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48" r:id="rId1"/>
    <p:sldMasterId id="2147483684" r:id="rId2"/>
  </p:sldMasterIdLst>
  <p:notesMasterIdLst>
    <p:notesMasterId r:id="rId25"/>
  </p:notesMasterIdLst>
  <p:handoutMasterIdLst>
    <p:handoutMasterId r:id="rId26"/>
  </p:handoutMasterIdLst>
  <p:sldIdLst>
    <p:sldId id="962" r:id="rId3"/>
    <p:sldId id="1197" r:id="rId4"/>
    <p:sldId id="1207" r:id="rId5"/>
    <p:sldId id="1186" r:id="rId6"/>
    <p:sldId id="1212" r:id="rId7"/>
    <p:sldId id="1211" r:id="rId8"/>
    <p:sldId id="1213" r:id="rId9"/>
    <p:sldId id="1214" r:id="rId10"/>
    <p:sldId id="1187" r:id="rId11"/>
    <p:sldId id="1206" r:id="rId12"/>
    <p:sldId id="1222" r:id="rId13"/>
    <p:sldId id="1191" r:id="rId14"/>
    <p:sldId id="1216" r:id="rId15"/>
    <p:sldId id="1238" r:id="rId16"/>
    <p:sldId id="1209" r:id="rId17"/>
    <p:sldId id="1225" r:id="rId18"/>
    <p:sldId id="1226" r:id="rId19"/>
    <p:sldId id="1230" r:id="rId20"/>
    <p:sldId id="1234" r:id="rId21"/>
    <p:sldId id="1235" r:id="rId22"/>
    <p:sldId id="1236" r:id="rId23"/>
    <p:sldId id="1221" r:id="rId24"/>
  </p:sldIdLst>
  <p:sldSz cx="9144000" cy="6858000" type="screen4x3"/>
  <p:notesSz cx="7010400" cy="9296400"/>
  <p:custDataLst>
    <p:tags r:id="rId27"/>
  </p:custDataLst>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illotson, Mark E. (CFM)" initials="TME(" lastIdx="2" clrIdx="0"/>
  <p:cmAuthor id="1" name="Department of Veterans Affairs" initials="DoV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33FF"/>
    <a:srgbClr val="010200"/>
    <a:srgbClr val="000099"/>
    <a:srgbClr val="336699"/>
    <a:srgbClr val="008080"/>
    <a:srgbClr val="5DEA0E"/>
    <a:srgbClr val="00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56" autoAdjust="0"/>
    <p:restoredTop sz="83618" autoAdjust="0"/>
  </p:normalViewPr>
  <p:slideViewPr>
    <p:cSldViewPr snapToGrid="0">
      <p:cViewPr varScale="1">
        <p:scale>
          <a:sx n="57" d="100"/>
          <a:sy n="57" d="100"/>
        </p:scale>
        <p:origin x="-1848" y="-90"/>
      </p:cViewPr>
      <p:guideLst>
        <p:guide orient="horz" pos="923"/>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38"/>
    </p:cViewPr>
  </p:sorterViewPr>
  <p:notesViewPr>
    <p:cSldViewPr snapToGrid="0">
      <p:cViewPr>
        <p:scale>
          <a:sx n="75" d="100"/>
          <a:sy n="75" d="100"/>
        </p:scale>
        <p:origin x="-2064" y="-60"/>
      </p:cViewPr>
      <p:guideLst>
        <p:guide orient="horz" pos="2907"/>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8-06T15:27:56.149" idx="2">
    <p:pos x="5265" y="1879"/>
    <p:text>I thought we were not commiting to an order of precedent.  That way we can pick any that works based on needs and budget.  We will consider cost based on base and all options.</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4339" name="Rectangle 3"/>
          <p:cNvSpPr>
            <a:spLocks noGrp="1" noChangeArrowheads="1"/>
          </p:cNvSpPr>
          <p:nvPr>
            <p:ph type="dt" sz="quarter"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CD5AE145-2DC5-4C8E-99CE-BB9600DD7EFD}" type="datetime1">
              <a:rPr lang="en-US"/>
              <a:pPr>
                <a:defRPr/>
              </a:pPr>
              <a:t>7/14/2016</a:t>
            </a:fld>
            <a:endParaRPr lang="en-US" dirty="0"/>
          </a:p>
        </p:txBody>
      </p:sp>
      <p:sp>
        <p:nvSpPr>
          <p:cNvPr id="14340" name="Rectangle 4"/>
          <p:cNvSpPr>
            <a:spLocks noGrp="1" noChangeArrowheads="1"/>
          </p:cNvSpPr>
          <p:nvPr>
            <p:ph type="ftr" sz="quarter" idx="2"/>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14341" name="Rectangle 5"/>
          <p:cNvSpPr>
            <a:spLocks noGrp="1" noChangeArrowheads="1"/>
          </p:cNvSpPr>
          <p:nvPr>
            <p:ph type="sldNum" sz="quarter" idx="3"/>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1C51C98F-9F9D-48CD-B310-0D05B8E1628C}" type="slidenum">
              <a:rPr lang="en-US"/>
              <a:pPr>
                <a:defRPr/>
              </a:pPr>
              <a:t>‹#›</a:t>
            </a:fld>
            <a:endParaRPr lang="en-US" dirty="0"/>
          </a:p>
        </p:txBody>
      </p:sp>
    </p:spTree>
    <p:extLst>
      <p:ext uri="{BB962C8B-B14F-4D97-AF65-F5344CB8AC3E}">
        <p14:creationId xmlns:p14="http://schemas.microsoft.com/office/powerpoint/2010/main" val="1224311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39463"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defTabSz="960438">
              <a:defRPr kumimoji="0" sz="1200" dirty="0"/>
            </a:lvl1pPr>
          </a:lstStyle>
          <a:p>
            <a:pPr>
              <a:defRPr/>
            </a:pPr>
            <a:endParaRPr lang="en-US" dirty="0"/>
          </a:p>
        </p:txBody>
      </p:sp>
      <p:sp>
        <p:nvSpPr>
          <p:cNvPr id="19459" name="Rectangle 9"/>
          <p:cNvSpPr>
            <a:spLocks noGrp="1" noRot="1" noChangeAspect="1" noChangeArrowheads="1"/>
          </p:cNvSpPr>
          <p:nvPr>
            <p:ph type="sldImg" idx="2"/>
          </p:nvPr>
        </p:nvSpPr>
        <p:spPr bwMode="auto">
          <a:xfrm>
            <a:off x="1179513" y="695325"/>
            <a:ext cx="4652962" cy="348932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34720" y="4414839"/>
            <a:ext cx="5140960" cy="4186237"/>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9" name="Rectangle 11"/>
          <p:cNvSpPr>
            <a:spLocks noGrp="1" noChangeArrowheads="1"/>
          </p:cNvSpPr>
          <p:nvPr>
            <p:ph type="dt" idx="1"/>
          </p:nvPr>
        </p:nvSpPr>
        <p:spPr bwMode="auto">
          <a:xfrm>
            <a:off x="3970938" y="0"/>
            <a:ext cx="3039462" cy="463550"/>
          </a:xfrm>
          <a:prstGeom prst="rect">
            <a:avLst/>
          </a:prstGeom>
          <a:noFill/>
          <a:ln w="9525">
            <a:noFill/>
            <a:miter lim="800000"/>
            <a:headEnd/>
            <a:tailEnd/>
          </a:ln>
        </p:spPr>
        <p:txBody>
          <a:bodyPr vert="horz" wrap="square" lIns="96034" tIns="48018" rIns="96034" bIns="48018" numCol="1" anchor="t" anchorCtr="0" compatLnSpc="1">
            <a:prstTxWarp prst="textNoShape">
              <a:avLst/>
            </a:prstTxWarp>
          </a:bodyPr>
          <a:lstStyle>
            <a:lvl1pPr algn="r" defTabSz="960438">
              <a:defRPr kumimoji="0" sz="1200"/>
            </a:lvl1pPr>
          </a:lstStyle>
          <a:p>
            <a:pPr>
              <a:defRPr/>
            </a:pPr>
            <a:fld id="{8246AD43-EEF9-4FB5-B55B-4CE812DDF3A6}" type="datetime1">
              <a:rPr lang="en-US"/>
              <a:pPr>
                <a:defRPr/>
              </a:pPr>
              <a:t>7/14/2016</a:t>
            </a:fld>
            <a:endParaRPr lang="en-US" dirty="0"/>
          </a:p>
        </p:txBody>
      </p:sp>
      <p:sp>
        <p:nvSpPr>
          <p:cNvPr id="2060" name="Rectangle 12"/>
          <p:cNvSpPr>
            <a:spLocks noGrp="1" noChangeArrowheads="1"/>
          </p:cNvSpPr>
          <p:nvPr>
            <p:ph type="ftr" sz="quarter" idx="4"/>
          </p:nvPr>
        </p:nvSpPr>
        <p:spPr bwMode="auto">
          <a:xfrm>
            <a:off x="0" y="8832850"/>
            <a:ext cx="3039463"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defTabSz="960438">
              <a:defRPr kumimoji="0" sz="1200" dirty="0"/>
            </a:lvl1pPr>
          </a:lstStyle>
          <a:p>
            <a:pPr>
              <a:defRPr/>
            </a:pPr>
            <a:endParaRPr lang="en-US" dirty="0"/>
          </a:p>
        </p:txBody>
      </p:sp>
      <p:sp>
        <p:nvSpPr>
          <p:cNvPr id="2061" name="Rectangle 13"/>
          <p:cNvSpPr>
            <a:spLocks noGrp="1" noChangeArrowheads="1"/>
          </p:cNvSpPr>
          <p:nvPr>
            <p:ph type="sldNum" sz="quarter" idx="5"/>
          </p:nvPr>
        </p:nvSpPr>
        <p:spPr bwMode="auto">
          <a:xfrm>
            <a:off x="3970938" y="8832850"/>
            <a:ext cx="3039462" cy="463550"/>
          </a:xfrm>
          <a:prstGeom prst="rect">
            <a:avLst/>
          </a:prstGeom>
          <a:noFill/>
          <a:ln w="9525">
            <a:noFill/>
            <a:miter lim="800000"/>
            <a:headEnd/>
            <a:tailEnd/>
          </a:ln>
        </p:spPr>
        <p:txBody>
          <a:bodyPr vert="horz" wrap="square" lIns="96034" tIns="48018" rIns="96034" bIns="48018" numCol="1" anchor="b" anchorCtr="0" compatLnSpc="1">
            <a:prstTxWarp prst="textNoShape">
              <a:avLst/>
            </a:prstTxWarp>
          </a:bodyPr>
          <a:lstStyle>
            <a:lvl1pPr algn="r" defTabSz="960438">
              <a:defRPr kumimoji="0" sz="1200"/>
            </a:lvl1pPr>
          </a:lstStyle>
          <a:p>
            <a:pPr>
              <a:defRPr/>
            </a:pPr>
            <a:fld id="{29C24644-2DE3-4A39-8101-8ACE791E1613}" type="slidenum">
              <a:rPr lang="en-US"/>
              <a:pPr>
                <a:defRPr/>
              </a:pPr>
              <a:t>‹#›</a:t>
            </a:fld>
            <a:endParaRPr lang="en-US" dirty="0"/>
          </a:p>
        </p:txBody>
      </p:sp>
    </p:spTree>
    <p:extLst>
      <p:ext uri="{BB962C8B-B14F-4D97-AF65-F5344CB8AC3E}">
        <p14:creationId xmlns:p14="http://schemas.microsoft.com/office/powerpoint/2010/main" val="191776832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a:spLocks noGrp="1" noChangeArrowheads="1"/>
          </p:cNvSpPr>
          <p:nvPr>
            <p:ph type="dt" sz="quarter" idx="1"/>
          </p:nvPr>
        </p:nvSpPr>
        <p:spPr>
          <a:noFill/>
        </p:spPr>
        <p:txBody>
          <a:bodyPr/>
          <a:lstStyle/>
          <a:p>
            <a:fld id="{A2679C60-10DD-4C72-9A56-C3F153AEFC09}" type="datetime1">
              <a:rPr lang="en-US" smtClean="0"/>
              <a:pPr/>
              <a:t>7/14/2016</a:t>
            </a:fld>
            <a:endParaRPr lang="en-US" dirty="0" smtClean="0"/>
          </a:p>
        </p:txBody>
      </p:sp>
      <p:sp>
        <p:nvSpPr>
          <p:cNvPr id="20483" name="Rectangle 13"/>
          <p:cNvSpPr>
            <a:spLocks noGrp="1" noChangeArrowheads="1"/>
          </p:cNvSpPr>
          <p:nvPr>
            <p:ph type="sldNum" sz="quarter" idx="5"/>
          </p:nvPr>
        </p:nvSpPr>
        <p:spPr>
          <a:noFill/>
        </p:spPr>
        <p:txBody>
          <a:bodyPr/>
          <a:lstStyle/>
          <a:p>
            <a:fld id="{5D5B732C-F880-4178-9AE4-C0070986DBF1}" type="slidenum">
              <a:rPr lang="en-US" smtClean="0"/>
              <a:pPr/>
              <a:t>0</a:t>
            </a:fld>
            <a:endParaRPr lang="en-US" dirty="0" smtClean="0"/>
          </a:p>
        </p:txBody>
      </p:sp>
      <p:sp>
        <p:nvSpPr>
          <p:cNvPr id="20484" name="Rectangle 2"/>
          <p:cNvSpPr>
            <a:spLocks noGrp="1" noRot="1" noChangeAspect="1" noChangeArrowheads="1" noTextEdit="1"/>
          </p:cNvSpPr>
          <p:nvPr>
            <p:ph type="sldImg"/>
          </p:nvPr>
        </p:nvSpPr>
        <p:spPr>
          <a:ln/>
        </p:spPr>
      </p:sp>
      <p:sp>
        <p:nvSpPr>
          <p:cNvPr id="1698819" name="Rectangle 3"/>
          <p:cNvSpPr>
            <a:spLocks noGrp="1" noChangeArrowheads="1"/>
          </p:cNvSpPr>
          <p:nvPr>
            <p:ph type="body" idx="1"/>
          </p:nvPr>
        </p:nvSpPr>
        <p:spPr>
          <a:xfrm>
            <a:off x="300215" y="4414838"/>
            <a:ext cx="6393744" cy="4487862"/>
          </a:xfrm>
          <a:ln>
            <a:solidFill>
              <a:schemeClr val="tx1"/>
            </a:solidFill>
          </a:ln>
        </p:spPr>
        <p:txBody>
          <a:bodyPr lIns="92982" tIns="46491" rIns="92982" bIns="46491"/>
          <a:lstStyle/>
          <a:p>
            <a:pPr>
              <a:defRPr/>
            </a:pPr>
            <a:r>
              <a:rPr lang="en-US" sz="1600" b="1" dirty="0" smtClean="0"/>
              <a:t>I would like to welcome all of you to this Pre-proposal Conference regarding RFP VA101-16-R- 0147, entitled, Willamette</a:t>
            </a:r>
            <a:r>
              <a:rPr lang="en-US" sz="1600" b="1" baseline="0" dirty="0" smtClean="0"/>
              <a:t> National Cemetery </a:t>
            </a:r>
            <a:endParaRPr lang="en-US" sz="1600" b="1" dirty="0" smtClean="0"/>
          </a:p>
          <a:p>
            <a:pPr>
              <a:defRPr/>
            </a:pPr>
            <a:r>
              <a:rPr lang="en-US" sz="1600" b="1" dirty="0" smtClean="0"/>
              <a:t> </a:t>
            </a:r>
          </a:p>
          <a:p>
            <a:pPr>
              <a:defRPr/>
            </a:pPr>
            <a:r>
              <a:rPr lang="en-US" sz="1600" b="1" dirty="0" smtClean="0"/>
              <a:t>Please be sure that everyone</a:t>
            </a:r>
            <a:r>
              <a:rPr lang="en-US" sz="1600" b="1" baseline="0" dirty="0" smtClean="0"/>
              <a:t> has </a:t>
            </a:r>
            <a:r>
              <a:rPr lang="en-US" sz="1600" b="1" dirty="0" smtClean="0"/>
              <a:t>signed-in</a:t>
            </a:r>
          </a:p>
          <a:p>
            <a:pPr>
              <a:defRPr/>
            </a:pPr>
            <a:endParaRPr lang="en-US" sz="1600" b="1" dirty="0" smtClean="0"/>
          </a:p>
          <a:p>
            <a:pPr>
              <a:defRPr/>
            </a:pPr>
            <a:r>
              <a:rPr lang="en-US" sz="1600" b="1" dirty="0" smtClean="0"/>
              <a:t>Hold all questions to the end</a:t>
            </a:r>
          </a:p>
          <a:p>
            <a:pPr>
              <a:defRPr/>
            </a:pPr>
            <a:endParaRPr lang="en-US" sz="1600" i="1" dirty="0" smtClean="0">
              <a:effectLst>
                <a:outerShdw blurRad="38100" dist="38100" dir="2700000" algn="tl">
                  <a:srgbClr val="C0C0C0"/>
                </a:outerShdw>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r>
              <a:rPr lang="en-US" b="1" i="1" dirty="0" smtClean="0">
                <a:solidFill>
                  <a:srgbClr val="000099"/>
                </a:solidFill>
              </a:rPr>
              <a:t>I would like to make clear that anything said should not be interpreted as a change to the  solicitation/contract documents as posted.  If a statement  is made that is inconsistent with the solicitation requirements, you should not submit your proposal based on the statements, </a:t>
            </a:r>
            <a:r>
              <a:rPr lang="en-US" b="1" i="1" u="sng" dirty="0" smtClean="0">
                <a:solidFill>
                  <a:srgbClr val="000099"/>
                </a:solidFill>
              </a:rPr>
              <a:t>only</a:t>
            </a:r>
            <a:r>
              <a:rPr lang="en-US" b="1" i="1" dirty="0" smtClean="0">
                <a:solidFill>
                  <a:srgbClr val="000099"/>
                </a:solidFill>
              </a:rPr>
              <a:t>  submit based on the posted solicitation and all amendments</a:t>
            </a:r>
            <a:r>
              <a:rPr lang="en-US" sz="1100" b="1" i="1" dirty="0" smtClean="0"/>
              <a:t>.</a:t>
            </a:r>
          </a:p>
          <a:p>
            <a:endParaRPr lang="en-US" dirty="0" smtClean="0"/>
          </a:p>
        </p:txBody>
      </p:sp>
      <p:sp>
        <p:nvSpPr>
          <p:cNvPr id="21508" name="Date Placeholder 3"/>
          <p:cNvSpPr>
            <a:spLocks noGrp="1"/>
          </p:cNvSpPr>
          <p:nvPr>
            <p:ph type="dt" sz="quarter" idx="1"/>
          </p:nvPr>
        </p:nvSpPr>
        <p:spPr>
          <a:noFill/>
        </p:spPr>
        <p:txBody>
          <a:bodyPr/>
          <a:lstStyle/>
          <a:p>
            <a:fld id="{9CE3A631-7DF2-4E13-8777-F79F0C7DE76B}" type="datetime1">
              <a:rPr lang="en-US" smtClean="0"/>
              <a:pPr/>
              <a:t>7/14/2016</a:t>
            </a:fld>
            <a:endParaRPr lang="en-US" dirty="0" smtClean="0"/>
          </a:p>
        </p:txBody>
      </p:sp>
      <p:sp>
        <p:nvSpPr>
          <p:cNvPr id="21509" name="Slide Number Placeholder 4"/>
          <p:cNvSpPr>
            <a:spLocks noGrp="1"/>
          </p:cNvSpPr>
          <p:nvPr>
            <p:ph type="sldNum" sz="quarter" idx="5"/>
          </p:nvPr>
        </p:nvSpPr>
        <p:spPr>
          <a:noFill/>
        </p:spPr>
        <p:txBody>
          <a:bodyPr/>
          <a:lstStyle/>
          <a:p>
            <a:fld id="{AFC8DA04-12DE-46B5-A77B-F6E7A023F58D}" type="slidenum">
              <a:rPr lang="en-US" smtClean="0"/>
              <a:pPr/>
              <a:t>1</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dirty="0" smtClean="0"/>
          </a:p>
        </p:txBody>
      </p:sp>
      <p:sp>
        <p:nvSpPr>
          <p:cNvPr id="22532" name="Date Placeholder 3"/>
          <p:cNvSpPr>
            <a:spLocks noGrp="1"/>
          </p:cNvSpPr>
          <p:nvPr>
            <p:ph type="dt" sz="quarter" idx="1"/>
          </p:nvPr>
        </p:nvSpPr>
        <p:spPr>
          <a:noFill/>
        </p:spPr>
        <p:txBody>
          <a:bodyPr/>
          <a:lstStyle/>
          <a:p>
            <a:fld id="{755B7AF1-5FC5-4912-9C6C-3D5931EDC9E2}" type="datetime1">
              <a:rPr lang="en-US" smtClean="0"/>
              <a:pPr/>
              <a:t>7/14/2016</a:t>
            </a:fld>
            <a:endParaRPr lang="en-US" dirty="0" smtClean="0"/>
          </a:p>
        </p:txBody>
      </p:sp>
      <p:sp>
        <p:nvSpPr>
          <p:cNvPr id="22533" name="Slide Number Placeholder 4"/>
          <p:cNvSpPr>
            <a:spLocks noGrp="1"/>
          </p:cNvSpPr>
          <p:nvPr>
            <p:ph type="sldNum" sz="quarter" idx="5"/>
          </p:nvPr>
        </p:nvSpPr>
        <p:spPr>
          <a:noFill/>
        </p:spPr>
        <p:txBody>
          <a:bodyPr/>
          <a:lstStyle/>
          <a:p>
            <a:fld id="{0C7C3EFA-D54F-4156-B12C-43B379C1B6EF}" type="slidenum">
              <a:rPr lang="en-US" smtClean="0"/>
              <a:pPr/>
              <a:t>2</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228600" indent="-228600">
              <a:buAutoNum type="arabicPeriod"/>
            </a:pPr>
            <a:r>
              <a:rPr lang="en-US" dirty="0" smtClean="0"/>
              <a:t>All Proposal documents are posted and will be posted at www.fbo.gov under the RFP #</a:t>
            </a:r>
          </a:p>
          <a:p>
            <a:pPr marL="228600" indent="-228600">
              <a:buAutoNum type="arabicPeriod"/>
            </a:pPr>
            <a:endParaRPr lang="en-US" dirty="0" smtClean="0"/>
          </a:p>
          <a:p>
            <a:endParaRPr lang="en-US" dirty="0" smtClean="0"/>
          </a:p>
        </p:txBody>
      </p:sp>
      <p:sp>
        <p:nvSpPr>
          <p:cNvPr id="23556" name="Date Placeholder 3"/>
          <p:cNvSpPr>
            <a:spLocks noGrp="1"/>
          </p:cNvSpPr>
          <p:nvPr>
            <p:ph type="dt" sz="quarter" idx="1"/>
          </p:nvPr>
        </p:nvSpPr>
        <p:spPr>
          <a:noFill/>
        </p:spPr>
        <p:txBody>
          <a:bodyPr/>
          <a:lstStyle/>
          <a:p>
            <a:fld id="{DE5279E9-5E18-4959-AFA8-A6B1204110D2}" type="datetime1">
              <a:rPr lang="en-US" smtClean="0"/>
              <a:pPr/>
              <a:t>7/14/2016</a:t>
            </a:fld>
            <a:endParaRPr lang="en-US" dirty="0" smtClean="0"/>
          </a:p>
        </p:txBody>
      </p:sp>
      <p:sp>
        <p:nvSpPr>
          <p:cNvPr id="23557" name="Slide Number Placeholder 4"/>
          <p:cNvSpPr>
            <a:spLocks noGrp="1"/>
          </p:cNvSpPr>
          <p:nvPr>
            <p:ph type="sldNum" sz="quarter" idx="5"/>
          </p:nvPr>
        </p:nvSpPr>
        <p:spPr>
          <a:noFill/>
        </p:spPr>
        <p:txBody>
          <a:bodyPr/>
          <a:lstStyle/>
          <a:p>
            <a:fld id="{CF32CE8D-F808-44EB-B7DF-7E06D7181B38}" type="slidenum">
              <a:rPr lang="en-US" smtClean="0"/>
              <a:pPr/>
              <a:t>3</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dirty="0" smtClean="0"/>
              <a:t>1. RFP due date see Block 8 of the SF 1442 for the location</a:t>
            </a:r>
          </a:p>
        </p:txBody>
      </p:sp>
      <p:sp>
        <p:nvSpPr>
          <p:cNvPr id="24580" name="Date Placeholder 3"/>
          <p:cNvSpPr>
            <a:spLocks noGrp="1"/>
          </p:cNvSpPr>
          <p:nvPr>
            <p:ph type="dt" sz="quarter" idx="1"/>
          </p:nvPr>
        </p:nvSpPr>
        <p:spPr>
          <a:noFill/>
        </p:spPr>
        <p:txBody>
          <a:bodyPr/>
          <a:lstStyle/>
          <a:p>
            <a:fld id="{D6E15FFA-4594-4231-8467-A1591575EF4B}" type="datetime1">
              <a:rPr lang="en-US" smtClean="0"/>
              <a:pPr/>
              <a:t>7/14/2016</a:t>
            </a:fld>
            <a:endParaRPr lang="en-US" dirty="0" smtClean="0"/>
          </a:p>
        </p:txBody>
      </p:sp>
      <p:sp>
        <p:nvSpPr>
          <p:cNvPr id="24581" name="Slide Number Placeholder 4"/>
          <p:cNvSpPr>
            <a:spLocks noGrp="1"/>
          </p:cNvSpPr>
          <p:nvPr>
            <p:ph type="sldNum" sz="quarter" idx="5"/>
          </p:nvPr>
        </p:nvSpPr>
        <p:spPr>
          <a:noFill/>
        </p:spPr>
        <p:txBody>
          <a:bodyPr/>
          <a:lstStyle/>
          <a:p>
            <a:fld id="{D5C5745E-E857-41B0-9635-B0B11E01A5EF}" type="slidenum">
              <a:rPr lang="en-US" smtClean="0"/>
              <a:pPr/>
              <a:t>4</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marL="228600" indent="-228600">
              <a:buFontTx/>
              <a:buAutoNum type="arabicPeriod"/>
            </a:pPr>
            <a:r>
              <a:rPr lang="en-US" dirty="0" smtClean="0"/>
              <a:t>DBA – Heavy &amp; Hwy is for Backhoe; Bulldozer; Grader; Mechanics; Paver</a:t>
            </a:r>
          </a:p>
          <a:p>
            <a:pPr marL="228600" indent="-228600">
              <a:buFontTx/>
              <a:buAutoNum type="arabicPeriod"/>
            </a:pPr>
            <a:r>
              <a:rPr lang="en-US" dirty="0" smtClean="0"/>
              <a:t>Must</a:t>
            </a:r>
            <a:r>
              <a:rPr lang="en-US" baseline="0" dirty="0" smtClean="0"/>
              <a:t> be registered in SAM and VetBiz prior to Award</a:t>
            </a:r>
            <a:endParaRPr lang="en-US" dirty="0" smtClean="0"/>
          </a:p>
        </p:txBody>
      </p:sp>
      <p:sp>
        <p:nvSpPr>
          <p:cNvPr id="25604" name="Date Placeholder 3"/>
          <p:cNvSpPr>
            <a:spLocks noGrp="1"/>
          </p:cNvSpPr>
          <p:nvPr>
            <p:ph type="dt" sz="quarter" idx="1"/>
          </p:nvPr>
        </p:nvSpPr>
        <p:spPr>
          <a:noFill/>
        </p:spPr>
        <p:txBody>
          <a:bodyPr/>
          <a:lstStyle/>
          <a:p>
            <a:fld id="{071BB236-9C39-42C1-A0C5-AD572CD21534}" type="datetime1">
              <a:rPr lang="en-US" smtClean="0"/>
              <a:pPr/>
              <a:t>7/14/2016</a:t>
            </a:fld>
            <a:endParaRPr lang="en-US" dirty="0" smtClean="0"/>
          </a:p>
        </p:txBody>
      </p:sp>
      <p:sp>
        <p:nvSpPr>
          <p:cNvPr id="25605" name="Slide Number Placeholder 4"/>
          <p:cNvSpPr>
            <a:spLocks noGrp="1"/>
          </p:cNvSpPr>
          <p:nvPr>
            <p:ph type="sldNum" sz="quarter" idx="5"/>
          </p:nvPr>
        </p:nvSpPr>
        <p:spPr>
          <a:noFill/>
        </p:spPr>
        <p:txBody>
          <a:bodyPr/>
          <a:lstStyle/>
          <a:p>
            <a:fld id="{EBA70E3A-0AFC-4D5F-BB98-5ED72F1BED94}" type="slidenum">
              <a:rPr lang="en-US" smtClean="0"/>
              <a:pPr/>
              <a:t>5</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marL="228600" indent="-228600">
              <a:buFontTx/>
              <a:buAutoNum type="arabicPeriod"/>
            </a:pPr>
            <a:endParaRPr lang="en-US" dirty="0" smtClean="0"/>
          </a:p>
        </p:txBody>
      </p:sp>
      <p:sp>
        <p:nvSpPr>
          <p:cNvPr id="26628" name="Date Placeholder 3"/>
          <p:cNvSpPr>
            <a:spLocks noGrp="1"/>
          </p:cNvSpPr>
          <p:nvPr>
            <p:ph type="dt" sz="quarter" idx="1"/>
          </p:nvPr>
        </p:nvSpPr>
        <p:spPr>
          <a:noFill/>
        </p:spPr>
        <p:txBody>
          <a:bodyPr/>
          <a:lstStyle/>
          <a:p>
            <a:fld id="{8C7F1841-46DC-4A4D-9047-781A3DFF6BBD}" type="datetime1">
              <a:rPr lang="en-US" smtClean="0"/>
              <a:pPr/>
              <a:t>7/14/2016</a:t>
            </a:fld>
            <a:endParaRPr lang="en-US" dirty="0" smtClean="0"/>
          </a:p>
        </p:txBody>
      </p:sp>
      <p:sp>
        <p:nvSpPr>
          <p:cNvPr id="26629" name="Slide Number Placeholder 4"/>
          <p:cNvSpPr>
            <a:spLocks noGrp="1"/>
          </p:cNvSpPr>
          <p:nvPr>
            <p:ph type="sldNum" sz="quarter" idx="5"/>
          </p:nvPr>
        </p:nvSpPr>
        <p:spPr>
          <a:noFill/>
        </p:spPr>
        <p:txBody>
          <a:bodyPr/>
          <a:lstStyle/>
          <a:p>
            <a:fld id="{FF330183-61C2-4C69-B9F8-A984DEA34345}" type="slidenum">
              <a:rPr lang="en-US" smtClean="0"/>
              <a:pPr/>
              <a:t>6</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marL="228600" indent="-228600">
              <a:buFontTx/>
              <a:buAutoNum type="arabicPeriod"/>
            </a:pPr>
            <a:endParaRPr lang="en-US" dirty="0" smtClean="0"/>
          </a:p>
        </p:txBody>
      </p:sp>
      <p:sp>
        <p:nvSpPr>
          <p:cNvPr id="27652" name="Date Placeholder 3"/>
          <p:cNvSpPr>
            <a:spLocks noGrp="1"/>
          </p:cNvSpPr>
          <p:nvPr>
            <p:ph type="dt" sz="quarter" idx="1"/>
          </p:nvPr>
        </p:nvSpPr>
        <p:spPr>
          <a:noFill/>
        </p:spPr>
        <p:txBody>
          <a:bodyPr/>
          <a:lstStyle/>
          <a:p>
            <a:fld id="{9C8230D8-2A21-4761-9F1A-6E44A006513A}" type="datetime1">
              <a:rPr lang="en-US" smtClean="0"/>
              <a:pPr/>
              <a:t>7/14/2016</a:t>
            </a:fld>
            <a:endParaRPr lang="en-US" dirty="0" smtClean="0"/>
          </a:p>
        </p:txBody>
      </p:sp>
      <p:sp>
        <p:nvSpPr>
          <p:cNvPr id="27653" name="Slide Number Placeholder 4"/>
          <p:cNvSpPr>
            <a:spLocks noGrp="1"/>
          </p:cNvSpPr>
          <p:nvPr>
            <p:ph type="sldNum" sz="quarter" idx="5"/>
          </p:nvPr>
        </p:nvSpPr>
        <p:spPr>
          <a:noFill/>
        </p:spPr>
        <p:txBody>
          <a:bodyPr/>
          <a:lstStyle/>
          <a:p>
            <a:fld id="{24DEB414-1E54-45A7-8099-BCBE4B76BF65}" type="slidenum">
              <a:rPr lang="en-US" smtClean="0"/>
              <a:pPr/>
              <a:t>7</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smtClean="0"/>
              <a:t>JV for VA is a SDVOSB joining with another SB</a:t>
            </a:r>
          </a:p>
          <a:p>
            <a:r>
              <a:rPr lang="en-US" dirty="0" smtClean="0"/>
              <a:t>JV/TA/MPP must be submitted w/proposal</a:t>
            </a:r>
          </a:p>
        </p:txBody>
      </p:sp>
      <p:sp>
        <p:nvSpPr>
          <p:cNvPr id="28676" name="Date Placeholder 3"/>
          <p:cNvSpPr>
            <a:spLocks noGrp="1"/>
          </p:cNvSpPr>
          <p:nvPr>
            <p:ph type="dt" sz="quarter" idx="1"/>
          </p:nvPr>
        </p:nvSpPr>
        <p:spPr>
          <a:noFill/>
        </p:spPr>
        <p:txBody>
          <a:bodyPr/>
          <a:lstStyle/>
          <a:p>
            <a:fld id="{F057F7F4-B908-4770-ADC6-2E576B06CFAA}" type="datetime1">
              <a:rPr lang="en-US" smtClean="0"/>
              <a:pPr/>
              <a:t>7/14/2016</a:t>
            </a:fld>
            <a:endParaRPr lang="en-US" dirty="0" smtClean="0"/>
          </a:p>
        </p:txBody>
      </p:sp>
      <p:sp>
        <p:nvSpPr>
          <p:cNvPr id="28677" name="Slide Number Placeholder 4"/>
          <p:cNvSpPr>
            <a:spLocks noGrp="1"/>
          </p:cNvSpPr>
          <p:nvPr>
            <p:ph type="sldNum" sz="quarter" idx="5"/>
          </p:nvPr>
        </p:nvSpPr>
        <p:spPr>
          <a:noFill/>
        </p:spPr>
        <p:txBody>
          <a:bodyPr/>
          <a:lstStyle/>
          <a:p>
            <a:fld id="{1636E97C-FE37-4DFE-99D6-06B78486E18E}" type="slidenum">
              <a:rPr lang="en-US" smtClean="0"/>
              <a:pPr/>
              <a:t>8</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Date Placeholder 3"/>
          <p:cNvSpPr>
            <a:spLocks noGrp="1"/>
          </p:cNvSpPr>
          <p:nvPr>
            <p:ph type="dt" idx="10"/>
          </p:nvPr>
        </p:nvSpPr>
        <p:spPr/>
        <p:txBody>
          <a:bodyPr/>
          <a:lstStyle/>
          <a:p>
            <a:pPr>
              <a:defRPr/>
            </a:pPr>
            <a:fld id="{8246AD43-EEF9-4FB5-B55B-4CE812DDF3A6}" type="datetime1">
              <a:rPr lang="en-US" smtClean="0"/>
              <a:pPr>
                <a:defRPr/>
              </a:pPr>
              <a:t>7/14/2016</a:t>
            </a:fld>
            <a:endParaRPr lang="en-US" dirty="0"/>
          </a:p>
        </p:txBody>
      </p:sp>
      <p:sp>
        <p:nvSpPr>
          <p:cNvPr id="5" name="Slide Number Placeholder 4"/>
          <p:cNvSpPr>
            <a:spLocks noGrp="1"/>
          </p:cNvSpPr>
          <p:nvPr>
            <p:ph type="sldNum" sz="quarter" idx="11"/>
          </p:nvPr>
        </p:nvSpPr>
        <p:spPr/>
        <p:txBody>
          <a:bodyPr/>
          <a:lstStyle/>
          <a:p>
            <a:pPr>
              <a:defRPr/>
            </a:pPr>
            <a:fld id="{29C24644-2DE3-4A39-8101-8ACE791E1613}" type="slidenum">
              <a:rPr lang="en-US" smtClean="0"/>
              <a:pPr>
                <a:defRPr/>
              </a:pPr>
              <a:t>11</a:t>
            </a:fld>
            <a:endParaRPr lang="en-US" dirty="0"/>
          </a:p>
        </p:txBody>
      </p:sp>
    </p:spTree>
    <p:extLst>
      <p:ext uri="{BB962C8B-B14F-4D97-AF65-F5344CB8AC3E}">
        <p14:creationId xmlns:p14="http://schemas.microsoft.com/office/powerpoint/2010/main" val="157945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dirty="0" smtClean="0"/>
              <a:t>Identify yourself &amp; company</a:t>
            </a:r>
          </a:p>
        </p:txBody>
      </p:sp>
      <p:sp>
        <p:nvSpPr>
          <p:cNvPr id="30724" name="Date Placeholder 3"/>
          <p:cNvSpPr>
            <a:spLocks noGrp="1"/>
          </p:cNvSpPr>
          <p:nvPr>
            <p:ph type="dt" sz="quarter" idx="1"/>
          </p:nvPr>
        </p:nvSpPr>
        <p:spPr>
          <a:noFill/>
        </p:spPr>
        <p:txBody>
          <a:bodyPr/>
          <a:lstStyle/>
          <a:p>
            <a:fld id="{F657CA48-8D33-400C-A8C8-963D61383EAD}" type="datetime1">
              <a:rPr lang="en-US" smtClean="0"/>
              <a:pPr/>
              <a:t>7/14/2016</a:t>
            </a:fld>
            <a:endParaRPr lang="en-US" dirty="0" smtClean="0"/>
          </a:p>
        </p:txBody>
      </p:sp>
      <p:sp>
        <p:nvSpPr>
          <p:cNvPr id="30725" name="Slide Number Placeholder 4"/>
          <p:cNvSpPr>
            <a:spLocks noGrp="1"/>
          </p:cNvSpPr>
          <p:nvPr>
            <p:ph type="sldNum" sz="quarter" idx="5"/>
          </p:nvPr>
        </p:nvSpPr>
        <p:spPr>
          <a:noFill/>
        </p:spPr>
        <p:txBody>
          <a:bodyPr/>
          <a:lstStyle/>
          <a:p>
            <a:fld id="{27571F9B-A13E-4749-AFC8-8F27174E2A79}" type="slidenum">
              <a:rPr lang="en-US" smtClean="0"/>
              <a:pPr/>
              <a:t>13</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8246AD43-EEF9-4FB5-B55B-4CE812DDF3A6}" type="datetime1">
              <a:rPr lang="en-US" smtClean="0"/>
              <a:pPr>
                <a:defRPr/>
              </a:pPr>
              <a:t>7/14/2016</a:t>
            </a:fld>
            <a:endParaRPr lang="en-US" dirty="0"/>
          </a:p>
        </p:txBody>
      </p:sp>
      <p:sp>
        <p:nvSpPr>
          <p:cNvPr id="5" name="Slide Number Placeholder 4"/>
          <p:cNvSpPr>
            <a:spLocks noGrp="1"/>
          </p:cNvSpPr>
          <p:nvPr>
            <p:ph type="sldNum" sz="quarter" idx="11"/>
          </p:nvPr>
        </p:nvSpPr>
        <p:spPr/>
        <p:txBody>
          <a:bodyPr/>
          <a:lstStyle/>
          <a:p>
            <a:pPr>
              <a:defRPr/>
            </a:pPr>
            <a:fld id="{29C24644-2DE3-4A39-8101-8ACE791E1613}" type="slidenum">
              <a:rPr lang="en-US" smtClean="0"/>
              <a:pPr>
                <a:defRPr/>
              </a:pPr>
              <a:t>15</a:t>
            </a:fld>
            <a:endParaRPr lang="en-US" dirty="0"/>
          </a:p>
        </p:txBody>
      </p:sp>
    </p:spTree>
    <p:extLst>
      <p:ext uri="{BB962C8B-B14F-4D97-AF65-F5344CB8AC3E}">
        <p14:creationId xmlns:p14="http://schemas.microsoft.com/office/powerpoint/2010/main" val="549727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dirty="0" smtClean="0"/>
              <a:t>Identify yourself &amp; company</a:t>
            </a:r>
          </a:p>
        </p:txBody>
      </p:sp>
      <p:sp>
        <p:nvSpPr>
          <p:cNvPr id="30724" name="Date Placeholder 3"/>
          <p:cNvSpPr>
            <a:spLocks noGrp="1"/>
          </p:cNvSpPr>
          <p:nvPr>
            <p:ph type="dt" sz="quarter" idx="1"/>
          </p:nvPr>
        </p:nvSpPr>
        <p:spPr>
          <a:noFill/>
        </p:spPr>
        <p:txBody>
          <a:bodyPr/>
          <a:lstStyle/>
          <a:p>
            <a:fld id="{F657CA48-8D33-400C-A8C8-963D61383EAD}" type="datetime1">
              <a:rPr lang="en-US" smtClean="0"/>
              <a:pPr/>
              <a:t>7/14/2016</a:t>
            </a:fld>
            <a:endParaRPr lang="en-US" dirty="0" smtClean="0"/>
          </a:p>
        </p:txBody>
      </p:sp>
      <p:sp>
        <p:nvSpPr>
          <p:cNvPr id="30725" name="Slide Number Placeholder 4"/>
          <p:cNvSpPr>
            <a:spLocks noGrp="1"/>
          </p:cNvSpPr>
          <p:nvPr>
            <p:ph type="sldNum" sz="quarter" idx="5"/>
          </p:nvPr>
        </p:nvSpPr>
        <p:spPr>
          <a:noFill/>
        </p:spPr>
        <p:txBody>
          <a:bodyPr/>
          <a:lstStyle/>
          <a:p>
            <a:fld id="{27571F9B-A13E-4749-AFC8-8F27174E2A79}" type="slidenum">
              <a:rPr lang="en-US" smtClean="0"/>
              <a:pPr/>
              <a:t>21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390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536700"/>
            <a:ext cx="3956050" cy="462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9913" y="190500"/>
            <a:ext cx="2063750" cy="596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3900" y="190500"/>
            <a:ext cx="6043613" cy="596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2169889-0D90-4D59-90D5-A8F3DB3A4EE8}" type="datetimeFigureOut">
              <a:rPr lang="en-US"/>
              <a:pPr>
                <a:defRPr/>
              </a:pPr>
              <a:t>7/14/2016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569764-347C-4941-A53C-8DA7EAD41455}" type="slidenum">
              <a:rPr lang="en-US"/>
              <a:pPr>
                <a:defRPr/>
              </a:pPr>
              <a:t>‹#›</a:t>
            </a:fld>
            <a:endParaRPr lang="en-US" dirty="0"/>
          </a:p>
        </p:txBody>
      </p:sp>
    </p:spTree>
  </p:cSld>
  <p:clrMapOvr>
    <a:masterClrMapping/>
  </p:clrMapOvr>
  <p:transition>
    <p:pull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FA1512-F98B-41FA-AC0C-EF8E70DF1FAF}" type="datetimeFigureOut">
              <a:rPr lang="en-US"/>
              <a:pPr>
                <a:defRPr/>
              </a:pPr>
              <a:t>7/14/2016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CFA0371-02FA-4505-97FB-1D1BA631CA09}" type="slidenum">
              <a:rPr lang="en-US"/>
              <a:pPr>
                <a:defRPr/>
              </a:pPr>
              <a:t>‹#›</a:t>
            </a:fld>
            <a:endParaRPr lang="en-US" dirty="0"/>
          </a:p>
        </p:txBody>
      </p:sp>
    </p:spTree>
  </p:cSld>
  <p:clrMapOvr>
    <a:masterClrMapping/>
  </p:clrMapOvr>
  <p:transition>
    <p:pull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473F226-FF6E-4032-86D7-632EF21E0F2D}" type="datetimeFigureOut">
              <a:rPr lang="en-US"/>
              <a:pPr>
                <a:defRPr/>
              </a:pPr>
              <a:t>7/14/2016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707D856-ED14-49E9-B22B-BE67147D5A2D}" type="slidenum">
              <a:rPr lang="en-US"/>
              <a:pPr>
                <a:defRPr/>
              </a:pPr>
              <a:t>‹#›</a:t>
            </a:fld>
            <a:endParaRPr lang="en-US" dirty="0"/>
          </a:p>
        </p:txBody>
      </p:sp>
    </p:spTree>
  </p:cSld>
  <p:clrMapOvr>
    <a:masterClrMapping/>
  </p:clrMapOvr>
  <p:transition>
    <p:pull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EB8FC9C-973E-4F28-A977-D857B0307F46}" type="datetimeFigureOut">
              <a:rPr lang="en-US"/>
              <a:pPr>
                <a:defRPr/>
              </a:pPr>
              <a:t>7/14/2016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79E4AB5-890B-4BE9-8BF4-ADB17AAB441C}" type="slidenum">
              <a:rPr lang="en-US"/>
              <a:pPr>
                <a:defRPr/>
              </a:pPr>
              <a:t>‹#›</a:t>
            </a:fld>
            <a:endParaRPr lang="en-US" dirty="0"/>
          </a:p>
        </p:txBody>
      </p:sp>
    </p:spTree>
  </p:cSld>
  <p:clrMapOvr>
    <a:masterClrMapping/>
  </p:clrMapOvr>
  <p:transition>
    <p:pull dir="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E5EB4AF-5E0E-4DAC-AF11-D775F4FBB201}" type="datetimeFigureOut">
              <a:rPr lang="en-US"/>
              <a:pPr>
                <a:defRPr/>
              </a:pPr>
              <a:t>7/14/2016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29D4155-4695-4758-B47B-3F297009FF8D}" type="slidenum">
              <a:rPr lang="en-US"/>
              <a:pPr>
                <a:defRPr/>
              </a:pPr>
              <a:t>‹#›</a:t>
            </a:fld>
            <a:endParaRPr lang="en-US" dirty="0"/>
          </a:p>
        </p:txBody>
      </p:sp>
    </p:spTree>
  </p:cSld>
  <p:clrMapOvr>
    <a:masterClrMapping/>
  </p:clrMapOvr>
  <p:transition>
    <p:pull dir="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87AB6C3-B867-4E8B-9219-248FD89FFAB4}" type="datetimeFigureOut">
              <a:rPr lang="en-US"/>
              <a:pPr>
                <a:defRPr/>
              </a:pPr>
              <a:t>7/14/2016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93A0330-7B7B-4B40-A58F-5966279B0C28}" type="slidenum">
              <a:rPr lang="en-US"/>
              <a:pPr>
                <a:defRPr/>
              </a:pPr>
              <a:t>‹#›</a:t>
            </a:fld>
            <a:endParaRPr lang="en-US" dirty="0"/>
          </a:p>
        </p:txBody>
      </p:sp>
    </p:spTree>
  </p:cSld>
  <p:clrMapOvr>
    <a:masterClrMapping/>
  </p:clrMapOvr>
  <p:transition>
    <p:pull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9703BC-EA7F-49CB-82EB-5BD0843830B7}" type="datetimeFigureOut">
              <a:rPr lang="en-US"/>
              <a:pPr>
                <a:defRPr/>
              </a:pPr>
              <a:t>7/14/2016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5BDF659-BE5A-48B0-A6A8-A50B2913C945}" type="slidenum">
              <a:rPr lang="en-US"/>
              <a:pPr>
                <a:defRPr/>
              </a:pPr>
              <a:t>‹#›</a:t>
            </a:fld>
            <a:endParaRPr lang="en-US" dirty="0"/>
          </a:p>
        </p:txBody>
      </p:sp>
    </p:spTree>
  </p:cSld>
  <p:clrMapOvr>
    <a:masterClrMapping/>
  </p:clrMapOvr>
  <p:transition>
    <p:pull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63C9DD-A5A0-4965-948F-D61166315935}" type="datetimeFigureOut">
              <a:rPr lang="en-US"/>
              <a:pPr>
                <a:defRPr/>
              </a:pPr>
              <a:t>7/14/2016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5F1E00C-B60A-4CE8-BFD1-F12C5CAC84CC}" type="slidenum">
              <a:rPr lang="en-US"/>
              <a:pPr>
                <a:defRPr/>
              </a:pPr>
              <a:t>‹#›</a:t>
            </a:fld>
            <a:endParaRPr lang="en-US" dirty="0"/>
          </a:p>
        </p:txBody>
      </p:sp>
    </p:spTree>
  </p:cSld>
  <p:clrMapOvr>
    <a:masterClrMapping/>
  </p:clrMapOvr>
  <p:transition>
    <p:pull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EF32A7C-AC2F-475D-903C-C96DDD2B1C50}" type="datetimeFigureOut">
              <a:rPr lang="en-US"/>
              <a:pPr>
                <a:defRPr/>
              </a:pPr>
              <a:t>7/14/2016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D687C7B-8FCD-4037-9AF6-7B5DBAC25156}" type="slidenum">
              <a:rPr lang="en-US"/>
              <a:pPr>
                <a:defRPr/>
              </a:pPr>
              <a:t>‹#›</a:t>
            </a:fld>
            <a:endParaRPr lang="en-US" dirty="0"/>
          </a:p>
        </p:txBody>
      </p:sp>
    </p:spTree>
  </p:cSld>
  <p:clrMapOvr>
    <a:masterClrMapping/>
  </p:clrMapOvr>
  <p:transition>
    <p:pull dir="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0F1E79E-12A6-4215-B32D-B810D6EDA891}" type="datetimeFigureOut">
              <a:rPr lang="en-US"/>
              <a:pPr>
                <a:defRPr/>
              </a:pPr>
              <a:t>7/14/2016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06A37F8-7905-40BA-95B0-92CFC84BDB99}" type="slidenum">
              <a:rPr lang="en-US"/>
              <a:pPr>
                <a:defRPr/>
              </a:pPr>
              <a:t>‹#›</a:t>
            </a:fld>
            <a:endParaRPr lang="en-US" dirty="0"/>
          </a:p>
        </p:txBody>
      </p:sp>
    </p:spTree>
  </p:cSld>
  <p:clrMapOvr>
    <a:masterClrMapping/>
  </p:clrMapOvr>
  <p:transition>
    <p:pull dir="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46004CE-0371-4F58-8A90-AF59EF9D0176}" type="datetimeFigureOut">
              <a:rPr lang="en-US"/>
              <a:pPr>
                <a:defRPr/>
              </a:pPr>
              <a:t>7/14/2016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97663D1-0225-4760-9F21-411B9F10E401}" type="slidenum">
              <a:rPr lang="en-US"/>
              <a:pPr>
                <a:defRPr/>
              </a:pPr>
              <a:t>‹#›</a:t>
            </a:fld>
            <a:endParaRPr lang="en-US" dirty="0"/>
          </a:p>
        </p:txBody>
      </p:sp>
    </p:spTree>
  </p:cSld>
  <p:clrMapOvr>
    <a:masterClrMapping/>
  </p:clrMapOvr>
  <p:transition>
    <p:pull dir="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0D3E876-5414-468B-892F-5367C8D2D2AE}" type="datetimeFigureOut">
              <a:rPr lang="en-US"/>
              <a:pPr>
                <a:defRPr/>
              </a:pPr>
              <a:t>7/14/2016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026BECA-0726-4A9B-8D83-DB2B9F06C643}" type="slidenum">
              <a:rPr lang="en-US"/>
              <a:pPr>
                <a:defRPr/>
              </a:pPr>
              <a:t>‹#›</a:t>
            </a:fld>
            <a:endParaRPr lang="en-US" dirty="0"/>
          </a:p>
        </p:txBody>
      </p:sp>
    </p:spTree>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4" name="Rectangle 50"/>
          <p:cNvSpPr>
            <a:spLocks noChangeArrowheads="1"/>
          </p:cNvSpPr>
          <p:nvPr/>
        </p:nvSpPr>
        <p:spPr bwMode="auto">
          <a:xfrm>
            <a:off x="247650" y="6410325"/>
            <a:ext cx="5894388" cy="334963"/>
          </a:xfrm>
          <a:prstGeom prst="rect">
            <a:avLst/>
          </a:prstGeom>
          <a:gradFill rotWithShape="0">
            <a:gsLst>
              <a:gs pos="0">
                <a:schemeClr val="tx2"/>
              </a:gs>
              <a:gs pos="100000">
                <a:schemeClr val="bg1"/>
              </a:gs>
            </a:gsLst>
            <a:lin ang="0" scaled="1"/>
          </a:gradFill>
          <a:ln w="9525">
            <a:noFill/>
            <a:miter lim="800000"/>
            <a:headEnd/>
            <a:tailEnd/>
          </a:ln>
          <a:effectLst/>
        </p:spPr>
        <p:txBody>
          <a:bodyPr wrap="none" anchor="ctr"/>
          <a:lstStyle/>
          <a:p>
            <a:pPr algn="r">
              <a:defRPr/>
            </a:pPr>
            <a:r>
              <a:rPr lang="en-US" sz="1800" b="1" dirty="0">
                <a:solidFill>
                  <a:srgbClr val="FF0000"/>
                </a:solidFill>
                <a:latin typeface="Arial Narrow" pitchFamily="34" charset="0"/>
              </a:rPr>
              <a:t>                                                          </a:t>
            </a:r>
          </a:p>
        </p:txBody>
      </p:sp>
      <p:sp>
        <p:nvSpPr>
          <p:cNvPr id="1073" name="Freeform 49"/>
          <p:cNvSpPr>
            <a:spLocks/>
          </p:cNvSpPr>
          <p:nvPr/>
        </p:nvSpPr>
        <p:spPr bwMode="auto">
          <a:xfrm>
            <a:off x="1296988" y="176213"/>
            <a:ext cx="7580312" cy="1081087"/>
          </a:xfrm>
          <a:custGeom>
            <a:avLst/>
            <a:gdLst/>
            <a:ahLst/>
            <a:cxnLst>
              <a:cxn ang="0">
                <a:pos x="0" y="282"/>
              </a:cxn>
              <a:cxn ang="0">
                <a:pos x="187" y="0"/>
              </a:cxn>
              <a:cxn ang="0">
                <a:pos x="4775" y="0"/>
              </a:cxn>
              <a:cxn ang="0">
                <a:pos x="4775" y="665"/>
              </a:cxn>
              <a:cxn ang="0">
                <a:pos x="175" y="665"/>
              </a:cxn>
              <a:cxn ang="0">
                <a:pos x="0" y="282"/>
              </a:cxn>
            </a:cxnLst>
            <a:rect l="0" t="0" r="r" b="b"/>
            <a:pathLst>
              <a:path w="4775" h="665">
                <a:moveTo>
                  <a:pt x="0" y="282"/>
                </a:moveTo>
                <a:lnTo>
                  <a:pt x="187" y="0"/>
                </a:lnTo>
                <a:lnTo>
                  <a:pt x="4775" y="0"/>
                </a:lnTo>
                <a:lnTo>
                  <a:pt x="4775" y="665"/>
                </a:lnTo>
                <a:lnTo>
                  <a:pt x="175" y="665"/>
                </a:lnTo>
                <a:lnTo>
                  <a:pt x="0" y="282"/>
                </a:lnTo>
                <a:close/>
              </a:path>
            </a:pathLst>
          </a:custGeom>
          <a:gradFill rotWithShape="0">
            <a:gsLst>
              <a:gs pos="0">
                <a:schemeClr val="bg1"/>
              </a:gs>
              <a:gs pos="100000">
                <a:srgbClr val="336699"/>
              </a:gs>
            </a:gsLst>
            <a:lin ang="0" scaled="1"/>
          </a:gradFill>
          <a:ln w="9525">
            <a:noFill/>
            <a:round/>
            <a:headEnd/>
            <a:tailEnd/>
          </a:ln>
          <a:effectLst/>
        </p:spPr>
        <p:txBody>
          <a:bodyPr wrap="none" anchor="ctr"/>
          <a:lstStyle/>
          <a:p>
            <a:pPr>
              <a:defRPr/>
            </a:pPr>
            <a:endParaRPr lang="en-US" dirty="0"/>
          </a:p>
        </p:txBody>
      </p:sp>
      <p:sp>
        <p:nvSpPr>
          <p:cNvPr id="1079" name="Rectangle 55"/>
          <p:cNvSpPr>
            <a:spLocks noGrp="1" noChangeArrowheads="1"/>
          </p:cNvSpPr>
          <p:nvPr>
            <p:ph type="title"/>
          </p:nvPr>
        </p:nvSpPr>
        <p:spPr bwMode="auto">
          <a:xfrm>
            <a:off x="2506663" y="203200"/>
            <a:ext cx="6362700" cy="1054100"/>
          </a:xfrm>
          <a:prstGeom prst="rect">
            <a:avLst/>
          </a:prstGeom>
          <a:noFill/>
          <a:ln w="9525">
            <a:noFill/>
            <a:miter lim="800000"/>
            <a:headEnd/>
            <a:tailEnd/>
          </a:ln>
          <a:effectLst>
            <a:outerShdw dist="17961" dir="2700000" algn="ctr" rotWithShape="0">
              <a:schemeClr val="bg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6"/>
          <p:cNvSpPr>
            <a:spLocks noGrp="1" noChangeArrowheads="1"/>
          </p:cNvSpPr>
          <p:nvPr>
            <p:ph type="body" idx="1"/>
          </p:nvPr>
        </p:nvSpPr>
        <p:spPr bwMode="auto">
          <a:xfrm>
            <a:off x="723900" y="1536700"/>
            <a:ext cx="8064500" cy="462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85" name="Text Box 61"/>
          <p:cNvSpPr txBox="1">
            <a:spLocks noChangeArrowheads="1"/>
          </p:cNvSpPr>
          <p:nvPr/>
        </p:nvSpPr>
        <p:spPr bwMode="white">
          <a:xfrm>
            <a:off x="360363" y="6381750"/>
            <a:ext cx="463550" cy="366713"/>
          </a:xfrm>
          <a:prstGeom prst="rect">
            <a:avLst/>
          </a:prstGeom>
          <a:noFill/>
          <a:ln w="9525">
            <a:noFill/>
            <a:miter lim="800000"/>
            <a:headEnd/>
            <a:tailEnd/>
          </a:ln>
          <a:effectLst/>
        </p:spPr>
        <p:txBody>
          <a:bodyPr wrap="none">
            <a:spAutoFit/>
          </a:bodyPr>
          <a:lstStyle/>
          <a:p>
            <a:pPr>
              <a:defRPr/>
            </a:pPr>
            <a:fld id="{39C6E332-F353-4971-B454-E84355DEC227}" type="slidenum">
              <a:rPr lang="en-US" sz="1800">
                <a:solidFill>
                  <a:schemeClr val="bg1"/>
                </a:solidFill>
                <a:latin typeface="Arial" charset="0"/>
              </a:rPr>
              <a:pPr>
                <a:defRPr/>
              </a:pPr>
              <a:t>‹#›</a:t>
            </a:fld>
            <a:endParaRPr lang="en-US" sz="1800" dirty="0">
              <a:solidFill>
                <a:schemeClr val="bg1"/>
              </a:solidFill>
              <a:latin typeface="Arial" charset="0"/>
            </a:endParaRPr>
          </a:p>
        </p:txBody>
      </p:sp>
      <p:sp>
        <p:nvSpPr>
          <p:cNvPr id="1115" name="Text Box 91"/>
          <p:cNvSpPr txBox="1">
            <a:spLocks noChangeArrowheads="1"/>
          </p:cNvSpPr>
          <p:nvPr/>
        </p:nvSpPr>
        <p:spPr bwMode="auto">
          <a:xfrm>
            <a:off x="1651000" y="6400800"/>
            <a:ext cx="2654300" cy="457200"/>
          </a:xfrm>
          <a:prstGeom prst="rect">
            <a:avLst/>
          </a:prstGeom>
          <a:noFill/>
          <a:ln w="9525">
            <a:noFill/>
            <a:miter lim="800000"/>
            <a:headEnd/>
            <a:tailEnd/>
          </a:ln>
          <a:effectLst/>
        </p:spPr>
        <p:txBody>
          <a:bodyPr>
            <a:spAutoFit/>
          </a:bodyPr>
          <a:lstStyle/>
          <a:p>
            <a:pPr>
              <a:spcBef>
                <a:spcPct val="50000"/>
              </a:spcBef>
              <a:defRPr/>
            </a:pPr>
            <a:r>
              <a:rPr lang="en-US" b="1" dirty="0">
                <a:solidFill>
                  <a:srgbClr val="FF0000"/>
                </a:solidFill>
              </a:rPr>
              <a:t> </a:t>
            </a:r>
          </a:p>
        </p:txBody>
      </p:sp>
      <p:pic>
        <p:nvPicPr>
          <p:cNvPr id="1032" name="Picture 12" descr="VA Signature"/>
          <p:cNvPicPr>
            <a:picLocks noChangeAspect="1" noChangeArrowheads="1"/>
          </p:cNvPicPr>
          <p:nvPr/>
        </p:nvPicPr>
        <p:blipFill>
          <a:blip r:embed="rId13" cstate="print"/>
          <a:srcRect/>
          <a:stretch>
            <a:fillRect/>
          </a:stretch>
        </p:blipFill>
        <p:spPr bwMode="auto">
          <a:xfrm>
            <a:off x="163513" y="579438"/>
            <a:ext cx="1720850" cy="274637"/>
          </a:xfrm>
          <a:prstGeom prst="rect">
            <a:avLst/>
          </a:prstGeom>
          <a:solidFill>
            <a:srgbClr val="000066"/>
          </a:solidFill>
          <a:ln w="9525">
            <a:noFill/>
            <a:miter lim="800000"/>
            <a:headEnd/>
            <a:tailEnd/>
          </a:ln>
        </p:spPr>
      </p:pic>
      <p:sp>
        <p:nvSpPr>
          <p:cNvPr id="2" name="Rectangle 55"/>
          <p:cNvSpPr>
            <a:spLocks noChangeArrowheads="1"/>
          </p:cNvSpPr>
          <p:nvPr/>
        </p:nvSpPr>
        <p:spPr bwMode="auto">
          <a:xfrm>
            <a:off x="3644900" y="6362700"/>
            <a:ext cx="5245100" cy="4953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sp>
        <p:nvSpPr>
          <p:cNvPr id="1041" name="Text Box 17"/>
          <p:cNvSpPr txBox="1">
            <a:spLocks noChangeArrowheads="1"/>
          </p:cNvSpPr>
          <p:nvPr userDrawn="1"/>
        </p:nvSpPr>
        <p:spPr bwMode="auto">
          <a:xfrm>
            <a:off x="3213100" y="6438900"/>
            <a:ext cx="5956300" cy="274638"/>
          </a:xfrm>
          <a:prstGeom prst="rect">
            <a:avLst/>
          </a:prstGeom>
          <a:noFill/>
          <a:ln w="9525">
            <a:noFill/>
            <a:miter lim="800000"/>
            <a:headEnd/>
            <a:tailEnd/>
          </a:ln>
          <a:effectLst/>
        </p:spPr>
        <p:txBody>
          <a:bodyPr>
            <a:spAutoFit/>
          </a:bodyPr>
          <a:lstStyle/>
          <a:p>
            <a:pPr algn="r">
              <a:spcBef>
                <a:spcPct val="50000"/>
              </a:spcBef>
              <a:defRPr/>
            </a:pPr>
            <a:r>
              <a:rPr lang="en-US" sz="1200" b="1" dirty="0">
                <a:solidFill>
                  <a:srgbClr val="000066"/>
                </a:solidFill>
                <a:latin typeface="Arial" charset="0"/>
              </a:rPr>
              <a:t>Office of Construction and Facilities Management</a:t>
            </a:r>
          </a:p>
        </p:txBody>
      </p:sp>
    </p:spTree>
  </p:cSld>
  <p:clrMap bg1="lt1" tx1="dk1" bg2="lt2" tx2="dk2" accent1="accent1" accent2="accent2" accent3="accent3" accent4="accent4" accent5="accent5" accent6="accent6" hlink="hlink" folHlink="folHlink"/>
  <p:sldLayoutIdLst>
    <p:sldLayoutId id="2147484032"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p:pull dir="ru"/>
  </p:transition>
  <p:txStyles>
    <p:titleStyle>
      <a:lvl1pPr algn="r" rtl="0" eaLnBrk="0" fontAlgn="base" hangingPunct="0">
        <a:lnSpc>
          <a:spcPct val="70000"/>
        </a:lnSpc>
        <a:spcBef>
          <a:spcPct val="0"/>
        </a:spcBef>
        <a:spcAft>
          <a:spcPct val="0"/>
        </a:spcAft>
        <a:defRPr kumimoji="1" sz="3800" b="1">
          <a:solidFill>
            <a:srgbClr val="000066"/>
          </a:solidFill>
          <a:latin typeface="+mj-lt"/>
          <a:ea typeface="+mj-ea"/>
          <a:cs typeface="+mj-cs"/>
        </a:defRPr>
      </a:lvl1pPr>
      <a:lvl2pPr algn="r" rtl="0" eaLnBrk="0" fontAlgn="base" hangingPunct="0">
        <a:lnSpc>
          <a:spcPct val="70000"/>
        </a:lnSpc>
        <a:spcBef>
          <a:spcPct val="0"/>
        </a:spcBef>
        <a:spcAft>
          <a:spcPct val="0"/>
        </a:spcAft>
        <a:defRPr kumimoji="1" sz="3800" b="1">
          <a:solidFill>
            <a:srgbClr val="000066"/>
          </a:solidFill>
          <a:latin typeface="Arial Narrow" pitchFamily="34" charset="0"/>
        </a:defRPr>
      </a:lvl2pPr>
      <a:lvl3pPr algn="r" rtl="0" eaLnBrk="0" fontAlgn="base" hangingPunct="0">
        <a:lnSpc>
          <a:spcPct val="70000"/>
        </a:lnSpc>
        <a:spcBef>
          <a:spcPct val="0"/>
        </a:spcBef>
        <a:spcAft>
          <a:spcPct val="0"/>
        </a:spcAft>
        <a:defRPr kumimoji="1" sz="3800" b="1">
          <a:solidFill>
            <a:srgbClr val="000066"/>
          </a:solidFill>
          <a:latin typeface="Arial Narrow" pitchFamily="34" charset="0"/>
        </a:defRPr>
      </a:lvl3pPr>
      <a:lvl4pPr algn="r" rtl="0" eaLnBrk="0" fontAlgn="base" hangingPunct="0">
        <a:lnSpc>
          <a:spcPct val="70000"/>
        </a:lnSpc>
        <a:spcBef>
          <a:spcPct val="0"/>
        </a:spcBef>
        <a:spcAft>
          <a:spcPct val="0"/>
        </a:spcAft>
        <a:defRPr kumimoji="1" sz="3800" b="1">
          <a:solidFill>
            <a:srgbClr val="000066"/>
          </a:solidFill>
          <a:latin typeface="Arial Narrow" pitchFamily="34" charset="0"/>
        </a:defRPr>
      </a:lvl4pPr>
      <a:lvl5pPr algn="r" rtl="0" eaLnBrk="0" fontAlgn="base" hangingPunct="0">
        <a:lnSpc>
          <a:spcPct val="70000"/>
        </a:lnSpc>
        <a:spcBef>
          <a:spcPct val="0"/>
        </a:spcBef>
        <a:spcAft>
          <a:spcPct val="0"/>
        </a:spcAft>
        <a:defRPr kumimoji="1" sz="3800" b="1">
          <a:solidFill>
            <a:srgbClr val="000066"/>
          </a:solidFill>
          <a:latin typeface="Arial Narrow" pitchFamily="34" charset="0"/>
        </a:defRPr>
      </a:lvl5pPr>
      <a:lvl6pPr marL="457200" algn="l" rtl="0" eaLnBrk="0" fontAlgn="base" hangingPunct="0">
        <a:lnSpc>
          <a:spcPct val="70000"/>
        </a:lnSpc>
        <a:spcBef>
          <a:spcPct val="0"/>
        </a:spcBef>
        <a:spcAft>
          <a:spcPct val="0"/>
        </a:spcAft>
        <a:defRPr kumimoji="1" sz="3800" b="1">
          <a:solidFill>
            <a:srgbClr val="000066"/>
          </a:solidFill>
          <a:latin typeface="Arial Narrow" pitchFamily="34" charset="0"/>
        </a:defRPr>
      </a:lvl6pPr>
      <a:lvl7pPr marL="914400" algn="l" rtl="0" eaLnBrk="0" fontAlgn="base" hangingPunct="0">
        <a:lnSpc>
          <a:spcPct val="70000"/>
        </a:lnSpc>
        <a:spcBef>
          <a:spcPct val="0"/>
        </a:spcBef>
        <a:spcAft>
          <a:spcPct val="0"/>
        </a:spcAft>
        <a:defRPr kumimoji="1" sz="3800" b="1">
          <a:solidFill>
            <a:srgbClr val="000066"/>
          </a:solidFill>
          <a:latin typeface="Arial Narrow" pitchFamily="34" charset="0"/>
        </a:defRPr>
      </a:lvl7pPr>
      <a:lvl8pPr marL="1371600" algn="l" rtl="0" eaLnBrk="0" fontAlgn="base" hangingPunct="0">
        <a:lnSpc>
          <a:spcPct val="70000"/>
        </a:lnSpc>
        <a:spcBef>
          <a:spcPct val="0"/>
        </a:spcBef>
        <a:spcAft>
          <a:spcPct val="0"/>
        </a:spcAft>
        <a:defRPr kumimoji="1" sz="3800" b="1">
          <a:solidFill>
            <a:srgbClr val="000066"/>
          </a:solidFill>
          <a:latin typeface="Arial Narrow" pitchFamily="34" charset="0"/>
        </a:defRPr>
      </a:lvl8pPr>
      <a:lvl9pPr marL="1828800" algn="l" rtl="0" eaLnBrk="0" fontAlgn="base" hangingPunct="0">
        <a:lnSpc>
          <a:spcPct val="70000"/>
        </a:lnSpc>
        <a:spcBef>
          <a:spcPct val="0"/>
        </a:spcBef>
        <a:spcAft>
          <a:spcPct val="0"/>
        </a:spcAft>
        <a:defRPr kumimoji="1" sz="3800" b="1">
          <a:solidFill>
            <a:srgbClr val="000066"/>
          </a:solidFill>
          <a:latin typeface="Arial Narrow" pitchFamily="34" charset="0"/>
        </a:defRPr>
      </a:lvl9pPr>
    </p:titleStyle>
    <p:bodyStyle>
      <a:lvl1pPr marL="342900" indent="-342900" algn="l" rtl="0" eaLnBrk="0" fontAlgn="base" hangingPunct="0">
        <a:lnSpc>
          <a:spcPct val="90000"/>
        </a:lnSpc>
        <a:spcBef>
          <a:spcPct val="25000"/>
        </a:spcBef>
        <a:spcAft>
          <a:spcPct val="25000"/>
        </a:spcAft>
        <a:buClr>
          <a:schemeClr val="tx2"/>
        </a:buClr>
        <a:buSzPct val="80000"/>
        <a:buFont typeface="Monotype Sorts" pitchFamily="2" charset="2"/>
        <a:buChar char="u"/>
        <a:defRPr kumimoji="1" sz="2200">
          <a:solidFill>
            <a:schemeClr val="bg2"/>
          </a:solidFill>
          <a:latin typeface="+mn-lt"/>
          <a:ea typeface="+mn-ea"/>
          <a:cs typeface="+mn-cs"/>
        </a:defRPr>
      </a:lvl1pPr>
      <a:lvl2pPr marL="742950" indent="-285750" algn="l" rtl="0" eaLnBrk="0" fontAlgn="base" hangingPunct="0">
        <a:lnSpc>
          <a:spcPct val="90000"/>
        </a:lnSpc>
        <a:spcBef>
          <a:spcPct val="15000"/>
        </a:spcBef>
        <a:spcAft>
          <a:spcPct val="15000"/>
        </a:spcAft>
        <a:buClr>
          <a:srgbClr val="000066"/>
        </a:buClr>
        <a:buSzPct val="60000"/>
        <a:buFont typeface="Monotype Sorts" pitchFamily="2" charset="2"/>
        <a:buChar char="n"/>
        <a:defRPr kumimoji="1" sz="2000">
          <a:solidFill>
            <a:schemeClr val="bg2"/>
          </a:solidFill>
          <a:latin typeface="+mn-lt"/>
        </a:defRPr>
      </a:lvl2pPr>
      <a:lvl3pPr marL="1085850" indent="-228600" algn="l" rtl="0" eaLnBrk="0" fontAlgn="base" hangingPunct="0">
        <a:lnSpc>
          <a:spcPct val="90000"/>
        </a:lnSpc>
        <a:spcBef>
          <a:spcPct val="20000"/>
        </a:spcBef>
        <a:spcAft>
          <a:spcPct val="0"/>
        </a:spcAft>
        <a:buClr>
          <a:srgbClr val="006666"/>
        </a:buClr>
        <a:buSzPct val="50000"/>
        <a:buFont typeface="Monotype Sorts" pitchFamily="2" charset="2"/>
        <a:buChar char="l"/>
        <a:defRPr kumimoji="1">
          <a:solidFill>
            <a:schemeClr val="bg2"/>
          </a:solidFill>
          <a:latin typeface="+mn-lt"/>
        </a:defRPr>
      </a:lvl3pPr>
      <a:lvl4pPr marL="1600200" indent="-228600" algn="l" rtl="0" eaLnBrk="0" fontAlgn="base" hangingPunct="0">
        <a:spcBef>
          <a:spcPct val="20000"/>
        </a:spcBef>
        <a:spcAft>
          <a:spcPct val="0"/>
        </a:spcAft>
        <a:buClr>
          <a:schemeClr val="tx2"/>
        </a:buClr>
        <a:buSzPct val="100000"/>
        <a:buChar char="•"/>
        <a:defRPr kumimoji="1" sz="2000">
          <a:solidFill>
            <a:schemeClr val="bg2"/>
          </a:solidFill>
          <a:latin typeface="+mn-lt"/>
        </a:defRPr>
      </a:lvl4pPr>
      <a:lvl5pPr marL="20574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5pPr>
      <a:lvl6pPr marL="25146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6pPr>
      <a:lvl7pPr marL="29718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7pPr>
      <a:lvl8pPr marL="34290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8pPr>
      <a:lvl9pPr marL="3886200" indent="-228600" algn="l" rtl="0" eaLnBrk="0" fontAlgn="base" hangingPunct="0">
        <a:spcBef>
          <a:spcPct val="20000"/>
        </a:spcBef>
        <a:spcAft>
          <a:spcPct val="0"/>
        </a:spcAft>
        <a:buClr>
          <a:schemeClr val="hlink"/>
        </a:buClr>
        <a:buSzPct val="100000"/>
        <a:buChar char="–"/>
        <a:defRPr kumimoji="1"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05F07FF-0D3F-41F4-AD78-ED5E2A175932}" type="datetimeFigureOut">
              <a:rPr lang="en-US"/>
              <a:pPr>
                <a:defRPr/>
              </a:pPr>
              <a:t>7/14/2016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590FA79-7656-4ABD-BEA8-0326FAC8ACF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transition>
    <p:pull dir="ru"/>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cr.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Gregory.M.Sabater@va.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va.gov/osdb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247650" y="6410325"/>
            <a:ext cx="6043613" cy="334963"/>
          </a:xfrm>
          <a:prstGeom prst="rect">
            <a:avLst/>
          </a:prstGeom>
          <a:gradFill rotWithShape="0">
            <a:gsLst>
              <a:gs pos="0">
                <a:schemeClr val="tx2"/>
              </a:gs>
              <a:gs pos="100000">
                <a:schemeClr val="bg1"/>
              </a:gs>
            </a:gsLst>
            <a:lin ang="0" scaled="1"/>
          </a:gradFill>
          <a:ln w="9525">
            <a:noFill/>
            <a:miter lim="800000"/>
            <a:headEnd/>
            <a:tailEnd/>
          </a:ln>
        </p:spPr>
        <p:txBody>
          <a:bodyPr wrap="none" anchor="ctr"/>
          <a:lstStyle/>
          <a:p>
            <a:pPr algn="ctr"/>
            <a:endParaRPr lang="en-US" b="1" dirty="0">
              <a:solidFill>
                <a:srgbClr val="FF0000"/>
              </a:solidFill>
            </a:endParaRPr>
          </a:p>
        </p:txBody>
      </p:sp>
      <p:sp>
        <p:nvSpPr>
          <p:cNvPr id="4099" name="Rectangle 7"/>
          <p:cNvSpPr>
            <a:spLocks noChangeArrowheads="1"/>
          </p:cNvSpPr>
          <p:nvPr/>
        </p:nvSpPr>
        <p:spPr bwMode="auto">
          <a:xfrm>
            <a:off x="7637463" y="6473825"/>
            <a:ext cx="1025525" cy="184150"/>
          </a:xfrm>
          <a:prstGeom prst="rect">
            <a:avLst/>
          </a:prstGeom>
          <a:solidFill>
            <a:schemeClr val="bg1"/>
          </a:solidFill>
          <a:ln w="9525">
            <a:noFill/>
            <a:miter lim="800000"/>
            <a:headEnd/>
            <a:tailEnd/>
          </a:ln>
        </p:spPr>
        <p:txBody>
          <a:bodyPr wrap="none" anchor="ctr"/>
          <a:lstStyle/>
          <a:p>
            <a:endParaRPr lang="en-US" dirty="0"/>
          </a:p>
        </p:txBody>
      </p:sp>
      <p:sp>
        <p:nvSpPr>
          <p:cNvPr id="4100" name="Oval 9"/>
          <p:cNvSpPr>
            <a:spLocks noChangeArrowheads="1"/>
          </p:cNvSpPr>
          <p:nvPr/>
        </p:nvSpPr>
        <p:spPr bwMode="auto">
          <a:xfrm>
            <a:off x="4697413" y="3957638"/>
            <a:ext cx="1119187" cy="1100137"/>
          </a:xfrm>
          <a:prstGeom prst="ellipse">
            <a:avLst/>
          </a:prstGeom>
          <a:noFill/>
          <a:ln w="9525">
            <a:noFill/>
            <a:round/>
            <a:headEnd/>
            <a:tailEnd/>
          </a:ln>
        </p:spPr>
        <p:txBody>
          <a:bodyPr/>
          <a:lstStyle/>
          <a:p>
            <a:endParaRPr lang="en-US" dirty="0"/>
          </a:p>
        </p:txBody>
      </p:sp>
      <p:sp>
        <p:nvSpPr>
          <p:cNvPr id="4101" name="Rectangle 17"/>
          <p:cNvSpPr>
            <a:spLocks noChangeArrowheads="1"/>
          </p:cNvSpPr>
          <p:nvPr/>
        </p:nvSpPr>
        <p:spPr bwMode="white">
          <a:xfrm>
            <a:off x="4395788" y="3355975"/>
            <a:ext cx="374650" cy="330200"/>
          </a:xfrm>
          <a:prstGeom prst="rect">
            <a:avLst/>
          </a:prstGeom>
          <a:noFill/>
          <a:ln w="9525">
            <a:noFill/>
            <a:miter lim="800000"/>
            <a:headEnd/>
            <a:tailEnd/>
          </a:ln>
        </p:spPr>
        <p:txBody>
          <a:bodyPr wrap="none" lIns="0" tIns="0" rIns="0" bIns="0"/>
          <a:lstStyle/>
          <a:p>
            <a:pPr algn="ctr"/>
            <a:r>
              <a:rPr lang="en-US" sz="2000" b="1" dirty="0">
                <a:solidFill>
                  <a:srgbClr val="FFFFFF"/>
                </a:solidFill>
                <a:latin typeface="Arial Narrow" pitchFamily="34" charset="0"/>
              </a:rPr>
              <a:t>IAS</a:t>
            </a:r>
          </a:p>
        </p:txBody>
      </p:sp>
      <p:sp>
        <p:nvSpPr>
          <p:cNvPr id="2062" name="Rectangle 14"/>
          <p:cNvSpPr>
            <a:spLocks noChangeArrowheads="1"/>
          </p:cNvSpPr>
          <p:nvPr/>
        </p:nvSpPr>
        <p:spPr bwMode="auto">
          <a:xfrm>
            <a:off x="2495550" y="215900"/>
            <a:ext cx="6488113" cy="1054100"/>
          </a:xfrm>
          <a:prstGeom prst="rect">
            <a:avLst/>
          </a:prstGeom>
          <a:noFill/>
          <a:ln w="9525">
            <a:noFill/>
            <a:miter lim="800000"/>
            <a:headEnd/>
            <a:tailEnd/>
          </a:ln>
          <a:effectLst>
            <a:outerShdw dist="17961" dir="2700000" algn="ctr" rotWithShape="0">
              <a:schemeClr val="bg1"/>
            </a:outerShdw>
          </a:effectLst>
        </p:spPr>
        <p:txBody>
          <a:bodyPr anchor="ctr"/>
          <a:lstStyle/>
          <a:p>
            <a:pPr algn="r">
              <a:lnSpc>
                <a:spcPct val="70000"/>
              </a:lnSpc>
              <a:defRPr/>
            </a:pPr>
            <a:endParaRPr lang="en-US" sz="3800" b="1" dirty="0">
              <a:solidFill>
                <a:srgbClr val="000066"/>
              </a:solidFill>
              <a:latin typeface="Arial Narrow" pitchFamily="34" charset="0"/>
            </a:endParaRPr>
          </a:p>
        </p:txBody>
      </p:sp>
      <p:pic>
        <p:nvPicPr>
          <p:cNvPr id="4104" name="Picture 4" descr="CFM Logo 2"/>
          <p:cNvPicPr>
            <a:picLocks noChangeAspect="1" noChangeArrowheads="1"/>
          </p:cNvPicPr>
          <p:nvPr/>
        </p:nvPicPr>
        <p:blipFill>
          <a:blip r:embed="rId3" cstate="print"/>
          <a:srcRect/>
          <a:stretch>
            <a:fillRect/>
          </a:stretch>
        </p:blipFill>
        <p:spPr bwMode="auto">
          <a:xfrm>
            <a:off x="7303624" y="408168"/>
            <a:ext cx="1467855" cy="1236427"/>
          </a:xfrm>
          <a:prstGeom prst="rect">
            <a:avLst/>
          </a:prstGeom>
          <a:noFill/>
          <a:ln w="9525">
            <a:noFill/>
            <a:miter lim="800000"/>
            <a:headEnd/>
            <a:tailEnd/>
          </a:ln>
        </p:spPr>
      </p:pic>
      <p:pic>
        <p:nvPicPr>
          <p:cNvPr id="4105" name="Picture 5" descr="Official_VA_Seal_RGB"/>
          <p:cNvPicPr>
            <a:picLocks noChangeAspect="1" noChangeArrowheads="1"/>
          </p:cNvPicPr>
          <p:nvPr/>
        </p:nvPicPr>
        <p:blipFill>
          <a:blip r:embed="rId4" cstate="print"/>
          <a:srcRect/>
          <a:stretch>
            <a:fillRect/>
          </a:stretch>
        </p:blipFill>
        <p:spPr bwMode="auto">
          <a:xfrm>
            <a:off x="441395" y="408168"/>
            <a:ext cx="1245170" cy="1245170"/>
          </a:xfrm>
          <a:prstGeom prst="rect">
            <a:avLst/>
          </a:prstGeom>
          <a:noFill/>
          <a:ln w="9525">
            <a:noFill/>
            <a:miter lim="800000"/>
            <a:headEnd/>
            <a:tailEnd/>
          </a:ln>
        </p:spPr>
      </p:pic>
      <p:sp>
        <p:nvSpPr>
          <p:cNvPr id="13" name="Rectangle 2"/>
          <p:cNvSpPr txBox="1">
            <a:spLocks noChangeArrowheads="1"/>
          </p:cNvSpPr>
          <p:nvPr/>
        </p:nvSpPr>
        <p:spPr bwMode="auto">
          <a:xfrm>
            <a:off x="483544" y="1945178"/>
            <a:ext cx="8179443" cy="4189404"/>
          </a:xfrm>
          <a:prstGeom prst="rect">
            <a:avLst/>
          </a:prstGeom>
          <a:solidFill>
            <a:schemeClr val="accent2"/>
          </a:solidFill>
          <a:ln w="9525">
            <a:noFill/>
            <a:miter lim="800000"/>
            <a:headEnd/>
            <a:tailEnd/>
          </a:ln>
          <a:effectLst>
            <a:outerShdw dist="17961" dir="2700000" algn="ctr" rotWithShape="0">
              <a:schemeClr val="bg1"/>
            </a:outerShdw>
          </a:effectLst>
        </p:spPr>
        <p:txBody>
          <a:bodyPr anchor="ctr"/>
          <a:lstStyle/>
          <a:p>
            <a:pPr algn="ctr">
              <a:lnSpc>
                <a:spcPct val="70000"/>
              </a:lnSpc>
              <a:defRPr/>
            </a:pPr>
            <a:endParaRPr lang="en-US" sz="32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sz="3200" b="1" kern="0" dirty="0" smtClean="0">
                <a:solidFill>
                  <a:srgbClr val="3333FF"/>
                </a:solidFill>
                <a:latin typeface="Arial" panose="020B0604020202020204" pitchFamily="34" charset="0"/>
                <a:ea typeface="+mj-ea"/>
                <a:cs typeface="Arial" panose="020B0604020202020204" pitchFamily="34" charset="0"/>
              </a:rPr>
              <a:t>WILLAMETTE NATIONAL CEMETERY</a:t>
            </a:r>
          </a:p>
          <a:p>
            <a:pPr algn="ctr">
              <a:lnSpc>
                <a:spcPct val="70000"/>
              </a:lnSpc>
              <a:defRPr/>
            </a:pPr>
            <a:endParaRPr lang="en-US" sz="3200" b="1" kern="0" dirty="0">
              <a:solidFill>
                <a:srgbClr val="3333FF"/>
              </a:solidFill>
              <a:latin typeface="Arial" panose="020B0604020202020204" pitchFamily="34" charset="0"/>
              <a:ea typeface="+mj-ea"/>
              <a:cs typeface="Arial" panose="020B0604020202020204" pitchFamily="34" charset="0"/>
            </a:endParaRPr>
          </a:p>
          <a:p>
            <a:pPr algn="ctr">
              <a:lnSpc>
                <a:spcPct val="70000"/>
              </a:lnSpc>
              <a:defRPr/>
            </a:pPr>
            <a:endParaRPr lang="en-US" b="1" kern="0" dirty="0">
              <a:solidFill>
                <a:srgbClr val="3333FF"/>
              </a:solidFill>
              <a:latin typeface="Arial" panose="020B0604020202020204" pitchFamily="34" charset="0"/>
              <a:cs typeface="Arial" panose="020B0604020202020204" pitchFamily="34" charset="0"/>
            </a:endParaRPr>
          </a:p>
          <a:p>
            <a:pPr algn="ctr">
              <a:lnSpc>
                <a:spcPct val="70000"/>
              </a:lnSpc>
              <a:defRPr/>
            </a:pPr>
            <a:r>
              <a:rPr lang="en-US" b="1" kern="0" dirty="0">
                <a:solidFill>
                  <a:srgbClr val="3333FF"/>
                </a:solidFill>
                <a:latin typeface="Arial" panose="020B0604020202020204" pitchFamily="34" charset="0"/>
                <a:cs typeface="Arial" panose="020B0604020202020204" pitchFamily="34" charset="0"/>
              </a:rPr>
              <a:t>PHASE I, PRE-PROPOSAL </a:t>
            </a:r>
            <a:r>
              <a:rPr lang="en-US" sz="2800" b="1" kern="0" dirty="0">
                <a:solidFill>
                  <a:srgbClr val="3333FF"/>
                </a:solidFill>
                <a:latin typeface="Arial" panose="020B0604020202020204" pitchFamily="34" charset="0"/>
                <a:cs typeface="Arial" panose="020B0604020202020204" pitchFamily="34" charset="0"/>
              </a:rPr>
              <a:t>CONFERENCE</a:t>
            </a:r>
          </a:p>
          <a:p>
            <a:pPr algn="ctr">
              <a:lnSpc>
                <a:spcPct val="70000"/>
              </a:lnSpc>
              <a:defRPr/>
            </a:pPr>
            <a:r>
              <a:rPr lang="en-US" sz="2800" b="1" kern="0" dirty="0">
                <a:solidFill>
                  <a:srgbClr val="3333FF"/>
                </a:solidFill>
                <a:latin typeface="Arial" panose="020B0604020202020204" pitchFamily="34" charset="0"/>
                <a:cs typeface="Arial" panose="020B0604020202020204" pitchFamily="34" charset="0"/>
              </a:rPr>
              <a:t>SITE VISIT </a:t>
            </a:r>
          </a:p>
          <a:p>
            <a:pPr algn="ctr">
              <a:lnSpc>
                <a:spcPct val="70000"/>
              </a:lnSpc>
              <a:defRPr/>
            </a:pPr>
            <a:r>
              <a:rPr lang="en-US" sz="2800" b="1" kern="0" dirty="0">
                <a:solidFill>
                  <a:srgbClr val="3333FF"/>
                </a:solidFill>
                <a:latin typeface="Arial" panose="020B0604020202020204" pitchFamily="34" charset="0"/>
                <a:ea typeface="+mj-ea"/>
                <a:cs typeface="Arial" panose="020B0604020202020204" pitchFamily="34" charset="0"/>
              </a:rPr>
              <a:t/>
            </a:r>
            <a:br>
              <a:rPr lang="en-US" sz="2800" b="1" kern="0" dirty="0">
                <a:solidFill>
                  <a:srgbClr val="3333FF"/>
                </a:solidFill>
                <a:latin typeface="Arial" panose="020B0604020202020204" pitchFamily="34" charset="0"/>
                <a:ea typeface="+mj-ea"/>
                <a:cs typeface="Arial" panose="020B0604020202020204" pitchFamily="34" charset="0"/>
              </a:rPr>
            </a:br>
            <a:r>
              <a:rPr lang="en-US" b="1" kern="0" dirty="0" smtClean="0">
                <a:solidFill>
                  <a:srgbClr val="3333FF"/>
                </a:solidFill>
                <a:latin typeface="Arial" panose="020B0604020202020204" pitchFamily="34" charset="0"/>
                <a:ea typeface="+mj-ea"/>
                <a:cs typeface="Arial" panose="020B0604020202020204" pitchFamily="34" charset="0"/>
              </a:rPr>
              <a:t> </a:t>
            </a: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PORTLAND, OREGON</a:t>
            </a:r>
          </a:p>
          <a:p>
            <a:pPr algn="ctr">
              <a:lnSpc>
                <a:spcPct val="70000"/>
              </a:lnSpc>
              <a:defRPr/>
            </a:pPr>
            <a:endParaRPr lang="en-US"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endParaRPr lang="en-US" sz="2800"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smtClean="0">
                <a:solidFill>
                  <a:srgbClr val="3333FF"/>
                </a:solidFill>
                <a:latin typeface="Arial" panose="020B0604020202020204" pitchFamily="34" charset="0"/>
                <a:ea typeface="+mj-ea"/>
                <a:cs typeface="Arial" panose="020B0604020202020204" pitchFamily="34" charset="0"/>
              </a:rPr>
              <a:t>PROJECT # 907CM2036</a:t>
            </a:r>
          </a:p>
          <a:p>
            <a:pPr algn="ctr">
              <a:lnSpc>
                <a:spcPct val="70000"/>
              </a:lnSpc>
              <a:defRPr/>
            </a:pPr>
            <a:endParaRPr lang="en-US" b="1" kern="0" dirty="0" smtClean="0">
              <a:solidFill>
                <a:srgbClr val="3333FF"/>
              </a:solidFill>
              <a:latin typeface="Arial" panose="020B0604020202020204" pitchFamily="34" charset="0"/>
              <a:ea typeface="+mj-ea"/>
              <a:cs typeface="Arial" panose="020B0604020202020204" pitchFamily="34" charset="0"/>
            </a:endParaRPr>
          </a:p>
          <a:p>
            <a:pPr algn="ctr">
              <a:lnSpc>
                <a:spcPct val="70000"/>
              </a:lnSpc>
              <a:defRPr/>
            </a:pPr>
            <a:r>
              <a:rPr lang="en-US" b="1" kern="0" dirty="0" smtClean="0">
                <a:solidFill>
                  <a:srgbClr val="3333FF"/>
                </a:solidFill>
                <a:latin typeface="Arial" panose="020B0604020202020204" pitchFamily="34" charset="0"/>
                <a:ea typeface="+mj-ea"/>
                <a:cs typeface="Arial" panose="020B0604020202020204" pitchFamily="34" charset="0"/>
              </a:rPr>
              <a:t>JULY 14, 2016</a:t>
            </a:r>
            <a:endParaRPr lang="en-US" b="1" kern="0" dirty="0">
              <a:solidFill>
                <a:srgbClr val="3333FF"/>
              </a:solidFill>
              <a:latin typeface="Arial" panose="020B0604020202020204" pitchFamily="34" charset="0"/>
              <a:ea typeface="+mj-ea"/>
              <a:cs typeface="Arial" panose="020B0604020202020204" pitchFamily="34" charset="0"/>
            </a:endParaRPr>
          </a:p>
        </p:txBody>
      </p:sp>
    </p:spTree>
  </p:cSld>
  <p:clrMapOvr>
    <a:masterClrMapping/>
  </p:clrMapOvr>
  <p:transition>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Agenda</a:t>
            </a:r>
          </a:p>
        </p:txBody>
      </p:sp>
      <p:sp>
        <p:nvSpPr>
          <p:cNvPr id="4" name="Rectangle 3"/>
          <p:cNvSpPr txBox="1">
            <a:spLocks noChangeArrowheads="1"/>
          </p:cNvSpPr>
          <p:nvPr/>
        </p:nvSpPr>
        <p:spPr bwMode="auto">
          <a:xfrm>
            <a:off x="583812" y="1453323"/>
            <a:ext cx="8229600" cy="3631425"/>
          </a:xfrm>
          <a:prstGeom prst="rect">
            <a:avLst/>
          </a:prstGeom>
          <a:noFill/>
          <a:ln w="9525">
            <a:noFill/>
            <a:miter lim="800000"/>
            <a:headEnd/>
            <a:tailEnd/>
          </a:ln>
        </p:spPr>
        <p:txBody>
          <a:bodyPr/>
          <a:lstStyle/>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Opening Remarks – Housekeeping items </a:t>
            </a:r>
            <a:endParaRPr lang="en-US" b="1" dirty="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New Acquisition: </a:t>
            </a:r>
            <a:r>
              <a:rPr lang="en-US" b="1" dirty="0" smtClean="0">
                <a:solidFill>
                  <a:srgbClr val="000099"/>
                </a:solidFill>
                <a:latin typeface="Arial Rounded MT Bold" pitchFamily="34" charset="0"/>
                <a:cs typeface="Arial" pitchFamily="34" charset="0"/>
              </a:rPr>
              <a:t>VA101-16-R-0147</a:t>
            </a:r>
            <a:endParaRPr lang="en-US" b="1" dirty="0" smtClean="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Submission Requirements</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Milestones</a:t>
            </a:r>
            <a:endParaRPr lang="en-US" b="1" dirty="0">
              <a:solidFill>
                <a:srgbClr val="000099"/>
              </a:solidFill>
              <a:latin typeface="Arial Rounded MT Bold" pitchFamily="34" charset="0"/>
              <a:cs typeface="Arial" pitchFamily="34" charset="0"/>
            </a:endParaRP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Project </a:t>
            </a:r>
            <a:r>
              <a:rPr lang="en-US" b="1" dirty="0">
                <a:solidFill>
                  <a:srgbClr val="000099"/>
                </a:solidFill>
                <a:latin typeface="Arial Rounded MT Bold" pitchFamily="34" charset="0"/>
                <a:cs typeface="Arial" pitchFamily="34" charset="0"/>
              </a:rPr>
              <a:t>Scope and </a:t>
            </a:r>
            <a:r>
              <a:rPr lang="en-US" b="1" dirty="0" smtClean="0">
                <a:solidFill>
                  <a:srgbClr val="000099"/>
                </a:solidFill>
                <a:latin typeface="Arial Rounded MT Bold" pitchFamily="34" charset="0"/>
                <a:cs typeface="Arial" pitchFamily="34" charset="0"/>
              </a:rPr>
              <a:t>Overview</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Question </a:t>
            </a:r>
            <a:r>
              <a:rPr lang="en-US" b="1" dirty="0">
                <a:solidFill>
                  <a:srgbClr val="000099"/>
                </a:solidFill>
                <a:latin typeface="Arial Rounded MT Bold" pitchFamily="34" charset="0"/>
                <a:cs typeface="Arial" pitchFamily="34" charset="0"/>
              </a:rPr>
              <a:t>&amp; Answer </a:t>
            </a:r>
            <a:r>
              <a:rPr lang="en-US" b="1" dirty="0" smtClean="0">
                <a:solidFill>
                  <a:srgbClr val="000099"/>
                </a:solidFill>
                <a:latin typeface="Arial Rounded MT Bold" pitchFamily="34" charset="0"/>
                <a:cs typeface="Arial" pitchFamily="34" charset="0"/>
              </a:rPr>
              <a:t>Session</a:t>
            </a:r>
          </a:p>
          <a:p>
            <a:pPr marL="342900" indent="-342900">
              <a:spcBef>
                <a:spcPts val="0"/>
              </a:spcBef>
              <a:spcAft>
                <a:spcPct val="25000"/>
              </a:spcAft>
              <a:buClr>
                <a:schemeClr val="tx2"/>
              </a:buClr>
              <a:buSzPct val="80000"/>
              <a:buFont typeface="Monotype Sorts" pitchFamily="2" charset="2"/>
              <a:buChar char="u"/>
              <a:defRPr/>
            </a:pPr>
            <a:r>
              <a:rPr lang="en-US" b="1" dirty="0" smtClean="0">
                <a:solidFill>
                  <a:srgbClr val="000099"/>
                </a:solidFill>
                <a:latin typeface="Arial Rounded MT Bold" pitchFamily="34" charset="0"/>
                <a:cs typeface="Arial" pitchFamily="34" charset="0"/>
              </a:rPr>
              <a:t>Site Visit</a:t>
            </a:r>
            <a:endParaRPr lang="en-US" b="1" dirty="0">
              <a:solidFill>
                <a:srgbClr val="000099"/>
              </a:solidFill>
              <a:latin typeface="Arial Rounded MT Bold" pitchFamily="34" charset="0"/>
              <a:cs typeface="Arial" pitchFamily="34" charset="0"/>
            </a:endParaRPr>
          </a:p>
          <a:p>
            <a:pPr marL="574675" lvl="1" indent="-117475" eaLnBrk="1" hangingPunct="1">
              <a:lnSpc>
                <a:spcPct val="80000"/>
              </a:lnSpc>
              <a:spcBef>
                <a:spcPct val="15000"/>
              </a:spcBef>
              <a:spcAft>
                <a:spcPct val="15000"/>
              </a:spcAft>
              <a:buClr>
                <a:srgbClr val="000066"/>
              </a:buClr>
              <a:buSzPct val="60000"/>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Opening Remarks</a:t>
            </a:r>
          </a:p>
        </p:txBody>
      </p:sp>
      <p:sp>
        <p:nvSpPr>
          <p:cNvPr id="6147" name="Content Placeholder 4"/>
          <p:cNvSpPr>
            <a:spLocks noGrp="1"/>
          </p:cNvSpPr>
          <p:nvPr>
            <p:ph idx="1"/>
          </p:nvPr>
        </p:nvSpPr>
        <p:spPr>
          <a:xfrm>
            <a:off x="239151" y="1311611"/>
            <a:ext cx="8904849" cy="4072239"/>
          </a:xfrm>
        </p:spPr>
        <p:txBody>
          <a:bodyPr/>
          <a:lstStyle/>
          <a:p>
            <a:pPr>
              <a:defRPr/>
            </a:pPr>
            <a:r>
              <a:rPr lang="en-US" sz="2800" b="1" dirty="0" smtClean="0">
                <a:solidFill>
                  <a:srgbClr val="000099"/>
                </a:solidFill>
                <a:latin typeface="Arial" pitchFamily="34" charset="0"/>
                <a:cs typeface="Arial" pitchFamily="34" charset="0"/>
              </a:rPr>
              <a:t>Introductions</a:t>
            </a:r>
          </a:p>
          <a:p>
            <a:pPr marL="0" indent="0">
              <a:buNone/>
              <a:defRPr/>
            </a:pPr>
            <a:endParaRPr lang="en-US" sz="2800" b="1" dirty="0" smtClean="0">
              <a:solidFill>
                <a:srgbClr val="000099"/>
              </a:solidFill>
              <a:latin typeface="Arial" pitchFamily="34" charset="0"/>
              <a:cs typeface="Arial" pitchFamily="34" charset="0"/>
            </a:endParaRPr>
          </a:p>
          <a:p>
            <a:pPr lvl="1">
              <a:defRPr/>
            </a:pPr>
            <a:r>
              <a:rPr lang="en-US" sz="2400" b="1" dirty="0" smtClean="0">
                <a:solidFill>
                  <a:srgbClr val="000099"/>
                </a:solidFill>
                <a:latin typeface="Arial" pitchFamily="34" charset="0"/>
                <a:cs typeface="Arial" pitchFamily="34" charset="0"/>
              </a:rPr>
              <a:t>VA Representatives</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Crystal Cole, Contracting Officer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Chuck Bolen, Project Manager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Bill Peach, Director of Project Delivery</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VA CFM: Glenn Elliott, Environmental Engineer</a:t>
            </a:r>
          </a:p>
          <a:p>
            <a:pPr marL="1257300" lvl="2" indent="-457200">
              <a:buClr>
                <a:schemeClr val="tx1">
                  <a:lumMod val="50000"/>
                </a:schemeClr>
              </a:buClr>
              <a:buFont typeface="Wingdings" pitchFamily="2" charset="2"/>
              <a:buChar char="Ø"/>
              <a:defRPr/>
            </a:pPr>
            <a:r>
              <a:rPr lang="en-US" sz="2400" dirty="0" smtClean="0">
                <a:solidFill>
                  <a:srgbClr val="000099"/>
                </a:solidFill>
                <a:latin typeface="Arial" pitchFamily="34" charset="0"/>
                <a:cs typeface="Arial" pitchFamily="34" charset="0"/>
              </a:rPr>
              <a:t>NCA: </a:t>
            </a:r>
            <a:r>
              <a:rPr lang="en-US" sz="2400" dirty="0" smtClean="0">
                <a:solidFill>
                  <a:srgbClr val="000099"/>
                </a:solidFill>
                <a:latin typeface="Arial" pitchFamily="34" charset="0"/>
                <a:cs typeface="Arial" pitchFamily="34" charset="0"/>
              </a:rPr>
              <a:t>George A. Allen, </a:t>
            </a:r>
            <a:r>
              <a:rPr lang="en-US" sz="2400" dirty="0" smtClean="0">
                <a:solidFill>
                  <a:srgbClr val="000099"/>
                </a:solidFill>
                <a:latin typeface="Arial" pitchFamily="34" charset="0"/>
                <a:cs typeface="Arial" pitchFamily="34" charset="0"/>
              </a:rPr>
              <a:t>Director</a:t>
            </a:r>
          </a:p>
          <a:p>
            <a:pPr lvl="2">
              <a:lnSpc>
                <a:spcPct val="50000"/>
              </a:lnSpc>
              <a:buNone/>
              <a:defRPr/>
            </a:pPr>
            <a:endParaRPr lang="en-US" sz="2200" dirty="0" smtClean="0">
              <a:solidFill>
                <a:srgbClr val="000099"/>
              </a:solidFill>
              <a:latin typeface="Arial" pitchFamily="34" charset="0"/>
              <a:cs typeface="Arial" pitchFamily="34" charset="0"/>
            </a:endParaRPr>
          </a:p>
          <a:p>
            <a:pPr lvl="2">
              <a:buClr>
                <a:srgbClr val="FF0000"/>
              </a:buClr>
              <a:buFont typeface="Monotype Sorts" pitchFamily="2" charset="2"/>
              <a:buNone/>
              <a:defRPr/>
            </a:pPr>
            <a:endParaRPr lang="en-US" sz="2400" dirty="0" smtClean="0">
              <a:solidFill>
                <a:srgbClr val="000099"/>
              </a:solidFill>
              <a:latin typeface="Arial" pitchFamily="34" charset="0"/>
              <a:cs typeface="Arial" pitchFamily="34" charset="0"/>
            </a:endParaRPr>
          </a:p>
          <a:p>
            <a:pPr marL="457200" lvl="1" indent="0">
              <a:buNone/>
              <a:defRPr/>
            </a:pPr>
            <a:endParaRPr lang="en-US" sz="2400"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8195" name="Rectangle 3"/>
          <p:cNvSpPr>
            <a:spLocks noGrp="1" noChangeArrowheads="1"/>
          </p:cNvSpPr>
          <p:nvPr>
            <p:ph type="body" idx="1"/>
          </p:nvPr>
        </p:nvSpPr>
        <p:spPr>
          <a:xfrm>
            <a:off x="723900" y="1163638"/>
            <a:ext cx="8064500" cy="5295900"/>
          </a:xfrm>
        </p:spPr>
        <p:txBody>
          <a:bodyPr/>
          <a:lstStyle/>
          <a:p>
            <a:pPr>
              <a:defRPr/>
            </a:pPr>
            <a:endParaRPr lang="en-US" sz="800" b="1" dirty="0" smtClean="0">
              <a:solidFill>
                <a:srgbClr val="000099"/>
              </a:solidFill>
              <a:latin typeface="Arial Rounded MT Bold" pitchFamily="34" charset="0"/>
            </a:endParaRPr>
          </a:p>
          <a:p>
            <a:pPr>
              <a:defRPr/>
            </a:pPr>
            <a:r>
              <a:rPr lang="en-US" sz="2400" b="1" dirty="0" smtClean="0">
                <a:solidFill>
                  <a:srgbClr val="000099"/>
                </a:solidFill>
                <a:latin typeface="Arial Rounded MT Bold" pitchFamily="34" charset="0"/>
              </a:rPr>
              <a:t> </a:t>
            </a:r>
            <a:r>
              <a:rPr lang="en-US" sz="2400" b="1" dirty="0" smtClean="0">
                <a:solidFill>
                  <a:srgbClr val="000099"/>
                </a:solidFill>
                <a:latin typeface="Arial Rounded MT Bold" pitchFamily="34" charset="0"/>
                <a:cs typeface="Arial" pitchFamily="34" charset="0"/>
              </a:rPr>
              <a:t>VA101-16-R-0147 </a:t>
            </a:r>
            <a:r>
              <a:rPr lang="en-US" sz="2400" b="1" dirty="0" smtClean="0">
                <a:solidFill>
                  <a:srgbClr val="000099"/>
                </a:solidFill>
                <a:latin typeface="Arial Rounded MT Bold" pitchFamily="34" charset="0"/>
              </a:rPr>
              <a:t>	</a:t>
            </a:r>
          </a:p>
          <a:p>
            <a:pPr lvl="1">
              <a:defRPr/>
            </a:pPr>
            <a:r>
              <a:rPr lang="en-US" dirty="0" smtClean="0">
                <a:solidFill>
                  <a:srgbClr val="000099"/>
                </a:solidFill>
                <a:latin typeface="Arial" panose="020B0604020202020204" pitchFamily="34" charset="0"/>
                <a:cs typeface="Arial" panose="020B0604020202020204" pitchFamily="34" charset="0"/>
              </a:rPr>
              <a:t>Pre-Solicitation Notice: February 26, 2016</a:t>
            </a:r>
          </a:p>
          <a:p>
            <a:pPr>
              <a:defRPr/>
            </a:pPr>
            <a:r>
              <a:rPr lang="en-US" sz="2400" b="1" dirty="0" smtClean="0">
                <a:solidFill>
                  <a:srgbClr val="000099"/>
                </a:solidFill>
                <a:latin typeface="Arial Rounded MT Bold" pitchFamily="34" charset="0"/>
              </a:rPr>
              <a:t>Federal , State, and Local Tax </a:t>
            </a:r>
            <a:r>
              <a:rPr lang="en-US" sz="2000" b="1" dirty="0" smtClean="0">
                <a:solidFill>
                  <a:srgbClr val="000099"/>
                </a:solidFill>
                <a:latin typeface="Arial Rounded MT Bold" pitchFamily="34" charset="0"/>
              </a:rPr>
              <a:t>(FAR Clause 52.229-3)</a:t>
            </a:r>
          </a:p>
          <a:p>
            <a:pPr lvl="1">
              <a:defRPr/>
            </a:pPr>
            <a:r>
              <a:rPr lang="en-US" b="1" dirty="0" smtClean="0">
                <a:solidFill>
                  <a:srgbClr val="000099"/>
                </a:solidFill>
                <a:latin typeface="Arial Rounded MT Bold" pitchFamily="34" charset="0"/>
              </a:rPr>
              <a:t>Are the  </a:t>
            </a:r>
            <a:r>
              <a:rPr lang="en-US" b="1" u="sng" dirty="0" smtClean="0">
                <a:solidFill>
                  <a:srgbClr val="000099"/>
                </a:solidFill>
                <a:latin typeface="Arial Rounded MT Bold" pitchFamily="34" charset="0"/>
              </a:rPr>
              <a:t>Responsibility of the Contractor</a:t>
            </a:r>
          </a:p>
          <a:p>
            <a:r>
              <a:rPr lang="en-US" sz="2400" b="1" dirty="0" smtClean="0">
                <a:solidFill>
                  <a:srgbClr val="000099"/>
                </a:solidFill>
                <a:latin typeface="Arial Rounded MT Bold" pitchFamily="34" charset="0"/>
              </a:rPr>
              <a:t>OSHA &amp; VA Requirement (Construction Safety Course)</a:t>
            </a:r>
            <a:endParaRPr lang="en-US" sz="2400" dirty="0" smtClean="0">
              <a:solidFill>
                <a:srgbClr val="000099"/>
              </a:solidFill>
              <a:latin typeface="Arial Rounded MT Bold" pitchFamily="34" charset="0"/>
            </a:endParaRPr>
          </a:p>
          <a:p>
            <a:pPr lvl="1"/>
            <a:r>
              <a:rPr lang="en-US" dirty="0" smtClean="0">
                <a:solidFill>
                  <a:srgbClr val="000099"/>
                </a:solidFill>
                <a:latin typeface="Arial Rounded MT Bold" pitchFamily="34" charset="0"/>
              </a:rPr>
              <a:t>Competent Person (supervisor) 30 Hours</a:t>
            </a:r>
          </a:p>
          <a:p>
            <a:pPr lvl="1"/>
            <a:r>
              <a:rPr lang="en-US" dirty="0" smtClean="0">
                <a:solidFill>
                  <a:srgbClr val="000099"/>
                </a:solidFill>
                <a:latin typeface="Arial Rounded MT Bold" pitchFamily="34" charset="0"/>
              </a:rPr>
              <a:t>All other employees 10 Hours </a:t>
            </a:r>
          </a:p>
          <a:p>
            <a:endParaRPr lang="en-US" b="1" u="sng" dirty="0" smtClean="0">
              <a:solidFill>
                <a:srgbClr val="000099"/>
              </a:solidFill>
              <a:latin typeface="Arial Rounded MT Bold" pitchFamily="34" charset="0"/>
            </a:endParaRPr>
          </a:p>
          <a:p>
            <a:pPr>
              <a:defRPr/>
            </a:pPr>
            <a:endParaRPr lang="en-US" sz="900" b="1" dirty="0" smtClean="0">
              <a:solidFill>
                <a:srgbClr val="000099"/>
              </a:solidFill>
              <a:latin typeface="Arial Black" pitchFamily="34" charset="0"/>
            </a:endParaRPr>
          </a:p>
          <a:p>
            <a:pPr lvl="1">
              <a:defRPr/>
            </a:pPr>
            <a:endParaRPr lang="en-US"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8195" name="Rectangle 3"/>
          <p:cNvSpPr>
            <a:spLocks noGrp="1" noChangeArrowheads="1"/>
          </p:cNvSpPr>
          <p:nvPr>
            <p:ph type="body" idx="1"/>
          </p:nvPr>
        </p:nvSpPr>
        <p:spPr>
          <a:xfrm>
            <a:off x="723900" y="1241425"/>
            <a:ext cx="8064500" cy="5192713"/>
          </a:xfrm>
        </p:spPr>
        <p:txBody>
          <a:bodyPr/>
          <a:lstStyle/>
          <a:p>
            <a:endParaRPr lang="en-US" sz="900" b="1" dirty="0" smtClean="0">
              <a:solidFill>
                <a:srgbClr val="000099"/>
              </a:solidFill>
              <a:latin typeface="Arial Black" pitchFamily="34" charset="0"/>
            </a:endParaRPr>
          </a:p>
          <a:p>
            <a:pPr lvl="1">
              <a:buFont typeface="Monotype Sorts" pitchFamily="2" charset="2"/>
              <a:buNone/>
            </a:pPr>
            <a:r>
              <a:rPr lang="en-US" sz="900" b="1" dirty="0" smtClean="0">
                <a:solidFill>
                  <a:srgbClr val="000099"/>
                </a:solidFill>
                <a:latin typeface="Arial Rounded MT Bold" pitchFamily="34" charset="0"/>
              </a:rPr>
              <a:t>	</a:t>
            </a:r>
          </a:p>
          <a:p>
            <a:r>
              <a:rPr lang="en-US" sz="2400" b="1" dirty="0" smtClean="0">
                <a:solidFill>
                  <a:srgbClr val="000099"/>
                </a:solidFill>
                <a:latin typeface="Arial Rounded MT Bold" pitchFamily="34" charset="0"/>
              </a:rPr>
              <a:t>Cost  Magnitude</a:t>
            </a:r>
          </a:p>
          <a:p>
            <a:pPr lvl="1"/>
            <a:r>
              <a:rPr lang="en-US" b="1" dirty="0" smtClean="0">
                <a:solidFill>
                  <a:srgbClr val="000099"/>
                </a:solidFill>
                <a:latin typeface="Arial Rounded MT Bold" pitchFamily="34" charset="0"/>
              </a:rPr>
              <a:t>Between</a:t>
            </a:r>
            <a:r>
              <a:rPr lang="en-US" dirty="0" smtClean="0">
                <a:solidFill>
                  <a:srgbClr val="000099"/>
                </a:solidFill>
                <a:latin typeface="Arial Rounded MT Bold" pitchFamily="34" charset="0"/>
              </a:rPr>
              <a:t> $20,000,000 - $50,000,000</a:t>
            </a:r>
          </a:p>
          <a:p>
            <a:pPr lvl="1"/>
            <a:r>
              <a:rPr lang="en-US" dirty="0">
                <a:solidFill>
                  <a:srgbClr val="000099"/>
                </a:solidFill>
                <a:latin typeface="Arial Rounded MT Bold" pitchFamily="34" charset="0"/>
              </a:rPr>
              <a:t> </a:t>
            </a:r>
            <a:r>
              <a:rPr lang="en-US" dirty="0" smtClean="0">
                <a:solidFill>
                  <a:srgbClr val="000099"/>
                </a:solidFill>
                <a:latin typeface="Arial Rounded MT Bold" pitchFamily="34" charset="0"/>
              </a:rPr>
              <a:t>Design </a:t>
            </a:r>
            <a:r>
              <a:rPr lang="en-US" dirty="0">
                <a:solidFill>
                  <a:srgbClr val="000099"/>
                </a:solidFill>
                <a:latin typeface="Arial Rounded MT Bold" pitchFamily="34" charset="0"/>
              </a:rPr>
              <a:t>T</a:t>
            </a:r>
            <a:r>
              <a:rPr lang="en-US" dirty="0" smtClean="0">
                <a:solidFill>
                  <a:srgbClr val="000099"/>
                </a:solidFill>
                <a:latin typeface="Arial Rounded MT Bold" pitchFamily="34" charset="0"/>
              </a:rPr>
              <a:t>o </a:t>
            </a:r>
            <a:r>
              <a:rPr lang="en-US" dirty="0" smtClean="0">
                <a:solidFill>
                  <a:srgbClr val="000099"/>
                </a:solidFill>
                <a:latin typeface="Arial Rounded MT Bold" pitchFamily="34" charset="0"/>
              </a:rPr>
              <a:t>number provided in Phase II</a:t>
            </a:r>
          </a:p>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Proposal Due Date</a:t>
            </a:r>
          </a:p>
          <a:p>
            <a:pPr lvl="1"/>
            <a:r>
              <a:rPr lang="en-US" dirty="0" smtClean="0">
                <a:solidFill>
                  <a:srgbClr val="000099"/>
                </a:solidFill>
                <a:latin typeface="Arial Rounded MT Bold" pitchFamily="34" charset="0"/>
              </a:rPr>
              <a:t>August 11, 2016, </a:t>
            </a:r>
            <a:r>
              <a:rPr lang="en-US" b="1" dirty="0" smtClean="0">
                <a:solidFill>
                  <a:srgbClr val="FF0000"/>
                </a:solidFill>
                <a:latin typeface="Arial Rounded MT Bold" pitchFamily="34" charset="0"/>
              </a:rPr>
              <a:t>at 4:30 P.M. Eastern Standard Time</a:t>
            </a:r>
          </a:p>
          <a:p>
            <a:pPr marL="0" indent="0">
              <a:buNone/>
            </a:pPr>
            <a:endParaRPr lang="en-US" dirty="0" smtClean="0">
              <a:solidFill>
                <a:srgbClr val="000099"/>
              </a:solidFill>
            </a:endParaRPr>
          </a:p>
        </p:txBody>
      </p:sp>
    </p:spTree>
  </p:cSld>
  <p:clrMapOvr>
    <a:masterClrMapping/>
  </p:clrMapOvr>
  <p:transition>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9219" name="Rectangle 3"/>
          <p:cNvSpPr>
            <a:spLocks noGrp="1" noChangeArrowheads="1"/>
          </p:cNvSpPr>
          <p:nvPr>
            <p:ph type="body" idx="1"/>
          </p:nvPr>
        </p:nvSpPr>
        <p:spPr>
          <a:xfrm>
            <a:off x="723900" y="1258888"/>
            <a:ext cx="8064500" cy="5192712"/>
          </a:xfrm>
        </p:spPr>
        <p:txBody>
          <a:bodyPr/>
          <a:lstStyle/>
          <a:p>
            <a:r>
              <a:rPr lang="en-US" sz="2400" b="1" dirty="0" smtClean="0">
                <a:solidFill>
                  <a:srgbClr val="000099"/>
                </a:solidFill>
                <a:latin typeface="Arial Rounded MT Bold" pitchFamily="34" charset="0"/>
              </a:rPr>
              <a:t>Bid Bond/Bid Guarantee (SF 24)	</a:t>
            </a:r>
          </a:p>
          <a:p>
            <a:pPr lvl="1"/>
            <a:r>
              <a:rPr lang="en-US" dirty="0" smtClean="0">
                <a:solidFill>
                  <a:srgbClr val="000099"/>
                </a:solidFill>
                <a:latin typeface="Arial Rounded MT Bold" pitchFamily="34" charset="0"/>
              </a:rPr>
              <a:t> 20% of the offer price but shall not exceed $3,000,000</a:t>
            </a:r>
          </a:p>
          <a:p>
            <a:pPr lvl="1"/>
            <a:r>
              <a:rPr lang="en-US" dirty="0" smtClean="0">
                <a:solidFill>
                  <a:srgbClr val="000099"/>
                </a:solidFill>
                <a:latin typeface="Arial Rounded MT Bold" pitchFamily="34" charset="0"/>
              </a:rPr>
              <a:t>NAME OF PRINCIPAL IDENTICAL WITH NAME ON CONTRACT OR BID</a:t>
            </a:r>
          </a:p>
          <a:p>
            <a:pPr lvl="1"/>
            <a:r>
              <a:rPr lang="en-US" dirty="0" smtClean="0">
                <a:solidFill>
                  <a:srgbClr val="000099"/>
                </a:solidFill>
                <a:latin typeface="Arial Rounded MT Bold" pitchFamily="34" charset="0"/>
              </a:rPr>
              <a:t>Make sure you are in compliance with Far Part 28</a:t>
            </a:r>
          </a:p>
          <a:p>
            <a:r>
              <a:rPr lang="en-US" sz="2400" b="1" dirty="0" smtClean="0">
                <a:solidFill>
                  <a:srgbClr val="000099"/>
                </a:solidFill>
                <a:latin typeface="Arial Rounded MT Bold" pitchFamily="34" charset="0"/>
              </a:rPr>
              <a:t>Annual  Representation and Certification</a:t>
            </a:r>
            <a:endParaRPr lang="en-US" sz="24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Central Contractor Registration (CCR)</a:t>
            </a:r>
          </a:p>
          <a:p>
            <a:pPr lvl="1"/>
            <a:r>
              <a:rPr lang="en-US" b="1" dirty="0" smtClean="0">
                <a:solidFill>
                  <a:srgbClr val="FF0000"/>
                </a:solidFill>
                <a:latin typeface="Arial Rounded MT Bold" pitchFamily="34" charset="0"/>
                <a:hlinkClick r:id="rId3"/>
              </a:rPr>
              <a:t>http://www.sam.gov</a:t>
            </a:r>
            <a:endParaRPr lang="en-US" b="1" dirty="0" smtClean="0">
              <a:solidFill>
                <a:srgbClr val="FF0000"/>
              </a:solidFill>
              <a:latin typeface="Arial Rounded MT Bold" pitchFamily="34" charset="0"/>
            </a:endParaRPr>
          </a:p>
          <a:p>
            <a:pPr lvl="1"/>
            <a:r>
              <a:rPr lang="en-US" dirty="0" smtClean="0">
                <a:solidFill>
                  <a:srgbClr val="000099"/>
                </a:solidFill>
                <a:latin typeface="Arial Rounded MT Bold" pitchFamily="34" charset="0"/>
              </a:rPr>
              <a:t>Must be registered in SAM and VetBiz prior to award</a:t>
            </a:r>
          </a:p>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Davis Bacon Act (Applies)</a:t>
            </a:r>
          </a:p>
          <a:p>
            <a:endParaRPr lang="en-US" sz="900" b="1"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Buy American Act (Applies)</a:t>
            </a:r>
          </a:p>
          <a:p>
            <a:endParaRPr lang="en-US" sz="900" b="1" dirty="0" smtClean="0">
              <a:solidFill>
                <a:srgbClr val="000099"/>
              </a:solidFill>
              <a:latin typeface="Arial Rounded MT Bold" pitchFamily="34" charset="0"/>
            </a:endParaRPr>
          </a:p>
          <a:p>
            <a:endParaRPr lang="en-US" sz="900" b="1" dirty="0" smtClean="0">
              <a:solidFill>
                <a:srgbClr val="000099"/>
              </a:solidFill>
              <a:latin typeface="Arial Black" pitchFamily="34" charset="0"/>
            </a:endParaRPr>
          </a:p>
        </p:txBody>
      </p:sp>
    </p:spTree>
  </p:cSld>
  <p:clrMapOvr>
    <a:masterClrMapping/>
  </p:clrMapOvr>
  <p:transition>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10243" name="Rectangle 3"/>
          <p:cNvSpPr>
            <a:spLocks noGrp="1" noChangeArrowheads="1"/>
          </p:cNvSpPr>
          <p:nvPr>
            <p:ph type="body" idx="1"/>
          </p:nvPr>
        </p:nvSpPr>
        <p:spPr>
          <a:xfrm>
            <a:off x="723900" y="1284288"/>
            <a:ext cx="8064500" cy="5116512"/>
          </a:xfrm>
        </p:spPr>
        <p:txBody>
          <a:bodyPr/>
          <a:lstStyle/>
          <a:p>
            <a:r>
              <a:rPr lang="en-US" sz="2400" b="1" dirty="0" smtClean="0">
                <a:solidFill>
                  <a:srgbClr val="000099"/>
                </a:solidFill>
                <a:latin typeface="Arial Rounded MT Bold" pitchFamily="34" charset="0"/>
              </a:rPr>
              <a:t>Completion Time	</a:t>
            </a:r>
          </a:p>
          <a:p>
            <a:pPr lvl="1"/>
            <a:r>
              <a:rPr lang="en-US" dirty="0" smtClean="0">
                <a:solidFill>
                  <a:srgbClr val="000099"/>
                </a:solidFill>
                <a:latin typeface="Arial Rounded MT Bold" pitchFamily="34" charset="0"/>
              </a:rPr>
              <a:t>730 Calendar days after the Notice to Proceed</a:t>
            </a:r>
          </a:p>
          <a:p>
            <a:r>
              <a:rPr lang="en-US" b="1" dirty="0" smtClean="0">
                <a:solidFill>
                  <a:srgbClr val="000099"/>
                </a:solidFill>
                <a:latin typeface="Arial Black" pitchFamily="34" charset="0"/>
              </a:rPr>
              <a:t>Bonds (within 10 calendar days after award)</a:t>
            </a:r>
          </a:p>
          <a:p>
            <a:pPr lvl="1"/>
            <a:r>
              <a:rPr lang="en-US" dirty="0" smtClean="0">
                <a:solidFill>
                  <a:srgbClr val="000099"/>
                </a:solidFill>
                <a:latin typeface="Arial Rounded MT Bold" pitchFamily="34" charset="0"/>
              </a:rPr>
              <a:t>Performance Bond 100%</a:t>
            </a:r>
          </a:p>
          <a:p>
            <a:pPr lvl="1"/>
            <a:r>
              <a:rPr lang="en-US" dirty="0" smtClean="0">
                <a:solidFill>
                  <a:srgbClr val="000099"/>
                </a:solidFill>
                <a:latin typeface="Arial Rounded MT Bold" pitchFamily="34" charset="0"/>
              </a:rPr>
              <a:t>Payment Bond 100%</a:t>
            </a:r>
          </a:p>
          <a:p>
            <a:pPr lvl="1"/>
            <a:r>
              <a:rPr lang="en-US" dirty="0" smtClean="0">
                <a:solidFill>
                  <a:srgbClr val="000099"/>
                </a:solidFill>
                <a:latin typeface="Arial Rounded MT Bold" pitchFamily="34" charset="0"/>
              </a:rPr>
              <a:t>NAME OF PRINCIPAL IDENTICAL WITH NAME ON CONTRACT OR BID</a:t>
            </a:r>
          </a:p>
          <a:p>
            <a:r>
              <a:rPr lang="en-US" sz="2400" b="1" dirty="0" smtClean="0">
                <a:solidFill>
                  <a:srgbClr val="000099"/>
                </a:solidFill>
                <a:latin typeface="Arial Black" pitchFamily="34" charset="0"/>
              </a:rPr>
              <a:t>Liquidated Damages</a:t>
            </a:r>
          </a:p>
          <a:p>
            <a:pPr lvl="1"/>
            <a:r>
              <a:rPr lang="en-US" dirty="0" smtClean="0">
                <a:solidFill>
                  <a:srgbClr val="000099"/>
                </a:solidFill>
                <a:latin typeface="Arial Rounded MT Bold" pitchFamily="34" charset="0"/>
              </a:rPr>
              <a:t>$3,230.68 for each calendar day of delay </a:t>
            </a:r>
          </a:p>
          <a:p>
            <a:pPr lvl="1"/>
            <a:endParaRPr lang="en-US" sz="900" dirty="0" smtClean="0">
              <a:solidFill>
                <a:srgbClr val="000099"/>
              </a:solidFill>
              <a:latin typeface="Arial Rounded MT Bold" pitchFamily="34" charset="0"/>
            </a:endParaRPr>
          </a:p>
        </p:txBody>
      </p:sp>
    </p:spTree>
  </p:cSld>
  <p:clrMapOvr>
    <a:masterClrMapping/>
  </p:clrMapOvr>
  <p:transition>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New Acquisition Requirements</a:t>
            </a:r>
          </a:p>
        </p:txBody>
      </p:sp>
      <p:sp>
        <p:nvSpPr>
          <p:cNvPr id="11267" name="Rectangle 3"/>
          <p:cNvSpPr>
            <a:spLocks noGrp="1" noChangeArrowheads="1"/>
          </p:cNvSpPr>
          <p:nvPr>
            <p:ph type="body" idx="1"/>
          </p:nvPr>
        </p:nvSpPr>
        <p:spPr>
          <a:xfrm>
            <a:off x="520505" y="1241425"/>
            <a:ext cx="8440615" cy="5192713"/>
          </a:xfrm>
          <a:noFill/>
        </p:spPr>
        <p:txBody>
          <a:bodyPr/>
          <a:lstStyle/>
          <a:p>
            <a:pPr lvl="1"/>
            <a:endParaRPr lang="en-US" sz="900" dirty="0" smtClean="0">
              <a:solidFill>
                <a:srgbClr val="000099"/>
              </a:solidFill>
              <a:latin typeface="Arial Rounded MT Bold" pitchFamily="34" charset="0"/>
            </a:endParaRPr>
          </a:p>
          <a:p>
            <a:r>
              <a:rPr lang="en-US" sz="2400" b="1" dirty="0" smtClean="0">
                <a:solidFill>
                  <a:srgbClr val="000099"/>
                </a:solidFill>
                <a:latin typeface="Arial Rounded MT Bold" pitchFamily="34" charset="0"/>
              </a:rPr>
              <a:t>Insurance </a:t>
            </a:r>
          </a:p>
          <a:p>
            <a:pPr lvl="1"/>
            <a:r>
              <a:rPr lang="en-US" dirty="0" smtClean="0">
                <a:solidFill>
                  <a:srgbClr val="000099"/>
                </a:solidFill>
                <a:latin typeface="Arial Rounded MT Bold" pitchFamily="34" charset="0"/>
              </a:rPr>
              <a:t>General Liability required prior to commencing work</a:t>
            </a:r>
          </a:p>
          <a:p>
            <a:r>
              <a:rPr lang="en-US" sz="2400" b="1" dirty="0" smtClean="0">
                <a:solidFill>
                  <a:srgbClr val="000099"/>
                </a:solidFill>
                <a:latin typeface="Arial Rounded MT Bold" pitchFamily="34" charset="0"/>
              </a:rPr>
              <a:t>Questions &amp; Answers	(RFI’s)</a:t>
            </a:r>
          </a:p>
          <a:p>
            <a:pPr lvl="1"/>
            <a:r>
              <a:rPr lang="en-US" b="1" dirty="0" smtClean="0">
                <a:solidFill>
                  <a:srgbClr val="000099"/>
                </a:solidFill>
                <a:latin typeface="Arial Rounded MT Bold" pitchFamily="34" charset="0"/>
              </a:rPr>
              <a:t>Questions Due:  July 21, 2016</a:t>
            </a:r>
            <a:r>
              <a:rPr lang="en-US" b="1" dirty="0" smtClean="0">
                <a:solidFill>
                  <a:schemeClr val="bg2">
                    <a:lumMod val="50000"/>
                    <a:lumOff val="50000"/>
                  </a:schemeClr>
                </a:solidFill>
                <a:latin typeface="Arial Rounded MT Bold" pitchFamily="34" charset="0"/>
              </a:rPr>
              <a:t>, by 4:30PM EST</a:t>
            </a:r>
          </a:p>
          <a:p>
            <a:pPr lvl="1"/>
            <a:r>
              <a:rPr lang="en-US" b="1" dirty="0" smtClean="0">
                <a:solidFill>
                  <a:srgbClr val="000099"/>
                </a:solidFill>
                <a:latin typeface="Arial Rounded MT Bold" pitchFamily="34" charset="0"/>
              </a:rPr>
              <a:t>Answers Posted:  July 28, 2016</a:t>
            </a:r>
            <a:endParaRPr lang="en-US" b="1" dirty="0" smtClean="0">
              <a:solidFill>
                <a:srgbClr val="FF0000"/>
              </a:solidFill>
              <a:latin typeface="Arial Rounded MT Bold" pitchFamily="34" charset="0"/>
            </a:endParaRPr>
          </a:p>
          <a:p>
            <a:pPr lvl="1"/>
            <a:r>
              <a:rPr lang="en-US" b="1" dirty="0" smtClean="0">
                <a:solidFill>
                  <a:srgbClr val="000099"/>
                </a:solidFill>
                <a:latin typeface="Arial Rounded MT Bold" pitchFamily="34" charset="0"/>
              </a:rPr>
              <a:t>Email:</a:t>
            </a:r>
            <a:r>
              <a:rPr lang="en-US" b="1" dirty="0" smtClean="0">
                <a:solidFill>
                  <a:srgbClr val="003399"/>
                </a:solidFill>
                <a:latin typeface="Arial Rounded MT Bold" pitchFamily="34" charset="0"/>
              </a:rPr>
              <a:t> </a:t>
            </a:r>
            <a:endParaRPr lang="en-US" b="1" dirty="0" smtClean="0">
              <a:solidFill>
                <a:schemeClr val="accent6"/>
              </a:solidFill>
              <a:latin typeface="Arial Rounded MT Bold" pitchFamily="34" charset="0"/>
              <a:hlinkClick r:id="rId3"/>
            </a:endParaRPr>
          </a:p>
          <a:p>
            <a:pPr lvl="2"/>
            <a:r>
              <a:rPr lang="en-US" sz="2000" b="1" dirty="0" smtClean="0">
                <a:solidFill>
                  <a:srgbClr val="FF0000"/>
                </a:solidFill>
                <a:latin typeface="Arial Rounded MT Bold" pitchFamily="34" charset="0"/>
              </a:rPr>
              <a:t>Crystal.Cole2@va.gov</a:t>
            </a:r>
          </a:p>
          <a:p>
            <a:pPr lvl="2"/>
            <a:r>
              <a:rPr lang="en-US" sz="2000" b="1" dirty="0" smtClean="0">
                <a:solidFill>
                  <a:srgbClr val="000099"/>
                </a:solidFill>
                <a:latin typeface="Arial Rounded MT Bold" pitchFamily="34" charset="0"/>
              </a:rPr>
              <a:t>The </a:t>
            </a:r>
            <a:r>
              <a:rPr lang="en-US" sz="2000" b="1" dirty="0" smtClean="0">
                <a:solidFill>
                  <a:srgbClr val="000099"/>
                </a:solidFill>
                <a:latin typeface="Arial Rounded MT Bold" pitchFamily="34" charset="0"/>
              </a:rPr>
              <a:t>email </a:t>
            </a:r>
            <a:r>
              <a:rPr lang="en-US" sz="2000" b="1" u="sng" dirty="0" smtClean="0">
                <a:solidFill>
                  <a:srgbClr val="000099"/>
                </a:solidFill>
                <a:latin typeface="Arial Rounded MT Bold" pitchFamily="34" charset="0"/>
              </a:rPr>
              <a:t>subject line </a:t>
            </a:r>
            <a:r>
              <a:rPr lang="en-US" sz="2000" b="1" dirty="0" smtClean="0">
                <a:solidFill>
                  <a:srgbClr val="000099"/>
                </a:solidFill>
                <a:latin typeface="Arial Rounded MT Bold" pitchFamily="34" charset="0"/>
              </a:rPr>
              <a:t>to read </a:t>
            </a:r>
          </a:p>
          <a:p>
            <a:pPr lvl="2">
              <a:buNone/>
            </a:pPr>
            <a:r>
              <a:rPr lang="en-US" sz="2000" b="1" dirty="0" smtClean="0">
                <a:solidFill>
                  <a:srgbClr val="000099"/>
                </a:solidFill>
                <a:latin typeface="Arial Rounded MT Bold" pitchFamily="34" charset="0"/>
              </a:rPr>
              <a:t>    “RFI for Willamette National Cemetery  VA101-16-R-0147” – Company Name</a:t>
            </a:r>
          </a:p>
          <a:p>
            <a:pPr lvl="2">
              <a:buFont typeface="Monotype Sorts" pitchFamily="2" charset="2"/>
              <a:buNone/>
            </a:pPr>
            <a:endParaRPr lang="en-US" b="1" dirty="0" smtClean="0">
              <a:solidFill>
                <a:srgbClr val="003399"/>
              </a:solidFill>
              <a:latin typeface="Arial Rounded MT Bold" pitchFamily="34" charset="0"/>
            </a:endParaRPr>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Service-Disabled</a:t>
            </a:r>
            <a:br>
              <a:rPr lang="en-US" dirty="0" smtClean="0"/>
            </a:br>
            <a:r>
              <a:rPr lang="en-US" dirty="0" smtClean="0"/>
              <a:t>Veteran-Owned Small Business</a:t>
            </a:r>
          </a:p>
        </p:txBody>
      </p:sp>
      <p:sp>
        <p:nvSpPr>
          <p:cNvPr id="12291" name="Rectangle 3"/>
          <p:cNvSpPr>
            <a:spLocks noGrp="1" noChangeArrowheads="1"/>
          </p:cNvSpPr>
          <p:nvPr>
            <p:ph type="body" idx="1"/>
          </p:nvPr>
        </p:nvSpPr>
        <p:spPr>
          <a:xfrm>
            <a:off x="466725" y="1447800"/>
            <a:ext cx="8321675" cy="4622800"/>
          </a:xfrm>
        </p:spPr>
        <p:txBody>
          <a:bodyPr/>
          <a:lstStyle/>
          <a:p>
            <a:endParaRPr lang="en-US" dirty="0" smtClean="0"/>
          </a:p>
          <a:p>
            <a:r>
              <a:rPr lang="en-US" sz="2800" b="1" dirty="0" smtClean="0">
                <a:solidFill>
                  <a:srgbClr val="000099"/>
                </a:solidFill>
                <a:latin typeface="Arial" charset="0"/>
                <a:cs typeface="Arial" charset="0"/>
              </a:rPr>
              <a:t>Office of Small and Disadvantaged Business Utilization (OSDBU) Washington, D.C. </a:t>
            </a:r>
          </a:p>
          <a:p>
            <a:pPr lvl="2">
              <a:buClr>
                <a:schemeClr val="tx1">
                  <a:lumMod val="50000"/>
                </a:schemeClr>
              </a:buClr>
              <a:buFont typeface="Wingdings" pitchFamily="2" charset="2"/>
              <a:buChar char="Ø"/>
            </a:pPr>
            <a:r>
              <a:rPr lang="en-US" sz="2400" b="1" dirty="0" smtClean="0">
                <a:solidFill>
                  <a:srgbClr val="000099"/>
                </a:solidFill>
                <a:latin typeface="Arial" charset="0"/>
                <a:cs typeface="Arial" charset="0"/>
              </a:rPr>
              <a:t>Point Of Contact: Mark Taylor (202)632-5514</a:t>
            </a:r>
          </a:p>
          <a:p>
            <a:pPr lvl="2">
              <a:buClr>
                <a:schemeClr val="tx1">
                  <a:lumMod val="50000"/>
                </a:schemeClr>
              </a:buClr>
              <a:buFont typeface="Wingdings" pitchFamily="2" charset="2"/>
              <a:buChar char="Ø"/>
            </a:pPr>
            <a:r>
              <a:rPr lang="en-US" altLang="en-US" sz="2400" b="1" dirty="0" smtClean="0">
                <a:solidFill>
                  <a:schemeClr val="tx2"/>
                </a:solidFill>
                <a:latin typeface="Tahoma" pitchFamily="34" charset="0"/>
                <a:hlinkClick r:id="rId3"/>
              </a:rPr>
              <a:t>www.va.gov/osdbu</a:t>
            </a:r>
            <a:r>
              <a:rPr lang="en-US" altLang="en-US" sz="2400" b="1" dirty="0">
                <a:solidFill>
                  <a:schemeClr val="tx2"/>
                </a:solidFill>
                <a:latin typeface="Tahoma" pitchFamily="34" charset="0"/>
                <a:hlinkClick r:id="rId3"/>
              </a:rPr>
              <a:t>/</a:t>
            </a:r>
            <a:r>
              <a:rPr lang="en-US" altLang="en-US" sz="2400" b="1" dirty="0">
                <a:solidFill>
                  <a:schemeClr val="tx2"/>
                </a:solidFill>
                <a:latin typeface="Tahoma" pitchFamily="34" charset="0"/>
              </a:rPr>
              <a:t> </a:t>
            </a:r>
          </a:p>
          <a:p>
            <a:pPr lvl="1"/>
            <a:r>
              <a:rPr lang="en-US" sz="2800" b="1" dirty="0" smtClean="0">
                <a:solidFill>
                  <a:srgbClr val="000099"/>
                </a:solidFill>
                <a:latin typeface="Arial Rounded MT Bold" pitchFamily="34" charset="0"/>
                <a:cs typeface="Arial" charset="0"/>
              </a:rPr>
              <a:t>Joint Ventures (See IL 049-06-4)</a:t>
            </a:r>
          </a:p>
          <a:p>
            <a:pPr lvl="1"/>
            <a:r>
              <a:rPr lang="en-US" sz="2800" b="1" dirty="0" smtClean="0">
                <a:solidFill>
                  <a:srgbClr val="000099"/>
                </a:solidFill>
                <a:latin typeface="Arial Rounded MT Bold" pitchFamily="34" charset="0"/>
                <a:cs typeface="Arial" charset="0"/>
              </a:rPr>
              <a:t>Teaming Agreement</a:t>
            </a:r>
          </a:p>
          <a:p>
            <a:pPr lvl="1">
              <a:buFont typeface="Monotype Sorts" pitchFamily="2" charset="2"/>
              <a:buNone/>
            </a:pPr>
            <a:r>
              <a:rPr lang="en-US" sz="2800" b="1" dirty="0" smtClean="0">
                <a:solidFill>
                  <a:srgbClr val="000099"/>
                </a:solidFill>
              </a:rPr>
              <a:t/>
            </a:r>
            <a:br>
              <a:rPr lang="en-US" sz="2800" b="1" dirty="0" smtClean="0">
                <a:solidFill>
                  <a:srgbClr val="000099"/>
                </a:solidFill>
              </a:rPr>
            </a:br>
            <a:endParaRPr lang="en-US" sz="2800" b="1" dirty="0" smtClean="0">
              <a:solidFill>
                <a:srgbClr val="000099"/>
              </a:solidFill>
            </a:endParaRPr>
          </a:p>
          <a:p>
            <a:endParaRPr lang="en-US" dirty="0" smtClean="0"/>
          </a:p>
        </p:txBody>
      </p:sp>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lgn="ctr">
              <a:defRPr/>
            </a:pPr>
            <a:r>
              <a:rPr lang="en-US" dirty="0" smtClean="0"/>
              <a:t>Submission Requirements</a:t>
            </a:r>
          </a:p>
        </p:txBody>
      </p:sp>
      <p:sp>
        <p:nvSpPr>
          <p:cNvPr id="4" name="Rectangle 3"/>
          <p:cNvSpPr txBox="1">
            <a:spLocks noChangeArrowheads="1"/>
          </p:cNvSpPr>
          <p:nvPr/>
        </p:nvSpPr>
        <p:spPr bwMode="auto">
          <a:xfrm>
            <a:off x="393700" y="1277938"/>
            <a:ext cx="8447088" cy="5343525"/>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1 	SF 1442 (pages </a:t>
            </a:r>
            <a:r>
              <a:rPr lang="en-US" b="1" kern="0" dirty="0" smtClean="0">
                <a:solidFill>
                  <a:srgbClr val="000099"/>
                </a:solidFill>
                <a:latin typeface="Arial" pitchFamily="34" charset="0"/>
                <a:cs typeface="Arial" pitchFamily="34" charset="0"/>
              </a:rPr>
              <a:t>1 - 4)</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smtClean="0">
                <a:solidFill>
                  <a:srgbClr val="000099"/>
                </a:solidFill>
                <a:latin typeface="Arial" pitchFamily="34" charset="0"/>
                <a:cs typeface="Arial" pitchFamily="34" charset="0"/>
              </a:rPr>
              <a:t> 2	Amendments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smtClean="0">
                <a:solidFill>
                  <a:srgbClr val="000099"/>
                </a:solidFill>
                <a:latin typeface="Arial" pitchFamily="34" charset="0"/>
                <a:cs typeface="Arial" pitchFamily="34" charset="0"/>
              </a:rPr>
              <a:t> </a:t>
            </a:r>
            <a:r>
              <a:rPr lang="en-US" b="1" kern="0" dirty="0">
                <a:solidFill>
                  <a:srgbClr val="000099"/>
                </a:solidFill>
                <a:latin typeface="Arial" pitchFamily="34" charset="0"/>
                <a:cs typeface="Arial" pitchFamily="34" charset="0"/>
              </a:rPr>
              <a:t>3	Bid Guarantee/Bid Bond</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a:solidFill>
                  <a:srgbClr val="000099"/>
                </a:solidFill>
                <a:latin typeface="Arial" pitchFamily="34" charset="0"/>
                <a:cs typeface="Arial" pitchFamily="34" charset="0"/>
              </a:rPr>
              <a:t> 4	Volume I – Technical </a:t>
            </a:r>
            <a:r>
              <a:rPr lang="en-US" b="1" kern="0" dirty="0" smtClean="0">
                <a:solidFill>
                  <a:srgbClr val="000099"/>
                </a:solidFill>
                <a:latin typeface="Arial" pitchFamily="34" charset="0"/>
                <a:cs typeface="Arial" pitchFamily="34" charset="0"/>
              </a:rPr>
              <a:t>Proposal</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b="1" kern="0" dirty="0" smtClean="0">
                <a:solidFill>
                  <a:srgbClr val="000099"/>
                </a:solidFill>
                <a:latin typeface="Arial" pitchFamily="34" charset="0"/>
                <a:cs typeface="Arial" pitchFamily="34" charset="0"/>
              </a:rPr>
              <a:t>No cost information in Technical proposal</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b="1" kern="0" dirty="0" smtClean="0">
                <a:solidFill>
                  <a:srgbClr val="000099"/>
                </a:solidFill>
                <a:latin typeface="Arial" pitchFamily="34" charset="0"/>
                <a:cs typeface="Arial" pitchFamily="34" charset="0"/>
              </a:rPr>
              <a:t>Spiral bound Technical proposal (no 3-ring binders)</a:t>
            </a:r>
          </a:p>
          <a:p>
            <a:pPr lvl="2" eaLnBrk="1" hangingPunct="1">
              <a:lnSpc>
                <a:spcPct val="80000"/>
              </a:lnSpc>
              <a:spcBef>
                <a:spcPct val="25000"/>
              </a:spcBef>
              <a:spcAft>
                <a:spcPct val="25000"/>
              </a:spcAft>
              <a:buClr>
                <a:schemeClr val="tx2"/>
              </a:buClr>
              <a:buSzPct val="80000"/>
              <a:buFont typeface="Wingdings" pitchFamily="2" charset="2"/>
              <a:buChar char="Ø"/>
              <a:defRPr/>
            </a:pPr>
            <a:r>
              <a:rPr lang="en-US" b="1" kern="0" dirty="0" smtClean="0">
                <a:solidFill>
                  <a:srgbClr val="000099"/>
                </a:solidFill>
                <a:latin typeface="Arial" pitchFamily="34" charset="0"/>
                <a:cs typeface="Arial" pitchFamily="34" charset="0"/>
              </a:rPr>
              <a:t>Organize your proposal in accordance with Section D. Phase I – Request for Qualifications and special clause 4.34 of the RFP</a:t>
            </a:r>
          </a:p>
          <a:p>
            <a:pPr marL="1093788" lvl="2"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Mail: One (1) Sealed Original and Four (4) copies</a:t>
            </a:r>
          </a:p>
          <a:p>
            <a:pPr marL="1093788" lvl="2"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 Email: One (1) PDF and Four (4) </a:t>
            </a:r>
            <a:r>
              <a:rPr lang="en-US" dirty="0" smtClean="0">
                <a:solidFill>
                  <a:srgbClr val="000099"/>
                </a:solidFill>
                <a:latin typeface="Arial" pitchFamily="34" charset="0"/>
                <a:cs typeface="Arial" pitchFamily="34" charset="0"/>
              </a:rPr>
              <a:t>copies</a:t>
            </a:r>
            <a:endParaRPr lang="en-US" dirty="0">
              <a:solidFill>
                <a:srgbClr val="000099"/>
              </a:solidFill>
              <a:latin typeface="Arial" pitchFamily="34" charset="0"/>
              <a:cs typeface="Arial" pitchFamily="34" charset="0"/>
            </a:endParaRPr>
          </a:p>
          <a:p>
            <a:pPr lvl="2" eaLnBrk="1" hangingPunct="1">
              <a:lnSpc>
                <a:spcPct val="80000"/>
              </a:lnSpc>
              <a:spcBef>
                <a:spcPct val="25000"/>
              </a:spcBef>
              <a:spcAft>
                <a:spcPct val="25000"/>
              </a:spcAft>
              <a:buClr>
                <a:schemeClr val="tx2"/>
              </a:buClr>
              <a:buSzPct val="80000"/>
              <a:buFont typeface="Wingdings" pitchFamily="2" charset="2"/>
              <a:buChar char="Ø"/>
              <a:defRPr/>
            </a:pPr>
            <a:endParaRPr lang="en-US" b="1" kern="0" dirty="0" smtClean="0">
              <a:solidFill>
                <a:srgbClr val="000099"/>
              </a:solidFill>
              <a:latin typeface="Arial" pitchFamily="34" charset="0"/>
              <a:cs typeface="Arial" pitchFamily="34" charset="0"/>
            </a:endParaRPr>
          </a:p>
          <a:p>
            <a:pPr lvl="2" eaLnBrk="1" hangingPunct="1">
              <a:lnSpc>
                <a:spcPct val="80000"/>
              </a:lnSpc>
              <a:spcBef>
                <a:spcPct val="25000"/>
              </a:spcBef>
              <a:spcAft>
                <a:spcPct val="25000"/>
              </a:spcAft>
              <a:buClr>
                <a:schemeClr val="tx2"/>
              </a:buClr>
              <a:buSzPct val="80000"/>
              <a:buFont typeface="Monotype Sorts" pitchFamily="2" charset="2"/>
              <a:buChar char="u"/>
              <a:defRPr/>
            </a:pPr>
            <a:endParaRPr lang="en-US" b="1" kern="0" dirty="0">
              <a:solidFill>
                <a:srgbClr val="000099"/>
              </a:solidFill>
              <a:latin typeface="Arial" pitchFamily="34" charset="0"/>
              <a:cs typeface="Arial"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b="1" kern="0" dirty="0" smtClean="0">
                <a:solidFill>
                  <a:srgbClr val="000099"/>
                </a:solidFill>
                <a:latin typeface="Arial" pitchFamily="34" charset="0"/>
                <a:cs typeface="Arial" pitchFamily="34" charset="0"/>
              </a:rPr>
              <a:t> </a:t>
            </a:r>
            <a:endParaRPr lang="en-US" sz="2000" kern="0" dirty="0">
              <a:solidFill>
                <a:srgbClr val="000099"/>
              </a:solidFill>
              <a:latin typeface="Arial" pitchFamily="34" charset="0"/>
              <a:cs typeface="Arial" pitchFamily="34" charset="0"/>
            </a:endParaRPr>
          </a:p>
        </p:txBody>
      </p:sp>
    </p:spTree>
  </p:cSld>
  <p:clrMapOvr>
    <a:masterClrMapping/>
  </p:clrMapOvr>
  <p:transition>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Submission Requirements</a:t>
            </a:r>
            <a:endParaRPr lang="en-US" dirty="0"/>
          </a:p>
        </p:txBody>
      </p:sp>
      <p:sp>
        <p:nvSpPr>
          <p:cNvPr id="3" name="Content Placeholder 2"/>
          <p:cNvSpPr>
            <a:spLocks noGrp="1"/>
          </p:cNvSpPr>
          <p:nvPr>
            <p:ph idx="1"/>
          </p:nvPr>
        </p:nvSpPr>
        <p:spPr/>
        <p:txBody>
          <a:bodyPr/>
          <a:lstStyle/>
          <a:p>
            <a:pPr eaLnBrk="1" hangingPunct="1">
              <a:lnSpc>
                <a:spcPct val="80000"/>
              </a:lnSpc>
              <a:defRPr/>
            </a:pPr>
            <a:r>
              <a:rPr lang="en-US" b="1" dirty="0" smtClean="0">
                <a:solidFill>
                  <a:srgbClr val="000099"/>
                </a:solidFill>
                <a:latin typeface="Arial" pitchFamily="34" charset="0"/>
                <a:cs typeface="Arial" pitchFamily="34" charset="0"/>
              </a:rPr>
              <a:t>5	</a:t>
            </a:r>
            <a:r>
              <a:rPr lang="en-US" sz="2200" b="1" dirty="0" smtClean="0">
                <a:solidFill>
                  <a:srgbClr val="000099"/>
                </a:solidFill>
                <a:latin typeface="Arial" pitchFamily="34" charset="0"/>
                <a:cs typeface="Arial" pitchFamily="34" charset="0"/>
              </a:rPr>
              <a:t>Volume </a:t>
            </a:r>
            <a:r>
              <a:rPr lang="en-US" sz="2200" b="1" dirty="0">
                <a:solidFill>
                  <a:srgbClr val="000099"/>
                </a:solidFill>
                <a:latin typeface="Arial" pitchFamily="34" charset="0"/>
                <a:cs typeface="Arial" pitchFamily="34" charset="0"/>
              </a:rPr>
              <a:t>I – Technical Qualifications</a:t>
            </a:r>
            <a:endParaRPr lang="en-US" sz="2200" dirty="0">
              <a:solidFill>
                <a:srgbClr val="000099"/>
              </a:solidFill>
              <a:latin typeface="Arial" pitchFamily="34" charset="0"/>
              <a:cs typeface="Arial" pitchFamily="34" charset="0"/>
            </a:endParaRP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1) Past Performance 2) Specialized Experience</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dirty="0">
                <a:solidFill>
                  <a:srgbClr val="000099"/>
                </a:solidFill>
                <a:latin typeface="Arial" pitchFamily="34" charset="0"/>
                <a:cs typeface="Arial" pitchFamily="34" charset="0"/>
              </a:rPr>
              <a:t>3) Capability to Perform </a:t>
            </a:r>
          </a:p>
          <a:p>
            <a:pPr marL="1550988" lvl="3" indent="-179388"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b="1" dirty="0">
                <a:solidFill>
                  <a:srgbClr val="000099"/>
                </a:solidFill>
                <a:latin typeface="Arial" pitchFamily="34" charset="0"/>
                <a:cs typeface="Arial" pitchFamily="34" charset="0"/>
              </a:rPr>
              <a:t>DO NOT PUT ANY PRICING INFORMATION IN VOLUME I</a:t>
            </a:r>
          </a:p>
          <a:p>
            <a:pPr marL="0" indent="0" eaLnBrk="1" hangingPunct="1">
              <a:lnSpc>
                <a:spcPct val="80000"/>
              </a:lnSpc>
              <a:buNone/>
              <a:defRPr/>
            </a:pPr>
            <a:r>
              <a:rPr lang="en-US" b="1" dirty="0" smtClean="0">
                <a:solidFill>
                  <a:srgbClr val="000099"/>
                </a:solidFill>
                <a:latin typeface="Arial" pitchFamily="34" charset="0"/>
                <a:cs typeface="Arial" pitchFamily="34" charset="0"/>
              </a:rPr>
              <a:t>	Volume II – Cost Proposal</a:t>
            </a:r>
          </a:p>
          <a:p>
            <a:pPr lvl="2" eaLnBrk="1" hangingPunct="1">
              <a:lnSpc>
                <a:spcPct val="80000"/>
              </a:lnSpc>
              <a:buFont typeface="Wingdings" pitchFamily="2" charset="2"/>
              <a:buChar char="Ø"/>
              <a:defRPr/>
            </a:pPr>
            <a:r>
              <a:rPr lang="en-US" b="1" dirty="0" smtClean="0">
                <a:solidFill>
                  <a:srgbClr val="000099"/>
                </a:solidFill>
                <a:latin typeface="Arial" pitchFamily="34" charset="0"/>
                <a:cs typeface="Arial" pitchFamily="34" charset="0"/>
              </a:rPr>
              <a:t>Only one original copy</a:t>
            </a:r>
          </a:p>
          <a:p>
            <a:pPr lvl="2" eaLnBrk="1" hangingPunct="1">
              <a:lnSpc>
                <a:spcPct val="80000"/>
              </a:lnSpc>
              <a:buFont typeface="Wingdings" pitchFamily="2" charset="2"/>
              <a:buChar char="Ø"/>
              <a:defRPr/>
            </a:pPr>
            <a:r>
              <a:rPr lang="en-US" b="1" dirty="0" smtClean="0">
                <a:solidFill>
                  <a:srgbClr val="000099"/>
                </a:solidFill>
                <a:latin typeface="Arial" pitchFamily="34" charset="0"/>
                <a:cs typeface="Arial" pitchFamily="34" charset="0"/>
              </a:rPr>
              <a:t>Include any JV, Agreements, Reps and Certs and Bonds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smtClean="0">
                <a:solidFill>
                  <a:srgbClr val="000099"/>
                </a:solidFill>
                <a:latin typeface="Arial" pitchFamily="34" charset="0"/>
                <a:cs typeface="Arial" pitchFamily="34" charset="0"/>
              </a:rPr>
              <a:t>Submit Volumes I &amp; II on a Compact Disc</a:t>
            </a:r>
            <a:r>
              <a:rPr lang="en-US" sz="2000" b="1" dirty="0" smtClean="0">
                <a:solidFill>
                  <a:srgbClr val="000099"/>
                </a:solidFill>
                <a:latin typeface="Arial" pitchFamily="34" charset="0"/>
                <a:cs typeface="Arial" pitchFamily="34" charset="0"/>
              </a:rPr>
              <a:t> (excel, pdf and word format only) </a:t>
            </a:r>
            <a:r>
              <a:rPr lang="en-US" b="1" dirty="0" smtClean="0">
                <a:solidFill>
                  <a:srgbClr val="000099"/>
                </a:solidFill>
                <a:latin typeface="Arial" pitchFamily="34" charset="0"/>
                <a:cs typeface="Arial" pitchFamily="34" charset="0"/>
              </a:rPr>
              <a:t>	</a:t>
            </a:r>
          </a:p>
          <a:p>
            <a:pPr eaLnBrk="1" hangingPunct="1">
              <a:lnSpc>
                <a:spcPct val="80000"/>
              </a:lnSpc>
              <a:defRPr/>
            </a:pPr>
            <a:r>
              <a:rPr lang="en-US" b="1" dirty="0" smtClean="0">
                <a:solidFill>
                  <a:srgbClr val="000099"/>
                </a:solidFill>
                <a:latin typeface="Arial" pitchFamily="34" charset="0"/>
                <a:cs typeface="Arial" pitchFamily="34" charset="0"/>
              </a:rPr>
              <a:t> 6	Others Documents</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smtClean="0">
                <a:solidFill>
                  <a:srgbClr val="000099"/>
                </a:solidFill>
                <a:latin typeface="Arial" pitchFamily="34" charset="0"/>
                <a:cs typeface="Arial" pitchFamily="34" charset="0"/>
              </a:rPr>
              <a:t>Representations and Certification completed in SAM</a:t>
            </a:r>
          </a:p>
          <a:p>
            <a:pPr lvl="2" eaLnBrk="1" hangingPunct="1">
              <a:lnSpc>
                <a:spcPct val="80000"/>
              </a:lnSpc>
              <a:spcBef>
                <a:spcPct val="25000"/>
              </a:spcBef>
              <a:spcAft>
                <a:spcPct val="25000"/>
              </a:spcAft>
              <a:buClr>
                <a:schemeClr val="tx1">
                  <a:lumMod val="50000"/>
                </a:schemeClr>
              </a:buClr>
              <a:buSzPct val="80000"/>
              <a:buFont typeface="Wingdings" pitchFamily="2" charset="2"/>
              <a:buChar char="Ø"/>
              <a:defRPr/>
            </a:pPr>
            <a:r>
              <a:rPr lang="en-US" sz="2000" dirty="0" smtClean="0">
                <a:solidFill>
                  <a:srgbClr val="000099"/>
                </a:solidFill>
                <a:latin typeface="Arial" pitchFamily="34" charset="0"/>
                <a:cs typeface="Arial" pitchFamily="34" charset="0"/>
              </a:rPr>
              <a:t>Joint Venture (registered in Vetbiz prior to proposal submission); Teaming Agreement; Mentor-Protégé Program </a:t>
            </a:r>
          </a:p>
          <a:p>
            <a:endParaRPr lang="en-US" dirty="0"/>
          </a:p>
        </p:txBody>
      </p:sp>
    </p:spTree>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a:defRPr/>
            </a:pPr>
            <a:r>
              <a:rPr lang="en-US" dirty="0" smtClean="0"/>
              <a:t>Milestones</a:t>
            </a:r>
          </a:p>
        </p:txBody>
      </p:sp>
      <p:sp>
        <p:nvSpPr>
          <p:cNvPr id="4" name="Rectangle 3"/>
          <p:cNvSpPr txBox="1">
            <a:spLocks noChangeArrowheads="1"/>
          </p:cNvSpPr>
          <p:nvPr/>
        </p:nvSpPr>
        <p:spPr bwMode="auto">
          <a:xfrm>
            <a:off x="534988" y="1306513"/>
            <a:ext cx="8393112" cy="5111750"/>
          </a:xfrm>
          <a:prstGeom prst="rect">
            <a:avLst/>
          </a:prstGeom>
          <a:noFill/>
          <a:ln w="9525">
            <a:noFill/>
            <a:miter lim="800000"/>
            <a:headEnd/>
            <a:tailEnd/>
          </a:ln>
        </p:spPr>
        <p:txBody>
          <a:bodyPr/>
          <a:lstStyle/>
          <a:p>
            <a:pPr eaLnBrk="1" hangingPunct="1">
              <a:lnSpc>
                <a:spcPct val="150000"/>
              </a:lnSpc>
              <a:spcBef>
                <a:spcPts val="0"/>
              </a:spcBef>
              <a:spcAft>
                <a:spcPts val="0"/>
              </a:spcAft>
              <a:buClr>
                <a:schemeClr val="tx2"/>
              </a:buClr>
              <a:buSzPct val="80000"/>
              <a:buFont typeface="Monotype Sorts" pitchFamily="2" charset="2"/>
              <a:buChar char="u"/>
              <a:defRPr/>
            </a:pPr>
            <a:r>
              <a:rPr lang="en-US" sz="1600" b="1" kern="0" dirty="0" smtClean="0">
                <a:solidFill>
                  <a:srgbClr val="000099"/>
                </a:solidFill>
                <a:latin typeface="Arial" pitchFamily="34" charset="0"/>
                <a:cs typeface="Arial" pitchFamily="34" charset="0"/>
              </a:rPr>
              <a:t> </a:t>
            </a:r>
            <a:r>
              <a:rPr lang="en-US" sz="1400" b="1" kern="0" dirty="0" smtClean="0">
                <a:solidFill>
                  <a:srgbClr val="000099"/>
                </a:solidFill>
                <a:latin typeface="Arial" pitchFamily="34" charset="0"/>
                <a:cs typeface="Arial" pitchFamily="34" charset="0"/>
              </a:rPr>
              <a:t>1	Pre-Solicitation Notice			  February 26,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2	</a:t>
            </a:r>
            <a:r>
              <a:rPr lang="en-US" sz="1400" b="1" dirty="0">
                <a:solidFill>
                  <a:srgbClr val="003399"/>
                </a:solidFill>
                <a:latin typeface="Arial" panose="020B0604020202020204" pitchFamily="34" charset="0"/>
                <a:cs typeface="Arial" panose="020B0604020202020204" pitchFamily="34" charset="0"/>
              </a:rPr>
              <a:t>Issue 2-Phased RFP/Solicitation (Phase 1) 	</a:t>
            </a:r>
            <a:r>
              <a:rPr lang="en-US" sz="1400" b="1" dirty="0" smtClean="0">
                <a:solidFill>
                  <a:srgbClr val="003399"/>
                </a:solidFill>
                <a:latin typeface="Arial" panose="020B0604020202020204" pitchFamily="34" charset="0"/>
                <a:cs typeface="Arial" panose="020B0604020202020204" pitchFamily="34" charset="0"/>
              </a:rPr>
              <a:t>  	  June </a:t>
            </a:r>
            <a:r>
              <a:rPr lang="en-US" sz="1400" b="1" dirty="0">
                <a:solidFill>
                  <a:srgbClr val="003399"/>
                </a:solidFill>
                <a:latin typeface="Arial" panose="020B0604020202020204" pitchFamily="34" charset="0"/>
                <a:cs typeface="Arial" panose="020B0604020202020204" pitchFamily="34" charset="0"/>
              </a:rPr>
              <a:t>30, 2016</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3	</a:t>
            </a:r>
            <a:r>
              <a:rPr lang="en-US" sz="1400" b="1" dirty="0">
                <a:solidFill>
                  <a:srgbClr val="003399"/>
                </a:solidFill>
                <a:latin typeface="Arial" panose="020B0604020202020204" pitchFamily="34" charset="0"/>
                <a:cs typeface="Arial" panose="020B0604020202020204" pitchFamily="34" charset="0"/>
              </a:rPr>
              <a:t>Phase I Pre-Proposal Conference (Site Visit)  </a:t>
            </a:r>
            <a:r>
              <a:rPr lang="en-US" sz="1400" b="1" dirty="0" smtClean="0">
                <a:solidFill>
                  <a:srgbClr val="003399"/>
                </a:solidFill>
                <a:latin typeface="Arial" panose="020B0604020202020204" pitchFamily="34" charset="0"/>
                <a:cs typeface="Arial" panose="020B0604020202020204" pitchFamily="34" charset="0"/>
              </a:rPr>
              <a:t>                  July 14, </a:t>
            </a:r>
            <a:r>
              <a:rPr lang="en-US" sz="1400" b="1" dirty="0">
                <a:solidFill>
                  <a:srgbClr val="003399"/>
                </a:solidFill>
                <a:latin typeface="Arial" panose="020B0604020202020204" pitchFamily="34" charset="0"/>
                <a:cs typeface="Arial" panose="020B0604020202020204" pitchFamily="34" charset="0"/>
              </a:rPr>
              <a:t>2016</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4	</a:t>
            </a:r>
            <a:r>
              <a:rPr lang="en-US" sz="1400" b="1" dirty="0">
                <a:solidFill>
                  <a:srgbClr val="003399"/>
                </a:solidFill>
                <a:latin typeface="Arial" panose="020B0604020202020204" pitchFamily="34" charset="0"/>
                <a:cs typeface="Arial" panose="020B0604020202020204" pitchFamily="34" charset="0"/>
              </a:rPr>
              <a:t>Request for Information (RFIs) Deadline 	</a:t>
            </a:r>
            <a:r>
              <a:rPr lang="en-US" sz="1400" b="1" dirty="0" smtClean="0">
                <a:solidFill>
                  <a:srgbClr val="003399"/>
                </a:solidFill>
                <a:latin typeface="Arial" panose="020B0604020202020204" pitchFamily="34" charset="0"/>
                <a:cs typeface="Arial" panose="020B0604020202020204" pitchFamily="34" charset="0"/>
              </a:rPr>
              <a:t>                     July 21,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5</a:t>
            </a:r>
            <a:r>
              <a:rPr lang="en-US" sz="1400" b="1" kern="0" dirty="0" smtClean="0">
                <a:solidFill>
                  <a:srgbClr val="000099"/>
                </a:solidFill>
                <a:latin typeface="Arial" pitchFamily="34" charset="0"/>
                <a:cs typeface="Arial" pitchFamily="34" charset="0"/>
              </a:rPr>
              <a:t>	</a:t>
            </a:r>
            <a:r>
              <a:rPr lang="en-US" sz="1400" b="1" dirty="0">
                <a:solidFill>
                  <a:srgbClr val="003399"/>
                </a:solidFill>
                <a:latin typeface="Arial" panose="020B0604020202020204" pitchFamily="34" charset="0"/>
                <a:cs typeface="Arial" panose="020B0604020202020204" pitchFamily="34" charset="0"/>
              </a:rPr>
              <a:t>Phase I Proposal Received 		 </a:t>
            </a:r>
            <a:r>
              <a:rPr lang="en-US" sz="1400" b="1" dirty="0" smtClean="0">
                <a:solidFill>
                  <a:srgbClr val="003399"/>
                </a:solidFill>
                <a:latin typeface="Arial" panose="020B0604020202020204" pitchFamily="34" charset="0"/>
                <a:cs typeface="Arial" panose="020B0604020202020204" pitchFamily="34" charset="0"/>
              </a:rPr>
              <a:t>                   August 11, 2016</a:t>
            </a:r>
            <a:r>
              <a:rPr lang="en-US" sz="1400" b="1" kern="0" dirty="0" smtClean="0">
                <a:solidFill>
                  <a:srgbClr val="000099"/>
                </a:solidFill>
                <a:latin typeface="Arial" pitchFamily="34" charset="0"/>
                <a:cs typeface="Arial" pitchFamily="34" charset="0"/>
              </a:rPr>
              <a:t>	 </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6	</a:t>
            </a:r>
            <a:r>
              <a:rPr lang="en-US" sz="1400" b="1" dirty="0" smtClean="0">
                <a:solidFill>
                  <a:srgbClr val="003399"/>
                </a:solidFill>
                <a:latin typeface="Arial" panose="020B0604020202020204" pitchFamily="34" charset="0"/>
                <a:cs typeface="Arial" panose="020B0604020202020204" pitchFamily="34" charset="0"/>
              </a:rPr>
              <a:t>Establish Competitive Range (maximum of 5)                September 9,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7</a:t>
            </a:r>
            <a:r>
              <a:rPr lang="en-US" sz="1400" b="1" kern="0" dirty="0" smtClean="0">
                <a:solidFill>
                  <a:srgbClr val="000099"/>
                </a:solidFill>
                <a:latin typeface="Arial" pitchFamily="34" charset="0"/>
                <a:cs typeface="Arial" pitchFamily="34" charset="0"/>
              </a:rPr>
              <a:t>	</a:t>
            </a:r>
            <a:r>
              <a:rPr lang="en-US" sz="1400" b="1" dirty="0">
                <a:solidFill>
                  <a:srgbClr val="003399"/>
                </a:solidFill>
                <a:latin typeface="Arial" panose="020B0604020202020204" pitchFamily="34" charset="0"/>
                <a:cs typeface="Arial" panose="020B0604020202020204" pitchFamily="34" charset="0"/>
              </a:rPr>
              <a:t>Issue Phase II RFP &amp; Documents to </a:t>
            </a:r>
            <a:r>
              <a:rPr lang="en-US" sz="1400" b="1" dirty="0" smtClean="0">
                <a:solidFill>
                  <a:srgbClr val="003399"/>
                </a:solidFill>
                <a:latin typeface="Arial" panose="020B0604020202020204" pitchFamily="34" charset="0"/>
                <a:cs typeface="Arial" panose="020B0604020202020204" pitchFamily="34" charset="0"/>
              </a:rPr>
              <a:t>Competitive           September 14, </a:t>
            </a:r>
            <a:r>
              <a:rPr lang="en-US" sz="1400" b="1" dirty="0">
                <a:solidFill>
                  <a:srgbClr val="003399"/>
                </a:solidFill>
                <a:latin typeface="Arial" panose="020B0604020202020204" pitchFamily="34" charset="0"/>
                <a:cs typeface="Arial" panose="020B0604020202020204" pitchFamily="34" charset="0"/>
              </a:rPr>
              <a:t>2016</a:t>
            </a:r>
            <a:endParaRPr lang="en-US" sz="1400" dirty="0">
              <a:solidFill>
                <a:srgbClr val="003399"/>
              </a:solidFill>
              <a:latin typeface="Arial" panose="020B0604020202020204" pitchFamily="34" charset="0"/>
              <a:cs typeface="Arial" panose="020B0604020202020204" pitchFamily="34" charset="0"/>
            </a:endParaRPr>
          </a:p>
          <a:p>
            <a:pPr>
              <a:lnSpc>
                <a:spcPct val="150000"/>
              </a:lnSpc>
              <a:spcBef>
                <a:spcPts val="0"/>
              </a:spcBef>
              <a:spcAft>
                <a:spcPts val="0"/>
              </a:spcAft>
            </a:pPr>
            <a:r>
              <a:rPr lang="en-US" sz="1400" b="1" dirty="0" smtClean="0">
                <a:solidFill>
                  <a:srgbClr val="003399"/>
                </a:solidFill>
                <a:latin typeface="Arial" panose="020B0604020202020204" pitchFamily="34" charset="0"/>
                <a:cs typeface="Arial" panose="020B0604020202020204" pitchFamily="34" charset="0"/>
              </a:rPr>
              <a:t>	Range </a:t>
            </a:r>
            <a:r>
              <a:rPr lang="en-US" sz="1400" b="1" dirty="0">
                <a:solidFill>
                  <a:srgbClr val="003399"/>
                </a:solidFill>
                <a:latin typeface="Arial" panose="020B0604020202020204" pitchFamily="34" charset="0"/>
                <a:cs typeface="Arial" panose="020B0604020202020204" pitchFamily="34" charset="0"/>
              </a:rPr>
              <a:t>Offerors</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kern="0" dirty="0" smtClean="0">
                <a:solidFill>
                  <a:srgbClr val="000099"/>
                </a:solidFill>
                <a:latin typeface="Arial" pitchFamily="34" charset="0"/>
                <a:cs typeface="Arial" pitchFamily="34" charset="0"/>
              </a:rPr>
              <a:t> 8	</a:t>
            </a:r>
            <a:r>
              <a:rPr lang="en-US" sz="1400" b="1" dirty="0">
                <a:solidFill>
                  <a:srgbClr val="003399"/>
                </a:solidFill>
                <a:latin typeface="Arial" panose="020B0604020202020204" pitchFamily="34" charset="0"/>
                <a:cs typeface="Arial" panose="020B0604020202020204" pitchFamily="34" charset="0"/>
              </a:rPr>
              <a:t>Phase II Pre-Proposal Conference </a:t>
            </a:r>
            <a:r>
              <a:rPr lang="en-US" sz="1400" b="1" dirty="0" smtClean="0">
                <a:solidFill>
                  <a:srgbClr val="003399"/>
                </a:solidFill>
                <a:latin typeface="Arial" panose="020B0604020202020204" pitchFamily="34" charset="0"/>
                <a:cs typeface="Arial" panose="020B0604020202020204" pitchFamily="34" charset="0"/>
              </a:rPr>
              <a:t>                                  September 28, 2016</a:t>
            </a:r>
            <a:endParaRPr lang="en-US" sz="1400" dirty="0" smtClean="0">
              <a:solidFill>
                <a:srgbClr val="003399"/>
              </a:solidFill>
              <a:latin typeface="Arial" panose="020B0604020202020204" pitchFamily="34" charset="0"/>
              <a:cs typeface="Arial" panose="020B0604020202020204" pitchFamily="34" charset="0"/>
            </a:endParaRP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smtClean="0">
                <a:solidFill>
                  <a:srgbClr val="003399"/>
                </a:solidFill>
                <a:latin typeface="Arial" panose="020B0604020202020204" pitchFamily="34" charset="0"/>
                <a:cs typeface="Arial" panose="020B0604020202020204" pitchFamily="34" charset="0"/>
              </a:rPr>
              <a:t> 9	Phase II Proposals Received                                            October 14,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smtClean="0">
                <a:solidFill>
                  <a:srgbClr val="003399"/>
                </a:solidFill>
                <a:latin typeface="Arial" panose="020B0604020202020204" pitchFamily="34" charset="0"/>
                <a:cs typeface="Arial" panose="020B0604020202020204" pitchFamily="34" charset="0"/>
              </a:rPr>
              <a:t> 10 	</a:t>
            </a:r>
            <a:r>
              <a:rPr lang="en-US" sz="1400" b="1" dirty="0">
                <a:solidFill>
                  <a:srgbClr val="003399"/>
                </a:solidFill>
                <a:latin typeface="Arial" panose="020B0604020202020204" pitchFamily="34" charset="0"/>
                <a:cs typeface="Arial" panose="020B0604020202020204" pitchFamily="34" charset="0"/>
              </a:rPr>
              <a:t>Technical </a:t>
            </a:r>
            <a:r>
              <a:rPr lang="en-US" sz="1400" b="1" dirty="0" smtClean="0">
                <a:solidFill>
                  <a:srgbClr val="003399"/>
                </a:solidFill>
                <a:latin typeface="Arial" panose="020B0604020202020204" pitchFamily="34" charset="0"/>
                <a:cs typeface="Arial" panose="020B0604020202020204" pitchFamily="34" charset="0"/>
              </a:rPr>
              <a:t>Evaluation </a:t>
            </a:r>
            <a:r>
              <a:rPr lang="en-US" sz="1400" b="1" dirty="0">
                <a:solidFill>
                  <a:srgbClr val="003399"/>
                </a:solidFill>
                <a:latin typeface="Arial" panose="020B0604020202020204" pitchFamily="34" charset="0"/>
                <a:cs typeface="Arial" panose="020B0604020202020204" pitchFamily="34" charset="0"/>
              </a:rPr>
              <a:t>of Proposals </a:t>
            </a:r>
            <a:r>
              <a:rPr lang="en-US" sz="1400" b="1" dirty="0" smtClean="0">
                <a:solidFill>
                  <a:srgbClr val="003399"/>
                </a:solidFill>
                <a:latin typeface="Arial" panose="020B0604020202020204" pitchFamily="34" charset="0"/>
                <a:cs typeface="Arial" panose="020B0604020202020204" pitchFamily="34" charset="0"/>
              </a:rPr>
              <a:t>                                  November 14,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11  	QA </a:t>
            </a:r>
            <a:r>
              <a:rPr lang="en-US" sz="1400" b="1" dirty="0">
                <a:solidFill>
                  <a:srgbClr val="003399"/>
                </a:solidFill>
                <a:latin typeface="Arial" panose="020B0604020202020204" pitchFamily="34" charset="0"/>
                <a:cs typeface="Arial" panose="020B0604020202020204" pitchFamily="34" charset="0"/>
              </a:rPr>
              <a:t>&amp; OGC Review </a:t>
            </a:r>
            <a:r>
              <a:rPr lang="en-US" sz="1400" b="1" dirty="0" smtClean="0">
                <a:solidFill>
                  <a:srgbClr val="003399"/>
                </a:solidFill>
                <a:latin typeface="Arial" panose="020B0604020202020204" pitchFamily="34" charset="0"/>
                <a:cs typeface="Arial" panose="020B0604020202020204" pitchFamily="34" charset="0"/>
              </a:rPr>
              <a:t>			                   December 14, 2016</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12 	</a:t>
            </a:r>
            <a:r>
              <a:rPr lang="en-US" sz="1400" b="1" dirty="0">
                <a:solidFill>
                  <a:srgbClr val="003399"/>
                </a:solidFill>
                <a:latin typeface="Arial" panose="020B0604020202020204" pitchFamily="34" charset="0"/>
                <a:cs typeface="Arial" panose="020B0604020202020204" pitchFamily="34" charset="0"/>
              </a:rPr>
              <a:t>Contract award </a:t>
            </a:r>
            <a:r>
              <a:rPr lang="en-US" sz="1400" b="1" dirty="0" smtClean="0">
                <a:solidFill>
                  <a:srgbClr val="003399"/>
                </a:solidFill>
                <a:latin typeface="Arial" panose="020B0604020202020204" pitchFamily="34" charset="0"/>
                <a:cs typeface="Arial" panose="020B0604020202020204" pitchFamily="34" charset="0"/>
              </a:rPr>
              <a:t>				January 9, 2017</a:t>
            </a:r>
          </a:p>
          <a:p>
            <a:pPr eaLnBrk="1" hangingPunct="1">
              <a:lnSpc>
                <a:spcPct val="150000"/>
              </a:lnSpc>
              <a:spcBef>
                <a:spcPts val="0"/>
              </a:spcBef>
              <a:spcAft>
                <a:spcPts val="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13    	Notice </a:t>
            </a:r>
            <a:r>
              <a:rPr lang="en-US" sz="1400" b="1" dirty="0">
                <a:solidFill>
                  <a:srgbClr val="003399"/>
                </a:solidFill>
                <a:latin typeface="Arial" panose="020B0604020202020204" pitchFamily="34" charset="0"/>
                <a:cs typeface="Arial" panose="020B0604020202020204" pitchFamily="34" charset="0"/>
              </a:rPr>
              <a:t>to Proceed </a:t>
            </a:r>
            <a:r>
              <a:rPr lang="en-US" sz="1400" b="1" dirty="0" smtClean="0">
                <a:solidFill>
                  <a:srgbClr val="003399"/>
                </a:solidFill>
                <a:latin typeface="Arial" panose="020B0604020202020204" pitchFamily="34" charset="0"/>
                <a:cs typeface="Arial" panose="020B0604020202020204" pitchFamily="34" charset="0"/>
              </a:rPr>
              <a:t>				February </a:t>
            </a:r>
            <a:r>
              <a:rPr lang="en-US" sz="1400" b="1" dirty="0">
                <a:solidFill>
                  <a:srgbClr val="003399"/>
                </a:solidFill>
                <a:latin typeface="Arial" panose="020B0604020202020204" pitchFamily="34" charset="0"/>
                <a:cs typeface="Arial" panose="020B0604020202020204" pitchFamily="34" charset="0"/>
              </a:rPr>
              <a:t>9</a:t>
            </a:r>
            <a:r>
              <a:rPr lang="en-US" sz="1400" b="1" dirty="0" smtClean="0">
                <a:solidFill>
                  <a:srgbClr val="003399"/>
                </a:solidFill>
                <a:latin typeface="Arial" panose="020B0604020202020204" pitchFamily="34" charset="0"/>
                <a:cs typeface="Arial" panose="020B0604020202020204" pitchFamily="34" charset="0"/>
              </a:rPr>
              <a:t>, 2017</a:t>
            </a:r>
          </a:p>
          <a:p>
            <a:pPr eaLnBrk="1" hangingPunct="1">
              <a:lnSpc>
                <a:spcPct val="150000"/>
              </a:lnSpc>
              <a:spcBef>
                <a:spcPct val="25000"/>
              </a:spcBef>
              <a:spcAft>
                <a:spcPct val="25000"/>
              </a:spcAft>
              <a:buClr>
                <a:schemeClr val="tx2"/>
              </a:buClr>
              <a:buSzPct val="80000"/>
              <a:buFont typeface="Monotype Sorts" pitchFamily="2" charset="2"/>
              <a:buChar char="u"/>
              <a:defRPr/>
            </a:pPr>
            <a:r>
              <a:rPr lang="en-US" sz="1400" b="1" dirty="0">
                <a:solidFill>
                  <a:srgbClr val="003399"/>
                </a:solidFill>
                <a:latin typeface="Arial" panose="020B0604020202020204" pitchFamily="34" charset="0"/>
                <a:cs typeface="Arial" panose="020B0604020202020204" pitchFamily="34" charset="0"/>
              </a:rPr>
              <a:t> </a:t>
            </a:r>
            <a:r>
              <a:rPr lang="en-US" sz="1400" b="1" dirty="0" smtClean="0">
                <a:solidFill>
                  <a:srgbClr val="003399"/>
                </a:solidFill>
                <a:latin typeface="Arial" panose="020B0604020202020204" pitchFamily="34" charset="0"/>
                <a:cs typeface="Arial" panose="020B0604020202020204" pitchFamily="34" charset="0"/>
              </a:rPr>
              <a:t>14        </a:t>
            </a:r>
            <a:r>
              <a:rPr lang="en-US" sz="1400" b="1" dirty="0">
                <a:solidFill>
                  <a:srgbClr val="003399"/>
                </a:solidFill>
                <a:latin typeface="Arial" panose="020B0604020202020204" pitchFamily="34" charset="0"/>
                <a:cs typeface="Arial" panose="020B0604020202020204" pitchFamily="34" charset="0"/>
              </a:rPr>
              <a:t>Construction Completion/Final Inspection </a:t>
            </a:r>
            <a:r>
              <a:rPr lang="en-US" sz="1400" b="1" dirty="0" smtClean="0">
                <a:solidFill>
                  <a:srgbClr val="003399"/>
                </a:solidFill>
                <a:latin typeface="Arial" panose="020B0604020202020204" pitchFamily="34" charset="0"/>
                <a:cs typeface="Arial" panose="020B0604020202020204" pitchFamily="34" charset="0"/>
              </a:rPr>
              <a:t>                       January 19, </a:t>
            </a:r>
            <a:r>
              <a:rPr lang="en-US" sz="1400" b="1" dirty="0">
                <a:solidFill>
                  <a:srgbClr val="003399"/>
                </a:solidFill>
                <a:latin typeface="Arial" panose="020B0604020202020204" pitchFamily="34" charset="0"/>
                <a:cs typeface="Arial" panose="020B0604020202020204" pitchFamily="34" charset="0"/>
              </a:rPr>
              <a:t>2021</a:t>
            </a:r>
            <a:endParaRPr lang="en-US" sz="1400" dirty="0">
              <a:solidFill>
                <a:srgbClr val="003399"/>
              </a:solidFill>
              <a:latin typeface="Arial" panose="020B0604020202020204" pitchFamily="34" charset="0"/>
              <a:cs typeface="Arial" panose="020B0604020202020204" pitchFamily="34" charset="0"/>
            </a:endParaRPr>
          </a:p>
          <a:p>
            <a:pPr eaLnBrk="1" hangingPunct="1">
              <a:lnSpc>
                <a:spcPct val="80000"/>
              </a:lnSpc>
              <a:spcBef>
                <a:spcPct val="25000"/>
              </a:spcBef>
              <a:spcAft>
                <a:spcPct val="25000"/>
              </a:spcAft>
              <a:buClr>
                <a:schemeClr val="tx2"/>
              </a:buClr>
              <a:buSzPct val="80000"/>
              <a:defRPr/>
            </a:pPr>
            <a:endParaRPr lang="en-US" sz="1600" dirty="0">
              <a:solidFill>
                <a:srgbClr val="003399"/>
              </a:solidFill>
              <a:latin typeface="Arial" panose="020B0604020202020204" pitchFamily="34" charset="0"/>
              <a:cs typeface="Arial" panose="020B0604020202020204"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dirty="0">
              <a:solidFill>
                <a:srgbClr val="003399"/>
              </a:solidFill>
              <a:latin typeface="Arial" panose="020B0604020202020204" pitchFamily="34" charset="0"/>
              <a:cs typeface="Arial" panose="020B0604020202020204" pitchFamily="34" charset="0"/>
            </a:endParaRPr>
          </a:p>
          <a:p>
            <a:pPr eaLnBrk="1" hangingPunct="1">
              <a:lnSpc>
                <a:spcPct val="80000"/>
              </a:lnSpc>
              <a:spcBef>
                <a:spcPct val="25000"/>
              </a:spcBef>
              <a:spcAft>
                <a:spcPct val="25000"/>
              </a:spcAft>
              <a:buClr>
                <a:schemeClr val="tx2"/>
              </a:buClr>
              <a:buSzPct val="80000"/>
              <a:buFont typeface="Monotype Sorts" pitchFamily="2" charset="2"/>
              <a:buChar char="u"/>
              <a:defRPr/>
            </a:pPr>
            <a:endParaRPr lang="en-US" sz="1600" dirty="0">
              <a:solidFill>
                <a:srgbClr val="003399"/>
              </a:solidFill>
              <a:latin typeface="Arial" panose="020B0604020202020204" pitchFamily="34" charset="0"/>
              <a:cs typeface="Arial" panose="020B0604020202020204" pitchFamily="34" charset="0"/>
            </a:endParaRPr>
          </a:p>
        </p:txBody>
      </p:sp>
    </p:spTree>
  </p:cSld>
  <p:clrMapOvr>
    <a:masterClrMapping/>
  </p:clrMapOvr>
  <p:transition>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VAAR 809-406-2 </a:t>
            </a:r>
            <a:br>
              <a:rPr lang="en-US" dirty="0" smtClean="0"/>
            </a:br>
            <a:r>
              <a:rPr lang="en-US" dirty="0" smtClean="0"/>
              <a:t>Cause for debarment</a:t>
            </a:r>
            <a:endParaRPr lang="en-US" dirty="0"/>
          </a:p>
        </p:txBody>
      </p:sp>
      <p:sp>
        <p:nvSpPr>
          <p:cNvPr id="3" name="Content Placeholder 2"/>
          <p:cNvSpPr>
            <a:spLocks noGrp="1"/>
          </p:cNvSpPr>
          <p:nvPr>
            <p:ph idx="1"/>
          </p:nvPr>
        </p:nvSpPr>
        <p:spPr/>
        <p:txBody>
          <a:bodyPr/>
          <a:lstStyle/>
          <a:p>
            <a:pPr marL="457200" indent="-457200" algn="just">
              <a:buAutoNum type="alphaLcParenBoth"/>
            </a:pPr>
            <a:r>
              <a:rPr lang="en-US" dirty="0" smtClean="0">
                <a:solidFill>
                  <a:srgbClr val="000099"/>
                </a:solidFill>
              </a:rPr>
              <a:t>Misrepresentation of SDVOSB eligibility may result in action taken by VA officials to debar the business concern for a period not to exceed 5 years from contracting with VA as a prime contractor or subcontractor.</a:t>
            </a:r>
          </a:p>
          <a:p>
            <a:pPr marL="457200" indent="-457200" algn="just">
              <a:buAutoNum type="alphaLcParenBoth"/>
            </a:pPr>
            <a:r>
              <a:rPr lang="en-US" dirty="0" smtClean="0">
                <a:solidFill>
                  <a:srgbClr val="000099"/>
                </a:solidFill>
              </a:rPr>
              <a:t>Any deliberate violation of the limitation on subcontracting clause requirements for acquisitions under subpart 819.70 may result in action taken by VA officials to debar any service-disabled veteran-owned, veteran-owned small business concern or any large business concern involved in such action.</a:t>
            </a:r>
          </a:p>
          <a:p>
            <a:pPr marL="457200" indent="-457200">
              <a:buAutoNum type="alphaLcParenBoth"/>
            </a:pPr>
            <a:endParaRPr lang="en-US" dirty="0" smtClean="0">
              <a:solidFill>
                <a:srgbClr val="000099"/>
              </a:solidFill>
            </a:endParaRPr>
          </a:p>
          <a:p>
            <a:pPr marL="457200" indent="-457200">
              <a:buAutoNum type="alphaLcParenBoth"/>
            </a:pPr>
            <a:endParaRPr lang="en-US" dirty="0" smtClean="0">
              <a:solidFill>
                <a:srgbClr val="000099"/>
              </a:solidFill>
            </a:endParaRPr>
          </a:p>
          <a:p>
            <a:endParaRPr lang="en-US" dirty="0"/>
          </a:p>
        </p:txBody>
      </p:sp>
    </p:spTree>
  </p:cSld>
  <p:clrMapOvr>
    <a:masterClrMapping/>
  </p:clrMapOvr>
  <p:transition>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492250" y="2703513"/>
            <a:ext cx="6362700" cy="1054100"/>
          </a:xfrm>
        </p:spPr>
        <p:txBody>
          <a:bodyPr/>
          <a:lstStyle/>
          <a:p>
            <a:pPr algn="ctr">
              <a:defRPr/>
            </a:pPr>
            <a:r>
              <a:rPr lang="en-US" dirty="0" smtClean="0"/>
              <a:t>Questions &amp; Answers </a:t>
            </a:r>
          </a:p>
        </p:txBody>
      </p:sp>
      <p:sp>
        <p:nvSpPr>
          <p:cNvPr id="4" name="Rectangle 2"/>
          <p:cNvSpPr txBox="1">
            <a:spLocks noChangeArrowheads="1"/>
          </p:cNvSpPr>
          <p:nvPr/>
        </p:nvSpPr>
        <p:spPr bwMode="auto">
          <a:xfrm>
            <a:off x="1416050" y="1945178"/>
            <a:ext cx="6362700" cy="2193435"/>
          </a:xfrm>
          <a:prstGeom prst="rect">
            <a:avLst/>
          </a:prstGeom>
          <a:noFill/>
          <a:ln w="9525">
            <a:noFill/>
            <a:miter lim="800000"/>
            <a:headEnd/>
            <a:tailEnd/>
          </a:ln>
          <a:effectLst>
            <a:outerShdw dist="17961" dir="2700000" algn="ctr" rotWithShape="0">
              <a:schemeClr val="bg1"/>
            </a:outerShdw>
          </a:effectLst>
        </p:spPr>
        <p:txBody>
          <a:bodyPr anchor="ctr"/>
          <a:lstStyle/>
          <a:p>
            <a:pPr algn="ctr">
              <a:lnSpc>
                <a:spcPct val="70000"/>
              </a:lnSpc>
              <a:defRPr/>
            </a:pPr>
            <a:r>
              <a:rPr lang="en-US" sz="3800" b="1" kern="0" dirty="0" smtClean="0">
                <a:solidFill>
                  <a:srgbClr val="000066"/>
                </a:solidFill>
                <a:latin typeface="+mj-lt"/>
                <a:ea typeface="+mj-ea"/>
                <a:cs typeface="+mj-cs"/>
              </a:rPr>
              <a:t>Contractual Administrative </a:t>
            </a:r>
          </a:p>
          <a:p>
            <a:pPr algn="ctr">
              <a:lnSpc>
                <a:spcPct val="70000"/>
              </a:lnSpc>
              <a:defRPr/>
            </a:pPr>
            <a:endParaRPr lang="en-US" sz="3800" b="1" kern="0" dirty="0">
              <a:solidFill>
                <a:srgbClr val="000066"/>
              </a:solidFill>
              <a:latin typeface="+mj-lt"/>
              <a:ea typeface="+mj-ea"/>
              <a:cs typeface="+mj-cs"/>
            </a:endParaRPr>
          </a:p>
        </p:txBody>
      </p:sp>
    </p:spTree>
    <p:extLst>
      <p:ext uri="{BB962C8B-B14F-4D97-AF65-F5344CB8AC3E}">
        <p14:creationId xmlns:p14="http://schemas.microsoft.com/office/powerpoint/2010/main" val="2353364126"/>
      </p:ext>
    </p:extLst>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36608" y="2343150"/>
            <a:ext cx="7743463" cy="2481263"/>
          </a:xfrm>
        </p:spPr>
        <p:txBody>
          <a:bodyPr/>
          <a:lstStyle/>
          <a:p>
            <a:pPr algn="ctr">
              <a:defRPr/>
            </a:pPr>
            <a:r>
              <a:rPr lang="en-US" dirty="0" smtClean="0"/>
              <a:t>Project Scope &amp; Overview</a:t>
            </a:r>
            <a:br>
              <a:rPr lang="en-US" dirty="0" smtClean="0"/>
            </a:br>
            <a:r>
              <a:rPr lang="en-US" dirty="0" smtClean="0"/>
              <a:t/>
            </a:r>
            <a:br>
              <a:rPr lang="en-US" dirty="0" smtClean="0"/>
            </a:br>
            <a:r>
              <a:rPr lang="en-US" dirty="0" smtClean="0"/>
              <a:t>Chuck Bolen</a:t>
            </a:r>
            <a:br>
              <a:rPr lang="en-US" dirty="0" smtClean="0"/>
            </a:br>
            <a:r>
              <a:rPr lang="en-US" sz="1100" dirty="0" smtClean="0"/>
              <a:t/>
            </a:r>
            <a:br>
              <a:rPr lang="en-US" sz="1100" dirty="0" smtClean="0"/>
            </a:br>
            <a:r>
              <a:rPr lang="en-US" sz="3200" b="0" dirty="0" smtClean="0"/>
              <a:t>CFM </a:t>
            </a:r>
            <a:r>
              <a:rPr lang="en-US" sz="3200" b="0" dirty="0"/>
              <a:t>Project Manager</a:t>
            </a:r>
            <a:endParaRPr lang="en-US" sz="3200" b="0" dirty="0" smtClean="0"/>
          </a:p>
        </p:txBody>
      </p:sp>
    </p:spTree>
  </p:cSld>
  <p:clrMapOvr>
    <a:masterClrMapping/>
  </p:clrMapOvr>
  <p:transition>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r>
              <a:rPr lang="en-US" altLang="en-US" sz="4000" b="1" dirty="0" smtClean="0">
                <a:solidFill>
                  <a:schemeClr val="accent2"/>
                </a:solidFill>
              </a:rPr>
              <a:t/>
            </a:r>
            <a:br>
              <a:rPr lang="en-US" altLang="en-US" sz="4000" b="1" dirty="0" smtClean="0">
                <a:solidFill>
                  <a:schemeClr val="accent2"/>
                </a:solidFill>
              </a:rPr>
            </a:br>
            <a:r>
              <a:rPr lang="en-US" altLang="en-US" sz="4000" b="1" dirty="0" smtClean="0">
                <a:solidFill>
                  <a:schemeClr val="accent2"/>
                </a:solidFill>
              </a:rPr>
              <a:t>Project Overview</a:t>
            </a:r>
            <a:br>
              <a:rPr lang="en-US" altLang="en-US" sz="4000" b="1" dirty="0" smtClean="0">
                <a:solidFill>
                  <a:schemeClr val="accent2"/>
                </a:solidFill>
              </a:rPr>
            </a:br>
            <a:r>
              <a:rPr lang="en-US" sz="4000" dirty="0"/>
              <a:t>Scope and Elements</a:t>
            </a:r>
            <a:br>
              <a:rPr lang="en-US" sz="4000" dirty="0"/>
            </a:br>
            <a:r>
              <a:rPr lang="en-US" altLang="en-US" sz="4000" b="1" dirty="0" smtClean="0">
                <a:solidFill>
                  <a:schemeClr val="accent2"/>
                </a:solidFill>
              </a:rPr>
              <a:t> </a:t>
            </a:r>
          </a:p>
        </p:txBody>
      </p:sp>
      <p:sp>
        <p:nvSpPr>
          <p:cNvPr id="10243" name="Rectangle 3"/>
          <p:cNvSpPr>
            <a:spLocks noGrp="1" noChangeArrowheads="1"/>
          </p:cNvSpPr>
          <p:nvPr>
            <p:ph sz="half" idx="1"/>
          </p:nvPr>
        </p:nvSpPr>
        <p:spPr>
          <a:xfrm>
            <a:off x="723900" y="1180407"/>
            <a:ext cx="3956050" cy="4979093"/>
          </a:xfrm>
        </p:spPr>
        <p:txBody>
          <a:bodyPr/>
          <a:lstStyle/>
          <a:p>
            <a:pPr marL="0" indent="0">
              <a:spcBef>
                <a:spcPct val="0"/>
              </a:spcBef>
              <a:buFontTx/>
              <a:buNone/>
              <a:defRPr/>
            </a:pPr>
            <a:r>
              <a:rPr lang="en-US" altLang="en-US" sz="2400" b="1" dirty="0">
                <a:ea typeface="ＭＳ Ｐゴシック" pitchFamily="34" charset="-128"/>
              </a:rPr>
              <a:t>Program Requirements:</a:t>
            </a:r>
          </a:p>
          <a:p>
            <a:pPr marL="0" indent="0">
              <a:spcBef>
                <a:spcPct val="0"/>
              </a:spcBef>
              <a:defRPr/>
            </a:pPr>
            <a:r>
              <a:rPr lang="en-US" altLang="en-US" sz="1800" dirty="0">
                <a:ea typeface="ＭＳ Ｐゴシック" pitchFamily="34" charset="-128"/>
              </a:rPr>
              <a:t>Update Master Plan and master plan new acreage</a:t>
            </a:r>
          </a:p>
          <a:p>
            <a:pPr marL="0" indent="0">
              <a:spcBef>
                <a:spcPct val="0"/>
              </a:spcBef>
              <a:defRPr/>
            </a:pPr>
            <a:r>
              <a:rPr lang="en-US" altLang="en-US" sz="1800" dirty="0">
                <a:ea typeface="ＭＳ Ｐゴシック" pitchFamily="34" charset="-128"/>
              </a:rPr>
              <a:t>Interment: </a:t>
            </a:r>
          </a:p>
          <a:p>
            <a:pPr lvl="1">
              <a:spcBef>
                <a:spcPct val="0"/>
              </a:spcBef>
              <a:buFont typeface="Courier New" pitchFamily="49" charset="0"/>
              <a:buChar char="o"/>
              <a:defRPr/>
            </a:pPr>
            <a:r>
              <a:rPr lang="en-US" altLang="en-US" sz="1400" dirty="0" smtClean="0">
                <a:ea typeface="ＭＳ Ｐゴシック" pitchFamily="34" charset="-128"/>
              </a:rPr>
              <a:t>6,650± </a:t>
            </a:r>
            <a:r>
              <a:rPr lang="en-US" altLang="en-US" sz="1400" dirty="0">
                <a:ea typeface="ＭＳ Ｐゴシック" pitchFamily="34" charset="-128"/>
              </a:rPr>
              <a:t>pre-placed crypts </a:t>
            </a:r>
          </a:p>
          <a:p>
            <a:pPr lvl="1">
              <a:spcBef>
                <a:spcPct val="0"/>
              </a:spcBef>
              <a:buFont typeface="Courier New" pitchFamily="49" charset="0"/>
              <a:buChar char="o"/>
              <a:defRPr/>
            </a:pPr>
            <a:r>
              <a:rPr lang="en-US" altLang="en-US" sz="1400" dirty="0" smtClean="0">
                <a:ea typeface="ＭＳ Ｐゴシック" pitchFamily="34" charset="-128"/>
              </a:rPr>
              <a:t>3,500</a:t>
            </a:r>
            <a:r>
              <a:rPr lang="en-US" altLang="en-US" sz="1400" dirty="0">
                <a:ea typeface="ＭＳ Ｐゴシック" pitchFamily="34" charset="-128"/>
              </a:rPr>
              <a:t>± traditional in-ground niche</a:t>
            </a:r>
          </a:p>
          <a:p>
            <a:pPr lvl="1">
              <a:spcBef>
                <a:spcPct val="0"/>
              </a:spcBef>
              <a:buFont typeface="Courier New" pitchFamily="49" charset="0"/>
              <a:buChar char="o"/>
              <a:defRPr/>
            </a:pPr>
            <a:r>
              <a:rPr lang="en-US" altLang="en-US" sz="1400" dirty="0">
                <a:ea typeface="ＭＳ Ｐゴシック" pitchFamily="34" charset="-128"/>
              </a:rPr>
              <a:t>13,000± columbarium niches</a:t>
            </a:r>
          </a:p>
          <a:p>
            <a:pPr marL="0" indent="0">
              <a:spcBef>
                <a:spcPct val="0"/>
              </a:spcBef>
              <a:defRPr/>
            </a:pPr>
            <a:r>
              <a:rPr lang="en-US" altLang="en-US" sz="1800" dirty="0">
                <a:ea typeface="ＭＳ Ｐゴシック" pitchFamily="34" charset="-128"/>
              </a:rPr>
              <a:t>Ossuary</a:t>
            </a:r>
          </a:p>
          <a:p>
            <a:pPr marL="0" indent="0">
              <a:spcBef>
                <a:spcPct val="0"/>
              </a:spcBef>
              <a:defRPr/>
            </a:pPr>
            <a:r>
              <a:rPr lang="en-US" altLang="en-US" sz="1800" dirty="0">
                <a:ea typeface="ＭＳ Ｐゴシック" pitchFamily="34" charset="-128"/>
              </a:rPr>
              <a:t>Memorial Walls</a:t>
            </a:r>
          </a:p>
          <a:p>
            <a:pPr marL="0" indent="0">
              <a:spcBef>
                <a:spcPct val="0"/>
              </a:spcBef>
              <a:defRPr/>
            </a:pPr>
            <a:r>
              <a:rPr lang="en-US" altLang="en-US" sz="1800" dirty="0">
                <a:ea typeface="ＭＳ Ｐゴシック" pitchFamily="34" charset="-128"/>
              </a:rPr>
              <a:t>Access Roads, Roadway System &amp; Parking</a:t>
            </a:r>
          </a:p>
          <a:p>
            <a:pPr marL="0" indent="0">
              <a:spcBef>
                <a:spcPct val="0"/>
              </a:spcBef>
              <a:defRPr/>
            </a:pPr>
            <a:r>
              <a:rPr lang="en-US" altLang="en-US" sz="1800" dirty="0">
                <a:ea typeface="ＭＳ Ｐゴシック" pitchFamily="34" charset="-128"/>
              </a:rPr>
              <a:t>Site Furnishings &amp; Signage</a:t>
            </a:r>
          </a:p>
          <a:p>
            <a:pPr marL="0" indent="0">
              <a:spcBef>
                <a:spcPct val="0"/>
              </a:spcBef>
              <a:defRPr/>
            </a:pPr>
            <a:r>
              <a:rPr lang="en-US" altLang="en-US" sz="1800" dirty="0">
                <a:ea typeface="ＭＳ Ｐゴシック" pitchFamily="34" charset="-128"/>
              </a:rPr>
              <a:t>Grading &amp; Drainage</a:t>
            </a:r>
          </a:p>
          <a:p>
            <a:pPr marL="0" indent="0">
              <a:spcBef>
                <a:spcPct val="0"/>
              </a:spcBef>
              <a:defRPr/>
            </a:pPr>
            <a:r>
              <a:rPr lang="en-US" altLang="en-US" sz="1800" dirty="0">
                <a:ea typeface="ＭＳ Ｐゴシック" pitchFamily="34" charset="-128"/>
              </a:rPr>
              <a:t>Fencing &amp; Landscaping for </a:t>
            </a:r>
            <a:r>
              <a:rPr lang="en-US" altLang="en-US" sz="1800" dirty="0" smtClean="0">
                <a:ea typeface="ＭＳ Ｐゴシック" pitchFamily="34" charset="-128"/>
              </a:rPr>
              <a:t>38.2-acre </a:t>
            </a:r>
            <a:r>
              <a:rPr lang="en-US" altLang="en-US" sz="1800" dirty="0">
                <a:ea typeface="ＭＳ Ｐゴシック" pitchFamily="34" charset="-128"/>
              </a:rPr>
              <a:t>site</a:t>
            </a:r>
          </a:p>
          <a:p>
            <a:pPr marL="0" indent="0">
              <a:spcBef>
                <a:spcPct val="0"/>
              </a:spcBef>
              <a:defRPr/>
            </a:pPr>
            <a:r>
              <a:rPr lang="en-US" altLang="en-US" sz="1800" dirty="0">
                <a:ea typeface="ＭＳ Ｐゴシック" pitchFamily="34" charset="-128"/>
              </a:rPr>
              <a:t>Investigate feasibility in removing City easement</a:t>
            </a:r>
          </a:p>
          <a:p>
            <a:pPr marL="0" indent="0">
              <a:spcBef>
                <a:spcPct val="0"/>
              </a:spcBef>
              <a:defRPr/>
            </a:pPr>
            <a:r>
              <a:rPr lang="en-US" altLang="en-US" sz="1800" dirty="0">
                <a:ea typeface="ＭＳ Ｐゴシック" pitchFamily="34" charset="-128"/>
              </a:rPr>
              <a:t>Bridge or mitigation to span access environmental easement</a:t>
            </a:r>
          </a:p>
        </p:txBody>
      </p:sp>
      <p:sp>
        <p:nvSpPr>
          <p:cNvPr id="195588" name="Content Placeholder 1"/>
          <p:cNvSpPr>
            <a:spLocks noGrp="1"/>
          </p:cNvSpPr>
          <p:nvPr>
            <p:ph sz="half" idx="2"/>
          </p:nvPr>
        </p:nvSpPr>
        <p:spPr>
          <a:xfrm>
            <a:off x="4572000" y="1396539"/>
            <a:ext cx="4038600" cy="4928062"/>
          </a:xfrm>
        </p:spPr>
        <p:txBody>
          <a:bodyPr/>
          <a:lstStyle/>
          <a:p>
            <a:pPr>
              <a:spcBef>
                <a:spcPct val="0"/>
              </a:spcBef>
              <a:defRPr/>
            </a:pPr>
            <a:r>
              <a:rPr lang="en-US" altLang="en-US" sz="1800" dirty="0">
                <a:ea typeface="ＭＳ Ｐゴシック" pitchFamily="34" charset="-128"/>
              </a:rPr>
              <a:t>Consider accessing new property thru Section AA and BB</a:t>
            </a:r>
          </a:p>
          <a:p>
            <a:pPr>
              <a:spcBef>
                <a:spcPct val="0"/>
              </a:spcBef>
              <a:defRPr/>
            </a:pPr>
            <a:r>
              <a:rPr lang="en-US" altLang="en-US" sz="1800" dirty="0">
                <a:ea typeface="ＭＳ Ｐゴシック" pitchFamily="34" charset="-128"/>
              </a:rPr>
              <a:t>Irrigation System</a:t>
            </a:r>
          </a:p>
          <a:p>
            <a:pPr>
              <a:spcBef>
                <a:spcPct val="0"/>
              </a:spcBef>
              <a:defRPr/>
            </a:pPr>
            <a:r>
              <a:rPr lang="en-US" altLang="en-US" sz="1800" dirty="0">
                <a:ea typeface="ＭＳ Ｐゴシック" pitchFamily="34" charset="-128"/>
              </a:rPr>
              <a:t>Additional well to augment water capacity.</a:t>
            </a:r>
          </a:p>
          <a:p>
            <a:pPr>
              <a:spcBef>
                <a:spcPct val="0"/>
              </a:spcBef>
              <a:defRPr/>
            </a:pPr>
            <a:r>
              <a:rPr lang="en-US" altLang="en-US" sz="1800" dirty="0">
                <a:ea typeface="ＭＳ Ｐゴシック" pitchFamily="34" charset="-128"/>
              </a:rPr>
              <a:t>Utility Distribution Systems</a:t>
            </a:r>
          </a:p>
          <a:p>
            <a:pPr>
              <a:spcBef>
                <a:spcPct val="0"/>
              </a:spcBef>
              <a:defRPr/>
            </a:pPr>
            <a:r>
              <a:rPr lang="en-US" altLang="en-US" sz="1800" dirty="0">
                <a:ea typeface="ＭＳ Ｐゴシック" pitchFamily="34" charset="-128"/>
              </a:rPr>
              <a:t>Upgrades to Administration Building:</a:t>
            </a:r>
          </a:p>
          <a:p>
            <a:pPr lvl="1">
              <a:spcBef>
                <a:spcPct val="0"/>
              </a:spcBef>
              <a:buFont typeface="Courier New" pitchFamily="49" charset="0"/>
              <a:buChar char="o"/>
              <a:defRPr/>
            </a:pPr>
            <a:r>
              <a:rPr lang="en-US" altLang="en-US" sz="1400" dirty="0">
                <a:ea typeface="ＭＳ Ｐゴシック" pitchFamily="34" charset="-128"/>
              </a:rPr>
              <a:t>Chest-high counter, front lobby area</a:t>
            </a:r>
          </a:p>
          <a:p>
            <a:pPr lvl="1">
              <a:spcBef>
                <a:spcPct val="0"/>
              </a:spcBef>
              <a:buFont typeface="Courier New" pitchFamily="49" charset="0"/>
              <a:buChar char="o"/>
              <a:defRPr/>
            </a:pPr>
            <a:r>
              <a:rPr lang="en-US" altLang="en-US" sz="1400" dirty="0">
                <a:ea typeface="ＭＳ Ｐゴシック" pitchFamily="34" charset="-128"/>
              </a:rPr>
              <a:t>Alternatives to increase space utilization </a:t>
            </a:r>
          </a:p>
          <a:p>
            <a:pPr lvl="1">
              <a:spcBef>
                <a:spcPct val="0"/>
              </a:spcBef>
              <a:buFont typeface="Courier New" pitchFamily="49" charset="0"/>
              <a:buChar char="o"/>
              <a:defRPr/>
            </a:pPr>
            <a:r>
              <a:rPr lang="en-US" altLang="en-US" sz="1400" dirty="0">
                <a:ea typeface="ＭＳ Ｐゴシック" pitchFamily="34" charset="-128"/>
              </a:rPr>
              <a:t>Repurposing public restrooms space for other requirements.</a:t>
            </a:r>
          </a:p>
          <a:p>
            <a:pPr lvl="1">
              <a:spcBef>
                <a:spcPct val="0"/>
              </a:spcBef>
              <a:buFont typeface="Courier New" pitchFamily="49" charset="0"/>
              <a:buChar char="o"/>
              <a:defRPr/>
            </a:pPr>
            <a:r>
              <a:rPr lang="en-US" altLang="en-US" sz="1400" dirty="0">
                <a:ea typeface="ＭＳ Ｐゴシック" pitchFamily="34" charset="-128"/>
              </a:rPr>
              <a:t>Expand basement into crawl space  </a:t>
            </a:r>
          </a:p>
          <a:p>
            <a:pPr lvl="1">
              <a:spcBef>
                <a:spcPct val="0"/>
              </a:spcBef>
              <a:buFont typeface="Courier New" pitchFamily="49" charset="0"/>
              <a:buChar char="o"/>
              <a:defRPr/>
            </a:pPr>
            <a:r>
              <a:rPr lang="en-US" altLang="en-US" sz="1400" dirty="0">
                <a:ea typeface="ＭＳ Ｐゴシック" pitchFamily="34" charset="-128"/>
              </a:rPr>
              <a:t>Feasibility to construct ADA exterior access to basement</a:t>
            </a:r>
          </a:p>
          <a:p>
            <a:pPr>
              <a:spcBef>
                <a:spcPct val="0"/>
              </a:spcBef>
              <a:defRPr/>
            </a:pPr>
            <a:r>
              <a:rPr lang="en-US" sz="1800" dirty="0"/>
              <a:t>Demolish &amp; replace the existing Maintenance Buildings  #3001 and #3002 </a:t>
            </a:r>
          </a:p>
          <a:p>
            <a:pPr>
              <a:spcBef>
                <a:spcPct val="0"/>
              </a:spcBef>
              <a:defRPr/>
            </a:pPr>
            <a:r>
              <a:rPr lang="en-US" sz="1800" dirty="0"/>
              <a:t>Correct site drainage, (including Section D)</a:t>
            </a:r>
          </a:p>
        </p:txBody>
      </p:sp>
    </p:spTree>
    <p:extLst>
      <p:ext uri="{BB962C8B-B14F-4D97-AF65-F5344CB8AC3E}">
        <p14:creationId xmlns:p14="http://schemas.microsoft.com/office/powerpoint/2010/main" val="2148176132"/>
      </p:ext>
    </p:extLst>
  </p:cSld>
  <p:clrMapOvr>
    <a:masterClrMapping/>
  </p:clrMapOvr>
  <p:transition>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Aerial Photo</a:t>
            </a:r>
          </a:p>
        </p:txBody>
      </p:sp>
      <p:pic>
        <p:nvPicPr>
          <p:cNvPr id="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438" y="1379914"/>
            <a:ext cx="7204075" cy="488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862424"/>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Site </a:t>
            </a:r>
            <a:r>
              <a:rPr lang="en-US" dirty="0" smtClean="0"/>
              <a:t>Location</a:t>
            </a:r>
            <a:endParaRPr lang="en-US" dirty="0"/>
          </a:p>
        </p:txBody>
      </p:sp>
      <p:sp>
        <p:nvSpPr>
          <p:cNvPr id="3" name="Content Placeholder 2"/>
          <p:cNvSpPr>
            <a:spLocks noGrp="1"/>
          </p:cNvSpPr>
          <p:nvPr>
            <p:ph sz="half" idx="1"/>
          </p:nvPr>
        </p:nvSpPr>
        <p:spPr/>
        <p:txBody>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35" y="1371600"/>
            <a:ext cx="8329352" cy="4613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3006486"/>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36608" y="2343150"/>
            <a:ext cx="7743463" cy="2481263"/>
          </a:xfrm>
        </p:spPr>
        <p:txBody>
          <a:bodyPr/>
          <a:lstStyle/>
          <a:p>
            <a:pPr algn="ctr">
              <a:defRPr/>
            </a:pPr>
            <a:r>
              <a:rPr lang="en-US" dirty="0" smtClean="0"/>
              <a:t>Project Logistics</a:t>
            </a:r>
            <a:br>
              <a:rPr lang="en-US" dirty="0" smtClean="0"/>
            </a:br>
            <a:r>
              <a:rPr lang="en-US" dirty="0" smtClean="0"/>
              <a:t/>
            </a:r>
            <a:br>
              <a:rPr lang="en-US" dirty="0" smtClean="0"/>
            </a:br>
            <a:r>
              <a:rPr lang="en-US" dirty="0" smtClean="0"/>
              <a:t>Chuck Bolen</a:t>
            </a:r>
            <a:br>
              <a:rPr lang="en-US" dirty="0" smtClean="0"/>
            </a:br>
            <a:r>
              <a:rPr lang="en-US" sz="1100" dirty="0" smtClean="0"/>
              <a:t/>
            </a:r>
            <a:br>
              <a:rPr lang="en-US" sz="1100" dirty="0" smtClean="0"/>
            </a:br>
            <a:r>
              <a:rPr lang="en-US" sz="3200" b="0" dirty="0" smtClean="0"/>
              <a:t>CFM Project Manager</a:t>
            </a:r>
          </a:p>
        </p:txBody>
      </p:sp>
    </p:spTree>
    <p:extLst>
      <p:ext uri="{BB962C8B-B14F-4D97-AF65-F5344CB8AC3E}">
        <p14:creationId xmlns:p14="http://schemas.microsoft.com/office/powerpoint/2010/main" val="871151794"/>
      </p:ext>
    </p:extLst>
  </p:cSld>
  <p:clrMapOvr>
    <a:masterClrMapping/>
  </p:clrMapOvr>
  <p:transition>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Logistics</a:t>
            </a:r>
            <a:endParaRPr lang="en-US" dirty="0"/>
          </a:p>
        </p:txBody>
      </p:sp>
      <p:sp>
        <p:nvSpPr>
          <p:cNvPr id="5" name="Rectangle 2"/>
          <p:cNvSpPr>
            <a:spLocks noChangeArrowheads="1"/>
          </p:cNvSpPr>
          <p:nvPr/>
        </p:nvSpPr>
        <p:spPr bwMode="auto">
          <a:xfrm>
            <a:off x="1097281" y="1871224"/>
            <a:ext cx="756458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Develop</a:t>
            </a:r>
            <a:r>
              <a:rPr kumimoji="0" lang="en-US" altLang="en-US" b="0" i="0" u="none" strike="noStrike" cap="none" normalizeH="0" dirty="0" smtClean="0">
                <a:ln>
                  <a:noFill/>
                </a:ln>
                <a:solidFill>
                  <a:schemeClr val="bg2"/>
                </a:solidFill>
                <a:effectLst/>
                <a:ea typeface="Calibri" pitchFamily="34" charset="0"/>
              </a:rPr>
              <a:t> a</a:t>
            </a:r>
            <a:r>
              <a:rPr kumimoji="0" lang="en-US" altLang="en-US" b="0" i="0" u="none" strike="noStrike" cap="none" normalizeH="0" baseline="0" dirty="0" smtClean="0">
                <a:ln>
                  <a:noFill/>
                </a:ln>
                <a:solidFill>
                  <a:schemeClr val="bg2"/>
                </a:solidFill>
                <a:effectLst/>
                <a:ea typeface="Calibri" pitchFamily="34" charset="0"/>
              </a:rPr>
              <a:t>pproximately </a:t>
            </a:r>
            <a:r>
              <a:rPr kumimoji="0" lang="en-US" altLang="en-US" dirty="0" smtClean="0">
                <a:solidFill>
                  <a:schemeClr val="bg2"/>
                </a:solidFill>
                <a:ea typeface="Calibri" pitchFamily="34" charset="0"/>
              </a:rPr>
              <a:t>10-20</a:t>
            </a:r>
            <a:r>
              <a:rPr kumimoji="0" lang="en-US" altLang="en-US" b="0" i="0" u="none" strike="noStrike" cap="none" normalizeH="0" baseline="0" dirty="0" smtClean="0">
                <a:ln>
                  <a:noFill/>
                </a:ln>
                <a:solidFill>
                  <a:schemeClr val="bg2"/>
                </a:solidFill>
                <a:effectLst/>
                <a:ea typeface="Calibri" pitchFamily="34" charset="0"/>
              </a:rPr>
              <a:t> acres </a:t>
            </a:r>
          </a:p>
          <a:p>
            <a:pPr marL="0" marR="0" lvl="0" indent="0" algn="l" defTabSz="914400" rtl="0" eaLnBrk="1" fontAlgn="base" latinLnBrk="0" hangingPunct="1">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a:t>
            </a:r>
            <a:r>
              <a:rPr kumimoji="0" lang="en-US" altLang="en-US" b="0" i="0" u="none" strike="noStrike" cap="none" normalizeH="0" dirty="0" smtClean="0">
                <a:ln>
                  <a:noFill/>
                </a:ln>
                <a:solidFill>
                  <a:schemeClr val="bg2"/>
                </a:solidFill>
                <a:effectLst/>
                <a:ea typeface="Calibri" pitchFamily="34" charset="0"/>
              </a:rPr>
              <a:t> </a:t>
            </a:r>
            <a:r>
              <a:rPr kumimoji="0" lang="en-US" altLang="en-US" b="0" i="0" u="none" strike="noStrike" cap="none" normalizeH="0" baseline="0" dirty="0" smtClean="0">
                <a:ln>
                  <a:noFill/>
                </a:ln>
                <a:solidFill>
                  <a:schemeClr val="bg2"/>
                </a:solidFill>
                <a:effectLst/>
                <a:ea typeface="Calibri" pitchFamily="34" charset="0"/>
              </a:rPr>
              <a:t>Post Award Conference / NTP February 2017</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Early Turnover Over 730 days after NTP</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Project completion1440 calendar days from NTP</a:t>
            </a:r>
            <a:endParaRPr kumimoji="0" lang="en-US" altLang="en-US" b="0" i="0" u="none" strike="noStrike" cap="none" normalizeH="0" baseline="0" dirty="0" smtClean="0">
              <a:ln>
                <a:noFill/>
              </a:ln>
              <a:solidFill>
                <a:schemeClr val="bg2"/>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b="0" i="0" u="none" strike="noStrike" cap="none" normalizeH="0" baseline="0" dirty="0" smtClean="0">
                <a:ln>
                  <a:noFill/>
                </a:ln>
                <a:solidFill>
                  <a:schemeClr val="bg2"/>
                </a:solidFill>
                <a:effectLst/>
                <a:ea typeface="Calibri" pitchFamily="34" charset="0"/>
              </a:rPr>
              <a:t>─ Resident Engineer is ACO/QA</a:t>
            </a:r>
            <a:endParaRPr kumimoji="0" lang="en-US" altLang="en-US" b="0" i="0" u="none" strike="noStrike" cap="none" normalizeH="0" baseline="0" dirty="0" smtClean="0">
              <a:ln>
                <a:noFill/>
              </a:ln>
              <a:solidFill>
                <a:schemeClr val="bg2"/>
              </a:solidFill>
              <a:effectLst/>
            </a:endParaRPr>
          </a:p>
        </p:txBody>
      </p:sp>
    </p:spTree>
    <p:extLst>
      <p:ext uri="{BB962C8B-B14F-4D97-AF65-F5344CB8AC3E}">
        <p14:creationId xmlns:p14="http://schemas.microsoft.com/office/powerpoint/2010/main" val="742885161"/>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Logistics (cont’d)</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59" y="1499905"/>
            <a:ext cx="7540625"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283034"/>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492250" y="2703513"/>
            <a:ext cx="6362700" cy="1054100"/>
          </a:xfrm>
        </p:spPr>
        <p:txBody>
          <a:bodyPr/>
          <a:lstStyle/>
          <a:p>
            <a:pPr algn="ctr">
              <a:defRPr/>
            </a:pPr>
            <a:r>
              <a:rPr lang="en-US" dirty="0" smtClean="0"/>
              <a:t>Questions &amp; Answers </a:t>
            </a:r>
          </a:p>
        </p:txBody>
      </p:sp>
      <p:sp>
        <p:nvSpPr>
          <p:cNvPr id="4" name="Rectangle 2"/>
          <p:cNvSpPr txBox="1">
            <a:spLocks noChangeArrowheads="1"/>
          </p:cNvSpPr>
          <p:nvPr/>
        </p:nvSpPr>
        <p:spPr bwMode="auto">
          <a:xfrm>
            <a:off x="1416050" y="3084513"/>
            <a:ext cx="6362700" cy="1054100"/>
          </a:xfrm>
          <a:prstGeom prst="rect">
            <a:avLst/>
          </a:prstGeom>
          <a:noFill/>
          <a:ln w="9525">
            <a:noFill/>
            <a:miter lim="800000"/>
            <a:headEnd/>
            <a:tailEnd/>
          </a:ln>
          <a:effectLst>
            <a:outerShdw dist="17961" dir="2700000" algn="ctr" rotWithShape="0">
              <a:schemeClr val="bg1"/>
            </a:outerShdw>
          </a:effectLst>
        </p:spPr>
        <p:txBody>
          <a:bodyPr anchor="ctr"/>
          <a:lstStyle/>
          <a:p>
            <a:pPr algn="ctr">
              <a:lnSpc>
                <a:spcPct val="70000"/>
              </a:lnSpc>
              <a:defRPr/>
            </a:pPr>
            <a:endParaRPr lang="en-US" sz="3800" b="1" kern="0" dirty="0">
              <a:solidFill>
                <a:srgbClr val="000066"/>
              </a:solidFill>
              <a:latin typeface="+mj-lt"/>
              <a:ea typeface="+mj-ea"/>
              <a:cs typeface="+mj-cs"/>
            </a:endParaRPr>
          </a:p>
        </p:txBody>
      </p:sp>
    </p:spTree>
  </p:cSld>
  <p:clrMapOvr>
    <a:masterClrMapping/>
  </p:clrMapOvr>
  <p:transition>
    <p:pull dir="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theme1.xml><?xml version="1.0" encoding="utf-8"?>
<a:theme xmlns:a="http://schemas.openxmlformats.org/drawingml/2006/main" name="Genric_o">
  <a:themeElements>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fontScheme name="Genric_o">
      <a:majorFont>
        <a:latin typeface="Arial Narrow"/>
        <a:ea typeface=""/>
        <a:cs typeface=""/>
      </a:majorFont>
      <a:minorFont>
        <a:latin typeface="Arial Narrow"/>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enric_o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009999"/>
        </a:folHlink>
      </a:clrScheme>
      <a:clrMap bg1="lt1" tx1="dk1" bg2="lt2" tx2="dk2" accent1="accent1" accent2="accent2" accent3="accent3" accent4="accent4" accent5="accent5" accent6="accent6" hlink="hlink" folHlink="folHlink"/>
    </a:extraClrScheme>
    <a:extraClrScheme>
      <a:clrScheme name="Genric_o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800000"/>
        </a:folHlink>
      </a:clrScheme>
      <a:clrMap bg1="dk2" tx1="lt1" bg2="dk1" tx2="lt2" accent1="accent1" accent2="accent2" accent3="accent3" accent4="accent4" accent5="accent5" accent6="accent6" hlink="hlink" folHlink="folHlink"/>
    </a:extraClrScheme>
    <a:extraClrScheme>
      <a:clrScheme name="Genric_o 3">
        <a:dk1>
          <a:srgbClr val="000000"/>
        </a:dk1>
        <a:lt1>
          <a:srgbClr val="FFFFFF"/>
        </a:lt1>
        <a:dk2>
          <a:srgbClr val="000000"/>
        </a:dk2>
        <a:lt2>
          <a:srgbClr val="CBCBCB"/>
        </a:lt2>
        <a:accent1>
          <a:srgbClr val="B2B2B2"/>
        </a:accent1>
        <a:accent2>
          <a:srgbClr val="EAEAEA"/>
        </a:accent2>
        <a:accent3>
          <a:srgbClr val="FFFFFF"/>
        </a:accent3>
        <a:accent4>
          <a:srgbClr val="000000"/>
        </a:accent4>
        <a:accent5>
          <a:srgbClr val="D5D5D5"/>
        </a:accent5>
        <a:accent6>
          <a:srgbClr val="D4D4D4"/>
        </a:accent6>
        <a:hlink>
          <a:srgbClr val="B2B2B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L:\Office97\template\Content\GENRIC_O.POT</Template>
  <TotalTime>46212</TotalTime>
  <Words>643</Words>
  <Application>Microsoft Office PowerPoint</Application>
  <PresentationFormat>On-screen Show (4:3)</PresentationFormat>
  <Paragraphs>220</Paragraphs>
  <Slides>22</Slides>
  <Notes>13</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Genric_o</vt:lpstr>
      <vt:lpstr>Custom Design</vt:lpstr>
      <vt:lpstr>PowerPoint Presentation</vt:lpstr>
      <vt:lpstr>Agenda</vt:lpstr>
      <vt:lpstr>Opening Remarks</vt:lpstr>
      <vt:lpstr>New Acquisition Requirements</vt:lpstr>
      <vt:lpstr>New Acquisition Requirements</vt:lpstr>
      <vt:lpstr>New Acquisition Requirements</vt:lpstr>
      <vt:lpstr>New Acquisition Requirements</vt:lpstr>
      <vt:lpstr>New Acquisition Requirements</vt:lpstr>
      <vt:lpstr>Service-Disabled Veteran-Owned Small Business</vt:lpstr>
      <vt:lpstr>Submission Requirements</vt:lpstr>
      <vt:lpstr>Submission Requirements</vt:lpstr>
      <vt:lpstr>Milestones</vt:lpstr>
      <vt:lpstr>VAAR 809-406-2  Cause for debarment</vt:lpstr>
      <vt:lpstr>Questions &amp; Answers </vt:lpstr>
      <vt:lpstr>Project Scope &amp; Overview  Chuck Bolen  CFM Project Manager</vt:lpstr>
      <vt:lpstr> Project Overview Scope and Elements  </vt:lpstr>
      <vt:lpstr>Aerial Photo</vt:lpstr>
      <vt:lpstr>Site Location</vt:lpstr>
      <vt:lpstr>Project Logistics  Chuck Bolen  CFM Project Manager</vt:lpstr>
      <vt:lpstr>Project Logistics</vt:lpstr>
      <vt:lpstr>Project Logistics (cont’d)</vt:lpstr>
      <vt:lpstr>Questions &amp; Answers </vt:lpstr>
    </vt:vector>
  </TitlesOfParts>
  <Company>OASD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Reserve Affairs</dc:creator>
  <cp:lastModifiedBy>Department of Veterans Affairs</cp:lastModifiedBy>
  <cp:revision>2403</cp:revision>
  <cp:lastPrinted>2006-06-14T15:11:27Z</cp:lastPrinted>
  <dcterms:created xsi:type="dcterms:W3CDTF">1999-09-29T14:54:23Z</dcterms:created>
  <dcterms:modified xsi:type="dcterms:W3CDTF">2016-07-15T01:02:38Z</dcterms:modified>
</cp:coreProperties>
</file>