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257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smtClean="0"/>
              <a:t>VD-HCBS Roles and Responsibilities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7C78A8-727B-40F1-A226-331EB6A44819}" type="datetimeFigureOut">
              <a:rPr lang="en-US" smtClean="0"/>
              <a:t>9/25/2015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7EBD6D-83EE-4A69-B4AD-25775A959D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933507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smtClean="0"/>
              <a:t>VD-HCBS Roles and Responsibilities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2B33E8-C323-4E79-8895-7839F211C70F}" type="datetimeFigureOut">
              <a:rPr lang="en-US" smtClean="0"/>
              <a:t>9/25/2015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8AC7BF-D8C9-43FA-A180-25AF447556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479870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8AC7BF-D8C9-43FA-A180-25AF447556E3}" type="slidenum">
              <a:rPr lang="en-US" smtClean="0"/>
              <a:t>1</a:t>
            </a:fld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 smtClean="0"/>
              <a:t>VD-HCBS Roles and Responsibilities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7479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86F1B-03B9-4BBE-8F3C-3081199A990A}" type="datetimeFigureOut">
              <a:rPr lang="en-US" smtClean="0"/>
              <a:t>9/25/2015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889A2-A139-490D-B775-88A04E5224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596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86F1B-03B9-4BBE-8F3C-3081199A990A}" type="datetimeFigureOut">
              <a:rPr lang="en-US" smtClean="0"/>
              <a:t>9/25/2015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889A2-A139-490D-B775-88A04E5224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518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86F1B-03B9-4BBE-8F3C-3081199A990A}" type="datetimeFigureOut">
              <a:rPr lang="en-US" smtClean="0"/>
              <a:t>9/25/2015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889A2-A139-490D-B775-88A04E5224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1151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86F1B-03B9-4BBE-8F3C-3081199A990A}" type="datetimeFigureOut">
              <a:rPr lang="en-US" smtClean="0"/>
              <a:t>9/25/2015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889A2-A139-490D-B775-88A04E5224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4865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86F1B-03B9-4BBE-8F3C-3081199A990A}" type="datetimeFigureOut">
              <a:rPr lang="en-US" smtClean="0"/>
              <a:t>9/25/2015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889A2-A139-490D-B775-88A04E5224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23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86F1B-03B9-4BBE-8F3C-3081199A990A}" type="datetimeFigureOut">
              <a:rPr lang="en-US" smtClean="0"/>
              <a:t>9/25/2015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889A2-A139-490D-B775-88A04E5224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1201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86F1B-03B9-4BBE-8F3C-3081199A990A}" type="datetimeFigureOut">
              <a:rPr lang="en-US" smtClean="0"/>
              <a:t>9/25/2015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889A2-A139-490D-B775-88A04E5224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9173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86F1B-03B9-4BBE-8F3C-3081199A990A}" type="datetimeFigureOut">
              <a:rPr lang="en-US" smtClean="0"/>
              <a:t>9/25/2015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889A2-A139-490D-B775-88A04E5224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2219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86F1B-03B9-4BBE-8F3C-3081199A990A}" type="datetimeFigureOut">
              <a:rPr lang="en-US" smtClean="0"/>
              <a:t>9/25/2015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889A2-A139-490D-B775-88A04E5224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0757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86F1B-03B9-4BBE-8F3C-3081199A990A}" type="datetimeFigureOut">
              <a:rPr lang="en-US" smtClean="0"/>
              <a:t>9/25/2015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889A2-A139-490D-B775-88A04E5224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217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86F1B-03B9-4BBE-8F3C-3081199A990A}" type="datetimeFigureOut">
              <a:rPr lang="en-US" smtClean="0"/>
              <a:t>9/25/2015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889A2-A139-490D-B775-88A04E5224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670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086F1B-03B9-4BBE-8F3C-3081199A990A}" type="datetimeFigureOut">
              <a:rPr lang="en-US" smtClean="0"/>
              <a:t>9/25/2015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B889A2-A139-490D-B775-88A04E5224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14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google.com/url?sa=i&amp;rct=j&amp;q=&amp;esrc=s&amp;frm=1&amp;source=images&amp;cd=&amp;cad=rja&amp;uact=8&amp;ved=0CAcQjRw&amp;url=http://www.sailinc.org/aging-and-disability-resource-center&amp;ei=a2qMVfDuIsbCsAX62bH4Dw&amp;bvm=bv.96782255,d.b2w&amp;psig=AFQjCNFF-LsX1NGmxOfXuRW3-bSC9yvtJg&amp;ust=1435352028419257" TargetMode="External"/><Relationship Id="rId3" Type="http://schemas.openxmlformats.org/officeDocument/2006/relationships/image" Target="../media/image1.png"/><Relationship Id="rId7" Type="http://schemas.openxmlformats.org/officeDocument/2006/relationships/image" Target="../media/image3.jpeg"/><Relationship Id="rId12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oogle.com/url?sa=i&amp;rct=j&amp;q=&amp;esrc=s&amp;frm=1&amp;source=images&amp;cd=&amp;cad=rja&amp;uact=8&amp;ved=0CAcQjRw&amp;url=http://wqad.com/2014/09/11/veterans-affairs-department-launches-massive-hiring-blitz/&amp;ei=r2mMVe7lJ4vvtQXjmIPoAQ&amp;bvm=bv.96782255,d.b2w&amp;psig=AFQjCNE3Onae8aBUhEHQXlCXYVW1_HDlMw&amp;ust=1435351834074815" TargetMode="External"/><Relationship Id="rId11" Type="http://schemas.openxmlformats.org/officeDocument/2006/relationships/image" Target="../media/image5.jpeg"/><Relationship Id="rId5" Type="http://schemas.openxmlformats.org/officeDocument/2006/relationships/image" Target="../media/image2.png"/><Relationship Id="rId10" Type="http://schemas.openxmlformats.org/officeDocument/2006/relationships/hyperlink" Target="http://www.google.com/url?sa=i&amp;rct=j&amp;q=&amp;esrc=s&amp;frm=1&amp;source=images&amp;cd=&amp;cad=rja&amp;uact=8&amp;ved=0CAcQjRw&amp;url=http://www.senioradults.org/quick_links.html&amp;ei=IXaMVequNoPisAXZ5YOQCg&amp;bvm=bv.96782255,d.b2w&amp;psig=AFQjCNFHM6hav9U7WikYkzU2MfK3PM3RHQ&amp;ust=1435355020255721" TargetMode="External"/><Relationship Id="rId4" Type="http://schemas.openxmlformats.org/officeDocument/2006/relationships/hyperlink" Target="http://www.google.com/url?sa=i&amp;rct=j&amp;q=&amp;esrc=s&amp;frm=1&amp;source=images&amp;cd=&amp;cad=rja&amp;uact=8&amp;ved=0CAcQjRw&amp;url=http://www.benefits.va.gov/&amp;ei=h2iMVYeiBMGisQX4voHAAQ&amp;bvm=bv.96782255,d.b2w&amp;psig=AFQjCNGKIXDnLi4pzJPDQNz2bjJf8lJIBg&amp;ust=1435351540428167" TargetMode="External"/><Relationship Id="rId9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258763" y="2840313"/>
            <a:ext cx="3023286" cy="1458732"/>
            <a:chOff x="1671896" y="161425"/>
            <a:chExt cx="4038600" cy="1458732"/>
          </a:xfrm>
        </p:grpSpPr>
        <p:pic>
          <p:nvPicPr>
            <p:cNvPr id="8" name="Picture 14" descr="C:\Users\vacobricks\AppData\Local\Microsoft\Windows\Temporary Internet Files\Content.IE5\1IXPTM53\men-in-black[1]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66039" y="161425"/>
              <a:ext cx="1763194" cy="12048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1671896" y="1343158"/>
              <a:ext cx="4038600" cy="276999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smtClean="0"/>
                <a:t>The Contractor: </a:t>
              </a:r>
              <a:endParaRPr lang="en-US" sz="1200" b="1" dirty="0"/>
            </a:p>
          </p:txBody>
        </p:sp>
      </p:grpSp>
      <p:sp>
        <p:nvSpPr>
          <p:cNvPr id="10" name="AutoShape 2" descr="Image result for department of veterans affairs central office"/>
          <p:cNvSpPr>
            <a:spLocks noChangeAspect="1" noChangeArrowheads="1"/>
          </p:cNvSpPr>
          <p:nvPr/>
        </p:nvSpPr>
        <p:spPr bwMode="auto">
          <a:xfrm>
            <a:off x="106363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AutoShape 4" descr="Image result for department of veterans affairs central office"/>
          <p:cNvSpPr>
            <a:spLocks noChangeAspect="1" noChangeArrowheads="1"/>
          </p:cNvSpPr>
          <p:nvPr/>
        </p:nvSpPr>
        <p:spPr bwMode="auto">
          <a:xfrm>
            <a:off x="258763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3" name="Group 22"/>
          <p:cNvGrpSpPr/>
          <p:nvPr/>
        </p:nvGrpSpPr>
        <p:grpSpPr>
          <a:xfrm>
            <a:off x="258762" y="685800"/>
            <a:ext cx="3180807" cy="1732302"/>
            <a:chOff x="0" y="-3811"/>
            <a:chExt cx="3238500" cy="1853089"/>
          </a:xfrm>
        </p:grpSpPr>
        <p:sp>
          <p:nvSpPr>
            <p:cNvPr id="6" name="TextBox 5"/>
            <p:cNvSpPr txBox="1"/>
            <p:nvPr/>
          </p:nvSpPr>
          <p:spPr>
            <a:xfrm>
              <a:off x="0" y="1110614"/>
              <a:ext cx="323850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/>
                <a:t>VACO GEC program office oversight of implementation and provision of technical assistance</a:t>
              </a:r>
              <a:endParaRPr lang="en-US" sz="1400" dirty="0"/>
            </a:p>
          </p:txBody>
        </p:sp>
        <p:pic>
          <p:nvPicPr>
            <p:cNvPr id="1030" name="Picture 6" descr="http://www.benefits.va.gov/va_files/2012/images/header-logo.png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3811"/>
              <a:ext cx="3238500" cy="11144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5" name="Straight Arrow Connector 14"/>
          <p:cNvCxnSpPr/>
          <p:nvPr/>
        </p:nvCxnSpPr>
        <p:spPr>
          <a:xfrm flipV="1">
            <a:off x="2673729" y="1860890"/>
            <a:ext cx="3259728" cy="166285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Group 25"/>
          <p:cNvGrpSpPr/>
          <p:nvPr/>
        </p:nvGrpSpPr>
        <p:grpSpPr>
          <a:xfrm>
            <a:off x="6334091" y="1039110"/>
            <a:ext cx="2296143" cy="1956368"/>
            <a:chOff x="6120821" y="2152722"/>
            <a:chExt cx="2296143" cy="1956368"/>
          </a:xfrm>
        </p:grpSpPr>
        <p:pic>
          <p:nvPicPr>
            <p:cNvPr id="1032" name="Picture 8" descr="https://localtvwqad.files.wordpress.com/2014/08/veterans-administration-medical-center-hospital.jpg?w=770">
              <a:hlinkClick r:id="rId6"/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40220" y="2152722"/>
              <a:ext cx="2058110" cy="11570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TextBox 21"/>
            <p:cNvSpPr txBox="1"/>
            <p:nvPr/>
          </p:nvSpPr>
          <p:spPr>
            <a:xfrm>
              <a:off x="6120821" y="3370426"/>
              <a:ext cx="2296143" cy="738664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/>
                <a:t>VAMCs: identify </a:t>
              </a:r>
              <a:r>
                <a:rPr lang="en-US" sz="1400" dirty="0"/>
                <a:t>eligible Veterans and buy services from </a:t>
              </a:r>
              <a:r>
                <a:rPr lang="en-US" sz="1400" dirty="0" smtClean="0"/>
                <a:t>State </a:t>
              </a:r>
              <a:r>
                <a:rPr lang="en-US" sz="1400" dirty="0"/>
                <a:t>and l</a:t>
              </a:r>
              <a:r>
                <a:rPr lang="en-US" sz="1400" dirty="0" smtClean="0"/>
                <a:t>ocal agencies </a:t>
              </a:r>
              <a:endParaRPr lang="en-US" sz="1400" dirty="0"/>
            </a:p>
          </p:txBody>
        </p:sp>
      </p:grpSp>
      <p:pic>
        <p:nvPicPr>
          <p:cNvPr id="1034" name="Picture 10" descr="http://www.sailinc.org/sites/default/files/adrc-logo.jpg">
            <a:hlinkClick r:id="rId8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9489" y="3442738"/>
            <a:ext cx="1998226" cy="861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Down Arrow 19"/>
          <p:cNvSpPr/>
          <p:nvPr/>
        </p:nvSpPr>
        <p:spPr>
          <a:xfrm>
            <a:off x="1576683" y="2462208"/>
            <a:ext cx="484632" cy="32728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3687728" y="4304719"/>
            <a:ext cx="3023286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lIns="91440" rtlCol="0">
            <a:spAutoFit/>
          </a:bodyPr>
          <a:lstStyle/>
          <a:p>
            <a:pPr algn="ctr"/>
            <a:r>
              <a:rPr lang="en-US" sz="1200" dirty="0" smtClean="0"/>
              <a:t>Assesses State and local agency readiness  and Makes Recommendation</a:t>
            </a:r>
          </a:p>
        </p:txBody>
      </p:sp>
      <p:pic>
        <p:nvPicPr>
          <p:cNvPr id="1036" name="Picture 12" descr="http://www.senioradults.org/images/Area_Agency_on_Aging_logo.jpg">
            <a:hlinkClick r:id="rId10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787" y="4299045"/>
            <a:ext cx="1987928" cy="930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TextBox 41"/>
          <p:cNvSpPr txBox="1"/>
          <p:nvPr/>
        </p:nvSpPr>
        <p:spPr>
          <a:xfrm rot="-1680000">
            <a:off x="2859881" y="2809076"/>
            <a:ext cx="3023286" cy="27699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Provides Technical Assistance </a:t>
            </a:r>
            <a:endParaRPr lang="en-US" sz="1200" dirty="0"/>
          </a:p>
        </p:txBody>
      </p:sp>
      <p:cxnSp>
        <p:nvCxnSpPr>
          <p:cNvPr id="48" name="Straight Arrow Connector 47"/>
          <p:cNvCxnSpPr/>
          <p:nvPr/>
        </p:nvCxnSpPr>
        <p:spPr>
          <a:xfrm>
            <a:off x="3392823" y="4200167"/>
            <a:ext cx="3567635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 rot="-1680000">
            <a:off x="2572107" y="2323709"/>
            <a:ext cx="3023286" cy="27699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Trains VAMC Staff</a:t>
            </a:r>
          </a:p>
        </p:txBody>
      </p:sp>
      <p:sp>
        <p:nvSpPr>
          <p:cNvPr id="60" name="Rectangle 59"/>
          <p:cNvSpPr/>
          <p:nvPr/>
        </p:nvSpPr>
        <p:spPr>
          <a:xfrm>
            <a:off x="6960458" y="5253910"/>
            <a:ext cx="2047257" cy="138499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400" dirty="0"/>
              <a:t>State and local </a:t>
            </a:r>
            <a:r>
              <a:rPr lang="en-US" sz="1400" dirty="0" smtClean="0"/>
              <a:t>agencies: </a:t>
            </a:r>
            <a:r>
              <a:rPr lang="en-US" sz="1400" dirty="0"/>
              <a:t>oversee Veteran-caregiver relationship:  manage budget, pay caregivers, payroll taxes, provide counselors</a:t>
            </a:r>
          </a:p>
        </p:txBody>
      </p:sp>
      <p:cxnSp>
        <p:nvCxnSpPr>
          <p:cNvPr id="70" name="Straight Arrow Connector 69"/>
          <p:cNvCxnSpPr/>
          <p:nvPr/>
        </p:nvCxnSpPr>
        <p:spPr>
          <a:xfrm>
            <a:off x="7779766" y="3067241"/>
            <a:ext cx="233985" cy="22692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/>
          <p:nvPr/>
        </p:nvCxnSpPr>
        <p:spPr>
          <a:xfrm flipH="1" flipV="1">
            <a:off x="3392823" y="5866316"/>
            <a:ext cx="3338786" cy="108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7" name="Rectangle 1036"/>
          <p:cNvSpPr/>
          <p:nvPr/>
        </p:nvSpPr>
        <p:spPr>
          <a:xfrm>
            <a:off x="1535330" y="5866316"/>
            <a:ext cx="1561799" cy="954107"/>
          </a:xfrm>
          <a:prstGeom prst="rect">
            <a:avLst/>
          </a:prstGeom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400" dirty="0" smtClean="0"/>
              <a:t>Frail and elderly </a:t>
            </a:r>
            <a:r>
              <a:rPr lang="en-US" sz="1400" dirty="0"/>
              <a:t>Veterans select caregivers from the community</a:t>
            </a:r>
          </a:p>
        </p:txBody>
      </p:sp>
      <p:pic>
        <p:nvPicPr>
          <p:cNvPr id="80" name="Picture 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752600" y="4759351"/>
            <a:ext cx="1219200" cy="1010186"/>
          </a:xfrm>
          <a:prstGeom prst="rect">
            <a:avLst/>
          </a:prstGeom>
          <a:noFill/>
          <a:ln w="28575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3480938" y="55239"/>
            <a:ext cx="3528551" cy="584775"/>
          </a:xfrm>
          <a:prstGeom prst="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r>
              <a:rPr lang="en-US" b="1" dirty="0" smtClean="0"/>
              <a:t>VD-HCBS Roles and Responsibilities</a:t>
            </a:r>
          </a:p>
          <a:p>
            <a:pPr algn="ctr"/>
            <a:r>
              <a:rPr lang="en-US" sz="1400" b="1" dirty="0" smtClean="0"/>
              <a:t>Performance Work Statement Attachment 1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25434013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General_x0020_Comments xmlns="b4eb8077-0d9e-497e-8d8d-965efe2d2d8c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3AC38152DD1794C8C92C4C0D6095A83" ma:contentTypeVersion="1" ma:contentTypeDescription="Create a new document." ma:contentTypeScope="" ma:versionID="f070dda913483089a42a099db3b61352">
  <xsd:schema xmlns:xsd="http://www.w3.org/2001/XMLSchema" xmlns:xs="http://www.w3.org/2001/XMLSchema" xmlns:p="http://schemas.microsoft.com/office/2006/metadata/properties" xmlns:ns2="b4eb8077-0d9e-497e-8d8d-965efe2d2d8c" targetNamespace="http://schemas.microsoft.com/office/2006/metadata/properties" ma:root="true" ma:fieldsID="7e2a8873b3f79b2b9c9b88d416ac293b" ns2:_="">
    <xsd:import namespace="b4eb8077-0d9e-497e-8d8d-965efe2d2d8c"/>
    <xsd:element name="properties">
      <xsd:complexType>
        <xsd:sequence>
          <xsd:element name="documentManagement">
            <xsd:complexType>
              <xsd:all>
                <xsd:element ref="ns2:General_x0020_Comme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eb8077-0d9e-497e-8d8d-965efe2d2d8c" elementFormDefault="qualified">
    <xsd:import namespace="http://schemas.microsoft.com/office/2006/documentManagement/types"/>
    <xsd:import namespace="http://schemas.microsoft.com/office/infopath/2007/PartnerControls"/>
    <xsd:element name="General_x0020_Comments" ma:index="8" nillable="true" ma:displayName="General Comments" ma:internalName="General_x0020_Comments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E090F36-ADB9-445B-859E-4EA91008B445}">
  <ds:schemaRefs>
    <ds:schemaRef ds:uri="http://purl.org/dc/terms/"/>
    <ds:schemaRef ds:uri="http://purl.org/dc/elements/1.1/"/>
    <ds:schemaRef ds:uri="http://schemas.microsoft.com/office/2006/metadata/properties"/>
    <ds:schemaRef ds:uri="http://purl.org/dc/dcmitype/"/>
    <ds:schemaRef ds:uri="http://www.w3.org/XML/1998/namespace"/>
    <ds:schemaRef ds:uri="b4eb8077-0d9e-497e-8d8d-965efe2d2d8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</ds:schemaRefs>
</ds:datastoreItem>
</file>

<file path=customXml/itemProps2.xml><?xml version="1.0" encoding="utf-8"?>
<ds:datastoreItem xmlns:ds="http://schemas.openxmlformats.org/officeDocument/2006/customXml" ds:itemID="{A8591597-2BA4-48DB-B653-2877EE0FA9A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00AEA21-7D50-477D-9B9A-601C5194415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4eb8077-0d9e-497e-8d8d-965efe2d2d8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352</TotalTime>
  <Words>86</Words>
  <Application>Microsoft Office PowerPoint</Application>
  <PresentationFormat>On-screen Show (4:3)</PresentationFormat>
  <Paragraphs>12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Veteran Affairs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Department of Veterans Affairs</dc:creator>
  <cp:lastModifiedBy>Bender, Vincent</cp:lastModifiedBy>
  <cp:revision>15</cp:revision>
  <dcterms:created xsi:type="dcterms:W3CDTF">2015-06-25T19:26:26Z</dcterms:created>
  <dcterms:modified xsi:type="dcterms:W3CDTF">2015-09-25T17:34:22Z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0x01010063AC38152DD1794C8C92C4C0D6095A83</vt:lpwstr>
  </property>
</Properties>
</file>