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7"/>
  </p:notesMasterIdLst>
  <p:sldIdLst>
    <p:sldId id="256" r:id="rId2"/>
    <p:sldId id="279" r:id="rId3"/>
    <p:sldId id="280" r:id="rId4"/>
    <p:sldId id="260" r:id="rId5"/>
    <p:sldId id="262" r:id="rId6"/>
    <p:sldId id="263" r:id="rId7"/>
    <p:sldId id="264" r:id="rId8"/>
    <p:sldId id="257" r:id="rId9"/>
    <p:sldId id="258" r:id="rId10"/>
    <p:sldId id="265" r:id="rId11"/>
    <p:sldId id="266" r:id="rId12"/>
    <p:sldId id="268" r:id="rId13"/>
    <p:sldId id="269" r:id="rId14"/>
    <p:sldId id="270" r:id="rId15"/>
    <p:sldId id="259" r:id="rId16"/>
    <p:sldId id="267" r:id="rId17"/>
    <p:sldId id="271" r:id="rId18"/>
    <p:sldId id="272" r:id="rId19"/>
    <p:sldId id="273" r:id="rId20"/>
    <p:sldId id="274" r:id="rId21"/>
    <p:sldId id="275" r:id="rId22"/>
    <p:sldId id="276" r:id="rId23"/>
    <p:sldId id="277" r:id="rId24"/>
    <p:sldId id="278" r:id="rId25"/>
    <p:sldId id="261"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49916" autoAdjust="0"/>
  </p:normalViewPr>
  <p:slideViewPr>
    <p:cSldViewPr>
      <p:cViewPr varScale="1">
        <p:scale>
          <a:sx n="33" d="100"/>
          <a:sy n="33" d="100"/>
        </p:scale>
        <p:origin x="-1488" y="-90"/>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172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97FDB68-40C9-4685-B8BE-22EBE3635F3F}" type="datetimeFigureOut">
              <a:rPr lang="en-US"/>
              <a:pPr>
                <a:defRPr/>
              </a:pPr>
              <a:t>5/22/2012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0D8830F-07F1-4114-A5A1-586CA3C2975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My presentation today reflects some of the most asked questions about investigations </a:t>
            </a:r>
            <a:r>
              <a:rPr lang="en-US" dirty="0" smtClean="0"/>
              <a:t>processing specific to contractor personnel.  </a:t>
            </a:r>
            <a:endParaRPr lang="en-US" dirty="0" smtClean="0"/>
          </a:p>
          <a:p>
            <a:pPr eaLnBrk="1" hangingPunct="1">
              <a:spcBef>
                <a:spcPct val="0"/>
              </a:spcBef>
            </a:pPr>
            <a:endParaRPr lang="en-US" dirty="0" smtClean="0"/>
          </a:p>
          <a:p>
            <a:pPr eaLnBrk="1" hangingPunct="1">
              <a:spcBef>
                <a:spcPct val="0"/>
              </a:spcBef>
            </a:pPr>
            <a:r>
              <a:rPr lang="en-US" dirty="0" smtClean="0"/>
              <a:t>If I do not cover a topic you would like more information on, please email VSCSecurity@va.gov</a:t>
            </a:r>
          </a:p>
        </p:txBody>
      </p:sp>
      <p:sp>
        <p:nvSpPr>
          <p:cNvPr id="14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E76746-F010-4A47-B88F-B392BCB316B6}"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180 days is the magic number to immediately try and establish badge type.  Badge type should be completed prior to risk designation.  You may have multiple badge types on each contract. </a:t>
            </a:r>
          </a:p>
          <a:p>
            <a:pPr eaLnBrk="1" hangingPunct="1">
              <a:spcBef>
                <a:spcPct val="0"/>
              </a:spcBef>
            </a:pPr>
            <a:endParaRPr lang="en-US" dirty="0" smtClean="0"/>
          </a:p>
          <a:p>
            <a:pPr eaLnBrk="1" hangingPunct="1">
              <a:spcBef>
                <a:spcPct val="0"/>
              </a:spcBef>
            </a:pPr>
            <a:r>
              <a:rPr lang="en-US" dirty="0" smtClean="0"/>
              <a:t>For example: an IT contract may have technicians running wire in an area where no IT is connected for 3 months in a building that has not been released to the government yet; </a:t>
            </a:r>
          </a:p>
          <a:p>
            <a:pPr eaLnBrk="1" hangingPunct="1">
              <a:spcBef>
                <a:spcPct val="0"/>
              </a:spcBef>
            </a:pPr>
            <a:endParaRPr lang="en-US" dirty="0" smtClean="0"/>
          </a:p>
          <a:p>
            <a:pPr eaLnBrk="1" hangingPunct="1">
              <a:spcBef>
                <a:spcPct val="0"/>
              </a:spcBef>
            </a:pPr>
            <a:r>
              <a:rPr lang="en-US" dirty="0" smtClean="0"/>
              <a:t>it may also have a Project Manager that knows all the IT architecture information and has unlimited server access for the duration of the two year contract; </a:t>
            </a:r>
          </a:p>
          <a:p>
            <a:pPr eaLnBrk="1" hangingPunct="1">
              <a:spcBef>
                <a:spcPct val="0"/>
              </a:spcBef>
            </a:pPr>
            <a:endParaRPr lang="en-US" dirty="0" smtClean="0"/>
          </a:p>
          <a:p>
            <a:pPr eaLnBrk="1" hangingPunct="1">
              <a:spcBef>
                <a:spcPct val="0"/>
              </a:spcBef>
            </a:pPr>
            <a:r>
              <a:rPr lang="en-US" dirty="0" smtClean="0"/>
              <a:t>then you may have IT specialists that set up machines but do not have any VA intranet access for the duration of their phase, 5 months beginning after the building has been released to the government and server rooms have been secured.  </a:t>
            </a:r>
          </a:p>
          <a:p>
            <a:pPr eaLnBrk="1" hangingPunct="1">
              <a:spcBef>
                <a:spcPct val="0"/>
              </a:spcBef>
            </a:pPr>
            <a:endParaRPr lang="en-US" dirty="0" smtClean="0"/>
          </a:p>
          <a:p>
            <a:pPr eaLnBrk="1" hangingPunct="1">
              <a:spcBef>
                <a:spcPct val="0"/>
              </a:spcBef>
            </a:pPr>
            <a:r>
              <a:rPr lang="en-US" dirty="0" smtClean="0"/>
              <a:t>The Wire Techs need a Flash badge; the project manager needs a full PIV with a High Risk BI, and the IT Specialists need a Non-PIV unless they will continue work past the 180 day mark.</a:t>
            </a:r>
          </a:p>
          <a:p>
            <a:pPr eaLnBrk="1" hangingPunct="1">
              <a:spcBef>
                <a:spcPct val="0"/>
              </a:spcBef>
            </a:pPr>
            <a:endParaRPr lang="en-US" dirty="0" smtClean="0"/>
          </a:p>
          <a:p>
            <a:pPr eaLnBrk="1" hangingPunct="1">
              <a:spcBef>
                <a:spcPct val="0"/>
              </a:spcBef>
            </a:pPr>
            <a:r>
              <a:rPr lang="en-US" dirty="0" smtClean="0"/>
              <a:t>Once a badge type has been established, position risk needs to be identified for all Contractors requiring Full PIV.</a:t>
            </a:r>
          </a:p>
        </p:txBody>
      </p:sp>
      <p:sp>
        <p:nvSpPr>
          <p:cNvPr id="15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E6831E-2E93-4FBF-B4C6-03EC168F452B}"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138BB189-AADD-49C8-9539-E520D6A7BBBF}"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A29D681C-8FF5-471A-9062-AB10FC87C1DB}"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eaLnBrk="1" fontAlgn="auto" hangingPunct="1">
              <a:spcBef>
                <a:spcPts val="0"/>
              </a:spcBef>
              <a:spcAft>
                <a:spcPts val="0"/>
              </a:spcAft>
              <a:defRPr/>
            </a:pPr>
            <a:r>
              <a:rPr lang="en-US" dirty="0" smtClean="0"/>
              <a:t>The PDAT Tool that was downloadable is now superseded by the online version.</a:t>
            </a:r>
          </a:p>
          <a:p>
            <a:pPr eaLnBrk="1" fontAlgn="auto" hangingPunct="1">
              <a:spcBef>
                <a:spcPts val="0"/>
              </a:spcBef>
              <a:spcAft>
                <a:spcPts val="0"/>
              </a:spcAft>
              <a:defRPr/>
            </a:pPr>
            <a:r>
              <a:rPr lang="en-US" dirty="0" smtClean="0"/>
              <a:t>VA 0710 Para 2e4 says: The PDAT will be used by the CO and COTR to designate the statement of work or written description for contract employees.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High Risk indicators are:</a:t>
            </a:r>
          </a:p>
          <a:p>
            <a:pPr eaLnBrk="1" fontAlgn="auto" hangingPunct="1">
              <a:spcBef>
                <a:spcPts val="0"/>
              </a:spcBef>
              <a:spcAft>
                <a:spcPts val="0"/>
              </a:spcAft>
              <a:defRPr/>
            </a:pPr>
            <a:r>
              <a:rPr lang="en-US" dirty="0" smtClean="0"/>
              <a:t>	~</a:t>
            </a:r>
            <a:r>
              <a:rPr lang="en-US" u="dashHeavy" dirty="0" smtClean="0">
                <a:solidFill>
                  <a:srgbClr val="7030A0"/>
                </a:solidFill>
              </a:rPr>
              <a:t>Policy or Program authority</a:t>
            </a:r>
          </a:p>
          <a:p>
            <a:pPr eaLnBrk="1" fontAlgn="auto" hangingPunct="1">
              <a:spcBef>
                <a:spcPts val="0"/>
              </a:spcBef>
              <a:spcAft>
                <a:spcPts val="0"/>
              </a:spcAft>
              <a:defRPr/>
            </a:pPr>
            <a:r>
              <a:rPr lang="en-US" dirty="0" smtClean="0"/>
              <a:t>	~Higher level managerial assignments</a:t>
            </a:r>
          </a:p>
          <a:p>
            <a:pPr eaLnBrk="1" fontAlgn="auto" hangingPunct="1">
              <a:spcBef>
                <a:spcPts val="0"/>
              </a:spcBef>
              <a:spcAft>
                <a:spcPts val="0"/>
              </a:spcAft>
              <a:defRPr/>
            </a:pPr>
            <a:r>
              <a:rPr lang="en-US" dirty="0" smtClean="0"/>
              <a:t>	Authority for Independent Action</a:t>
            </a:r>
          </a:p>
          <a:p>
            <a:pPr eaLnBrk="1" fontAlgn="auto" hangingPunct="1">
              <a:spcBef>
                <a:spcPts val="0"/>
              </a:spcBef>
              <a:spcAft>
                <a:spcPts val="0"/>
              </a:spcAft>
              <a:defRPr/>
            </a:pPr>
            <a:r>
              <a:rPr lang="en-US" dirty="0" smtClean="0"/>
              <a:t>	Responsibility for planning, directing, controlling, implementing, developing, designing, and/or administering: IT systems, Agency IT security, IT risk analysis and threat assessments, computer security, conducting investigations</a:t>
            </a:r>
          </a:p>
          <a:p>
            <a:pPr eaLnBrk="1" fontAlgn="auto" hangingPunct="1">
              <a:spcBef>
                <a:spcPts val="0"/>
              </a:spcBef>
              <a:spcAft>
                <a:spcPts val="0"/>
              </a:spcAft>
              <a:defRPr/>
            </a:pPr>
            <a:r>
              <a:rPr lang="en-US" dirty="0" smtClean="0"/>
              <a:t>	System access for causing: grave damage, very serious adverse impact, significant personal gain</a:t>
            </a:r>
          </a:p>
          <a:p>
            <a:pPr eaLnBrk="1" fontAlgn="auto" hangingPunct="1">
              <a:spcBef>
                <a:spcPts val="0"/>
              </a:spcBef>
              <a:spcAft>
                <a:spcPts val="0"/>
              </a:spcAft>
              <a:defRPr/>
            </a:pPr>
            <a:r>
              <a:rPr lang="en-US" dirty="0" smtClean="0"/>
              <a:t>	~Privileged access to IT systems and infrastructure</a:t>
            </a:r>
          </a:p>
          <a:p>
            <a:pPr eaLnBrk="1" fontAlgn="auto" hangingPunct="1">
              <a:spcBef>
                <a:spcPts val="0"/>
              </a:spcBef>
              <a:spcAft>
                <a:spcPts val="0"/>
              </a:spcAft>
              <a:defRPr/>
            </a:pPr>
            <a:r>
              <a:rPr lang="en-US" dirty="0" smtClean="0"/>
              <a:t>	~Assignments involving accounting, disbursement, or authorization of $10 million or more per year</a:t>
            </a:r>
          </a:p>
          <a:p>
            <a:pPr eaLnBrk="1" fontAlgn="auto" hangingPunct="1">
              <a:spcBef>
                <a:spcPts val="0"/>
              </a:spcBef>
              <a:spcAft>
                <a:spcPts val="0"/>
              </a:spcAft>
              <a:defRPr/>
            </a:pPr>
            <a:r>
              <a:rPr lang="en-US" dirty="0" smtClean="0"/>
              <a:t>	Access to systems that interconnect with VA network in such a way as to enable a user to bypass firewalls or systems operated by any VA contractor, or another contractor whose function and data has substantial value.</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Moderate Risk indicators are:</a:t>
            </a:r>
          </a:p>
          <a:p>
            <a:pPr eaLnBrk="1" fontAlgn="auto" hangingPunct="1">
              <a:spcBef>
                <a:spcPts val="0"/>
              </a:spcBef>
              <a:spcAft>
                <a:spcPts val="0"/>
              </a:spcAft>
              <a:defRPr/>
            </a:pPr>
            <a:r>
              <a:rPr lang="en-US" dirty="0" smtClean="0"/>
              <a:t>	Assists in policy development and implementation</a:t>
            </a:r>
          </a:p>
          <a:p>
            <a:pPr eaLnBrk="1" fontAlgn="auto" hangingPunct="1">
              <a:spcBef>
                <a:spcPts val="0"/>
              </a:spcBef>
              <a:spcAft>
                <a:spcPts val="0"/>
              </a:spcAft>
              <a:defRPr/>
            </a:pPr>
            <a:r>
              <a:rPr lang="en-US" dirty="0" smtClean="0"/>
              <a:t>	~Mid-level managerial assignments</a:t>
            </a:r>
          </a:p>
          <a:p>
            <a:pPr eaLnBrk="1" fontAlgn="auto" hangingPunct="1">
              <a:spcBef>
                <a:spcPts val="0"/>
              </a:spcBef>
              <a:spcAft>
                <a:spcPts val="0"/>
              </a:spcAft>
              <a:defRPr/>
            </a:pPr>
            <a:r>
              <a:rPr lang="en-US" dirty="0" smtClean="0"/>
              <a:t>	~Non-management positions with authority for independent or semi-independent actions</a:t>
            </a:r>
          </a:p>
          <a:p>
            <a:pPr eaLnBrk="1" fontAlgn="auto" hangingPunct="1">
              <a:spcBef>
                <a:spcPts val="0"/>
              </a:spcBef>
              <a:spcAft>
                <a:spcPts val="0"/>
              </a:spcAft>
              <a:defRPr/>
            </a:pPr>
            <a:r>
              <a:rPr lang="en-US" dirty="0" smtClean="0"/>
              <a:t>	Responsible for direction, planning, designing, operating, or maintaining IT systems and whose work is technically reviewed by a higher authority to insure the integrity of the system.</a:t>
            </a:r>
          </a:p>
          <a:p>
            <a:pPr eaLnBrk="1" fontAlgn="auto" hangingPunct="1">
              <a:spcBef>
                <a:spcPts val="0"/>
              </a:spcBef>
              <a:spcAft>
                <a:spcPts val="0"/>
              </a:spcAft>
              <a:defRPr/>
            </a:pPr>
            <a:r>
              <a:rPr lang="en-US" dirty="0" smtClean="0"/>
              <a:t>	System design, operation, testing, maintenance, or monitoring which is under technical review of IT High Risk </a:t>
            </a:r>
            <a:r>
              <a:rPr lang="en-US" dirty="0" err="1" smtClean="0"/>
              <a:t>includes:Systems</a:t>
            </a:r>
            <a:r>
              <a:rPr lang="en-US" dirty="0" smtClean="0"/>
              <a:t> that contain the primary copy of data whose cost to replace exceeds $1 million.</a:t>
            </a:r>
          </a:p>
          <a:p>
            <a:pPr eaLnBrk="1" fontAlgn="auto" hangingPunct="1">
              <a:spcBef>
                <a:spcPts val="0"/>
              </a:spcBef>
              <a:spcAft>
                <a:spcPts val="0"/>
              </a:spcAft>
              <a:defRPr/>
            </a:pPr>
            <a:r>
              <a:rPr lang="en-US" dirty="0" smtClean="0"/>
              <a:t>Control system which affect personal safety and/or physical security, fire, or Hazmat warning safety systems</a:t>
            </a:r>
          </a:p>
          <a:p>
            <a:pPr eaLnBrk="1" fontAlgn="auto" hangingPunct="1">
              <a:spcBef>
                <a:spcPts val="0"/>
              </a:spcBef>
              <a:spcAft>
                <a:spcPts val="0"/>
              </a:spcAft>
              <a:defRPr/>
            </a:pPr>
            <a:r>
              <a:rPr lang="en-US" dirty="0" smtClean="0"/>
              <a:t>~</a:t>
            </a:r>
            <a:r>
              <a:rPr lang="en-US" dirty="0" err="1" smtClean="0"/>
              <a:t>Priveleged</a:t>
            </a:r>
            <a:r>
              <a:rPr lang="en-US" dirty="0" smtClean="0"/>
              <a:t> information on contract awards in excess of $10 million </a:t>
            </a:r>
          </a:p>
          <a:p>
            <a:pPr eaLnBrk="1" fontAlgn="auto" hangingPunct="1">
              <a:spcBef>
                <a:spcPts val="0"/>
              </a:spcBef>
              <a:spcAft>
                <a:spcPts val="0"/>
              </a:spcAft>
              <a:defRPr/>
            </a:pPr>
            <a:r>
              <a:rPr lang="en-US" dirty="0" err="1" smtClean="0"/>
              <a:t>Accouting</a:t>
            </a:r>
            <a:r>
              <a:rPr lang="en-US" dirty="0" smtClean="0"/>
              <a:t> disbursement or authorization of more than $1 million, but less than $10 million per year</a:t>
            </a:r>
          </a:p>
          <a:p>
            <a:pPr eaLnBrk="1" fontAlgn="auto" hangingPunct="1">
              <a:spcBef>
                <a:spcPts val="0"/>
              </a:spcBef>
              <a:spcAft>
                <a:spcPts val="0"/>
              </a:spcAft>
              <a:defRPr/>
            </a:pPr>
            <a:r>
              <a:rPr lang="en-US" dirty="0" smtClean="0"/>
              <a:t>	~Access to data or system whose misuse can cause serious adverse impact or result in personal gain: Proprietary data (VA and/or Contractor), Privacy Act</a:t>
            </a:r>
          </a:p>
          <a:p>
            <a:pPr eaLnBrk="1" fontAlgn="auto" hangingPunct="1">
              <a:spcBef>
                <a:spcPts val="0"/>
              </a:spcBef>
              <a:spcAft>
                <a:spcPts val="0"/>
              </a:spcAft>
              <a:defRPr/>
            </a:pPr>
            <a:r>
              <a:rPr lang="en-US" dirty="0" smtClean="0"/>
              <a:t>	Limited privileged access to any IT systems whose misuse can cause adverse impact to the VA</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Low Risk indicators are:</a:t>
            </a:r>
          </a:p>
          <a:p>
            <a:pPr eaLnBrk="1" fontAlgn="auto" hangingPunct="1">
              <a:spcBef>
                <a:spcPts val="0"/>
              </a:spcBef>
              <a:spcAft>
                <a:spcPts val="0"/>
              </a:spcAft>
              <a:defRPr/>
            </a:pPr>
            <a:r>
              <a:rPr lang="en-US" dirty="0" smtClean="0"/>
              <a:t>	Position has little effect on the efficiency of the Agency’s programs and operations</a:t>
            </a:r>
          </a:p>
          <a:p>
            <a:pPr eaLnBrk="1" fontAlgn="auto" hangingPunct="1">
              <a:spcBef>
                <a:spcPts val="0"/>
              </a:spcBef>
              <a:spcAft>
                <a:spcPts val="0"/>
              </a:spcAft>
              <a:defRPr/>
            </a:pPr>
            <a:r>
              <a:rPr lang="en-US" dirty="0" smtClean="0"/>
              <a:t>	Non-sensitive positions and all other positions involving IT systems whose misuse has limited potential for adverse impact to sensitive data, which is protected with a password and encryption.</a:t>
            </a:r>
          </a:p>
          <a:p>
            <a:pPr eaLnBrk="1" fontAlgn="auto" hangingPunct="1">
              <a:spcBef>
                <a:spcPts val="0"/>
              </a:spcBef>
              <a:spcAft>
                <a:spcPts val="0"/>
              </a:spcAft>
              <a:defRPr/>
            </a:pPr>
            <a:r>
              <a:rPr lang="en-US" dirty="0" smtClean="0"/>
              <a:t>	</a:t>
            </a:r>
          </a:p>
        </p:txBody>
      </p:sp>
      <p:sp>
        <p:nvSpPr>
          <p:cNvPr id="163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1480F9-A84F-43A9-953C-781BC83BA384}"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Signature = Verification from the CO that the contract has officially been awarded and individuals listed have a vetted contractual relationship with the government and delegation of responsibility to sponsor the contractors.</a:t>
            </a:r>
          </a:p>
          <a:p>
            <a:pPr eaLnBrk="1" hangingPunct="1">
              <a:spcBef>
                <a:spcPct val="0"/>
              </a:spcBef>
            </a:pPr>
            <a:endParaRPr lang="en-US" dirty="0" smtClean="0"/>
          </a:p>
          <a:p>
            <a:pPr eaLnBrk="1" hangingPunct="1">
              <a:spcBef>
                <a:spcPct val="0"/>
              </a:spcBef>
            </a:pPr>
            <a:r>
              <a:rPr lang="en-US" dirty="0" smtClean="0"/>
              <a:t>Email address for employee is listed to expedite individual requests</a:t>
            </a:r>
          </a:p>
          <a:p>
            <a:pPr eaLnBrk="1" hangingPunct="1">
              <a:spcBef>
                <a:spcPct val="0"/>
              </a:spcBef>
            </a:pPr>
            <a:endParaRPr lang="en-US" dirty="0" smtClean="0"/>
          </a:p>
          <a:p>
            <a:pPr eaLnBrk="1" hangingPunct="1">
              <a:spcBef>
                <a:spcPct val="0"/>
              </a:spcBef>
            </a:pPr>
            <a:r>
              <a:rPr lang="en-US" dirty="0" smtClean="0"/>
              <a:t>Supplemental form leaves more room for larger contracts</a:t>
            </a:r>
          </a:p>
          <a:p>
            <a:pPr eaLnBrk="1" hangingPunct="1">
              <a:spcBef>
                <a:spcPct val="0"/>
              </a:spcBef>
            </a:pPr>
            <a:endParaRPr lang="en-US" dirty="0" smtClean="0"/>
          </a:p>
          <a:p>
            <a:pPr eaLnBrk="1" hangingPunct="1">
              <a:spcBef>
                <a:spcPct val="0"/>
              </a:spcBef>
            </a:pPr>
            <a:r>
              <a:rPr lang="en-US" dirty="0" smtClean="0"/>
              <a:t>The SOP is </a:t>
            </a:r>
            <a:r>
              <a:rPr lang="en-US" dirty="0" smtClean="0"/>
              <a:t>finished </a:t>
            </a:r>
            <a:r>
              <a:rPr lang="en-US" dirty="0" smtClean="0"/>
              <a:t>and should be released soon….easier to understand…more consistency with VA policy and federal regulations.</a:t>
            </a:r>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2F667D-481E-4E59-ACCC-E2FA50C35432}"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blocks must be completed</a:t>
            </a:r>
          </a:p>
          <a:p>
            <a:endParaRPr lang="en-US" dirty="0" smtClean="0"/>
          </a:p>
          <a:p>
            <a:r>
              <a:rPr lang="en-US" dirty="0" smtClean="0"/>
              <a:t>Contract End date:  Annotate latest</a:t>
            </a:r>
            <a:r>
              <a:rPr lang="en-US" baseline="0" dirty="0" smtClean="0"/>
              <a:t> end date to ensure proper processing for badges.</a:t>
            </a:r>
          </a:p>
          <a:p>
            <a:endParaRPr lang="en-US" baseline="0" dirty="0" smtClean="0"/>
          </a:p>
          <a:p>
            <a:r>
              <a:rPr lang="en-US" baseline="0" dirty="0" smtClean="0"/>
              <a:t>SAO Region:  East West Central are the only answers here; used for billing.</a:t>
            </a:r>
          </a:p>
          <a:p>
            <a:endParaRPr lang="en-US" baseline="0" dirty="0" smtClean="0"/>
          </a:p>
          <a:p>
            <a:r>
              <a:rPr lang="en-US" baseline="0" dirty="0" smtClean="0"/>
              <a:t>Signature: If form is sent electronically by the CO or COR, a signed email including the form will be accepted in lieu of wet signature or signature through Adobe.</a:t>
            </a:r>
          </a:p>
          <a:p>
            <a:endParaRPr lang="en-US" baseline="0" dirty="0" smtClean="0"/>
          </a:p>
          <a:p>
            <a:r>
              <a:rPr lang="en-US" baseline="0" dirty="0" smtClean="0"/>
              <a:t>Signature provides us the authority to proceed and assigns us the responsibilities indicated of the CO or COR in the regulations.</a:t>
            </a:r>
            <a:endParaRPr lang="en-US" dirty="0"/>
          </a:p>
        </p:txBody>
      </p:sp>
      <p:sp>
        <p:nvSpPr>
          <p:cNvPr id="4" name="Slide Number Placeholder 3"/>
          <p:cNvSpPr>
            <a:spLocks noGrp="1"/>
          </p:cNvSpPr>
          <p:nvPr>
            <p:ph type="sldNum" sz="quarter" idx="10"/>
          </p:nvPr>
        </p:nvSpPr>
        <p:spPr/>
        <p:txBody>
          <a:bodyPr/>
          <a:lstStyle/>
          <a:p>
            <a:pPr>
              <a:defRPr/>
            </a:pPr>
            <a:fld id="{A0D8830F-07F1-4114-A5A1-586CA3C2975C}" type="slidenum">
              <a:rPr lang="en-US" smtClean="0"/>
              <a:pPr>
                <a:defRPr/>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Only optional</a:t>
            </a:r>
            <a:r>
              <a:rPr lang="en-US" baseline="0" dirty="0" smtClean="0"/>
              <a:t> field is email.</a:t>
            </a:r>
          </a:p>
          <a:p>
            <a:endParaRPr lang="en-US" baseline="0" dirty="0" smtClean="0"/>
          </a:p>
          <a:p>
            <a:r>
              <a:rPr lang="en-US" baseline="0" dirty="0" smtClean="0"/>
              <a:t>4 data elements form should be encrypted or password protected if sent electronically.</a:t>
            </a:r>
          </a:p>
          <a:p>
            <a:endParaRPr lang="en-US" baseline="0" dirty="0" smtClean="0"/>
          </a:p>
          <a:p>
            <a:r>
              <a:rPr lang="en-US" baseline="0" dirty="0" smtClean="0"/>
              <a:t>For Password Protection:</a:t>
            </a:r>
          </a:p>
          <a:p>
            <a:r>
              <a:rPr lang="en-US" baseline="0" dirty="0" smtClean="0"/>
              <a:t>Select Document/Document Properties/Security (tab)</a:t>
            </a:r>
          </a:p>
          <a:p>
            <a:r>
              <a:rPr lang="en-US" baseline="0" dirty="0" smtClean="0"/>
              <a:t>Security Method: Password Security</a:t>
            </a:r>
          </a:p>
          <a:p>
            <a:r>
              <a:rPr lang="en-US" baseline="0" dirty="0" smtClean="0"/>
              <a:t>Indicate: “Allow document opening by password”</a:t>
            </a:r>
          </a:p>
          <a:p>
            <a:r>
              <a:rPr lang="en-US" baseline="0" dirty="0" smtClean="0"/>
              <a:t>Key in a ‘Document Open Password’</a:t>
            </a:r>
          </a:p>
          <a:p>
            <a:endParaRPr lang="en-US" baseline="0" dirty="0" smtClean="0"/>
          </a:p>
          <a:p>
            <a:r>
              <a:rPr lang="en-US" baseline="0" dirty="0" smtClean="0"/>
              <a:t>Send password in a separate email.</a:t>
            </a:r>
          </a:p>
        </p:txBody>
      </p:sp>
      <p:sp>
        <p:nvSpPr>
          <p:cNvPr id="4" name="Slide Number Placeholder 3"/>
          <p:cNvSpPr>
            <a:spLocks noGrp="1"/>
          </p:cNvSpPr>
          <p:nvPr>
            <p:ph type="sldNum" sz="quarter" idx="10"/>
          </p:nvPr>
        </p:nvSpPr>
        <p:spPr/>
        <p:txBody>
          <a:bodyPr/>
          <a:lstStyle/>
          <a:p>
            <a:pPr>
              <a:defRPr/>
            </a:pPr>
            <a:fld id="{A0D8830F-07F1-4114-A5A1-586CA3C2975C}" type="slidenum">
              <a:rPr lang="en-US" smtClean="0"/>
              <a:pPr>
                <a:defRPr/>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For Password Protection:</a:t>
            </a:r>
          </a:p>
          <a:p>
            <a:r>
              <a:rPr lang="en-US" baseline="0" dirty="0" smtClean="0"/>
              <a:t>Select Document/Document Properties/Security (tab)</a:t>
            </a:r>
          </a:p>
          <a:p>
            <a:r>
              <a:rPr lang="en-US" baseline="0" dirty="0" smtClean="0"/>
              <a:t>Security Method: Password Security</a:t>
            </a:r>
          </a:p>
          <a:p>
            <a:r>
              <a:rPr lang="en-US" baseline="0" dirty="0" smtClean="0"/>
              <a:t>Indicate: “Allow document opening by password”</a:t>
            </a:r>
          </a:p>
          <a:p>
            <a:r>
              <a:rPr lang="en-US" baseline="0" dirty="0" smtClean="0"/>
              <a:t>Key in a ‘Document Open Password’</a:t>
            </a:r>
          </a:p>
          <a:p>
            <a:endParaRPr lang="en-US" baseline="0" dirty="0" smtClean="0"/>
          </a:p>
          <a:p>
            <a:r>
              <a:rPr lang="en-US" baseline="0" dirty="0" smtClean="0"/>
              <a:t>Send password in a separate email.</a:t>
            </a:r>
            <a:endParaRPr lang="en-US" dirty="0"/>
          </a:p>
        </p:txBody>
      </p:sp>
      <p:sp>
        <p:nvSpPr>
          <p:cNvPr id="4" name="Slide Number Placeholder 3"/>
          <p:cNvSpPr>
            <a:spLocks noGrp="1"/>
          </p:cNvSpPr>
          <p:nvPr>
            <p:ph type="sldNum" sz="quarter" idx="10"/>
          </p:nvPr>
        </p:nvSpPr>
        <p:spPr/>
        <p:txBody>
          <a:bodyPr/>
          <a:lstStyle/>
          <a:p>
            <a:pPr>
              <a:defRPr/>
            </a:pPr>
            <a:fld id="{A0D8830F-07F1-4114-A5A1-586CA3C2975C}" type="slidenum">
              <a:rPr lang="en-US" smtClean="0"/>
              <a:pPr>
                <a:defRPr/>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For Password Protection:</a:t>
            </a:r>
          </a:p>
          <a:p>
            <a:r>
              <a:rPr lang="en-US" baseline="0" dirty="0" smtClean="0"/>
              <a:t>Select Document/Document Properties/Security (tab)</a:t>
            </a:r>
          </a:p>
          <a:p>
            <a:r>
              <a:rPr lang="en-US" baseline="0" dirty="0" smtClean="0"/>
              <a:t>Security Method: Password Security</a:t>
            </a:r>
          </a:p>
          <a:p>
            <a:r>
              <a:rPr lang="en-US" baseline="0" dirty="0" smtClean="0"/>
              <a:t>Indicate: “Allow document opening by password”</a:t>
            </a:r>
          </a:p>
          <a:p>
            <a:r>
              <a:rPr lang="en-US" baseline="0" dirty="0" smtClean="0"/>
              <a:t>Key in a ‘Document Open Password’</a:t>
            </a:r>
          </a:p>
          <a:p>
            <a:endParaRPr lang="en-US" baseline="0" dirty="0" smtClean="0"/>
          </a:p>
          <a:p>
            <a:r>
              <a:rPr lang="en-US" baseline="0" dirty="0" smtClean="0"/>
              <a:t>Send password in a separate email.</a:t>
            </a:r>
            <a:endParaRPr lang="en-US" dirty="0"/>
          </a:p>
        </p:txBody>
      </p:sp>
      <p:sp>
        <p:nvSpPr>
          <p:cNvPr id="4" name="Slide Number Placeholder 3"/>
          <p:cNvSpPr>
            <a:spLocks noGrp="1"/>
          </p:cNvSpPr>
          <p:nvPr>
            <p:ph type="sldNum" sz="quarter" idx="10"/>
          </p:nvPr>
        </p:nvSpPr>
        <p:spPr/>
        <p:txBody>
          <a:bodyPr/>
          <a:lstStyle/>
          <a:p>
            <a:pPr>
              <a:defRPr/>
            </a:pPr>
            <a:fld id="{A0D8830F-07F1-4114-A5A1-586CA3C2975C}" type="slidenum">
              <a:rPr lang="en-US" smtClean="0"/>
              <a:pPr>
                <a:defRPr/>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NCHC</a:t>
            </a:r>
            <a:r>
              <a:rPr lang="en-US" baseline="0" dirty="0" smtClean="0"/>
              <a:t> form is used to communicate fingerprint screening.  This documentation is usually accepted by most ISOs.  If it is not accepted, sometimes all that is needed is a phone call to the ISO to instruct them on what work goes into completing the form.</a:t>
            </a:r>
          </a:p>
          <a:p>
            <a:pPr eaLnBrk="1" hangingPunct="1">
              <a:spcBef>
                <a:spcPct val="0"/>
              </a:spcBef>
            </a:pPr>
            <a:endParaRPr lang="en-US" dirty="0" smtClean="0"/>
          </a:p>
          <a:p>
            <a:pPr eaLnBrk="1" hangingPunct="1">
              <a:spcBef>
                <a:spcPct val="0"/>
              </a:spcBef>
            </a:pPr>
            <a:r>
              <a:rPr lang="en-US" dirty="0" smtClean="0"/>
              <a:t>VSC Benefits:</a:t>
            </a:r>
          </a:p>
          <a:p>
            <a:pPr eaLnBrk="1" hangingPunct="1">
              <a:spcBef>
                <a:spcPct val="0"/>
              </a:spcBef>
            </a:pPr>
            <a:r>
              <a:rPr lang="en-US" dirty="0" smtClean="0"/>
              <a:t>	The </a:t>
            </a:r>
            <a:r>
              <a:rPr lang="en-US" dirty="0" smtClean="0"/>
              <a:t>SIC does not screen Fingerprint checks, only at the VSC will your contracts receive a screening verification</a:t>
            </a:r>
            <a:r>
              <a:rPr lang="en-US" dirty="0" smtClean="0"/>
              <a:t>.</a:t>
            </a:r>
          </a:p>
          <a:p>
            <a:pPr eaLnBrk="1" hangingPunct="1">
              <a:spcBef>
                <a:spcPct val="0"/>
              </a:spcBef>
            </a:pPr>
            <a:r>
              <a:rPr lang="en-US" dirty="0" smtClean="0"/>
              <a:t>	Work begins much</a:t>
            </a:r>
            <a:r>
              <a:rPr lang="en-US" baseline="0" dirty="0" smtClean="0"/>
              <a:t> earlier for contractor personnel.</a:t>
            </a:r>
          </a:p>
          <a:p>
            <a:pPr eaLnBrk="1" hangingPunct="1">
              <a:spcBef>
                <a:spcPct val="0"/>
              </a:spcBef>
            </a:pPr>
            <a:r>
              <a:rPr lang="en-US" baseline="0" dirty="0" smtClean="0"/>
              <a:t>	No help desk; an individual is assigned to the contract for the entire duration. </a:t>
            </a:r>
          </a:p>
          <a:p>
            <a:pPr eaLnBrk="1" hangingPunct="1">
              <a:spcBef>
                <a:spcPct val="0"/>
              </a:spcBef>
            </a:pPr>
            <a:r>
              <a:rPr lang="en-US" baseline="0" dirty="0" smtClean="0"/>
              <a:t>	Customer Service!</a:t>
            </a:r>
            <a:endParaRPr lang="en-US" dirty="0" smtClean="0"/>
          </a:p>
          <a:p>
            <a:pPr eaLnBrk="1" hangingPunct="1">
              <a:spcBef>
                <a:spcPct val="0"/>
              </a:spcBef>
            </a:pPr>
            <a:endParaRPr lang="en-US" dirty="0" smtClean="0"/>
          </a:p>
          <a:p>
            <a:pPr eaLnBrk="1" hangingPunct="1">
              <a:spcBef>
                <a:spcPct val="0"/>
              </a:spcBef>
            </a:pPr>
            <a:r>
              <a:rPr lang="en-US" dirty="0" smtClean="0"/>
              <a:t>SOP will state that the NCHC form will be forwarded from the CO/COTR to the Contractor POC as the “Notice to Proceed” for the individuals that have a favorable screening.</a:t>
            </a:r>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DDC009-D90E-43FC-A77F-6C923905A058}"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Only needed for</a:t>
            </a:r>
            <a:r>
              <a:rPr lang="en-US" baseline="0" dirty="0" smtClean="0"/>
              <a:t> larger contracts.</a:t>
            </a:r>
          </a:p>
          <a:p>
            <a:endParaRPr lang="en-US" dirty="0"/>
          </a:p>
        </p:txBody>
      </p:sp>
      <p:sp>
        <p:nvSpPr>
          <p:cNvPr id="4" name="Slide Number Placeholder 3"/>
          <p:cNvSpPr>
            <a:spLocks noGrp="1"/>
          </p:cNvSpPr>
          <p:nvPr>
            <p:ph type="sldNum" sz="quarter" idx="10"/>
          </p:nvPr>
        </p:nvSpPr>
        <p:spPr/>
        <p:txBody>
          <a:bodyPr/>
          <a:lstStyle/>
          <a:p>
            <a:pPr>
              <a:defRPr/>
            </a:pPr>
            <a:fld id="{A0D8830F-07F1-4114-A5A1-586CA3C2975C}" type="slidenum">
              <a:rPr lang="en-US" smtClean="0"/>
              <a:pPr>
                <a:defRPr/>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43FEC055-E096-4F94-9459-9C6B44827C8F}" type="slidenum">
              <a:rPr lang="en-US" smtClean="0"/>
              <a:pPr>
                <a:defRPr/>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fld id="{8B36CEBF-CEE0-44E5-9D36-2107B3570EE2}" type="datetimeFigureOut">
              <a:rPr lang="en-US"/>
              <a:pPr>
                <a:defRPr/>
              </a:pPr>
              <a:t>5/22/2012</a:t>
            </a:fld>
            <a:endParaRPr lang="en-US"/>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F753D98A-BA06-4037-A8F2-1F2EB831FFB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7F4598C-0126-415D-8B08-99F00D8EB188}" type="datetimeFigureOut">
              <a:rPr lang="en-US"/>
              <a:pPr>
                <a:defRPr/>
              </a:pPr>
              <a:t>5/22/2012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63D6799-DF07-44D9-9F99-03D4EF12A30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C10BEC6E-07BE-44BA-B369-2A20E3A5B9CE}" type="datetimeFigureOut">
              <a:rPr lang="en-US"/>
              <a:pPr>
                <a:defRPr/>
              </a:pPr>
              <a:t>5/22/2012</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89FFFCB-D731-42CA-8EED-937ACBC8ADB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1F7E3850-044D-4E89-9266-94C85FB7006E}" type="datetimeFigureOut">
              <a:rPr lang="en-US"/>
              <a:pPr>
                <a:defRPr/>
              </a:pPr>
              <a:t>5/22/2012</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B4FF5D1-8C86-4E8F-9854-A30240C983B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38F9B40B-F3A7-4BFB-9D06-7B4E5857F76F}" type="datetimeFigureOut">
              <a:rPr lang="en-US"/>
              <a:pPr>
                <a:defRPr/>
              </a:pPr>
              <a:t>5/22/2012</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EBA6CB04-3CDF-469E-B77D-2229AFC73D8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A73B6FAA-3B77-4FA6-A716-36C5A1A553EF}" type="datetimeFigureOut">
              <a:rPr lang="en-US"/>
              <a:pPr>
                <a:defRPr/>
              </a:pPr>
              <a:t>5/22/2012</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2BEE9A04-A52A-4013-B7DE-8BA9986973C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5131722-A2F5-4B8C-8D2B-471FC21E0098}" type="datetimeFigureOut">
              <a:rPr lang="en-US"/>
              <a:pPr>
                <a:defRPr/>
              </a:pPr>
              <a:t>5/22/2012</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7687346-3071-4056-8611-D6D7B0605F3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1E379B63-5875-4A47-A278-AD527A92AC7C}" type="datetimeFigureOut">
              <a:rPr lang="en-US"/>
              <a:pPr>
                <a:defRPr/>
              </a:pPr>
              <a:t>5/22/2012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0C713532-46F8-4DDD-AA0E-E224C49CF17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462A6BDE-5D85-4763-B8E3-90721391C618}" type="datetimeFigureOut">
              <a:rPr lang="en-US"/>
              <a:pPr>
                <a:defRPr/>
              </a:pPr>
              <a:t>5/22/2012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4E02A97-5A3A-4340-8888-957B2FE5387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3A66F29-AD07-4FE8-95BE-ABEC7826BD96}" type="datetimeFigureOut">
              <a:rPr lang="en-US"/>
              <a:pPr>
                <a:defRPr/>
              </a:pPr>
              <a:t>5/22/2012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81479D9-1C7B-46BD-997F-7C5442572AD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F789CBB-37BA-458C-A82B-18C6CDCEB5F2}" type="datetimeFigureOut">
              <a:rPr lang="en-US"/>
              <a:pPr>
                <a:defRPr/>
              </a:pPr>
              <a:t>5/22/2012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5ECBC62-7A76-4EF5-A46C-16BCAC626B4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a:solidFill>
                  <a:schemeClr val="tx2">
                    <a:shade val="50000"/>
                  </a:schemeClr>
                </a:solidFill>
                <a:latin typeface="+mn-lt"/>
              </a:defRPr>
            </a:lvl1pPr>
          </a:lstStyle>
          <a:p>
            <a:pPr>
              <a:defRPr/>
            </a:pPr>
            <a:fld id="{93267AF6-A7F8-47EE-AEB5-0D75E5C0EE48}" type="datetimeFigureOut">
              <a:rPr lang="en-US"/>
              <a:pPr>
                <a:defRPr/>
              </a:pPr>
              <a:t>5/22/2012</a:t>
            </a:fld>
            <a:endParaRPr lang="en-US"/>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a:solidFill>
                  <a:schemeClr val="tx2">
                    <a:shade val="50000"/>
                  </a:schemeClr>
                </a:solidFill>
                <a:latin typeface="+mn-lt"/>
              </a:defRPr>
            </a:lvl1pPr>
          </a:lstStyle>
          <a:p>
            <a:pPr>
              <a:defRPr/>
            </a:pPr>
            <a:fld id="{30084660-72CB-44FF-A2C0-368B27929263}"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35" r:id="rId1"/>
    <p:sldLayoutId id="2147483729" r:id="rId2"/>
    <p:sldLayoutId id="2147483736" r:id="rId3"/>
    <p:sldLayoutId id="2147483730" r:id="rId4"/>
    <p:sldLayoutId id="2147483737" r:id="rId5"/>
    <p:sldLayoutId id="2147483731" r:id="rId6"/>
    <p:sldLayoutId id="2147483732" r:id="rId7"/>
    <p:sldLayoutId id="2147483738" r:id="rId8"/>
    <p:sldLayoutId id="2147483739" r:id="rId9"/>
    <p:sldLayoutId id="2147483733" r:id="rId10"/>
    <p:sldLayoutId id="2147483734" r:id="rId11"/>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pitchFamily="34" charset="0"/>
        </a:defRPr>
      </a:lvl2pPr>
      <a:lvl3pPr algn="l" rtl="0" eaLnBrk="0" fontAlgn="base" hangingPunct="0">
        <a:spcBef>
          <a:spcPct val="0"/>
        </a:spcBef>
        <a:spcAft>
          <a:spcPct val="0"/>
        </a:spcAft>
        <a:defRPr sz="4600">
          <a:solidFill>
            <a:schemeClr val="tx1"/>
          </a:solidFill>
          <a:latin typeface="Franklin Gothic Book" pitchFamily="34" charset="0"/>
        </a:defRPr>
      </a:lvl3pPr>
      <a:lvl4pPr algn="l" rtl="0" eaLnBrk="0" fontAlgn="base" hangingPunct="0">
        <a:spcBef>
          <a:spcPct val="0"/>
        </a:spcBef>
        <a:spcAft>
          <a:spcPct val="0"/>
        </a:spcAft>
        <a:defRPr sz="4600">
          <a:solidFill>
            <a:schemeClr val="tx1"/>
          </a:solidFill>
          <a:latin typeface="Franklin Gothic Book" pitchFamily="34" charset="0"/>
        </a:defRPr>
      </a:lvl4pPr>
      <a:lvl5pPr algn="l" rtl="0" eaLnBrk="0" fontAlgn="base" hangingPunct="0">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opm.gov/investigate/resources/position/Introduction.asp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vaww.va.gov/VHASERVICECENTER/docs/VSC_Security_Request_Packet_Complete_Packet_APRIL_2012.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vaww.va.gov/VHASERVICECENTER/Human_Resources.asp" TargetMode="External"/><Relationship Id="rId4" Type="http://schemas.openxmlformats.org/officeDocument/2006/relationships/hyperlink" Target="http://vaww.va.gov/VHASERVICECENTER/docs/Employee_Reissuance_Form_May2012.pd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file:///\\VHACLEFPC8\OISC\Security\FORMS\NCHC%20Screening%20Notification.doc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vaww.va.gov/VHASERVICECENTER/docs/NCHC_Screening_Notification.pdf" TargetMode="External"/><Relationship Id="rId5" Type="http://schemas.openxmlformats.org/officeDocument/2006/relationships/hyperlink" Target="http://vaww1.va.gov/vapubs/viewPublication.asp?Pub_ID=86&amp;FType=2" TargetMode="External"/><Relationship Id="rId4" Type="http://schemas.openxmlformats.org/officeDocument/2006/relationships/hyperlink" Target="http://vaww1.va.gov/vhapublications/ViewPublication.asp?pub_ID=1568"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VSCSecurity@va.gov"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smtClean="0"/>
              <a:t>Investigations Processing</a:t>
            </a:r>
            <a:endParaRPr/>
          </a:p>
        </p:txBody>
      </p:sp>
      <p:sp>
        <p:nvSpPr>
          <p:cNvPr id="7171" name="Subtitle 2"/>
          <p:cNvSpPr>
            <a:spLocks noGrp="1"/>
          </p:cNvSpPr>
          <p:nvPr>
            <p:ph type="subTitle" idx="1"/>
          </p:nvPr>
        </p:nvSpPr>
        <p:spPr>
          <a:xfrm>
            <a:off x="433388" y="1544638"/>
            <a:ext cx="6480175" cy="1752600"/>
          </a:xfrm>
        </p:spPr>
        <p:txBody>
          <a:bodyPr/>
          <a:lstStyle/>
          <a:p>
            <a:pPr eaLnBrk="1" hangingPunct="1"/>
            <a:r>
              <a:rPr lang="en-US" smtClean="0"/>
              <a:t>Jessica Roberts</a:t>
            </a:r>
          </a:p>
          <a:p>
            <a:pPr eaLnBrk="1" hangingPunct="1"/>
            <a:r>
              <a:rPr lang="en-US" smtClean="0"/>
              <a:t>Personnel Security Lead</a:t>
            </a:r>
          </a:p>
          <a:p>
            <a:pPr eaLnBrk="1" hangingPunct="1"/>
            <a:r>
              <a:rPr lang="en-US" smtClean="0"/>
              <a:t>VHA Service Center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Personnel Security @ the VSC</a:t>
            </a:r>
            <a:endParaRPr lang="en-US" dirty="0"/>
          </a:p>
        </p:txBody>
      </p:sp>
      <p:sp>
        <p:nvSpPr>
          <p:cNvPr id="3" name="Content Placeholder 2"/>
          <p:cNvSpPr>
            <a:spLocks noGrp="1"/>
          </p:cNvSpPr>
          <p:nvPr>
            <p:ph idx="1"/>
          </p:nvPr>
        </p:nvSpPr>
        <p:spPr/>
        <p:txBody>
          <a:bodyPr/>
          <a:lstStyle/>
          <a:p>
            <a:r>
              <a:rPr lang="en-US" dirty="0" smtClean="0"/>
              <a:t>Handles Security processing needs for:</a:t>
            </a:r>
          </a:p>
          <a:p>
            <a:pPr lvl="1"/>
            <a:r>
              <a:rPr lang="en-US" dirty="0" smtClean="0"/>
              <a:t> @ 5000 federal positions</a:t>
            </a:r>
          </a:p>
          <a:p>
            <a:pPr lvl="1"/>
            <a:r>
              <a:rPr lang="en-US" dirty="0" smtClean="0"/>
              <a:t>VHA Contractors</a:t>
            </a:r>
          </a:p>
          <a:p>
            <a:pPr lvl="1"/>
            <a:r>
              <a:rPr lang="en-US" dirty="0" smtClean="0"/>
              <a:t>Students</a:t>
            </a:r>
          </a:p>
          <a:p>
            <a:pPr lvl="1"/>
            <a:r>
              <a:rPr lang="en-US" dirty="0" smtClean="0"/>
              <a:t>WOCs</a:t>
            </a:r>
          </a:p>
          <a:p>
            <a:pPr lvl="1"/>
            <a:r>
              <a:rPr lang="en-US" dirty="0" smtClean="0"/>
              <a:t>Volunteers</a:t>
            </a:r>
          </a:p>
          <a:p>
            <a:pPr marL="293688" lvl="1">
              <a:buFont typeface="Wingdings 2" pitchFamily="18" charset="2"/>
              <a:buChar char=""/>
            </a:pPr>
            <a:r>
              <a:rPr lang="en-US" b="1" dirty="0" smtClean="0"/>
              <a:t>  </a:t>
            </a:r>
            <a:r>
              <a:rPr lang="en-US" dirty="0" smtClean="0"/>
              <a:t>All within the VHA</a:t>
            </a:r>
          </a:p>
          <a:p>
            <a:pPr marL="293688" lvl="1">
              <a:buFont typeface="Wingdings 2" pitchFamily="18" charset="2"/>
              <a:buChar char=""/>
            </a:pPr>
            <a:r>
              <a:rPr lang="en-US" dirty="0" smtClean="0"/>
              <a:t>  Soon VBA</a:t>
            </a:r>
          </a:p>
          <a:p>
            <a:pPr marL="293688" lvl="1">
              <a:buFont typeface="Wingdings 2" pitchFamily="18" charset="2"/>
              <a:buChar char=""/>
            </a:pPr>
            <a:r>
              <a:rPr lang="en-US" dirty="0" smtClean="0"/>
              <a:t> </a:t>
            </a:r>
            <a:r>
              <a:rPr lang="en-US" dirty="0" smtClean="0"/>
              <a:t> Detailed to SIC </a:t>
            </a:r>
          </a:p>
          <a:p>
            <a:pPr marL="293688" lvl="1">
              <a:buNone/>
            </a:pP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Personnel Security/VSC Benefits</a:t>
            </a:r>
            <a:endParaRPr lang="en-US" dirty="0"/>
          </a:p>
        </p:txBody>
      </p:sp>
      <p:sp>
        <p:nvSpPr>
          <p:cNvPr id="3" name="Content Placeholder 2"/>
          <p:cNvSpPr>
            <a:spLocks noGrp="1"/>
          </p:cNvSpPr>
          <p:nvPr>
            <p:ph idx="1"/>
          </p:nvPr>
        </p:nvSpPr>
        <p:spPr/>
        <p:txBody>
          <a:bodyPr/>
          <a:lstStyle/>
          <a:p>
            <a:r>
              <a:rPr lang="en-US" dirty="0" smtClean="0"/>
              <a:t>Customer Service!</a:t>
            </a:r>
          </a:p>
          <a:p>
            <a:r>
              <a:rPr lang="en-US" dirty="0" smtClean="0"/>
              <a:t>Expertly trained personnel </a:t>
            </a:r>
          </a:p>
          <a:p>
            <a:r>
              <a:rPr lang="en-US" dirty="0" smtClean="0"/>
              <a:t>No help desk – personal attention</a:t>
            </a:r>
          </a:p>
          <a:p>
            <a:r>
              <a:rPr lang="en-US" dirty="0" smtClean="0"/>
              <a:t>SAC Adjudication</a:t>
            </a:r>
          </a:p>
          <a:p>
            <a:r>
              <a:rPr lang="en-US" dirty="0" smtClean="0"/>
              <a:t>Standard Process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PIV Badge</a:t>
            </a:r>
          </a:p>
        </p:txBody>
      </p:sp>
      <p:sp>
        <p:nvSpPr>
          <p:cNvPr id="8195" name="Content Placeholder 2"/>
          <p:cNvSpPr>
            <a:spLocks noGrp="1"/>
          </p:cNvSpPr>
          <p:nvPr>
            <p:ph idx="1"/>
          </p:nvPr>
        </p:nvSpPr>
        <p:spPr>
          <a:xfrm>
            <a:off x="457200" y="1600200"/>
            <a:ext cx="2895600" cy="4525963"/>
          </a:xfrm>
        </p:spPr>
        <p:txBody>
          <a:bodyPr/>
          <a:lstStyle/>
          <a:p>
            <a:pPr eaLnBrk="1" hangingPunct="1"/>
            <a:r>
              <a:rPr lang="en-US" smtClean="0"/>
              <a:t>Notice the 180 days theme</a:t>
            </a:r>
          </a:p>
          <a:p>
            <a:pPr eaLnBrk="1" hangingPunct="1"/>
            <a:r>
              <a:rPr lang="en-US" smtClean="0"/>
              <a:t>Badge Type vs. Risk</a:t>
            </a:r>
          </a:p>
          <a:p>
            <a:pPr eaLnBrk="1" hangingPunct="1"/>
            <a:r>
              <a:rPr lang="en-US" smtClean="0"/>
              <a:t>Contract may require multiple badge types</a:t>
            </a:r>
          </a:p>
        </p:txBody>
      </p:sp>
      <p:pic>
        <p:nvPicPr>
          <p:cNvPr id="8196" name="Picture 2"/>
          <p:cNvPicPr>
            <a:picLocks noChangeAspect="1" noChangeArrowheads="1"/>
          </p:cNvPicPr>
          <p:nvPr/>
        </p:nvPicPr>
        <p:blipFill>
          <a:blip r:embed="rId3"/>
          <a:srcRect/>
          <a:stretch>
            <a:fillRect/>
          </a:stretch>
        </p:blipFill>
        <p:spPr bwMode="auto">
          <a:xfrm>
            <a:off x="3352800" y="1447800"/>
            <a:ext cx="5562600" cy="5186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Flash Badge</a:t>
            </a:r>
          </a:p>
        </p:txBody>
      </p:sp>
      <p:sp>
        <p:nvSpPr>
          <p:cNvPr id="9219" name="Content Placeholder 2"/>
          <p:cNvSpPr>
            <a:spLocks noGrp="1"/>
          </p:cNvSpPr>
          <p:nvPr>
            <p:ph idx="1"/>
          </p:nvPr>
        </p:nvSpPr>
        <p:spPr/>
        <p:txBody>
          <a:bodyPr/>
          <a:lstStyle/>
          <a:p>
            <a:pPr eaLnBrk="1" hangingPunct="1"/>
            <a:r>
              <a:rPr lang="en-US" dirty="0" smtClean="0"/>
              <a:t> No Security Process</a:t>
            </a:r>
          </a:p>
          <a:p>
            <a:pPr eaLnBrk="1" hangingPunct="1"/>
            <a:r>
              <a:rPr lang="en-US" dirty="0" smtClean="0"/>
              <a:t> </a:t>
            </a:r>
            <a:r>
              <a:rPr lang="en-US" dirty="0" smtClean="0"/>
              <a:t>Local credential that requires one form of ID federally – facility may add to that</a:t>
            </a:r>
          </a:p>
          <a:p>
            <a:pPr eaLnBrk="1" hangingPunct="1"/>
            <a:r>
              <a:rPr lang="en-US" dirty="0" smtClean="0"/>
              <a:t> </a:t>
            </a:r>
            <a:r>
              <a:rPr lang="en-US" dirty="0" smtClean="0"/>
              <a:t>VSC does not process for most cases</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Non-PIV</a:t>
            </a:r>
          </a:p>
        </p:txBody>
      </p:sp>
      <p:sp>
        <p:nvSpPr>
          <p:cNvPr id="10243" name="Content Placeholder 2"/>
          <p:cNvSpPr>
            <a:spLocks noGrp="1"/>
          </p:cNvSpPr>
          <p:nvPr>
            <p:ph idx="1"/>
          </p:nvPr>
        </p:nvSpPr>
        <p:spPr/>
        <p:txBody>
          <a:bodyPr/>
          <a:lstStyle/>
          <a:p>
            <a:pPr eaLnBrk="1" hangingPunct="1"/>
            <a:r>
              <a:rPr lang="en-US" dirty="0" smtClean="0"/>
              <a:t> Requires 2 forms of ID</a:t>
            </a:r>
          </a:p>
          <a:p>
            <a:pPr eaLnBrk="1" hangingPunct="1"/>
            <a:r>
              <a:rPr lang="en-US" dirty="0" smtClean="0"/>
              <a:t> </a:t>
            </a:r>
            <a:r>
              <a:rPr lang="en-US" dirty="0" smtClean="0"/>
              <a:t>Requires a favorably screened SAC</a:t>
            </a:r>
          </a:p>
          <a:p>
            <a:pPr eaLnBrk="1" hangingPunct="1"/>
            <a:r>
              <a:rPr lang="en-US" dirty="0" smtClean="0"/>
              <a:t> </a:t>
            </a:r>
            <a:r>
              <a:rPr lang="en-US" dirty="0" smtClean="0"/>
              <a:t>Must be less than 180 total days in a one year period</a:t>
            </a:r>
          </a:p>
          <a:p>
            <a:pPr eaLnBrk="1" hangingPunct="1">
              <a:buNone/>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PIV</a:t>
            </a:r>
            <a:endParaRPr lang="en-US" dirty="0"/>
          </a:p>
        </p:txBody>
      </p:sp>
      <p:sp>
        <p:nvSpPr>
          <p:cNvPr id="3" name="Content Placeholder 2"/>
          <p:cNvSpPr>
            <a:spLocks noGrp="1"/>
          </p:cNvSpPr>
          <p:nvPr>
            <p:ph idx="1"/>
          </p:nvPr>
        </p:nvSpPr>
        <p:spPr/>
        <p:txBody>
          <a:bodyPr/>
          <a:lstStyle/>
          <a:p>
            <a:r>
              <a:rPr lang="en-US" dirty="0" smtClean="0"/>
              <a:t>Anything greater than 180 total days in a one year period regardless of the duties</a:t>
            </a:r>
          </a:p>
          <a:p>
            <a:r>
              <a:rPr lang="en-US" dirty="0" smtClean="0"/>
              <a:t> </a:t>
            </a:r>
            <a:r>
              <a:rPr lang="en-US" dirty="0" smtClean="0"/>
              <a:t>Needs 2 forms of ID</a:t>
            </a:r>
          </a:p>
          <a:p>
            <a:r>
              <a:rPr lang="en-US" dirty="0" smtClean="0"/>
              <a:t> Needs SAC</a:t>
            </a:r>
          </a:p>
          <a:p>
            <a:r>
              <a:rPr lang="en-US" dirty="0" smtClean="0"/>
              <a:t> </a:t>
            </a:r>
            <a:r>
              <a:rPr lang="en-US" dirty="0" smtClean="0"/>
              <a:t>Risk Assessment must be conducted  to establish investigation type</a:t>
            </a:r>
          </a:p>
          <a:p>
            <a:r>
              <a:rPr lang="en-US" dirty="0" smtClean="0"/>
              <a:t> </a:t>
            </a:r>
            <a:r>
              <a:rPr lang="en-US" dirty="0" smtClean="0"/>
              <a:t>Investigation must be in schedule at OPM with a favorably screened SAC</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Position Risk</a:t>
            </a:r>
          </a:p>
        </p:txBody>
      </p:sp>
      <p:sp>
        <p:nvSpPr>
          <p:cNvPr id="11267" name="Content Placeholder 2"/>
          <p:cNvSpPr>
            <a:spLocks noGrp="1"/>
          </p:cNvSpPr>
          <p:nvPr>
            <p:ph idx="1"/>
          </p:nvPr>
        </p:nvSpPr>
        <p:spPr/>
        <p:txBody>
          <a:bodyPr/>
          <a:lstStyle/>
          <a:p>
            <a:pPr eaLnBrk="1" hangingPunct="1"/>
            <a:r>
              <a:rPr lang="en-US" smtClean="0">
                <a:hlinkClick r:id="rId3"/>
              </a:rPr>
              <a:t>PDAT Tool </a:t>
            </a:r>
            <a:endParaRPr lang="en-US" i="1" smtClean="0"/>
          </a:p>
          <a:p>
            <a:pPr eaLnBrk="1" hangingPunct="1"/>
            <a:r>
              <a:rPr lang="en-US" i="1" smtClean="0"/>
              <a:t>Regulation: VA 0710 Para. 2e4</a:t>
            </a:r>
          </a:p>
          <a:p>
            <a:pPr eaLnBrk="1" hangingPunct="1"/>
            <a:r>
              <a:rPr lang="en-US" i="1" smtClean="0"/>
              <a:t>Helpful Hints:</a:t>
            </a:r>
          </a:p>
          <a:p>
            <a:pPr lvl="1" eaLnBrk="1" hangingPunct="1"/>
            <a:r>
              <a:rPr lang="en-US" i="1" smtClean="0"/>
              <a:t>High Risk</a:t>
            </a:r>
          </a:p>
          <a:p>
            <a:pPr lvl="1" eaLnBrk="1" hangingPunct="1"/>
            <a:r>
              <a:rPr lang="en-US" i="1" smtClean="0"/>
              <a:t>Moderate Risk</a:t>
            </a:r>
          </a:p>
          <a:p>
            <a:pPr lvl="1" eaLnBrk="1" hangingPunct="1"/>
            <a:r>
              <a:rPr lang="en-US" i="1" smtClean="0"/>
              <a:t>Low</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458200" cy="1143000"/>
          </a:xfrm>
        </p:spPr>
        <p:txBody>
          <a:bodyPr/>
          <a:lstStyle/>
          <a:p>
            <a:pPr eaLnBrk="1" hangingPunct="1"/>
            <a:r>
              <a:rPr lang="en-US" dirty="0" smtClean="0"/>
              <a:t>Forms and Website links</a:t>
            </a:r>
            <a:endParaRPr lang="en-US" dirty="0" smtClean="0"/>
          </a:p>
        </p:txBody>
      </p:sp>
      <p:sp>
        <p:nvSpPr>
          <p:cNvPr id="12291" name="Content Placeholder 2"/>
          <p:cNvSpPr>
            <a:spLocks noGrp="1"/>
          </p:cNvSpPr>
          <p:nvPr>
            <p:ph idx="1"/>
          </p:nvPr>
        </p:nvSpPr>
        <p:spPr/>
        <p:txBody>
          <a:bodyPr/>
          <a:lstStyle/>
          <a:p>
            <a:pPr eaLnBrk="1" hangingPunct="1"/>
            <a:r>
              <a:rPr lang="en-US" dirty="0" smtClean="0">
                <a:hlinkClick r:id="rId3"/>
              </a:rPr>
              <a:t>VSC PerSec Services Packet</a:t>
            </a:r>
            <a:endParaRPr lang="en-US" dirty="0" smtClean="0"/>
          </a:p>
          <a:p>
            <a:pPr eaLnBrk="1" hangingPunct="1"/>
            <a:r>
              <a:rPr lang="en-US" dirty="0" smtClean="0">
                <a:hlinkClick r:id="rId4"/>
              </a:rPr>
              <a:t> </a:t>
            </a:r>
            <a:r>
              <a:rPr lang="en-US" dirty="0" smtClean="0">
                <a:hlinkClick r:id="rId4"/>
              </a:rPr>
              <a:t>Reissuance Form</a:t>
            </a:r>
            <a:endParaRPr lang="en-US" dirty="0" smtClean="0"/>
          </a:p>
          <a:p>
            <a:pPr eaLnBrk="1" hangingPunct="1"/>
            <a:r>
              <a:rPr lang="en-US" dirty="0" smtClean="0"/>
              <a:t> </a:t>
            </a:r>
            <a:r>
              <a:rPr lang="en-US" dirty="0" smtClean="0">
                <a:hlinkClick r:id="rId5"/>
              </a:rPr>
              <a:t>Website </a:t>
            </a:r>
            <a:r>
              <a:rPr lang="en-US" dirty="0" smtClean="0"/>
              <a:t>– Scroll to Security Section</a:t>
            </a:r>
            <a:endParaRPr lang="en-US" dirty="0" smtClean="0"/>
          </a:p>
          <a:p>
            <a:pPr eaLnBrk="1" hangingPunct="1"/>
            <a:r>
              <a:rPr lang="en-US" dirty="0" smtClean="0"/>
              <a:t>New</a:t>
            </a:r>
            <a:endParaRPr lang="en-US" dirty="0" smtClean="0"/>
          </a:p>
          <a:p>
            <a:pPr lvl="1" eaLnBrk="1" hangingPunct="1"/>
            <a:r>
              <a:rPr lang="en-US" dirty="0" smtClean="0"/>
              <a:t>Signature</a:t>
            </a:r>
          </a:p>
          <a:p>
            <a:pPr lvl="1" eaLnBrk="1" hangingPunct="1"/>
            <a:r>
              <a:rPr lang="en-US" dirty="0" smtClean="0"/>
              <a:t>Email vs snail mail</a:t>
            </a:r>
          </a:p>
          <a:p>
            <a:pPr lvl="1" eaLnBrk="1" hangingPunct="1"/>
            <a:r>
              <a:rPr lang="en-US" dirty="0" smtClean="0"/>
              <a:t>Supplemental form</a:t>
            </a:r>
          </a:p>
          <a:p>
            <a:pPr lvl="1" eaLnBrk="1" hangingPunct="1"/>
            <a:r>
              <a:rPr lang="en-US" dirty="0" smtClean="0"/>
              <a:t>SOP- Release date is TBD but soon!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#1 – Request Services</a:t>
            </a:r>
            <a:endParaRPr lang="en-US" dirty="0"/>
          </a:p>
        </p:txBody>
      </p:sp>
      <p:sp>
        <p:nvSpPr>
          <p:cNvPr id="3" name="Content Placeholder 2"/>
          <p:cNvSpPr>
            <a:spLocks noGrp="1"/>
          </p:cNvSpPr>
          <p:nvPr>
            <p:ph idx="1"/>
          </p:nvPr>
        </p:nvSpPr>
        <p:spPr>
          <a:xfrm>
            <a:off x="457200" y="1600201"/>
            <a:ext cx="7467600" cy="2057400"/>
          </a:xfrm>
        </p:spPr>
        <p:txBody>
          <a:bodyPr/>
          <a:lstStyle/>
          <a:p>
            <a:r>
              <a:rPr lang="en-US" dirty="0" smtClean="0"/>
              <a:t> New Request vs. Add-on</a:t>
            </a:r>
          </a:p>
          <a:p>
            <a:r>
              <a:rPr lang="en-US" dirty="0" smtClean="0"/>
              <a:t> </a:t>
            </a:r>
            <a:r>
              <a:rPr lang="en-US" dirty="0" smtClean="0"/>
              <a:t>Note: email address</a:t>
            </a:r>
            <a:endParaRPr lang="en-US" dirty="0"/>
          </a:p>
        </p:txBody>
      </p:sp>
      <p:pic>
        <p:nvPicPr>
          <p:cNvPr id="35842" name="Picture 2"/>
          <p:cNvPicPr>
            <a:picLocks noChangeAspect="1" noChangeArrowheads="1"/>
          </p:cNvPicPr>
          <p:nvPr/>
        </p:nvPicPr>
        <p:blipFill>
          <a:blip r:embed="rId2"/>
          <a:srcRect l="53906" t="26042" r="8593" b="36458"/>
          <a:stretch>
            <a:fillRect/>
          </a:stretch>
        </p:blipFill>
        <p:spPr bwMode="auto">
          <a:xfrm>
            <a:off x="533400" y="2971800"/>
            <a:ext cx="7924800" cy="27432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#1 – Request Services</a:t>
            </a:r>
            <a:endParaRPr lang="en-US" dirty="0"/>
          </a:p>
        </p:txBody>
      </p:sp>
      <p:sp>
        <p:nvSpPr>
          <p:cNvPr id="3" name="Content Placeholder 2"/>
          <p:cNvSpPr>
            <a:spLocks noGrp="1"/>
          </p:cNvSpPr>
          <p:nvPr>
            <p:ph idx="1"/>
          </p:nvPr>
        </p:nvSpPr>
        <p:spPr/>
        <p:txBody>
          <a:bodyPr/>
          <a:lstStyle/>
          <a:p>
            <a:endParaRPr lang="en-US"/>
          </a:p>
        </p:txBody>
      </p:sp>
      <p:pic>
        <p:nvPicPr>
          <p:cNvPr id="36866" name="Picture 2"/>
          <p:cNvPicPr>
            <a:picLocks noChangeAspect="1" noChangeArrowheads="1"/>
          </p:cNvPicPr>
          <p:nvPr/>
        </p:nvPicPr>
        <p:blipFill>
          <a:blip r:embed="rId3"/>
          <a:srcRect l="52734" t="15625" r="1953" b="14583"/>
          <a:stretch>
            <a:fillRect/>
          </a:stretch>
        </p:blipFill>
        <p:spPr bwMode="auto">
          <a:xfrm>
            <a:off x="171450" y="1485900"/>
            <a:ext cx="8839200" cy="51054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#1 – Request Services</a:t>
            </a:r>
            <a:endParaRPr lang="en-US" dirty="0"/>
          </a:p>
        </p:txBody>
      </p:sp>
      <p:sp>
        <p:nvSpPr>
          <p:cNvPr id="3" name="Content Placeholder 2"/>
          <p:cNvSpPr>
            <a:spLocks noGrp="1"/>
          </p:cNvSpPr>
          <p:nvPr>
            <p:ph idx="1"/>
          </p:nvPr>
        </p:nvSpPr>
        <p:spPr/>
        <p:txBody>
          <a:bodyPr/>
          <a:lstStyle/>
          <a:p>
            <a:endParaRPr lang="en-US"/>
          </a:p>
        </p:txBody>
      </p:sp>
      <p:pic>
        <p:nvPicPr>
          <p:cNvPr id="37890" name="Picture 2"/>
          <p:cNvPicPr>
            <a:picLocks noChangeAspect="1" noChangeArrowheads="1"/>
          </p:cNvPicPr>
          <p:nvPr/>
        </p:nvPicPr>
        <p:blipFill>
          <a:blip r:embed="rId3"/>
          <a:srcRect l="52344" t="20833" r="2734" b="18750"/>
          <a:stretch>
            <a:fillRect/>
          </a:stretch>
        </p:blipFill>
        <p:spPr bwMode="auto">
          <a:xfrm>
            <a:off x="152400" y="1676400"/>
            <a:ext cx="8763000" cy="44196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Password Protection in Adobe</a:t>
            </a:r>
            <a:endParaRPr lang="en-US" dirty="0"/>
          </a:p>
        </p:txBody>
      </p:sp>
      <p:sp>
        <p:nvSpPr>
          <p:cNvPr id="3" name="Content Placeholder 2"/>
          <p:cNvSpPr>
            <a:spLocks noGrp="1"/>
          </p:cNvSpPr>
          <p:nvPr>
            <p:ph idx="1"/>
          </p:nvPr>
        </p:nvSpPr>
        <p:spPr/>
        <p:txBody>
          <a:bodyPr/>
          <a:lstStyle/>
          <a:p>
            <a:endParaRPr lang="en-US"/>
          </a:p>
        </p:txBody>
      </p:sp>
      <p:pic>
        <p:nvPicPr>
          <p:cNvPr id="38914" name="Picture 2"/>
          <p:cNvPicPr>
            <a:picLocks noChangeAspect="1" noChangeArrowheads="1"/>
          </p:cNvPicPr>
          <p:nvPr/>
        </p:nvPicPr>
        <p:blipFill>
          <a:blip r:embed="rId3"/>
          <a:srcRect l="51563" r="1953" b="17708"/>
          <a:stretch>
            <a:fillRect/>
          </a:stretch>
        </p:blipFill>
        <p:spPr bwMode="auto">
          <a:xfrm>
            <a:off x="457200" y="1219200"/>
            <a:ext cx="8229600" cy="5463348"/>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Password Protection in Adobe</a:t>
            </a:r>
            <a:endParaRPr lang="en-US" dirty="0"/>
          </a:p>
        </p:txBody>
      </p:sp>
      <p:sp>
        <p:nvSpPr>
          <p:cNvPr id="3" name="Content Placeholder 2"/>
          <p:cNvSpPr>
            <a:spLocks noGrp="1"/>
          </p:cNvSpPr>
          <p:nvPr>
            <p:ph idx="1"/>
          </p:nvPr>
        </p:nvSpPr>
        <p:spPr/>
        <p:txBody>
          <a:bodyPr/>
          <a:lstStyle/>
          <a:p>
            <a:endParaRPr lang="en-US"/>
          </a:p>
        </p:txBody>
      </p:sp>
      <p:pic>
        <p:nvPicPr>
          <p:cNvPr id="39938" name="Picture 2"/>
          <p:cNvPicPr>
            <a:picLocks noChangeAspect="1" noChangeArrowheads="1"/>
          </p:cNvPicPr>
          <p:nvPr/>
        </p:nvPicPr>
        <p:blipFill>
          <a:blip r:embed="rId3"/>
          <a:srcRect l="50781" r="2344" b="18750"/>
          <a:stretch>
            <a:fillRect/>
          </a:stretch>
        </p:blipFill>
        <p:spPr bwMode="auto">
          <a:xfrm>
            <a:off x="381000" y="1219200"/>
            <a:ext cx="8458200" cy="549783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Fingerprints/SAC/NCHC</a:t>
            </a:r>
          </a:p>
        </p:txBody>
      </p:sp>
      <p:sp>
        <p:nvSpPr>
          <p:cNvPr id="13315" name="Content Placeholder 2"/>
          <p:cNvSpPr>
            <a:spLocks noGrp="1"/>
          </p:cNvSpPr>
          <p:nvPr>
            <p:ph idx="1"/>
          </p:nvPr>
        </p:nvSpPr>
        <p:spPr/>
        <p:txBody>
          <a:bodyPr/>
          <a:lstStyle/>
          <a:p>
            <a:pPr eaLnBrk="1" hangingPunct="1"/>
            <a:r>
              <a:rPr lang="en-US" dirty="0" smtClean="0">
                <a:hlinkClick r:id="rId3" action="ppaction://hlinkfile"/>
              </a:rPr>
              <a:t>NCHC Form</a:t>
            </a:r>
            <a:endParaRPr lang="en-US" dirty="0" smtClean="0"/>
          </a:p>
          <a:p>
            <a:pPr eaLnBrk="1" hangingPunct="1"/>
            <a:r>
              <a:rPr lang="en-US" dirty="0" smtClean="0"/>
              <a:t>Screening process</a:t>
            </a:r>
          </a:p>
          <a:p>
            <a:pPr eaLnBrk="1" hangingPunct="1"/>
            <a:r>
              <a:rPr lang="en-US" dirty="0" smtClean="0"/>
              <a:t>Regulation</a:t>
            </a:r>
            <a:endParaRPr lang="en-US" dirty="0" smtClean="0"/>
          </a:p>
          <a:p>
            <a:pPr lvl="1" eaLnBrk="1" hangingPunct="1"/>
            <a:r>
              <a:rPr lang="en-US" dirty="0" smtClean="0">
                <a:hlinkClick r:id="rId4"/>
              </a:rPr>
              <a:t>VA </a:t>
            </a:r>
            <a:r>
              <a:rPr lang="en-US" dirty="0" smtClean="0">
                <a:hlinkClick r:id="rId4"/>
              </a:rPr>
              <a:t>Directive 0710</a:t>
            </a:r>
            <a:endParaRPr lang="en-US" dirty="0" smtClean="0"/>
          </a:p>
          <a:p>
            <a:pPr lvl="1" eaLnBrk="1" hangingPunct="1"/>
            <a:r>
              <a:rPr lang="en-US" dirty="0" smtClean="0">
                <a:hlinkClick r:id="rId5"/>
              </a:rPr>
              <a:t> </a:t>
            </a:r>
            <a:r>
              <a:rPr lang="en-US" dirty="0" smtClean="0">
                <a:hlinkClick r:id="rId5"/>
              </a:rPr>
              <a:t>VA Handbook 0710</a:t>
            </a:r>
            <a:endParaRPr lang="en-US" dirty="0" smtClean="0"/>
          </a:p>
          <a:p>
            <a:pPr eaLnBrk="1" hangingPunct="1"/>
            <a:r>
              <a:rPr lang="en-US" dirty="0" smtClean="0"/>
              <a:t>VSC </a:t>
            </a:r>
            <a:r>
              <a:rPr lang="en-US" dirty="0" smtClean="0"/>
              <a:t>Benefits</a:t>
            </a:r>
          </a:p>
          <a:p>
            <a:pPr eaLnBrk="1" hangingPunct="1"/>
            <a:r>
              <a:rPr lang="en-US" dirty="0" smtClean="0"/>
              <a:t>Notice to Proceed Change:</a:t>
            </a:r>
          </a:p>
          <a:p>
            <a:pPr lvl="1" eaLnBrk="1" hangingPunct="1"/>
            <a:r>
              <a:rPr lang="en-US" dirty="0" smtClean="0">
                <a:hlinkClick r:id="rId6"/>
              </a:rPr>
              <a:t>NCHC Form </a:t>
            </a:r>
            <a:r>
              <a:rPr lang="en-US" dirty="0" smtClean="0"/>
              <a:t>to CO then Company POC</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lstStyle/>
          <a:p>
            <a:r>
              <a:rPr lang="en-US" dirty="0" smtClean="0"/>
              <a:t>Form #2 – Fingerprint Request</a:t>
            </a:r>
            <a:endParaRPr lang="en-US" dirty="0"/>
          </a:p>
        </p:txBody>
      </p:sp>
      <p:sp>
        <p:nvSpPr>
          <p:cNvPr id="3" name="Content Placeholder 2"/>
          <p:cNvSpPr>
            <a:spLocks noGrp="1"/>
          </p:cNvSpPr>
          <p:nvPr>
            <p:ph idx="1"/>
          </p:nvPr>
        </p:nvSpPr>
        <p:spPr/>
        <p:txBody>
          <a:bodyPr/>
          <a:lstStyle/>
          <a:p>
            <a:r>
              <a:rPr lang="en-US" dirty="0" smtClean="0"/>
              <a:t>Any facility</a:t>
            </a:r>
          </a:p>
          <a:p>
            <a:r>
              <a:rPr lang="en-US" dirty="0" smtClean="0"/>
              <a:t>Be sure to change SON/SOI </a:t>
            </a:r>
            <a:endParaRPr lang="en-US" dirty="0"/>
          </a:p>
        </p:txBody>
      </p:sp>
      <p:pic>
        <p:nvPicPr>
          <p:cNvPr id="40962" name="Picture 2"/>
          <p:cNvPicPr>
            <a:picLocks noChangeAspect="1" noChangeArrowheads="1"/>
          </p:cNvPicPr>
          <p:nvPr/>
        </p:nvPicPr>
        <p:blipFill>
          <a:blip r:embed="rId2"/>
          <a:srcRect l="51953" t="21875" r="2344" b="33333"/>
          <a:stretch>
            <a:fillRect/>
          </a:stretch>
        </p:blipFill>
        <p:spPr bwMode="auto">
          <a:xfrm>
            <a:off x="152400" y="3429000"/>
            <a:ext cx="8915400" cy="32766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#2 – Hard Copy </a:t>
            </a:r>
            <a:endParaRPr lang="en-US" dirty="0"/>
          </a:p>
        </p:txBody>
      </p:sp>
      <p:sp>
        <p:nvSpPr>
          <p:cNvPr id="3" name="Content Placeholder 2"/>
          <p:cNvSpPr>
            <a:spLocks noGrp="1"/>
          </p:cNvSpPr>
          <p:nvPr>
            <p:ph idx="1"/>
          </p:nvPr>
        </p:nvSpPr>
        <p:spPr/>
        <p:txBody>
          <a:bodyPr/>
          <a:lstStyle/>
          <a:p>
            <a:r>
              <a:rPr lang="en-US" dirty="0" smtClean="0"/>
              <a:t>Not Recommended</a:t>
            </a:r>
            <a:endParaRPr lang="en-US" dirty="0"/>
          </a:p>
        </p:txBody>
      </p:sp>
      <p:pic>
        <p:nvPicPr>
          <p:cNvPr id="41986" name="Picture 2"/>
          <p:cNvPicPr>
            <a:picLocks noChangeAspect="1" noChangeArrowheads="1"/>
          </p:cNvPicPr>
          <p:nvPr/>
        </p:nvPicPr>
        <p:blipFill>
          <a:blip r:embed="rId2"/>
          <a:srcRect l="54688" t="18750" r="5469" b="25000"/>
          <a:stretch>
            <a:fillRect/>
          </a:stretch>
        </p:blipFill>
        <p:spPr bwMode="auto">
          <a:xfrm>
            <a:off x="762000" y="2362200"/>
            <a:ext cx="7772400" cy="41148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#3 – PIV Sponsorship</a:t>
            </a:r>
            <a:endParaRPr lang="en-US" dirty="0"/>
          </a:p>
        </p:txBody>
      </p:sp>
      <p:sp>
        <p:nvSpPr>
          <p:cNvPr id="3" name="Content Placeholder 2"/>
          <p:cNvSpPr>
            <a:spLocks noGrp="1"/>
          </p:cNvSpPr>
          <p:nvPr>
            <p:ph idx="1"/>
          </p:nvPr>
        </p:nvSpPr>
        <p:spPr/>
        <p:txBody>
          <a:bodyPr/>
          <a:lstStyle/>
          <a:p>
            <a:r>
              <a:rPr lang="en-US" dirty="0" smtClean="0"/>
              <a:t>All fields are mandatory</a:t>
            </a:r>
            <a:endParaRPr lang="en-US" dirty="0"/>
          </a:p>
        </p:txBody>
      </p:sp>
      <p:pic>
        <p:nvPicPr>
          <p:cNvPr id="43010" name="Picture 2"/>
          <p:cNvPicPr>
            <a:picLocks noChangeAspect="1" noChangeArrowheads="1"/>
          </p:cNvPicPr>
          <p:nvPr/>
        </p:nvPicPr>
        <p:blipFill>
          <a:blip r:embed="rId2"/>
          <a:srcRect l="50781" t="15625" b="6250"/>
          <a:stretch>
            <a:fillRect/>
          </a:stretch>
        </p:blipFill>
        <p:spPr bwMode="auto">
          <a:xfrm>
            <a:off x="1066800" y="2286000"/>
            <a:ext cx="6705600" cy="3991429"/>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#1b – Supplement</a:t>
            </a:r>
            <a:endParaRPr lang="en-US" dirty="0"/>
          </a:p>
        </p:txBody>
      </p:sp>
      <p:sp>
        <p:nvSpPr>
          <p:cNvPr id="3" name="Content Placeholder 2"/>
          <p:cNvSpPr>
            <a:spLocks noGrp="1"/>
          </p:cNvSpPr>
          <p:nvPr>
            <p:ph idx="1"/>
          </p:nvPr>
        </p:nvSpPr>
        <p:spPr/>
        <p:txBody>
          <a:bodyPr/>
          <a:lstStyle/>
          <a:p>
            <a:endParaRPr lang="en-US"/>
          </a:p>
        </p:txBody>
      </p:sp>
      <p:pic>
        <p:nvPicPr>
          <p:cNvPr id="44034" name="Picture 2"/>
          <p:cNvPicPr>
            <a:picLocks noChangeAspect="1" noChangeArrowheads="1"/>
          </p:cNvPicPr>
          <p:nvPr/>
        </p:nvPicPr>
        <p:blipFill>
          <a:blip r:embed="rId3"/>
          <a:srcRect l="50781" t="16667" b="8333"/>
          <a:stretch>
            <a:fillRect/>
          </a:stretch>
        </p:blipFill>
        <p:spPr bwMode="auto">
          <a:xfrm>
            <a:off x="228600" y="1447800"/>
            <a:ext cx="8686800" cy="4963886"/>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NCHC Form – Screening Notification</a:t>
            </a:r>
            <a:endParaRPr lang="en-US" dirty="0"/>
          </a:p>
        </p:txBody>
      </p:sp>
      <p:sp>
        <p:nvSpPr>
          <p:cNvPr id="3" name="Content Placeholder 2"/>
          <p:cNvSpPr>
            <a:spLocks noGrp="1"/>
          </p:cNvSpPr>
          <p:nvPr>
            <p:ph idx="1"/>
          </p:nvPr>
        </p:nvSpPr>
        <p:spPr/>
        <p:txBody>
          <a:bodyPr/>
          <a:lstStyle/>
          <a:p>
            <a:endParaRPr lang="en-US"/>
          </a:p>
        </p:txBody>
      </p:sp>
      <p:pic>
        <p:nvPicPr>
          <p:cNvPr id="45058" name="Picture 2"/>
          <p:cNvPicPr>
            <a:picLocks noChangeAspect="1" noChangeArrowheads="1"/>
          </p:cNvPicPr>
          <p:nvPr/>
        </p:nvPicPr>
        <p:blipFill>
          <a:blip r:embed="rId2"/>
          <a:srcRect l="50391" t="19792" b="6250"/>
          <a:stretch>
            <a:fillRect/>
          </a:stretch>
        </p:blipFill>
        <p:spPr bwMode="auto">
          <a:xfrm>
            <a:off x="66675" y="1619250"/>
            <a:ext cx="8991600" cy="50268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NCHC Form – Screening Notification</a:t>
            </a:r>
            <a:endParaRPr lang="en-US" dirty="0"/>
          </a:p>
        </p:txBody>
      </p:sp>
      <p:sp>
        <p:nvSpPr>
          <p:cNvPr id="3" name="Content Placeholder 2"/>
          <p:cNvSpPr>
            <a:spLocks noGrp="1"/>
          </p:cNvSpPr>
          <p:nvPr>
            <p:ph idx="1"/>
          </p:nvPr>
        </p:nvSpPr>
        <p:spPr/>
        <p:txBody>
          <a:bodyPr/>
          <a:lstStyle/>
          <a:p>
            <a:endParaRPr lang="en-US"/>
          </a:p>
        </p:txBody>
      </p:sp>
      <p:pic>
        <p:nvPicPr>
          <p:cNvPr id="46082" name="Picture 2"/>
          <p:cNvPicPr>
            <a:picLocks noChangeAspect="1" noChangeArrowheads="1"/>
          </p:cNvPicPr>
          <p:nvPr/>
        </p:nvPicPr>
        <p:blipFill>
          <a:blip r:embed="rId2"/>
          <a:srcRect l="50391" t="18750" b="6250"/>
          <a:stretch>
            <a:fillRect/>
          </a:stretch>
        </p:blipFill>
        <p:spPr bwMode="auto">
          <a:xfrm>
            <a:off x="381000" y="1676400"/>
            <a:ext cx="8333317" cy="4724400"/>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a:t>
            </a:r>
            <a:endParaRPr lang="en-US" dirty="0"/>
          </a:p>
        </p:txBody>
      </p:sp>
      <p:sp>
        <p:nvSpPr>
          <p:cNvPr id="3" name="Content Placeholder 2"/>
          <p:cNvSpPr>
            <a:spLocks noGrp="1"/>
          </p:cNvSpPr>
          <p:nvPr>
            <p:ph idx="1"/>
          </p:nvPr>
        </p:nvSpPr>
        <p:spPr/>
        <p:txBody>
          <a:bodyPr/>
          <a:lstStyle/>
          <a:p>
            <a:r>
              <a:rPr lang="en-US" b="1" dirty="0" smtClean="0"/>
              <a:t>Initial Communication </a:t>
            </a:r>
            <a:r>
              <a:rPr lang="en-US" dirty="0" smtClean="0"/>
              <a:t>– 5 days of award date</a:t>
            </a:r>
          </a:p>
          <a:p>
            <a:r>
              <a:rPr lang="en-US" b="1" dirty="0" smtClean="0"/>
              <a:t>NCHC Form/Notice to Proceed </a:t>
            </a:r>
            <a:r>
              <a:rPr lang="en-US" dirty="0" smtClean="0"/>
              <a:t>– 5 days of assignment/fingerprint completion date of last individual printed</a:t>
            </a:r>
          </a:p>
          <a:p>
            <a:r>
              <a:rPr lang="en-US" b="1" dirty="0" smtClean="0"/>
              <a:t>Investigation Request </a:t>
            </a:r>
            <a:r>
              <a:rPr lang="en-US" dirty="0" smtClean="0"/>
              <a:t>– Parallel within 10 days of assignment</a:t>
            </a:r>
          </a:p>
          <a:p>
            <a:r>
              <a:rPr lang="en-US" b="1" dirty="0" smtClean="0"/>
              <a:t>**</a:t>
            </a:r>
            <a:r>
              <a:rPr lang="en-US" dirty="0" smtClean="0"/>
              <a:t>All timelines are dependent upon Contracting staff and Company staff cooperation.</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Badge Reissuance	</a:t>
            </a:r>
            <a:endParaRPr lang="en-US" dirty="0"/>
          </a:p>
        </p:txBody>
      </p:sp>
      <p:sp>
        <p:nvSpPr>
          <p:cNvPr id="3" name="Content Placeholder 2"/>
          <p:cNvSpPr>
            <a:spLocks noGrp="1"/>
          </p:cNvSpPr>
          <p:nvPr>
            <p:ph idx="1"/>
          </p:nvPr>
        </p:nvSpPr>
        <p:spPr/>
        <p:txBody>
          <a:bodyPr/>
          <a:lstStyle/>
          <a:p>
            <a:endParaRPr lang="en-US"/>
          </a:p>
        </p:txBody>
      </p:sp>
      <p:pic>
        <p:nvPicPr>
          <p:cNvPr id="47106" name="Picture 2"/>
          <p:cNvPicPr>
            <a:picLocks noChangeAspect="1" noChangeArrowheads="1"/>
          </p:cNvPicPr>
          <p:nvPr/>
        </p:nvPicPr>
        <p:blipFill>
          <a:blip r:embed="rId2"/>
          <a:srcRect l="50391" t="14583" b="6250"/>
          <a:stretch>
            <a:fillRect/>
          </a:stretch>
        </p:blipFill>
        <p:spPr bwMode="auto">
          <a:xfrm>
            <a:off x="537411" y="1524000"/>
            <a:ext cx="8149389" cy="48768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Badge Reissuance</a:t>
            </a:r>
            <a:endParaRPr lang="en-US" dirty="0"/>
          </a:p>
        </p:txBody>
      </p:sp>
      <p:sp>
        <p:nvSpPr>
          <p:cNvPr id="3" name="Content Placeholder 2"/>
          <p:cNvSpPr>
            <a:spLocks noGrp="1"/>
          </p:cNvSpPr>
          <p:nvPr>
            <p:ph idx="1"/>
          </p:nvPr>
        </p:nvSpPr>
        <p:spPr/>
        <p:txBody>
          <a:bodyPr/>
          <a:lstStyle/>
          <a:p>
            <a:endParaRPr lang="en-US"/>
          </a:p>
        </p:txBody>
      </p:sp>
      <p:pic>
        <p:nvPicPr>
          <p:cNvPr id="48130" name="Picture 2"/>
          <p:cNvPicPr>
            <a:picLocks noChangeAspect="1" noChangeArrowheads="1"/>
          </p:cNvPicPr>
          <p:nvPr/>
        </p:nvPicPr>
        <p:blipFill>
          <a:blip r:embed="rId2"/>
          <a:srcRect l="50391" t="15625" b="14583"/>
          <a:stretch>
            <a:fillRect/>
          </a:stretch>
        </p:blipFill>
        <p:spPr bwMode="auto">
          <a:xfrm>
            <a:off x="228600" y="1828800"/>
            <a:ext cx="8666328" cy="45720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Questions?</a:t>
            </a:r>
          </a:p>
        </p:txBody>
      </p:sp>
      <p:sp>
        <p:nvSpPr>
          <p:cNvPr id="14339" name="Content Placeholder 2"/>
          <p:cNvSpPr>
            <a:spLocks noGrp="1"/>
          </p:cNvSpPr>
          <p:nvPr>
            <p:ph idx="1"/>
          </p:nvPr>
        </p:nvSpPr>
        <p:spPr/>
        <p:txBody>
          <a:bodyPr/>
          <a:lstStyle/>
          <a:p>
            <a:pPr eaLnBrk="1" hangingPunct="1"/>
            <a:r>
              <a:rPr lang="en-US" dirty="0" smtClean="0">
                <a:hlinkClick r:id="rId3"/>
              </a:rPr>
              <a:t>VSCSecurity@va.gov</a:t>
            </a:r>
            <a:endParaRPr lang="en-US" dirty="0" smtClean="0"/>
          </a:p>
          <a:p>
            <a:pPr eaLnBrk="1" hangingPunct="1"/>
            <a:endParaRPr lang="en-US" dirty="0" smtClean="0"/>
          </a:p>
          <a:p>
            <a:pPr eaLnBrk="1" hangingPunct="1"/>
            <a:r>
              <a:rPr lang="en-US" dirty="0" smtClean="0"/>
              <a:t>Fax: </a:t>
            </a:r>
            <a:r>
              <a:rPr lang="en-US" dirty="0" smtClean="0"/>
              <a:t>216-447-8025/8032</a:t>
            </a: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2672</TotalTime>
  <Words>1058</Words>
  <Application>Microsoft Office PowerPoint</Application>
  <PresentationFormat>On-screen Show (4:3)</PresentationFormat>
  <Paragraphs>198</Paragraphs>
  <Slides>25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Franklin Gothic Book</vt:lpstr>
      <vt:lpstr>Wingdings 2</vt:lpstr>
      <vt:lpstr>Calibri</vt:lpstr>
      <vt:lpstr>Technic</vt:lpstr>
      <vt:lpstr>Investigations Processing</vt:lpstr>
      <vt:lpstr>Personnel Security @ the VSC</vt:lpstr>
      <vt:lpstr>Personnel Security/VSC Benefits</vt:lpstr>
      <vt:lpstr>PIV Badge</vt:lpstr>
      <vt:lpstr>Flash Badge</vt:lpstr>
      <vt:lpstr>Non-PIV</vt:lpstr>
      <vt:lpstr>PIV</vt:lpstr>
      <vt:lpstr>Position Risk</vt:lpstr>
      <vt:lpstr>Forms and Website links</vt:lpstr>
      <vt:lpstr>Form #1 – Request Services</vt:lpstr>
      <vt:lpstr>Form #1 – Request Services</vt:lpstr>
      <vt:lpstr>Form #1 – Request Services</vt:lpstr>
      <vt:lpstr>Password Protection in Adobe</vt:lpstr>
      <vt:lpstr>Password Protection in Adobe</vt:lpstr>
      <vt:lpstr>Fingerprints/SAC/NCHC</vt:lpstr>
      <vt:lpstr>Form #2 – Fingerprint Request</vt:lpstr>
      <vt:lpstr>Form #2 – Hard Copy </vt:lpstr>
      <vt:lpstr>Form #3 – PIV Sponsorship</vt:lpstr>
      <vt:lpstr>Form #1b – Supplement</vt:lpstr>
      <vt:lpstr>NCHC Form – Screening Notification</vt:lpstr>
      <vt:lpstr>NCHC Form – Screening Notification</vt:lpstr>
      <vt:lpstr>Timelines</vt:lpstr>
      <vt:lpstr>Badge Reissuance </vt:lpstr>
      <vt:lpstr>Badge Reissuance</vt:lpstr>
      <vt:lpstr>Questions?</vt:lpstr>
    </vt:vector>
  </TitlesOfParts>
  <Company>Cleveland VA Medical Center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Investigations Processing</dc:title>
  <dc:creator>Jessica Roberts</dc:creator>
  <cp:lastModifiedBy>Jessica Roberts</cp:lastModifiedBy>
  <cp:revision>261</cp:revision>
  <dcterms:created xsi:type="dcterms:W3CDTF">2011-09-06T19:21:16Z</dcterms:created>
  <dcterms:modified xsi:type="dcterms:W3CDTF">2012-05-22T15:28:11Z</dcterms:modified>
</cp:coreProperties>
</file>