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04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</p:sldIdLst>
  <p:sldSz cx="9144000" cy="6858000" type="screen4x3"/>
  <p:notesSz cx="7077075" cy="93694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lip Christy" initials="P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8308F-80DD-486B-9EDF-24DCADC00BE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49763"/>
            <a:ext cx="5661025" cy="421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52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952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787A1-B003-40CD-BA70-E3CA5ED9E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7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18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8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0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2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3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8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2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34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8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F36B8-0CB5-4E61-BA64-17B0BEBDACD2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737D7-B2A1-4E50-85D3-927DA845ED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2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3" y="347035"/>
            <a:ext cx="1635222" cy="5805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7992" y="5696909"/>
            <a:ext cx="8671261" cy="963989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9090" y="5794182"/>
            <a:ext cx="9266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710070" y="5874527"/>
            <a:ext cx="0" cy="5657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olor Seal "/>
          <p:cNvPicPr/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27335" y="5874527"/>
            <a:ext cx="691877" cy="67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519212" y="5874527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U.S. Department</a:t>
            </a:r>
          </a:p>
          <a:p>
            <a:r>
              <a:rPr lang="en-US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of Veterans Affairs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735544" y="927587"/>
            <a:ext cx="6276249" cy="2237161"/>
            <a:chOff x="1834220" y="2269807"/>
            <a:chExt cx="6276249" cy="2237161"/>
          </a:xfrm>
        </p:grpSpPr>
        <p:sp>
          <p:nvSpPr>
            <p:cNvPr id="16" name="TextBox 15"/>
            <p:cNvSpPr txBox="1"/>
            <p:nvPr/>
          </p:nvSpPr>
          <p:spPr>
            <a:xfrm>
              <a:off x="1834220" y="2798808"/>
              <a:ext cx="5380127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1F4E79"/>
                  </a:solidFill>
                  <a:latin typeface="Book Antiqua" panose="02040602050305030304" pitchFamily="18" charset="0"/>
                </a:rPr>
                <a:t>STRATEGIC</a:t>
              </a:r>
            </a:p>
            <a:p>
              <a:pPr algn="ctr"/>
              <a:r>
                <a:rPr lang="en-US" sz="3900" spc="300" dirty="0">
                  <a:solidFill>
                    <a:srgbClr val="1F4E79"/>
                  </a:solidFill>
                </a:rPr>
                <a:t>ACQUISITION CENTER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2003612" y="3805518"/>
              <a:ext cx="5210735" cy="201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5-Point Star 20"/>
            <p:cNvSpPr/>
            <p:nvPr/>
          </p:nvSpPr>
          <p:spPr>
            <a:xfrm>
              <a:off x="7470389" y="2269807"/>
              <a:ext cx="640080" cy="640080"/>
            </a:xfrm>
            <a:prstGeom prst="star5">
              <a:avLst/>
            </a:prstGeom>
            <a:solidFill>
              <a:srgbClr val="1F4E79"/>
            </a:solidFill>
            <a:ln w="19050"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6985140" y="2563072"/>
              <a:ext cx="457200" cy="457200"/>
            </a:xfrm>
            <a:prstGeom prst="star5">
              <a:avLst/>
            </a:prstGeom>
            <a:solidFill>
              <a:srgbClr val="1F4E79"/>
            </a:solidFill>
            <a:ln w="19050"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7486685" y="3013345"/>
              <a:ext cx="274320" cy="274320"/>
            </a:xfrm>
            <a:prstGeom prst="star5">
              <a:avLst/>
            </a:prstGeom>
            <a:solidFill>
              <a:srgbClr val="1F4E79"/>
            </a:solidFill>
            <a:ln w="19050"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9269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" y="1371600"/>
            <a:ext cx="9144000" cy="304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500" y="230993"/>
            <a:ext cx="8763000" cy="1623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24400" y="4724400"/>
            <a:ext cx="38862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sz="1400" b="1" dirty="0" smtClean="0">
                <a:latin typeface="+mn-lt"/>
              </a:rPr>
              <a:t>Contracting Officer:     Terrie Bloom</a:t>
            </a:r>
          </a:p>
          <a:p>
            <a:pPr algn="l"/>
            <a:r>
              <a:rPr lang="en-US" sz="1400" b="1" dirty="0" smtClean="0">
                <a:latin typeface="+mn-lt"/>
              </a:rPr>
              <a:t>Contract Specialist:      Josh Dean</a:t>
            </a:r>
          </a:p>
          <a:p>
            <a:pPr algn="l"/>
            <a:r>
              <a:rPr lang="en-US" sz="1400" b="1" dirty="0" smtClean="0">
                <a:latin typeface="+mn-lt"/>
              </a:rPr>
              <a:t>Program Manager:      Sean Morgan</a:t>
            </a:r>
          </a:p>
          <a:p>
            <a:pPr algn="l"/>
            <a:endParaRPr lang="en-US" sz="1400" b="1" dirty="0" smtClean="0">
              <a:latin typeface="+mn-lt"/>
            </a:endParaRPr>
          </a:p>
          <a:p>
            <a:pPr algn="l"/>
            <a:r>
              <a:rPr lang="en-US" sz="1400" b="1" dirty="0" smtClean="0">
                <a:latin typeface="+mn-lt"/>
              </a:rPr>
              <a:t>Strategic Acquisition Center, Frederick, MD</a:t>
            </a:r>
            <a:endParaRPr lang="en-US" sz="14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11" name="5-Point Star 10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78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26720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200" b="1" cap="all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Enterprise-Wide Strategic Sourcing vehicle providing professional support services.*</a:t>
            </a:r>
          </a:p>
          <a:p>
            <a:endParaRPr lang="en-US" sz="18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Total Service Disabled Veteran Owned Small Business Set-Aside 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Target Award:  Mid March 2017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Multiple Award IDIQ (FFP and LH type task orders)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NAICS Code: 541611 – Administrative Management and General Management Consulting Services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 7 Service Groups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 10 or more Contractors per Service Group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Contract Length: 10 years (Base of five years plus a five-year option)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$25B Ceiling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On/Off Ramping of Awardees Based on Yearly Size Re-Certification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Streamlining Techniques will be used for Proposal Preparation and Evaluation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4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1400" dirty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*All concepts, dates, and figures introduced here are notional and are subject to change.  </a:t>
            </a:r>
            <a:endParaRPr 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0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0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" y="22403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8" name="5-Point Star 7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2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79111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(Estimated)</a:t>
            </a:r>
            <a:endParaRPr lang="en-US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5146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Solicitation Release: </a:t>
            </a:r>
            <a:r>
              <a:rPr lang="en-US" sz="2400" dirty="0" smtClean="0"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Mid December 2016</a:t>
            </a:r>
          </a:p>
          <a:p>
            <a:endParaRPr lang="en-US" sz="24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Proposals Due: </a:t>
            </a:r>
            <a:r>
              <a:rPr lang="en-US" sz="2400" dirty="0" smtClean="0">
                <a:ea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Mid January 2017</a:t>
            </a:r>
          </a:p>
          <a:p>
            <a:endParaRPr lang="en-US" sz="2400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Award Date: </a:t>
            </a:r>
            <a:r>
              <a:rPr lang="en-US" sz="2400" dirty="0" smtClean="0">
                <a:ea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Mid March 2017</a:t>
            </a:r>
            <a:endParaRPr 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91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On/Off</a:t>
            </a:r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Ramping</a:t>
            </a:r>
            <a:endParaRPr lang="en-US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 Ramping</a:t>
            </a:r>
          </a:p>
          <a:p>
            <a:pPr lvl="1"/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contractor may be off ramped if it outgrows the SDVOSB size status.</a:t>
            </a:r>
          </a:p>
          <a:p>
            <a:pPr lvl="1"/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contractor may be off ramped if it does not propose on task orders.</a:t>
            </a:r>
          </a:p>
          <a:p>
            <a:endParaRPr lang="en-US" sz="1400" b="1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 Ramping</a:t>
            </a:r>
          </a:p>
          <a:p>
            <a:pPr lvl="1"/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Contractors may be on ramped if a determination is made that additional competition would be beneficial to the Government.  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09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926" y="1308316"/>
            <a:ext cx="8229600" cy="4876800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Group </a:t>
            </a: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 – </a:t>
            </a: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Oversight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Program and Project Management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Strategic Planning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Performance Measurement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</a:t>
            </a: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Group 2 – Improvement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Business Process Reengineering, Improvement and Management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Change Management and Transition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Quality Measurement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Data Governance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Group 3 – Analyses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Studies/Surveys</a:t>
            </a:r>
            <a:endParaRPr lang="en-US" sz="1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Statistical and Actuarial Analysis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Management Analysis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Records Information Management 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Financial and Business Performance Auditing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Anticipated Service Groups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8" name="5-Point Star 7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2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Anticipated Service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926" y="1314181"/>
            <a:ext cx="7886700" cy="4351338"/>
          </a:xfrm>
        </p:spPr>
        <p:txBody>
          <a:bodyPr>
            <a:normAutofit lnSpcReduction="10000"/>
          </a:bodyPr>
          <a:lstStyle/>
          <a:p>
            <a:pPr>
              <a:spcBef>
                <a:spcPct val="20000"/>
              </a:spcBef>
            </a:pP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Group 4 – Training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Training Development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Training </a:t>
            </a: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Delivery</a:t>
            </a:r>
          </a:p>
          <a:p>
            <a:pPr>
              <a:spcBef>
                <a:spcPct val="20000"/>
              </a:spcBef>
            </a:pP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Group 5 – Outreach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Advertising Services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Media Buying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Relations Services/Outreach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Conference, Events, and Tradeshow Planning Services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Promotional Materials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Video/Film Production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Graphics Design</a:t>
            </a:r>
          </a:p>
          <a:p>
            <a:pPr>
              <a:spcBef>
                <a:spcPct val="20000"/>
              </a:spcBef>
            </a:pP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</a:t>
            </a: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Group 6 – Supply Chain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Supply Chain Analysis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Supply Chain Management 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Supply Chain Planning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Inventory </a:t>
            </a: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Management and Operation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Supply Chain </a:t>
            </a: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Optimization</a:t>
            </a:r>
          </a:p>
          <a:p>
            <a:pPr lvl="1"/>
            <a:endParaRPr lang="en-US" sz="1400" dirty="0"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4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Anticipated Service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>
            <a:noAutofit/>
          </a:bodyPr>
          <a:lstStyle/>
          <a:p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Group 7 </a:t>
            </a: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</a:t>
            </a:r>
            <a:r>
              <a:rPr lang="en-US" sz="1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Human Resources and Staffing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Position Description Development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Personnel Transaction Support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Manpower Surveys</a:t>
            </a:r>
          </a:p>
          <a:p>
            <a:pPr marL="742950" lvl="1" indent="-285750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Collective Bargaining Analysis and Assessments</a:t>
            </a:r>
          </a:p>
          <a:p>
            <a:pPr lvl="1"/>
            <a:endParaRPr lang="en-US" sz="1600" b="1" dirty="0"/>
          </a:p>
          <a:p>
            <a:pPr lvl="1"/>
            <a:endParaRPr lang="en-US" sz="1600" b="1" dirty="0"/>
          </a:p>
          <a:p>
            <a:pPr lvl="1"/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9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Evaluation Information</a:t>
            </a:r>
            <a:endParaRPr lang="en-US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3150"/>
            <a:ext cx="7886700" cy="4351338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VetBiz</a:t>
            </a:r>
            <a:r>
              <a:rPr 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Verified</a:t>
            </a:r>
          </a:p>
          <a:p>
            <a:pPr marL="457200" lvl="1" indent="0">
              <a:buNone/>
            </a:pP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that are not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verified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</a:t>
            </a:r>
            <a:r>
              <a:rPr lang="en-US" sz="20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VetBiz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at time of proposal submission will be excluded from consideration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immediately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(Per VAAR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819.7003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Eligibility</a:t>
            </a:r>
            <a:r>
              <a:rPr lang="en-US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).</a:t>
            </a:r>
            <a:endParaRPr lang="en-US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NAICS in </a:t>
            </a:r>
            <a:r>
              <a:rPr lang="en-US" sz="2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SAM.gov</a:t>
            </a:r>
          </a:p>
          <a:p>
            <a:pPr marL="400050" lvl="2" indent="0">
              <a:buNone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 do not have the required NAICS code in SAM (System for Award Management) will be excluded from consideration 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immediately.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Proposal in All Task Areas</a:t>
            </a:r>
          </a:p>
          <a:p>
            <a:pPr marL="400050" lvl="2" indent="0">
              <a:buNone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that do not propose on all task areas within a Service Group will be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excluded from consideration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immediately.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4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Evaluation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360676"/>
            <a:ext cx="7886700" cy="4351338"/>
          </a:xfrm>
        </p:spPr>
        <p:txBody>
          <a:bodyPr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Tiered Evaluation Approach </a:t>
            </a:r>
          </a:p>
          <a:p>
            <a:pPr marL="0" indent="0">
              <a:buNone/>
            </a:pP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(Note:  This will also be a mandatory evaluation factor in all subsequent task orders.  “Teaming” includes Joint Ventures.)</a:t>
            </a:r>
          </a:p>
          <a:p>
            <a:pPr marL="0" indent="0">
              <a:buNone/>
            </a:pPr>
            <a:endParaRPr lang="en-US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that team/subcontract with ONLY SDVOSB/VOSB contractors will be evaluated first.  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 team/subcontract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with ONLY SDVOSB/VOSB/SB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contractors will be evaluated 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second.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SDVOSBs that team/subcontract with SDVOSB/VOSB/SB/LB will be evaluated last.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149"/>
            <a:ext cx="8077200" cy="868362"/>
          </a:xfrm>
        </p:spPr>
        <p:txBody>
          <a:bodyPr>
            <a:noAutofit/>
          </a:bodyPr>
          <a:lstStyle/>
          <a:p>
            <a:pPr algn="r"/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Teaming and Subcontracting </a:t>
            </a:r>
            <a:b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Proposal Requirements</a:t>
            </a:r>
            <a:endParaRPr lang="en-US" sz="32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offeror may only submit one proposal as a prime in each Service </a:t>
            </a:r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roup. </a:t>
            </a:r>
            <a:endParaRPr lang="en-US" sz="2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</a:t>
            </a:r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</a:t>
            </a:r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fferor may not be a prime AND a subcontractor in the same Service Group.</a:t>
            </a:r>
          </a:p>
          <a:p>
            <a:endParaRPr lang="en-US" sz="2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offeror may be a prime in one Service Group and a subcontractor in a different Service Group, but not both.</a:t>
            </a:r>
          </a:p>
          <a:p>
            <a:endParaRPr lang="en-US" sz="2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Subcontractors cannot be proposed on multiple proposals in any one Service Group.</a:t>
            </a:r>
          </a:p>
          <a:p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9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7901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Streamlining</a:t>
            </a:r>
            <a:endParaRPr lang="en-US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Technical Proposal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Offerors will be provided with a Technical Proposal Worksheet that MUST be utilized.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Worksheet will include interview type questions. 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separate Technical Proposal Worksheet will be provided for each service group.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Offerors will address only the questions on the worksheet within the page limits specified.  Additional information will not be considered.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0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/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Streamlining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Pricing Proposal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Offerors will be provided with a Pricing Worksheet.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Offerors that do not submit a fully completed worksheet will not be considered for award.  </a:t>
            </a:r>
          </a:p>
          <a:p>
            <a:pPr lvl="1"/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Pricing worksheet includes estimated quantities for each labor category.  The total quantities times labor rates will be used for evaluation in each Service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92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0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Conclusion</a:t>
            </a:r>
            <a:endParaRPr lang="en-US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</a:t>
            </a:r>
          </a:p>
          <a:p>
            <a:pPr marL="0" indent="0">
              <a:buNone/>
            </a:pPr>
            <a:endParaRPr lang="en-US" sz="2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2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en-US" sz="6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QUESTIONS?</a:t>
            </a:r>
            <a:endParaRPr lang="en-US" sz="6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212429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F4E79"/>
                </a:solidFill>
                <a:latin typeface="Book Antiqua" panose="02040602050305030304" pitchFamily="18" charset="0"/>
              </a:rPr>
              <a:t>STRATEGIC</a:t>
            </a:r>
          </a:p>
          <a:p>
            <a:pPr algn="ctr"/>
            <a:r>
              <a:rPr lang="en-US" sz="1100" spc="300" dirty="0">
                <a:solidFill>
                  <a:srgbClr val="1F4E79"/>
                </a:solidFill>
              </a:rPr>
              <a:t>ACQUISITION CENTER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52400"/>
            <a:ext cx="555211" cy="471930"/>
            <a:chOff x="6777323" y="697312"/>
            <a:chExt cx="1125329" cy="1017858"/>
          </a:xfrm>
        </p:grpSpPr>
        <p:sp>
          <p:nvSpPr>
            <p:cNvPr id="7" name="5-Point Star 6"/>
            <p:cNvSpPr/>
            <p:nvPr/>
          </p:nvSpPr>
          <p:spPr>
            <a:xfrm>
              <a:off x="7262572" y="697312"/>
              <a:ext cx="640080" cy="6400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777323" y="990577"/>
              <a:ext cx="457200" cy="4572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7278868" y="1440850"/>
              <a:ext cx="274320" cy="27432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18926" y="785853"/>
            <a:ext cx="17166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" y="1219200"/>
            <a:ext cx="8305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2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</TotalTime>
  <Words>729</Words>
  <Application>Microsoft Office PowerPoint</Application>
  <PresentationFormat>On-screen Show (4:3)</PresentationFormat>
  <Paragraphs>161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Background</vt:lpstr>
      <vt:lpstr>Timeline (Estimated)</vt:lpstr>
      <vt:lpstr>On/Off Ramping</vt:lpstr>
      <vt:lpstr>Anticipated Service Groups</vt:lpstr>
      <vt:lpstr>Anticipated Service Groups</vt:lpstr>
      <vt:lpstr>Anticipated Service Groups</vt:lpstr>
      <vt:lpstr>Evaluation Information</vt:lpstr>
      <vt:lpstr>Evaluation Information</vt:lpstr>
      <vt:lpstr>Teaming and Subcontracting  Proposal Requirements</vt:lpstr>
      <vt:lpstr>Streamlining</vt:lpstr>
      <vt:lpstr>Streamlining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Phillip Christy</dc:creator>
  <cp:lastModifiedBy>Bloom, Terrie</cp:lastModifiedBy>
  <cp:revision>78</cp:revision>
  <cp:lastPrinted>2016-03-20T19:40:30Z</cp:lastPrinted>
  <dcterms:created xsi:type="dcterms:W3CDTF">2016-03-20T14:39:49Z</dcterms:created>
  <dcterms:modified xsi:type="dcterms:W3CDTF">2016-12-05T19:14:57Z</dcterms:modified>
</cp:coreProperties>
</file>