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61" r:id="rId5"/>
    <p:sldId id="385" r:id="rId6"/>
    <p:sldId id="379" r:id="rId7"/>
    <p:sldId id="396" r:id="rId8"/>
    <p:sldId id="390" r:id="rId9"/>
    <p:sldId id="394" r:id="rId10"/>
    <p:sldId id="384" r:id="rId11"/>
    <p:sldId id="393" r:id="rId12"/>
    <p:sldId id="392" r:id="rId13"/>
    <p:sldId id="398" r:id="rId14"/>
  </p:sldIdLst>
  <p:sldSz cx="9144000" cy="6858000" type="screen4x3"/>
  <p:notesSz cx="68580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edemann, Susan" initials="WS" lastIdx="5" clrIdx="0"/>
  <p:cmAuthor id="1" name="Efrat, Natasha " initials="NE" lastIdx="15" clrIdx="1"/>
  <p:cmAuthor id="2" name="Mandel, Jack  (Technatomy-BAH)" initials="JM" lastIdx="1" clrIdx="2"/>
  <p:cmAuthor id="3" name="Jessica Lin" initials="JL" lastIdx="17" clrIdx="3"/>
  <p:cmAuthor id="4" name="Scott, Anne " initials="SA[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8" autoAdjust="0"/>
    <p:restoredTop sz="98618" autoAdjust="0"/>
  </p:normalViewPr>
  <p:slideViewPr>
    <p:cSldViewPr snapToGrid="0" snapToObjects="1">
      <p:cViewPr>
        <p:scale>
          <a:sx n="80" d="100"/>
          <a:sy n="80" d="100"/>
        </p:scale>
        <p:origin x="-1890" y="-438"/>
      </p:cViewPr>
      <p:guideLst>
        <p:guide orient="horz" pos="2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21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754" y="1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AD9264-9FED-4CB2-A5B8-5FB4CEE39FB8}" type="datetimeFigureOut">
              <a:rPr lang="en-US"/>
              <a:pPr>
                <a:defRPr/>
              </a:pPr>
              <a:t>11/17/2014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313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754" y="8830313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787F5D1-5F5D-43EC-A1E8-7B5FF1B65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1402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754" y="1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1E28DF-74EE-42B1-9A1B-E00943C511BF}" type="datetimeFigureOut">
              <a:rPr lang="en-US"/>
              <a:pPr>
                <a:defRPr/>
              </a:pPr>
              <a:t>11/17/2014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3" rIns="92307" bIns="4615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180" y="4415157"/>
            <a:ext cx="5487640" cy="4183697"/>
          </a:xfrm>
          <a:prstGeom prst="rect">
            <a:avLst/>
          </a:prstGeom>
        </p:spPr>
        <p:txBody>
          <a:bodyPr vert="horz" lIns="92307" tIns="46153" rIns="92307" bIns="4615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313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754" y="8830313"/>
            <a:ext cx="2971697" cy="46450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810C56-ACEF-4267-8501-4BED526CD6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954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op block is a close-up photo of red-white-blue flag pattern. Bottom block is a light blue circle-star pattern. Bottom right is the VA emblem-Excellence logo lock-up.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3D4B2-7528-4512-A6E4-6EE0D46B79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1680A-5AD4-4F6D-B8F3-CCADEBBB6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99739-86A7-4CF7-B6A2-2EF8E3EF4C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28A43-23D3-4235-AD61-37234C1490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5BA2D-AFFF-4D1C-B798-CDA464EF25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Slide background with light blue circle-star pattern block behind title. Bottom left reads &quot;Veterans Health Administration.&quot;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3" y="6249988"/>
            <a:ext cx="49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pPr>
              <a:defRPr/>
            </a:pPr>
            <a:fld id="{F415180A-3433-4985-8B1C-896E3741E8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pc="1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14" r:id="rId2"/>
    <p:sldLayoutId id="2147484315" r:id="rId3"/>
    <p:sldLayoutId id="2147484316" r:id="rId4"/>
    <p:sldLayoutId id="2147484317" r:id="rId5"/>
    <p:sldLayoutId id="2147484318" r:id="rId6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Georgia" pitchFamily="18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orgia" pitchFamily="18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pitchFamily="18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pitchFamily="18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pitchFamily="18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pitchFamily="18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ctrTitle"/>
          </p:nvPr>
        </p:nvSpPr>
        <p:spPr>
          <a:xfrm>
            <a:off x="503238" y="3005138"/>
            <a:ext cx="7772400" cy="1360487"/>
          </a:xfrm>
        </p:spPr>
        <p:txBody>
          <a:bodyPr anchor="t"/>
          <a:lstStyle/>
          <a:p>
            <a:r>
              <a:rPr lang="en-US" sz="3200" spc="100" dirty="0" smtClean="0"/>
              <a:t>Defining HI Interoperability Vision</a:t>
            </a:r>
            <a:br>
              <a:rPr lang="en-US" sz="3200" spc="100" dirty="0" smtClean="0"/>
            </a:br>
            <a:r>
              <a:rPr lang="en-US" sz="3200" spc="100" dirty="0" smtClean="0"/>
              <a:t>December 10, 2013</a:t>
            </a:r>
            <a:endParaRPr lang="en-US" sz="3200" dirty="0" smtClean="0"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3075" name="Subtitle 5"/>
          <p:cNvSpPr>
            <a:spLocks noGrp="1"/>
          </p:cNvSpPr>
          <p:nvPr>
            <p:ph type="subTitle" idx="1"/>
          </p:nvPr>
        </p:nvSpPr>
        <p:spPr>
          <a:xfrm>
            <a:off x="688182" y="4339836"/>
            <a:ext cx="6456362" cy="1595138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400" dirty="0" smtClean="0">
                <a:cs typeface="Georgia" pitchFamily="18" charset="0"/>
              </a:rPr>
              <a:t>Acting </a:t>
            </a:r>
            <a:r>
              <a:rPr lang="en-US" sz="1400" dirty="0" smtClean="0">
                <a:cs typeface="Georgia" pitchFamily="18" charset="0"/>
              </a:rPr>
              <a:t>Director VA/DoD Health Information Sharing</a:t>
            </a:r>
          </a:p>
          <a:p>
            <a:pPr>
              <a:spcBef>
                <a:spcPct val="0"/>
              </a:spcBef>
            </a:pPr>
            <a:r>
              <a:rPr lang="en-US" sz="1400" dirty="0" smtClean="0">
                <a:cs typeface="Georgia" pitchFamily="18" charset="0"/>
              </a:rPr>
              <a:t>Office of Informatics and Analytics </a:t>
            </a:r>
          </a:p>
          <a:p>
            <a:pPr>
              <a:spcBef>
                <a:spcPct val="0"/>
              </a:spcBef>
            </a:pPr>
            <a:r>
              <a:rPr lang="en-US" sz="1400" dirty="0" smtClean="0">
                <a:cs typeface="Georgia" pitchFamily="18" charset="0"/>
              </a:rPr>
              <a:t>Veterans Health Administration</a:t>
            </a:r>
          </a:p>
          <a:p>
            <a:pPr>
              <a:spcBef>
                <a:spcPct val="0"/>
              </a:spcBef>
            </a:pPr>
            <a:r>
              <a:rPr lang="en-US" sz="1400" dirty="0" smtClean="0">
                <a:cs typeface="Georgia" pitchFamily="18" charset="0"/>
              </a:rPr>
              <a:t>Department of Veterans Affairs</a:t>
            </a:r>
          </a:p>
        </p:txBody>
      </p:sp>
    </p:spTree>
    <p:extLst>
      <p:ext uri="{BB962C8B-B14F-4D97-AF65-F5344CB8AC3E}">
        <p14:creationId xmlns:p14="http://schemas.microsoft.com/office/powerpoint/2010/main" val="10436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8427"/>
            <a:ext cx="8229600" cy="4190513"/>
          </a:xfrm>
        </p:spPr>
        <p:txBody>
          <a:bodyPr/>
          <a:lstStyle/>
          <a:p>
            <a:r>
              <a:rPr lang="en-US" dirty="0" smtClean="0">
                <a:cs typeface="Georgia" pitchFamily="18" charset="0"/>
              </a:rPr>
              <a:t>Interoperability Coordination Office Objectives</a:t>
            </a:r>
          </a:p>
          <a:p>
            <a:r>
              <a:rPr lang="en-US" dirty="0" smtClean="0">
                <a:cs typeface="Georgia" pitchFamily="18" charset="0"/>
              </a:rPr>
              <a:t>Interoperability Coordination Structure</a:t>
            </a:r>
          </a:p>
          <a:p>
            <a:r>
              <a:rPr lang="en-US" dirty="0"/>
              <a:t>Interoperability </a:t>
            </a:r>
            <a:r>
              <a:rPr lang="en-US" dirty="0" smtClean="0"/>
              <a:t>Coordination Office </a:t>
            </a:r>
            <a:r>
              <a:rPr lang="en-US" dirty="0"/>
              <a:t>Use Case </a:t>
            </a:r>
            <a:endParaRPr lang="en-US" dirty="0" smtClean="0"/>
          </a:p>
          <a:p>
            <a:pPr lvl="1"/>
            <a:r>
              <a:rPr lang="en-US" dirty="0"/>
              <a:t>Interoperability Request from VA Program </a:t>
            </a:r>
            <a:endParaRPr lang="en-US" dirty="0" smtClean="0"/>
          </a:p>
          <a:p>
            <a:pPr lvl="1"/>
            <a:r>
              <a:rPr lang="en-US" dirty="0" smtClean="0"/>
              <a:t>Interoperability </a:t>
            </a:r>
            <a:r>
              <a:rPr lang="en-US" dirty="0"/>
              <a:t>Request from Outside Source </a:t>
            </a:r>
            <a:endParaRPr lang="en-US" dirty="0" smtClean="0"/>
          </a:p>
          <a:p>
            <a:r>
              <a:rPr lang="en-US" dirty="0" smtClean="0"/>
              <a:t>Interoperability Coordination Office Organizational Chart</a:t>
            </a:r>
          </a:p>
          <a:p>
            <a:endParaRPr lang="en-US" sz="2800" dirty="0" smtClean="0">
              <a:cs typeface="Georgia" pitchFamily="18" charset="0"/>
            </a:endParaRPr>
          </a:p>
          <a:p>
            <a:pPr lvl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3D4B2-7528-4512-A6E4-6EE0D46B797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Coordination Office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5" y="1983150"/>
            <a:ext cx="8342416" cy="4025757"/>
          </a:xfrm>
        </p:spPr>
        <p:txBody>
          <a:bodyPr/>
          <a:lstStyle/>
          <a:p>
            <a:r>
              <a:rPr lang="en-US" dirty="0"/>
              <a:t>Define role of VA in Interoperability with:</a:t>
            </a:r>
          </a:p>
          <a:p>
            <a:pPr lvl="1"/>
            <a:r>
              <a:rPr lang="en-US" dirty="0"/>
              <a:t>IPO</a:t>
            </a:r>
          </a:p>
          <a:p>
            <a:pPr lvl="1"/>
            <a:r>
              <a:rPr lang="en-US" dirty="0"/>
              <a:t>Private Community</a:t>
            </a:r>
          </a:p>
          <a:p>
            <a:pPr lvl="1"/>
            <a:r>
              <a:rPr lang="en-US" dirty="0"/>
              <a:t>Other Federal </a:t>
            </a:r>
            <a:r>
              <a:rPr lang="en-US" dirty="0" smtClean="0"/>
              <a:t>partners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Coordination and oversight of VHA stakeholders involved in Health Data Interoperability related programs/projects (JLV, VLER Health, BHIE, My </a:t>
            </a:r>
            <a:r>
              <a:rPr lang="en-US" dirty="0" err="1" smtClean="0"/>
              <a:t>Health</a:t>
            </a:r>
            <a:r>
              <a:rPr lang="en-US" i="1" dirty="0" err="1" smtClean="0"/>
              <a:t>e</a:t>
            </a:r>
            <a:r>
              <a:rPr lang="en-US" dirty="0" err="1" smtClean="0"/>
              <a:t>Vet</a:t>
            </a:r>
            <a:r>
              <a:rPr lang="en-US" dirty="0" smtClean="0"/>
              <a:t>, VistA Evolution)</a:t>
            </a:r>
          </a:p>
          <a:p>
            <a:pPr lvl="1"/>
            <a:r>
              <a:rPr lang="en-US" dirty="0" smtClean="0"/>
              <a:t>Coordination </a:t>
            </a:r>
            <a:r>
              <a:rPr lang="en-US" dirty="0"/>
              <a:t>of overarching policy and process </a:t>
            </a:r>
            <a:r>
              <a:rPr lang="en-US" dirty="0" smtClean="0"/>
              <a:t>documents</a:t>
            </a:r>
          </a:p>
          <a:p>
            <a:pPr lvl="1"/>
            <a:r>
              <a:rPr lang="en-US" dirty="0" smtClean="0"/>
              <a:t>Prevention </a:t>
            </a:r>
            <a:r>
              <a:rPr lang="en-US" dirty="0"/>
              <a:t>of duplication of efforts btw organizational </a:t>
            </a:r>
            <a:r>
              <a:rPr lang="en-US" dirty="0" smtClean="0"/>
              <a:t>elements</a:t>
            </a:r>
          </a:p>
          <a:p>
            <a:pPr lvl="1"/>
            <a:r>
              <a:rPr lang="en-US" dirty="0" smtClean="0"/>
              <a:t>Overall </a:t>
            </a:r>
            <a:r>
              <a:rPr lang="en-US" dirty="0"/>
              <a:t>process improvements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3D4B2-7528-4512-A6E4-6EE0D46B797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Coordination Office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5" y="1983150"/>
            <a:ext cx="8342416" cy="4025757"/>
          </a:xfrm>
        </p:spPr>
        <p:txBody>
          <a:bodyPr/>
          <a:lstStyle/>
          <a:p>
            <a:r>
              <a:rPr lang="en-US" dirty="0" smtClean="0"/>
              <a:t>Provide consulting and SME direction from appointed Technical, Semantic, and Process (Clinical) Interoperability leads</a:t>
            </a:r>
          </a:p>
          <a:p>
            <a:pPr lvl="1"/>
            <a:r>
              <a:rPr lang="en-US" dirty="0" smtClean="0"/>
              <a:t>Program/Project Management Guidance</a:t>
            </a:r>
          </a:p>
          <a:p>
            <a:pPr lvl="1"/>
            <a:r>
              <a:rPr lang="en-US" dirty="0" smtClean="0"/>
              <a:t>Interoperability Expertise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Track interoperability Milestones, Accomplishments, and Challenges</a:t>
            </a:r>
          </a:p>
          <a:p>
            <a:pPr lvl="1"/>
            <a:r>
              <a:rPr lang="en-US" dirty="0" smtClean="0"/>
              <a:t>Identify which group is currently tracking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efine success criteria, baseline metrics, track Meaningful Use progress</a:t>
            </a:r>
          </a:p>
          <a:p>
            <a:pPr lvl="1"/>
            <a:r>
              <a:rPr lang="en-US" dirty="0" smtClean="0"/>
              <a:t>Identify projects </a:t>
            </a:r>
            <a:r>
              <a:rPr lang="en-US" dirty="0"/>
              <a:t>and </a:t>
            </a:r>
            <a:r>
              <a:rPr lang="en-US" dirty="0" smtClean="0"/>
              <a:t>use cases to prevent duplication of efforts and promote efficiency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3D4B2-7528-4512-A6E4-6EE0D46B797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Coordination Office </a:t>
            </a:r>
            <a:r>
              <a:rPr lang="en-US" dirty="0"/>
              <a:t>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3D4B2-7528-4512-A6E4-6EE0D46B797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08776"/>
            <a:ext cx="8229600" cy="3360752"/>
          </a:xfrm>
        </p:spPr>
        <p:txBody>
          <a:bodyPr/>
          <a:lstStyle/>
          <a:p>
            <a:r>
              <a:rPr lang="en-US" dirty="0"/>
              <a:t>Liaison between VHA and internal partners (VBA, OIT, 10N) to promote transparent collaboration, communications, and information sharing on health data interoperability related </a:t>
            </a:r>
            <a:r>
              <a:rPr lang="en-US" dirty="0" smtClean="0"/>
              <a:t>programs/projects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Liaison between VHA and external partners (DoD, IHS, IPO, OSEHRA, Federal Partners, Commercial Partners) to promote transparent collaboration, communications, and effective information sharing on health data interoperability </a:t>
            </a:r>
            <a:r>
              <a:rPr lang="en-US" dirty="0" smtClean="0"/>
              <a:t>programs/projects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Promote customer and end-user awareness and satisfaction for products/processes implemented to promote health data interoperability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Coordination Office </a:t>
            </a:r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8775"/>
            <a:ext cx="8229600" cy="4108887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3D4B2-7528-4512-A6E4-6EE0D46B797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2018775"/>
            <a:ext cx="8229600" cy="404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Georgia" pitchFamily="18" charset="0"/>
                <a:cs typeface="Georgi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Georgia" pitchFamily="18" charset="0"/>
                <a:cs typeface="Georgi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Georgia" pitchFamily="18" charset="0"/>
                <a:cs typeface="Georgi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Georgia" pitchFamily="18" charset="0"/>
                <a:cs typeface="Georgi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Georgia"/>
                <a:ea typeface="Georgia" pitchFamily="18" charset="0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925" lvl="2"/>
            <a:r>
              <a:rPr lang="en-US" sz="1800" dirty="0" smtClean="0"/>
              <a:t>Establish and facilitate coordination and collaboration with DoD Interoperability counterpart at the IPO, ICIB and other VHA external counterparts including DoD, IHS, IPO, OSEHRA, Federal Partners, Commercial Partners</a:t>
            </a:r>
          </a:p>
          <a:p>
            <a:pPr marL="288925" lvl="2"/>
            <a:r>
              <a:rPr lang="en-US" sz="1800" dirty="0" smtClean="0"/>
              <a:t>Identification of Interoperability Subject Matter Experts (SMEs) within VHA and other stakeholder organizations</a:t>
            </a:r>
          </a:p>
          <a:p>
            <a:pPr marL="288925" lvl="2"/>
            <a:r>
              <a:rPr lang="en-US" sz="1800" dirty="0" smtClean="0"/>
              <a:t>Establish and lead coordination of VHA Health Interoperability Workgroups to increase collaboration between VHA Interoperability entities</a:t>
            </a:r>
          </a:p>
          <a:p>
            <a:pPr marL="288925" lvl="2"/>
            <a:r>
              <a:rPr lang="en-US" sz="1800" dirty="0" smtClean="0"/>
              <a:t>Develop and maintain a VHA Interoperability Tracking Tool for the tracking of Interoperability activities and groups within VHA for promoting accountability and effective resource utilization</a:t>
            </a:r>
          </a:p>
          <a:p>
            <a:pPr marL="288925" lvl="2"/>
            <a:r>
              <a:rPr lang="en-US" sz="1800" dirty="0" smtClean="0"/>
              <a:t>Develop Interoperability communications products for distribution within and outside of OIA (e.g. fact sheets, blog posts, briefing materials, email blasts, etc.)</a:t>
            </a:r>
          </a:p>
          <a:p>
            <a:pPr marL="288925" lvl="2"/>
            <a:endParaRPr lang="en-US" sz="1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7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Health </a:t>
            </a:r>
            <a:r>
              <a:rPr lang="en-US" dirty="0" smtClean="0"/>
              <a:t>Informatics – Interoperability Coordination Structure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928A43-23D3-4235-AD61-37234C14909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805045" y="2422548"/>
            <a:ext cx="3146961" cy="181495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 smtClean="0">
                <a:solidFill>
                  <a:schemeClr val="tx1"/>
                </a:solidFill>
              </a:rPr>
              <a:t>Interoperability Office:</a:t>
            </a:r>
          </a:p>
          <a:p>
            <a:pPr lvl="0" algn="ctr"/>
            <a:r>
              <a:rPr lang="en-US" sz="1500" dirty="0" smtClean="0">
                <a:solidFill>
                  <a:schemeClr val="tx1"/>
                </a:solidFill>
              </a:rPr>
              <a:t>Support establishing project timelines, achieving project milestones, coordinating communications and collaboration across the execution bodies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41405" y="4417617"/>
            <a:ext cx="2113807" cy="18703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Execution Bodies:</a:t>
            </a:r>
            <a:r>
              <a:rPr lang="en-US" sz="1500" dirty="0" smtClean="0">
                <a:solidFill>
                  <a:schemeClr val="tx1"/>
                </a:solidFill>
              </a:rPr>
              <a:t> Monitoring project delivery schedule, provide program specific knowledge base to SMEs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6809" y="4417617"/>
            <a:ext cx="2113807" cy="18565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>
                <a:solidFill>
                  <a:schemeClr val="tx1"/>
                </a:solidFill>
              </a:rPr>
              <a:t>Technical, Semantic, and </a:t>
            </a:r>
            <a:r>
              <a:rPr lang="en-US" sz="1600" b="1" dirty="0" smtClean="0">
                <a:solidFill>
                  <a:schemeClr val="tx1"/>
                </a:solidFill>
              </a:rPr>
              <a:t>Process Interoperability SMEs: </a:t>
            </a:r>
          </a:p>
          <a:p>
            <a:pPr lvl="0" algn="ctr"/>
            <a:r>
              <a:rPr lang="en-US" sz="1500" dirty="0" smtClean="0">
                <a:solidFill>
                  <a:schemeClr val="tx1"/>
                </a:solidFill>
              </a:rPr>
              <a:t>Provide the expertise needed for defining milestones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84572" y="2885700"/>
            <a:ext cx="1781298" cy="148441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</a:rPr>
              <a:t>Interoperability Office Internal Projects: </a:t>
            </a:r>
            <a:r>
              <a:rPr lang="en-US" sz="1400" dirty="0" smtClean="0">
                <a:solidFill>
                  <a:schemeClr val="tx1"/>
                </a:solidFill>
              </a:rPr>
              <a:t>VLER </a:t>
            </a:r>
            <a:r>
              <a:rPr lang="en-US" sz="1400" dirty="0">
                <a:solidFill>
                  <a:schemeClr val="tx1"/>
                </a:solidFill>
              </a:rPr>
              <a:t>Health, BHIE, JAL FHCC, </a:t>
            </a:r>
            <a:r>
              <a:rPr lang="en-US" sz="1400" dirty="0" smtClean="0">
                <a:solidFill>
                  <a:schemeClr val="tx1"/>
                </a:solidFill>
              </a:rPr>
              <a:t>HIS</a:t>
            </a:r>
          </a:p>
          <a:p>
            <a:pPr lvl="0" algn="ctr"/>
            <a:r>
              <a:rPr lang="en-US" sz="1400" b="1" dirty="0" smtClean="0">
                <a:solidFill>
                  <a:srgbClr val="FF0000"/>
                </a:solidFill>
              </a:rPr>
              <a:t>(Final listing TBD)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84570" y="5199410"/>
            <a:ext cx="1781300" cy="13894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</a:rPr>
              <a:t>External Projects:</a:t>
            </a:r>
          </a:p>
          <a:p>
            <a:pPr lvl="0" algn="ctr"/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JLV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smtClean="0">
                <a:solidFill>
                  <a:schemeClr val="tx1"/>
                </a:solidFill>
              </a:rPr>
              <a:t> My </a:t>
            </a:r>
            <a:r>
              <a:rPr lang="en-US" sz="1400" dirty="0" err="1" smtClean="0">
                <a:solidFill>
                  <a:schemeClr val="tx1"/>
                </a:solidFill>
              </a:rPr>
              <a:t>Health</a:t>
            </a:r>
            <a:r>
              <a:rPr lang="en-US" sz="1400" i="1" dirty="0" err="1" smtClean="0">
                <a:solidFill>
                  <a:schemeClr val="tx1"/>
                </a:solidFill>
              </a:rPr>
              <a:t>e</a:t>
            </a:r>
            <a:r>
              <a:rPr lang="en-US" sz="1400" dirty="0" err="1" smtClean="0">
                <a:solidFill>
                  <a:schemeClr val="tx1"/>
                </a:solidFill>
              </a:rPr>
              <a:t>Vet</a:t>
            </a:r>
            <a:r>
              <a:rPr lang="en-US" sz="1400" dirty="0">
                <a:solidFill>
                  <a:schemeClr val="tx1"/>
                </a:solidFill>
              </a:rPr>
              <a:t>, VistA Evolution, </a:t>
            </a:r>
            <a:r>
              <a:rPr lang="en-US" sz="1400" dirty="0" smtClean="0">
                <a:solidFill>
                  <a:schemeClr val="tx1"/>
                </a:solidFill>
              </a:rPr>
              <a:t>OSEHRA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(Final </a:t>
            </a:r>
            <a:r>
              <a:rPr lang="en-US" sz="1400" b="1" dirty="0">
                <a:solidFill>
                  <a:srgbClr val="FF0000"/>
                </a:solidFill>
              </a:rPr>
              <a:t>listing </a:t>
            </a:r>
            <a:r>
              <a:rPr lang="en-US" sz="1400" b="1" dirty="0" smtClean="0">
                <a:solidFill>
                  <a:srgbClr val="FF0000"/>
                </a:solidFill>
              </a:rPr>
              <a:t>TBD)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2315688" y="5199410"/>
            <a:ext cx="2018806" cy="48094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Up-Down Arrow 11"/>
          <p:cNvSpPr/>
          <p:nvPr/>
        </p:nvSpPr>
        <p:spPr>
          <a:xfrm rot="18721292">
            <a:off x="5444863" y="3127163"/>
            <a:ext cx="439389" cy="1436922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Up-Down Arrow 12"/>
          <p:cNvSpPr/>
          <p:nvPr/>
        </p:nvSpPr>
        <p:spPr>
          <a:xfrm rot="2922001">
            <a:off x="853132" y="3112934"/>
            <a:ext cx="439389" cy="1436922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567087" y="3740714"/>
            <a:ext cx="617484" cy="11875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567087" y="5032159"/>
            <a:ext cx="617484" cy="10242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5634" y="1745673"/>
            <a:ext cx="8753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The graphic below describes the process for providing </a:t>
            </a:r>
            <a:r>
              <a:rPr lang="en-US" sz="1600" dirty="0">
                <a:latin typeface="+mn-lt"/>
              </a:rPr>
              <a:t>Interoperability and Program/Project Management Consulting and Oversight to Programs/Projects that support Health Data Interoperability </a:t>
            </a:r>
          </a:p>
        </p:txBody>
      </p:sp>
    </p:spTree>
    <p:extLst>
      <p:ext uri="{BB962C8B-B14F-4D97-AF65-F5344CB8AC3E}">
        <p14:creationId xmlns:p14="http://schemas.microsoft.com/office/powerpoint/2010/main" val="226650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Interoperability Coordination Office Use Case –</a:t>
            </a:r>
            <a:br>
              <a:rPr lang="en-US" dirty="0" smtClean="0"/>
            </a:br>
            <a:r>
              <a:rPr lang="en-US" sz="1800" dirty="0" smtClean="0"/>
              <a:t>Interoperability Request from Outside Source (DoD, Congress, Non-HI VHA)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83613" y="6166863"/>
            <a:ext cx="490537" cy="365125"/>
          </a:xfrm>
        </p:spPr>
        <p:txBody>
          <a:bodyPr/>
          <a:lstStyle/>
          <a:p>
            <a:pPr>
              <a:defRPr/>
            </a:pPr>
            <a:fld id="{4E73D4B2-7528-4512-A6E4-6EE0D46B79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9693" y="2699545"/>
            <a:ext cx="8467107" cy="3924908"/>
            <a:chOff x="219693" y="1852553"/>
            <a:chExt cx="8467107" cy="4771900"/>
          </a:xfrm>
        </p:grpSpPr>
        <p:sp>
          <p:nvSpPr>
            <p:cNvPr id="6" name="Rectangle 5"/>
            <p:cNvSpPr/>
            <p:nvPr/>
          </p:nvSpPr>
          <p:spPr>
            <a:xfrm>
              <a:off x="219693" y="1852553"/>
              <a:ext cx="8467107" cy="159129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19693" y="1852553"/>
              <a:ext cx="2066307" cy="1591293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prstClr val="white"/>
                  </a:solidFill>
                </a:rPr>
                <a:t>Interoperability Office</a:t>
              </a:r>
              <a:endParaRPr 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9693" y="3441867"/>
              <a:ext cx="8467107" cy="159129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9693" y="3441868"/>
              <a:ext cx="2066307" cy="1591293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prstClr val="white"/>
                  </a:solidFill>
                </a:rPr>
                <a:t>Interoperability Office Partnered with HI SME</a:t>
              </a:r>
              <a:endParaRPr 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19693" y="5033160"/>
              <a:ext cx="8467107" cy="159129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9693" y="5033160"/>
              <a:ext cx="2066307" cy="1591293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prstClr val="white"/>
                  </a:solidFill>
                </a:rPr>
                <a:t>VHA Source </a:t>
              </a:r>
            </a:p>
            <a:p>
              <a:pPr algn="ctr"/>
              <a:r>
                <a:rPr lang="en-US" b="1" dirty="0" smtClean="0">
                  <a:solidFill>
                    <a:prstClr val="white"/>
                  </a:solidFill>
                </a:rPr>
                <a:t>External </a:t>
              </a:r>
              <a:r>
                <a:rPr lang="en-US" b="1" dirty="0">
                  <a:solidFill>
                    <a:prstClr val="white"/>
                  </a:solidFill>
                </a:rPr>
                <a:t>to HI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590800" y="1981200"/>
              <a:ext cx="1981200" cy="12954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chemeClr val="tx1"/>
                  </a:solidFill>
                </a:rPr>
                <a:t>Can the task be completed internally?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6172200" y="2821231"/>
            <a:ext cx="1981200" cy="1065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Complete Task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590800" y="4148114"/>
            <a:ext cx="1981200" cy="1065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Can the task be completed by partnering with HI SMEs?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Diamond 14"/>
          <p:cNvSpPr/>
          <p:nvPr/>
        </p:nvSpPr>
        <p:spPr>
          <a:xfrm>
            <a:off x="4009900" y="3630714"/>
            <a:ext cx="914400" cy="724354"/>
          </a:xfrm>
          <a:prstGeom prst="diamo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No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172200" y="4148114"/>
            <a:ext cx="1981200" cy="1065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Complete Task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590800" y="5440863"/>
            <a:ext cx="1981200" cy="10654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Identify appropriate source for completion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Diamond 21"/>
          <p:cNvSpPr/>
          <p:nvPr/>
        </p:nvSpPr>
        <p:spPr>
          <a:xfrm>
            <a:off x="4009900" y="5039102"/>
            <a:ext cx="914400" cy="752098"/>
          </a:xfrm>
          <a:prstGeom prst="diamo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No 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26" name="Straight Arrow Connector 25"/>
          <p:cNvCxnSpPr>
            <a:stCxn id="12" idx="3"/>
            <a:endCxn id="14" idx="1"/>
          </p:cNvCxnSpPr>
          <p:nvPr/>
        </p:nvCxnSpPr>
        <p:spPr>
          <a:xfrm>
            <a:off x="4572000" y="3338094"/>
            <a:ext cx="1600200" cy="15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72000" y="4724400"/>
            <a:ext cx="1600200" cy="15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05400" y="2971800"/>
            <a:ext cx="70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Yes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05400" y="4355068"/>
            <a:ext cx="70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Yes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3" name="Down Arrow 42"/>
          <p:cNvSpPr/>
          <p:nvPr/>
        </p:nvSpPr>
        <p:spPr>
          <a:xfrm>
            <a:off x="2133600" y="1752600"/>
            <a:ext cx="4724400" cy="94694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Receive task/request for information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5466516"/>
            <a:ext cx="1981200" cy="1065472"/>
          </a:xfrm>
          <a:prstGeom prst="round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Complete Task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593775" y="6016800"/>
            <a:ext cx="1600200" cy="15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4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Interoperability Coordination Office Use Case –</a:t>
            </a:r>
            <a:br>
              <a:rPr lang="en-US" dirty="0" smtClean="0"/>
            </a:br>
            <a:r>
              <a:rPr lang="en-US" sz="1800" dirty="0" smtClean="0"/>
              <a:t>Interoperability Request from VA Program</a:t>
            </a:r>
            <a:br>
              <a:rPr lang="en-US" sz="1800" dirty="0" smtClean="0"/>
            </a:br>
            <a:r>
              <a:rPr lang="en-US" sz="1800" dirty="0" smtClean="0"/>
              <a:t>JLV Policy Request Sample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14390" y="6111875"/>
            <a:ext cx="490537" cy="365125"/>
          </a:xfrm>
        </p:spPr>
        <p:txBody>
          <a:bodyPr/>
          <a:lstStyle/>
          <a:p>
            <a:pPr>
              <a:defRPr/>
            </a:pPr>
            <a:fld id="{4E73D4B2-7528-4512-A6E4-6EE0D46B79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877725"/>
            <a:ext cx="8924307" cy="14750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1877725"/>
            <a:ext cx="1219201" cy="147507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3352800"/>
            <a:ext cx="8924307" cy="16253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1" y="3352799"/>
            <a:ext cx="1219200" cy="162537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1" y="4978172"/>
            <a:ext cx="8924306" cy="11940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107" y="4978172"/>
            <a:ext cx="1210294" cy="119402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VA OGC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0" y="1981200"/>
            <a:ext cx="1371600" cy="9905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Realizes Policy Issue with VBA Disability Staff Using JLV Applications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2286000"/>
            <a:ext cx="121920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JLV Program Manager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24200" y="2058327"/>
            <a:ext cx="1524000" cy="7847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Brings Issue to Interoperability Office Coordination meeting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15" name="Straight Arrow Connector 14"/>
          <p:cNvCxnSpPr>
            <a:stCxn id="12" idx="3"/>
            <a:endCxn id="14" idx="1"/>
          </p:cNvCxnSpPr>
          <p:nvPr/>
        </p:nvCxnSpPr>
        <p:spPr>
          <a:xfrm flipV="1">
            <a:off x="2895600" y="2450683"/>
            <a:ext cx="228600" cy="258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201" y="3741003"/>
            <a:ext cx="1219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chemeClr val="bg1"/>
                </a:solidFill>
                <a:latin typeface="Calibri"/>
              </a:rPr>
              <a:t>Interoperability Office Coordination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chemeClr val="bg1"/>
                </a:solidFill>
                <a:latin typeface="Calibri"/>
              </a:rPr>
              <a:t>Team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76400" y="3581398"/>
            <a:ext cx="1371600" cy="10105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Evaluates  and Analyzes Interoperability Issue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20" name="Elbow Connector 19"/>
          <p:cNvCxnSpPr>
            <a:stCxn id="14" idx="3"/>
            <a:endCxn id="18" idx="1"/>
          </p:cNvCxnSpPr>
          <p:nvPr/>
        </p:nvCxnSpPr>
        <p:spPr>
          <a:xfrm flipH="1">
            <a:off x="1676400" y="2450683"/>
            <a:ext cx="2971800" cy="1636006"/>
          </a:xfrm>
          <a:prstGeom prst="bentConnector5">
            <a:avLst>
              <a:gd name="adj1" fmla="val -7692"/>
              <a:gd name="adj2" fmla="val 46548"/>
              <a:gd name="adj3" fmla="val 107692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276600" y="3505199"/>
            <a:ext cx="1600200" cy="12014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Leverages Interoperability SMEs to develop recommendation  for changing policy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029200" y="3576784"/>
            <a:ext cx="1447800" cy="10105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Deliver Recommendation to VA OGC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676400" y="5181600"/>
            <a:ext cx="1371600" cy="7580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Carry out functions to change policy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629400" y="3576784"/>
            <a:ext cx="1905000" cy="10105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Work with JLV Program Manager to develop strategy to apply new policy to application environment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10400" y="2084996"/>
            <a:ext cx="1143000" cy="96300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Execute Strategy in JLV environment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8382000" y="2370148"/>
            <a:ext cx="609600" cy="373052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</a:rPr>
              <a:t>End</a:t>
            </a:r>
          </a:p>
        </p:txBody>
      </p:sp>
      <p:cxnSp>
        <p:nvCxnSpPr>
          <p:cNvPr id="32" name="Straight Arrow Connector 31"/>
          <p:cNvCxnSpPr>
            <a:stCxn id="18" idx="3"/>
            <a:endCxn id="25" idx="1"/>
          </p:cNvCxnSpPr>
          <p:nvPr/>
        </p:nvCxnSpPr>
        <p:spPr>
          <a:xfrm>
            <a:off x="3048000" y="4086689"/>
            <a:ext cx="228600" cy="192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5" idx="3"/>
            <a:endCxn id="26" idx="1"/>
          </p:cNvCxnSpPr>
          <p:nvPr/>
        </p:nvCxnSpPr>
        <p:spPr>
          <a:xfrm flipV="1">
            <a:off x="4876800" y="4082075"/>
            <a:ext cx="152400" cy="23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26" idx="2"/>
            <a:endCxn id="27" idx="1"/>
          </p:cNvCxnSpPr>
          <p:nvPr/>
        </p:nvCxnSpPr>
        <p:spPr>
          <a:xfrm rot="5400000">
            <a:off x="3228122" y="3035643"/>
            <a:ext cx="973256" cy="4076700"/>
          </a:xfrm>
          <a:prstGeom prst="bentConnector4">
            <a:avLst>
              <a:gd name="adj1" fmla="val 30528"/>
              <a:gd name="adj2" fmla="val 105607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27" idx="3"/>
            <a:endCxn id="28" idx="2"/>
          </p:cNvCxnSpPr>
          <p:nvPr/>
        </p:nvCxnSpPr>
        <p:spPr>
          <a:xfrm flipV="1">
            <a:off x="3048000" y="4587365"/>
            <a:ext cx="4533900" cy="97325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8" idx="0"/>
            <a:endCxn id="29" idx="2"/>
          </p:cNvCxnSpPr>
          <p:nvPr/>
        </p:nvCxnSpPr>
        <p:spPr>
          <a:xfrm flipV="1">
            <a:off x="7581900" y="3047999"/>
            <a:ext cx="0" cy="528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9" idx="3"/>
            <a:endCxn id="30" idx="2"/>
          </p:cNvCxnSpPr>
          <p:nvPr/>
        </p:nvCxnSpPr>
        <p:spPr>
          <a:xfrm flipV="1">
            <a:off x="8153400" y="2556674"/>
            <a:ext cx="228600" cy="9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00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</a:t>
            </a:r>
            <a:r>
              <a:rPr lang="en-US" dirty="0"/>
              <a:t>Coordination </a:t>
            </a:r>
            <a:r>
              <a:rPr lang="en-US" dirty="0" smtClean="0"/>
              <a:t>Office </a:t>
            </a:r>
            <a:br>
              <a:rPr lang="en-US" dirty="0" smtClean="0"/>
            </a:br>
            <a:r>
              <a:rPr lang="en-US" dirty="0" smtClean="0"/>
              <a:t>Organizational Chart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928A43-23D3-4235-AD61-37234C14909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73" y="1698171"/>
            <a:ext cx="8394905" cy="42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265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7E7E181B547746B5E093A6EE6666FA" ma:contentTypeVersion="6" ma:contentTypeDescription="Create a new document." ma:contentTypeScope="" ma:versionID="18ba6be538e737698d722d73dd068e05">
  <xsd:schema xmlns:xsd="http://www.w3.org/2001/XMLSchema" xmlns:p="http://schemas.microsoft.com/office/2006/metadata/properties" xmlns:ns2="c2637ed3-ca2e-408c-bd02-df896c52b2a1" xmlns:ns3="ca16cabb-c3e9-47bf-8563-dfddfb166a71" targetNamespace="http://schemas.microsoft.com/office/2006/metadata/properties" ma:root="true" ma:fieldsID="4247828aebb6116de647cbced2c8783f" ns2:_="" ns3:_="">
    <xsd:import namespace="c2637ed3-ca2e-408c-bd02-df896c52b2a1"/>
    <xsd:import namespace="ca16cabb-c3e9-47bf-8563-dfddfb166a71"/>
    <xsd:element name="properties">
      <xsd:complexType>
        <xsd:sequence>
          <xsd:element name="documentManagement">
            <xsd:complexType>
              <xsd:all>
                <xsd:element ref="ns2:Related_x0020_Deliverable"/>
                <xsd:element ref="ns2:Document_x0020_Type"/>
                <xsd:element ref="ns2:Archive" minOccurs="0"/>
                <xsd:element ref="ns3:Acceptance_x0020_Form_x0020_Comple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2637ed3-ca2e-408c-bd02-df896c52b2a1" elementFormDefault="qualified">
    <xsd:import namespace="http://schemas.microsoft.com/office/2006/documentManagement/types"/>
    <xsd:element name="Related_x0020_Deliverable" ma:index="8" ma:displayName="Related Deliverable" ma:format="Dropdown" ma:internalName="Related_x0020_Deliverable">
      <xsd:simpleType>
        <xsd:restriction base="dms:Choice">
          <xsd:enumeration value="Data Gathering Summary of Key Findings"/>
          <xsd:enumeration value="Health &amp; Wellness Strategic Communications and Outreach Plan"/>
          <xsd:enumeration value="Health &amp; Wellness Identity and Print and Online Style Guide"/>
          <xsd:enumeration value="Integrated Strategic Communications Plan"/>
          <xsd:enumeration value="Segmented Audience Study and Analysis"/>
          <xsd:enumeration value="VHA Identity and Print and Online Style Guide"/>
          <xsd:enumeration value="Work Plan"/>
        </xsd:restriction>
      </xsd:simpleType>
    </xsd:element>
    <xsd:element name="Document_x0020_Type" ma:index="9" ma:displayName="Document Type" ma:format="Dropdown" ma:internalName="Document_x0020_Type">
      <xsd:simpleType>
        <xsd:restriction base="dms:Choice">
          <xsd:enumeration value="Client Meeting/Presentation"/>
          <xsd:enumeration value="Deliverable (Draft)"/>
          <xsd:enumeration value="Deliverable (Final)"/>
          <xsd:enumeration value="Input"/>
          <xsd:enumeration value="Work Product (Draft)"/>
          <xsd:enumeration value="Work Product (Final)"/>
          <xsd:enumeration value="Other"/>
        </xsd:restriction>
      </xsd:simpleType>
    </xsd:element>
    <xsd:element name="Archive" ma:index="10" nillable="true" ma:displayName="Archive" ma:default="0" ma:internalName="Archiv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ca16cabb-c3e9-47bf-8563-dfddfb166a71" elementFormDefault="qualified">
    <xsd:import namespace="http://schemas.microsoft.com/office/2006/documentManagement/types"/>
    <xsd:element name="Acceptance_x0020_Form_x0020_Complete" ma:index="11" nillable="true" ma:displayName="Acceptance Form Complete" ma:default="0" ma:internalName="Acceptance_x0020_Form_x0020_Complet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Document_x0020_Type xmlns="c2637ed3-ca2e-408c-bd02-df896c52b2a1">Work Product (Final)</Document_x0020_Type>
    <Archive xmlns="c2637ed3-ca2e-408c-bd02-df896c52b2a1">false</Archive>
    <Related_x0020_Deliverable xmlns="c2637ed3-ca2e-408c-bd02-df896c52b2a1">VHA Identity and Print and Online Style Guide</Related_x0020_Deliverable>
    <Acceptance_x0020_Form_x0020_Complete xmlns="ca16cabb-c3e9-47bf-8563-dfddfb166a71">false</Acceptance_x0020_Form_x0020_Complete>
  </documentManagement>
</p:properties>
</file>

<file path=customXml/itemProps1.xml><?xml version="1.0" encoding="utf-8"?>
<ds:datastoreItem xmlns:ds="http://schemas.openxmlformats.org/officeDocument/2006/customXml" ds:itemID="{4112F129-858B-4B05-851C-B89D213EC8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637ed3-ca2e-408c-bd02-df896c52b2a1"/>
    <ds:schemaRef ds:uri="ca16cabb-c3e9-47bf-8563-dfddfb166a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7926BB3-7045-43F3-8964-696B3C3480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F897CF-5CB5-4BA2-B8C2-C967D3624749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c2637ed3-ca2e-408c-bd02-df896c52b2a1"/>
    <ds:schemaRef ds:uri="http://purl.org/dc/dcmitype/"/>
    <ds:schemaRef ds:uri="http://purl.org/dc/elements/1.1/"/>
    <ds:schemaRef ds:uri="http://schemas.openxmlformats.org/package/2006/metadata/core-properties"/>
    <ds:schemaRef ds:uri="ca16cabb-c3e9-47bf-8563-dfddfb166a7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13993</TotalTime>
  <Words>649</Words>
  <Application>Microsoft Office PowerPoint</Application>
  <PresentationFormat>On-screen Show (4:3)</PresentationFormat>
  <Paragraphs>96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Defining HI Interoperability Vision December 10, 2013</vt:lpstr>
      <vt:lpstr>Agenda</vt:lpstr>
      <vt:lpstr>Interoperability Coordination Office Objectives</vt:lpstr>
      <vt:lpstr>Interoperability Coordination Office Objectives</vt:lpstr>
      <vt:lpstr>Interoperability Coordination Office Objectives</vt:lpstr>
      <vt:lpstr>Interoperability Coordination Office Objectives</vt:lpstr>
      <vt:lpstr>Health Informatics – Interoperability Coordination Structure</vt:lpstr>
      <vt:lpstr>High-Level Interoperability Coordination Office Use Case – Interoperability Request from Outside Source (DoD, Congress, Non-HI VHA)</vt:lpstr>
      <vt:lpstr>High-Level Interoperability Coordination Office Use Case – Interoperability Request from VA Program JLV Policy Request Sample</vt:lpstr>
      <vt:lpstr>Interoperability Coordination Office  Organizational Chart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Chisholm, Jonathan (VHACLE)</cp:lastModifiedBy>
  <cp:revision>575</cp:revision>
  <cp:lastPrinted>2013-12-03T13:01:02Z</cp:lastPrinted>
  <dcterms:created xsi:type="dcterms:W3CDTF">2011-05-12T19:56:03Z</dcterms:created>
  <dcterms:modified xsi:type="dcterms:W3CDTF">2014-11-17T16:15:07Z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0x010100717E7E181B547746B5E093A6EE6666FA</vt:lpwstr>
  </property>
</Properties>
</file>