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2"/>
  </p:notesMasterIdLst>
  <p:handoutMasterIdLst>
    <p:handoutMasterId r:id="rId33"/>
  </p:handoutMasterIdLst>
  <p:sldIdLst>
    <p:sldId id="256" r:id="rId2"/>
    <p:sldId id="358" r:id="rId3"/>
    <p:sldId id="360" r:id="rId4"/>
    <p:sldId id="361" r:id="rId5"/>
    <p:sldId id="378" r:id="rId6"/>
    <p:sldId id="444" r:id="rId7"/>
    <p:sldId id="382" r:id="rId8"/>
    <p:sldId id="383" r:id="rId9"/>
    <p:sldId id="385" r:id="rId10"/>
    <p:sldId id="386" r:id="rId11"/>
    <p:sldId id="387" r:id="rId12"/>
    <p:sldId id="442" r:id="rId13"/>
    <p:sldId id="443" r:id="rId14"/>
    <p:sldId id="410" r:id="rId15"/>
    <p:sldId id="417" r:id="rId16"/>
    <p:sldId id="409" r:id="rId17"/>
    <p:sldId id="432" r:id="rId18"/>
    <p:sldId id="431" r:id="rId19"/>
    <p:sldId id="445" r:id="rId20"/>
    <p:sldId id="446" r:id="rId21"/>
    <p:sldId id="440" r:id="rId22"/>
    <p:sldId id="399" r:id="rId23"/>
    <p:sldId id="451" r:id="rId24"/>
    <p:sldId id="441" r:id="rId25"/>
    <p:sldId id="428" r:id="rId26"/>
    <p:sldId id="438" r:id="rId27"/>
    <p:sldId id="376" r:id="rId28"/>
    <p:sldId id="369" r:id="rId29"/>
    <p:sldId id="450" r:id="rId30"/>
    <p:sldId id="426" r:id="rId3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acodicord" initials="v"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33CC33"/>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9" autoAdjust="0"/>
    <p:restoredTop sz="91958" autoAdjust="0"/>
  </p:normalViewPr>
  <p:slideViewPr>
    <p:cSldViewPr>
      <p:cViewPr>
        <p:scale>
          <a:sx n="81" d="100"/>
          <a:sy n="81" d="100"/>
        </p:scale>
        <p:origin x="-648" y="-4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43" d="100"/>
          <a:sy n="43" d="100"/>
        </p:scale>
        <p:origin x="-1770" y="-96"/>
      </p:cViewPr>
      <p:guideLst>
        <p:guide orient="horz" pos="2928"/>
        <p:guide pos="2208"/>
      </p:guideLst>
    </p:cSldViewPr>
  </p:notes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pPr>
              <a:defRPr/>
            </a:pPr>
            <a:fld id="{B255FF49-F0AC-4E74-AE02-F04903EF8FBE}" type="datetimeFigureOut">
              <a:rPr lang="en-US"/>
              <a:pPr>
                <a:defRPr/>
              </a:pPr>
              <a:t>12/10/2012</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pPr>
              <a:defRPr/>
            </a:pPr>
            <a:fld id="{C64426E9-FFA3-4C84-8711-55C37E387596}" type="slidenum">
              <a:rPr lang="en-US"/>
              <a:pPr>
                <a:defRPr/>
              </a:pPr>
              <a:t>‹#›</a:t>
            </a:fld>
            <a:endParaRPr lang="en-US" dirty="0"/>
          </a:p>
        </p:txBody>
      </p:sp>
    </p:spTree>
    <p:extLst>
      <p:ext uri="{BB962C8B-B14F-4D97-AF65-F5344CB8AC3E}">
        <p14:creationId xmlns:p14="http://schemas.microsoft.com/office/powerpoint/2010/main" val="12663889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5138"/>
          </a:xfrm>
          <a:prstGeom prst="rect">
            <a:avLst/>
          </a:prstGeom>
        </p:spPr>
        <p:txBody>
          <a:bodyPr vert="horz" lIns="93171" tIns="46586" rIns="93171" bIns="46586"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971925" y="0"/>
            <a:ext cx="3036888" cy="465138"/>
          </a:xfrm>
          <a:prstGeom prst="rect">
            <a:avLst/>
          </a:prstGeom>
        </p:spPr>
        <p:txBody>
          <a:bodyPr vert="horz" lIns="93171" tIns="46586" rIns="93171" bIns="46586" rtlCol="0"/>
          <a:lstStyle>
            <a:lvl1pPr algn="r" fontAlgn="auto">
              <a:spcBef>
                <a:spcPts val="0"/>
              </a:spcBef>
              <a:spcAft>
                <a:spcPts val="0"/>
              </a:spcAft>
              <a:defRPr sz="1200">
                <a:latin typeface="+mn-lt"/>
              </a:defRPr>
            </a:lvl1pPr>
          </a:lstStyle>
          <a:p>
            <a:pPr>
              <a:defRPr/>
            </a:pPr>
            <a:fld id="{A06AD1AD-19E6-4B99-999B-60E7D5508AB3}" type="datetimeFigureOut">
              <a:rPr lang="en-US"/>
              <a:pPr>
                <a:defRPr/>
              </a:pPr>
              <a:t>12/10/2012</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1" tIns="46586" rIns="93171" bIns="46586" rtlCol="0" anchor="ctr"/>
          <a:lstStyle/>
          <a:p>
            <a:pPr lvl="0"/>
            <a:endParaRPr lang="en-US" noProof="0" dirty="0" smtClean="0"/>
          </a:p>
        </p:txBody>
      </p:sp>
      <p:sp>
        <p:nvSpPr>
          <p:cNvPr id="5" name="Notes Placeholder 4"/>
          <p:cNvSpPr>
            <a:spLocks noGrp="1"/>
          </p:cNvSpPr>
          <p:nvPr>
            <p:ph type="body" sz="quarter" idx="3"/>
          </p:nvPr>
        </p:nvSpPr>
        <p:spPr>
          <a:xfrm>
            <a:off x="700088" y="4414838"/>
            <a:ext cx="5610225" cy="4184650"/>
          </a:xfrm>
          <a:prstGeom prst="rect">
            <a:avLst/>
          </a:prstGeom>
        </p:spPr>
        <p:txBody>
          <a:bodyPr vert="horz" lIns="93171" tIns="46586" rIns="93171" bIns="4658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6888" cy="465138"/>
          </a:xfrm>
          <a:prstGeom prst="rect">
            <a:avLst/>
          </a:prstGeom>
        </p:spPr>
        <p:txBody>
          <a:bodyPr vert="horz" lIns="93171" tIns="46586" rIns="93171" bIns="46586"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971925" y="8829675"/>
            <a:ext cx="3036888" cy="465138"/>
          </a:xfrm>
          <a:prstGeom prst="rect">
            <a:avLst/>
          </a:prstGeom>
        </p:spPr>
        <p:txBody>
          <a:bodyPr vert="horz" lIns="93171" tIns="46586" rIns="93171" bIns="46586" rtlCol="0" anchor="b"/>
          <a:lstStyle>
            <a:lvl1pPr algn="r" fontAlgn="auto">
              <a:spcBef>
                <a:spcPts val="0"/>
              </a:spcBef>
              <a:spcAft>
                <a:spcPts val="0"/>
              </a:spcAft>
              <a:defRPr sz="1200">
                <a:latin typeface="+mn-lt"/>
              </a:defRPr>
            </a:lvl1pPr>
          </a:lstStyle>
          <a:p>
            <a:pPr>
              <a:defRPr/>
            </a:pPr>
            <a:fld id="{FD0DE714-D149-456C-9232-F840E621C059}" type="slidenum">
              <a:rPr lang="en-US"/>
              <a:pPr>
                <a:defRPr/>
              </a:pPr>
              <a:t>‹#›</a:t>
            </a:fld>
            <a:endParaRPr lang="en-US" dirty="0"/>
          </a:p>
        </p:txBody>
      </p:sp>
    </p:spTree>
    <p:extLst>
      <p:ext uri="{BB962C8B-B14F-4D97-AF65-F5344CB8AC3E}">
        <p14:creationId xmlns:p14="http://schemas.microsoft.com/office/powerpoint/2010/main" val="18161190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010B5248-718D-4F41-B2C7-54D9FC8A7DE5}"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241BF167-4E46-4A87-A50A-A533CAEF4435}"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241BF167-4E46-4A87-A50A-A533CAEF4435}"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241BF167-4E46-4A87-A50A-A533CAEF4435}"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9716D310-8C9F-4F49-AEA8-42C95E9367D9}"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9716D310-8C9F-4F49-AEA8-42C95E9367D9}"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D0DE714-D149-456C-9232-F840E621C059}"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241BF167-4E46-4A87-A50A-A533CAEF4435}" type="slidenum">
              <a:rPr lang="en-US" smtClean="0"/>
              <a:pPr>
                <a:defRPr/>
              </a:pPr>
              <a:t>14</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baseline="0" dirty="0" smtClean="0"/>
          </a:p>
        </p:txBody>
      </p:sp>
      <p:sp>
        <p:nvSpPr>
          <p:cNvPr id="4" name="Slide Number Placeholder 3"/>
          <p:cNvSpPr>
            <a:spLocks noGrp="1"/>
          </p:cNvSpPr>
          <p:nvPr>
            <p:ph type="sldNum" sz="quarter" idx="5"/>
          </p:nvPr>
        </p:nvSpPr>
        <p:spPr/>
        <p:txBody>
          <a:bodyPr/>
          <a:lstStyle/>
          <a:p>
            <a:pPr>
              <a:defRPr/>
            </a:pPr>
            <a:fld id="{241BF167-4E46-4A87-A50A-A533CAEF4435}" type="slidenum">
              <a:rPr lang="en-US" smtClean="0"/>
              <a:pPr>
                <a:defRPr/>
              </a:pPr>
              <a:t>16</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9716D310-8C9F-4F49-AEA8-42C95E9367D9}" type="slidenum">
              <a:rPr lang="en-US" smtClean="0"/>
              <a:pPr>
                <a:defRPr/>
              </a:pPr>
              <a:t>21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D0DE714-D149-456C-9232-F840E621C059}" type="slidenum">
              <a:rPr lang="en-US" smtClean="0"/>
              <a:pPr>
                <a:defRPr/>
              </a:pPr>
              <a:t>22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D0DE714-D149-456C-9232-F840E621C059}" type="slidenum">
              <a:rPr lang="en-US" smtClean="0"/>
              <a:pPr>
                <a:defRPr/>
              </a:pPr>
              <a:t>23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D0DE714-D149-456C-9232-F840E621C059}" type="slidenum">
              <a:rPr lang="en-US" smtClean="0"/>
              <a:pPr>
                <a:defRPr/>
              </a:pPr>
              <a:t>24</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lvl="1">
              <a:buFont typeface="Wingdings" pitchFamily="2" charset="2"/>
              <a:buNone/>
            </a:pPr>
            <a:endParaRPr lang="en-US" sz="1600" dirty="0" smtClean="0"/>
          </a:p>
        </p:txBody>
      </p:sp>
      <p:sp>
        <p:nvSpPr>
          <p:cNvPr id="4" name="Slide Number Placeholder 3"/>
          <p:cNvSpPr>
            <a:spLocks noGrp="1"/>
          </p:cNvSpPr>
          <p:nvPr>
            <p:ph type="sldNum" sz="quarter" idx="5"/>
          </p:nvPr>
        </p:nvSpPr>
        <p:spPr/>
        <p:txBody>
          <a:bodyPr/>
          <a:lstStyle/>
          <a:p>
            <a:pPr>
              <a:defRPr/>
            </a:pPr>
            <a:fld id="{365C786A-D799-4CFB-98C6-B94C9B80417B}" type="slidenum">
              <a:rPr lang="en-US" smtClean="0"/>
              <a:pPr>
                <a:defRPr/>
              </a:pPr>
              <a:t>25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lvl="1">
              <a:buFont typeface="Wingdings" pitchFamily="2" charset="2"/>
              <a:buNone/>
            </a:pPr>
            <a:endParaRPr lang="en-US" sz="1600" dirty="0" smtClean="0"/>
          </a:p>
        </p:txBody>
      </p:sp>
      <p:sp>
        <p:nvSpPr>
          <p:cNvPr id="4" name="Slide Number Placeholder 3"/>
          <p:cNvSpPr>
            <a:spLocks noGrp="1"/>
          </p:cNvSpPr>
          <p:nvPr>
            <p:ph type="sldNum" sz="quarter" idx="5"/>
          </p:nvPr>
        </p:nvSpPr>
        <p:spPr/>
        <p:txBody>
          <a:bodyPr/>
          <a:lstStyle/>
          <a:p>
            <a:pPr>
              <a:defRPr/>
            </a:pPr>
            <a:fld id="{365C786A-D799-4CFB-98C6-B94C9B80417B}" type="slidenum">
              <a:rPr lang="en-US" smtClean="0"/>
              <a:pPr>
                <a:defRPr/>
              </a:pPr>
              <a:t>26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241BF167-4E46-4A87-A50A-A533CAEF4435}" type="slidenum">
              <a:rPr lang="en-US" smtClean="0"/>
              <a:pPr>
                <a:defRPr/>
              </a:pPr>
              <a:t>27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241BF167-4E46-4A87-A50A-A533CAEF4435}" type="slidenum">
              <a:rPr lang="en-US" smtClean="0"/>
              <a:pPr>
                <a:defRPr/>
              </a:pPr>
              <a:t>28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010B5248-718D-4F41-B2C7-54D9FC8A7DE5}" type="slidenum">
              <a:rPr lang="en-US" smtClean="0"/>
              <a:pPr>
                <a:defRPr/>
              </a:pPr>
              <a:t>30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004A749-D682-4C94-BB02-7793E0586F3B}" type="datetime1">
              <a:rPr lang="en-US" smtClean="0"/>
              <a:pPr>
                <a:defRPr/>
              </a:pPr>
              <a:t>12/10/2012</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Source Selection Sensitive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9826963-71D1-4A6F-A610-04C685BD5B91}"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1" descr="VeteransAffairs-Seal.JPG"/>
          <p:cNvPicPr>
            <a:picLocks noChangeAspect="1" noChangeArrowheads="1"/>
          </p:cNvPicPr>
          <p:nvPr userDrawn="1"/>
        </p:nvPicPr>
        <p:blipFill>
          <a:blip r:embed="rId2" cstate="print"/>
          <a:srcRect/>
          <a:stretch>
            <a:fillRect/>
          </a:stretch>
        </p:blipFill>
        <p:spPr bwMode="auto">
          <a:xfrm>
            <a:off x="76200" y="228600"/>
            <a:ext cx="990600" cy="990600"/>
          </a:xfrm>
          <a:prstGeom prst="rect">
            <a:avLst/>
          </a:prstGeom>
          <a:noFill/>
          <a:ln w="9525">
            <a:noFill/>
            <a:miter lim="800000"/>
            <a:headEnd/>
            <a:tailEnd/>
          </a:ln>
        </p:spPr>
      </p:pic>
      <p:cxnSp>
        <p:nvCxnSpPr>
          <p:cNvPr id="5" name="Straight Connector 4"/>
          <p:cNvCxnSpPr/>
          <p:nvPr userDrawn="1"/>
        </p:nvCxnSpPr>
        <p:spPr>
          <a:xfrm>
            <a:off x="152400" y="1295400"/>
            <a:ext cx="8763000" cy="1588"/>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457200" y="1447800"/>
            <a:ext cx="82296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2C4A93A-C528-42F0-9374-E375F25686EA}" type="datetime1">
              <a:rPr lang="en-US" smtClean="0"/>
              <a:pPr>
                <a:defRPr/>
              </a:pPr>
              <a:t>12/10/2012</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smtClean="0"/>
              <a:t>Source Selection Sensitive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D2423A64-431F-41F9-9973-F5EF2E9A25E5}"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9FCA0A2-F696-482B-99EA-92DF45F9D5BB}" type="datetime1">
              <a:rPr lang="en-US" smtClean="0"/>
              <a:pPr>
                <a:defRPr/>
              </a:pPr>
              <a:t>12/10/2012</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Source Selection Sensitive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9BE6997-47BF-498A-863D-682D58842889}"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B8300A6-34F0-499E-A32F-E9BAB0230A0B}" type="datetime1">
              <a:rPr lang="en-US" smtClean="0"/>
              <a:pPr>
                <a:defRPr/>
              </a:pPr>
              <a:t>12/10/2012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Source Selection Sensitive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6CB605C-74CD-4E73-8938-5D0DC1A2B86F}"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3BA61BC-905B-438A-837A-B7A916627735}" type="datetime1">
              <a:rPr lang="en-US" smtClean="0"/>
              <a:pPr>
                <a:defRPr/>
              </a:pPr>
              <a:t>12/10/2012</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smtClean="0"/>
              <a:t>Source Selection Sensitive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F4FA1140-127A-411E-8D80-CCAEB9800C23}"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1" descr="VeteransAffairs-Seal.JPG"/>
          <p:cNvPicPr>
            <a:picLocks noChangeAspect="1" noChangeArrowheads="1"/>
          </p:cNvPicPr>
          <p:nvPr userDrawn="1"/>
        </p:nvPicPr>
        <p:blipFill>
          <a:blip r:embed="rId2" cstate="print"/>
          <a:srcRect/>
          <a:stretch>
            <a:fillRect/>
          </a:stretch>
        </p:blipFill>
        <p:spPr bwMode="auto">
          <a:xfrm>
            <a:off x="76200" y="228600"/>
            <a:ext cx="990600" cy="990600"/>
          </a:xfrm>
          <a:prstGeom prst="rect">
            <a:avLst/>
          </a:prstGeom>
          <a:noFill/>
          <a:ln w="9525">
            <a:noFill/>
            <a:miter lim="800000"/>
            <a:headEnd/>
            <a:tailEnd/>
          </a:ln>
        </p:spPr>
      </p:pic>
      <p:cxnSp>
        <p:nvCxnSpPr>
          <p:cNvPr id="4" name="Straight Connector 3"/>
          <p:cNvCxnSpPr/>
          <p:nvPr userDrawn="1"/>
        </p:nvCxnSpPr>
        <p:spPr>
          <a:xfrm>
            <a:off x="152400" y="1295400"/>
            <a:ext cx="8763000" cy="1588"/>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userDrawn="1"/>
        </p:nvCxnSpPr>
        <p:spPr>
          <a:xfrm>
            <a:off x="457200" y="1447800"/>
            <a:ext cx="82296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6" name="Date Placeholder 3"/>
          <p:cNvSpPr>
            <a:spLocks noGrp="1"/>
          </p:cNvSpPr>
          <p:nvPr>
            <p:ph type="dt" sz="half" idx="10"/>
          </p:nvPr>
        </p:nvSpPr>
        <p:spPr/>
        <p:txBody>
          <a:bodyPr/>
          <a:lstStyle>
            <a:lvl1pPr>
              <a:defRPr/>
            </a:lvl1pPr>
          </a:lstStyle>
          <a:p>
            <a:pPr>
              <a:defRPr/>
            </a:pPr>
            <a:fld id="{11A7A869-F61D-48DA-BFDF-6993B812C054}" type="datetime1">
              <a:rPr lang="en-US" smtClean="0"/>
              <a:pPr>
                <a:defRPr/>
              </a:pPr>
              <a:t>12/10/2012</a:t>
            </a:fld>
            <a:endParaRPr lang="en-US" dirty="0"/>
          </a:p>
        </p:txBody>
      </p:sp>
      <p:sp>
        <p:nvSpPr>
          <p:cNvPr id="7" name="Footer Placeholder 4"/>
          <p:cNvSpPr>
            <a:spLocks noGrp="1"/>
          </p:cNvSpPr>
          <p:nvPr>
            <p:ph type="ftr" sz="quarter" idx="11"/>
          </p:nvPr>
        </p:nvSpPr>
        <p:spPr/>
        <p:txBody>
          <a:bodyPr/>
          <a:lstStyle>
            <a:lvl1pPr>
              <a:defRPr/>
            </a:lvl1pPr>
          </a:lstStyle>
          <a:p>
            <a:pPr>
              <a:defRPr/>
            </a:pPr>
            <a:r>
              <a:rPr lang="en-US" dirty="0" smtClean="0"/>
              <a:t>Source Selection Sensitive</a:t>
            </a:r>
            <a:endParaRPr lang="en-US" dirty="0"/>
          </a:p>
        </p:txBody>
      </p:sp>
      <p:sp>
        <p:nvSpPr>
          <p:cNvPr id="8" name="Slide Number Placeholder 5"/>
          <p:cNvSpPr>
            <a:spLocks noGrp="1"/>
          </p:cNvSpPr>
          <p:nvPr>
            <p:ph type="sldNum" sz="quarter" idx="12"/>
          </p:nvPr>
        </p:nvSpPr>
        <p:spPr/>
        <p:txBody>
          <a:bodyPr/>
          <a:lstStyle>
            <a:lvl1pPr>
              <a:defRPr/>
            </a:lvl1pPr>
          </a:lstStyle>
          <a:p>
            <a:pPr>
              <a:defRPr/>
            </a:pPr>
            <a:fld id="{8CE37E6C-2B1B-4EF9-B29C-3265935D950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descr="VeteransAffairs-Seal.JPG"/>
          <p:cNvPicPr>
            <a:picLocks noChangeAspect="1" noChangeArrowheads="1"/>
          </p:cNvPicPr>
          <p:nvPr userDrawn="1"/>
        </p:nvPicPr>
        <p:blipFill>
          <a:blip r:embed="rId2" cstate="print"/>
          <a:srcRect/>
          <a:stretch>
            <a:fillRect/>
          </a:stretch>
        </p:blipFill>
        <p:spPr bwMode="auto">
          <a:xfrm>
            <a:off x="76200" y="228600"/>
            <a:ext cx="990600" cy="990600"/>
          </a:xfrm>
          <a:prstGeom prst="rect">
            <a:avLst/>
          </a:prstGeom>
          <a:noFill/>
          <a:ln w="9525">
            <a:noFill/>
            <a:miter lim="800000"/>
            <a:headEnd/>
            <a:tailEnd/>
          </a:ln>
        </p:spPr>
      </p:pic>
      <p:cxnSp>
        <p:nvCxnSpPr>
          <p:cNvPr id="3" name="Straight Connector 2"/>
          <p:cNvCxnSpPr/>
          <p:nvPr userDrawn="1"/>
        </p:nvCxnSpPr>
        <p:spPr>
          <a:xfrm>
            <a:off x="152400" y="1295400"/>
            <a:ext cx="8763000" cy="1588"/>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userDrawn="1"/>
        </p:nvCxnSpPr>
        <p:spPr>
          <a:xfrm>
            <a:off x="457200" y="1447800"/>
            <a:ext cx="82296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5" name="Date Placeholder 3"/>
          <p:cNvSpPr>
            <a:spLocks noGrp="1"/>
          </p:cNvSpPr>
          <p:nvPr>
            <p:ph type="dt" sz="half" idx="10"/>
          </p:nvPr>
        </p:nvSpPr>
        <p:spPr/>
        <p:txBody>
          <a:bodyPr/>
          <a:lstStyle>
            <a:lvl1pPr>
              <a:defRPr/>
            </a:lvl1pPr>
          </a:lstStyle>
          <a:p>
            <a:pPr>
              <a:defRPr/>
            </a:pPr>
            <a:fld id="{F0570CD8-C69F-4646-A33C-240CD7F0B5FE}" type="datetime1">
              <a:rPr lang="en-US" smtClean="0"/>
              <a:pPr>
                <a:defRPr/>
              </a:pPr>
              <a:t>12/10/2012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Source Selection Sensitive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53C260B-36FE-414C-B7AA-316053163762}"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1CE17BB-FDE4-4FC9-A51B-1D431C68FF97}" type="datetime1">
              <a:rPr lang="en-US" smtClean="0"/>
              <a:pPr>
                <a:defRPr/>
              </a:pPr>
              <a:t>12/10/2012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Source Selection Sensitive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5C9CF54-355C-4E2A-A6B4-79D627BA326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C51F77E-5735-4D87-970B-127714BECBDB}" type="datetime1">
              <a:rPr lang="en-US" smtClean="0"/>
              <a:pPr>
                <a:defRPr/>
              </a:pPr>
              <a:t>12/10/2012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Source Selection Sensitive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93032A0-332A-4CA1-B6E3-358CDCDDEDB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29B4C29-44E1-422E-86D0-C8F1F4E7C466}" type="datetime1">
              <a:rPr lang="en-US" smtClean="0"/>
              <a:pPr>
                <a:defRPr/>
              </a:pPr>
              <a:t>12/10/2012</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Source Selection Sensitive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C4ACC02-42F9-4835-9524-527AA507CD03}"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8DA1A29-1E14-43C4-ACAE-8FA1B42B5067}" type="datetime1">
              <a:rPr lang="en-US" smtClean="0"/>
              <a:pPr>
                <a:defRPr/>
              </a:pPr>
              <a:t>12/10/2012</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Source Selection Sensitive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C3D23-A556-4072-8A5C-42B2D2E7CC7C}"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CD7D526-1F9A-4544-8A5C-43F78A09E663}" type="datetime1">
              <a:rPr lang="en-US" smtClean="0"/>
              <a:pPr>
                <a:defRPr/>
              </a:pPr>
              <a:t>12/10/2012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dirty="0" smtClean="0"/>
              <a:t>Source Selection Sensitive</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2935E7E-EA9C-43E9-8968-29CDF82B78EB}"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021" r:id="rId1"/>
    <p:sldLayoutId id="2147484029" r:id="rId2"/>
    <p:sldLayoutId id="2147484022" r:id="rId3"/>
    <p:sldLayoutId id="2147484023" r:id="rId4"/>
    <p:sldLayoutId id="2147484024" r:id="rId5"/>
    <p:sldLayoutId id="2147484030" r:id="rId6"/>
    <p:sldLayoutId id="2147484031" r:id="rId7"/>
    <p:sldLayoutId id="2147484025" r:id="rId8"/>
    <p:sldLayoutId id="2147484026" r:id="rId9"/>
    <p:sldLayoutId id="2147484027" r:id="rId10"/>
    <p:sldLayoutId id="2147484028"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T4Industryday.TAC@va.gov"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www.fbo.gov/"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419100" y="1393535"/>
            <a:ext cx="8382000" cy="5235865"/>
          </a:xfrm>
        </p:spPr>
        <p:txBody>
          <a:bodyPr/>
          <a:lstStyle/>
          <a:p>
            <a:r>
              <a:rPr lang="en-US" sz="4000" b="1" dirty="0" smtClean="0"/>
              <a:t>Transformation Twenty-One </a:t>
            </a:r>
            <a:br>
              <a:rPr lang="en-US" sz="4000" b="1" dirty="0" smtClean="0"/>
            </a:br>
            <a:r>
              <a:rPr lang="en-US" sz="4000" b="1" dirty="0" smtClean="0"/>
              <a:t>Total Technology (T4)</a:t>
            </a:r>
            <a:br>
              <a:rPr lang="en-US" sz="4000" b="1" dirty="0" smtClean="0"/>
            </a:br>
            <a:r>
              <a:rPr lang="en-US" sz="4000" b="1" dirty="0" smtClean="0"/>
              <a:t>On-Ramp</a:t>
            </a:r>
            <a:br>
              <a:rPr lang="en-US" sz="4000" b="1" dirty="0" smtClean="0"/>
            </a:br>
            <a:r>
              <a:rPr lang="en-US" sz="1800" dirty="0" smtClean="0"/>
              <a:t/>
            </a:r>
            <a:br>
              <a:rPr lang="en-US" sz="1800" dirty="0" smtClean="0"/>
            </a:br>
            <a:r>
              <a:rPr lang="en-US" sz="4800" b="1" dirty="0" smtClean="0"/>
              <a:t>Industry Day</a:t>
            </a:r>
            <a:r>
              <a:rPr lang="en-US" dirty="0" smtClean="0"/>
              <a:t/>
            </a:r>
            <a:br>
              <a:rPr lang="en-US" dirty="0" smtClean="0"/>
            </a:br>
            <a:r>
              <a:rPr lang="en-US" sz="2800" dirty="0" smtClean="0"/>
              <a:t>December 10, 2012</a:t>
            </a:r>
            <a:r>
              <a:rPr lang="en-US" sz="3600" dirty="0" smtClean="0"/>
              <a:t/>
            </a:r>
            <a:br>
              <a:rPr lang="en-US" sz="3600" dirty="0" smtClean="0"/>
            </a:br>
            <a:r>
              <a:rPr lang="en-US" sz="3600" dirty="0" smtClean="0"/>
              <a:t> </a:t>
            </a:r>
            <a:br>
              <a:rPr lang="en-US" sz="3600" dirty="0" smtClean="0"/>
            </a:br>
            <a:r>
              <a:rPr lang="en-US" sz="1600" dirty="0" smtClean="0"/>
              <a:t>Brandon Utt</a:t>
            </a:r>
            <a:br>
              <a:rPr lang="en-US" sz="1600" dirty="0" smtClean="0"/>
            </a:br>
            <a:r>
              <a:rPr lang="en-US" sz="1600" dirty="0" smtClean="0"/>
              <a:t>Contracting Officer</a:t>
            </a:r>
            <a:br>
              <a:rPr lang="en-US" sz="1600" dirty="0" smtClean="0"/>
            </a:br>
            <a:r>
              <a:rPr lang="en-US" sz="1600" dirty="0" smtClean="0"/>
              <a:t>Technology Acquisition Center</a:t>
            </a:r>
            <a:br>
              <a:rPr lang="en-US" sz="1600" dirty="0" smtClean="0"/>
            </a:br>
            <a:r>
              <a:rPr lang="en-US" sz="1600" dirty="0" smtClean="0"/>
              <a:t>(732) 440-9678</a:t>
            </a:r>
            <a:br>
              <a:rPr lang="en-US" sz="1600" dirty="0" smtClean="0"/>
            </a:br>
            <a:r>
              <a:rPr lang="en-US" sz="1600" dirty="0" smtClean="0"/>
              <a:t>Email: Brandon.Utt@va.gov</a:t>
            </a:r>
          </a:p>
        </p:txBody>
      </p:sp>
      <p:pic>
        <p:nvPicPr>
          <p:cNvPr id="5124" name="Picture 2"/>
          <p:cNvPicPr>
            <a:picLocks noChangeAspect="1" noChangeArrowheads="1"/>
          </p:cNvPicPr>
          <p:nvPr/>
        </p:nvPicPr>
        <p:blipFill>
          <a:blip r:embed="rId3" cstate="print"/>
          <a:srcRect/>
          <a:stretch>
            <a:fillRect/>
          </a:stretch>
        </p:blipFill>
        <p:spPr bwMode="auto">
          <a:xfrm>
            <a:off x="228600" y="228600"/>
            <a:ext cx="8674100"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idx="4294967295"/>
          </p:nvPr>
        </p:nvSpPr>
        <p:spPr>
          <a:xfrm>
            <a:off x="0" y="274638"/>
            <a:ext cx="8229600" cy="1143000"/>
          </a:xfrm>
        </p:spPr>
        <p:txBody>
          <a:bodyPr/>
          <a:lstStyle/>
          <a:p>
            <a:r>
              <a:rPr lang="en-US" dirty="0" smtClean="0"/>
              <a:t>	</a:t>
            </a:r>
            <a:r>
              <a:rPr lang="en-US" b="1" dirty="0" smtClean="0"/>
              <a:t>Administrative Remarks</a:t>
            </a:r>
          </a:p>
        </p:txBody>
      </p:sp>
      <p:sp>
        <p:nvSpPr>
          <p:cNvPr id="6148" name="Content Placeholder 2"/>
          <p:cNvSpPr>
            <a:spLocks noGrp="1"/>
          </p:cNvSpPr>
          <p:nvPr>
            <p:ph idx="4294967295"/>
          </p:nvPr>
        </p:nvSpPr>
        <p:spPr>
          <a:xfrm>
            <a:off x="501070" y="1509080"/>
            <a:ext cx="8229600" cy="4838700"/>
          </a:xfrm>
        </p:spPr>
        <p:txBody>
          <a:bodyPr/>
          <a:lstStyle/>
          <a:p>
            <a:pPr indent="174625">
              <a:lnSpc>
                <a:spcPct val="110000"/>
              </a:lnSpc>
              <a:spcBef>
                <a:spcPct val="5000"/>
              </a:spcBef>
              <a:buClr>
                <a:schemeClr val="tx1"/>
              </a:buClr>
              <a:buFont typeface="Wingdings" pitchFamily="2" charset="2"/>
              <a:buChar char="Ø"/>
            </a:pPr>
            <a:r>
              <a:rPr lang="en-US" sz="2800" dirty="0" smtClean="0"/>
              <a:t>Ask Questions – Questions shall be submitted via email to </a:t>
            </a:r>
            <a:r>
              <a:rPr lang="en-US" sz="2800" dirty="0" smtClean="0">
                <a:hlinkClick r:id="rId3"/>
              </a:rPr>
              <a:t>T4Industryday.TAC@va.gov</a:t>
            </a:r>
            <a:endParaRPr lang="en-US" sz="2800" dirty="0"/>
          </a:p>
          <a:p>
            <a:pPr lvl="1" indent="174625">
              <a:lnSpc>
                <a:spcPct val="110000"/>
              </a:lnSpc>
              <a:spcBef>
                <a:spcPct val="5000"/>
              </a:spcBef>
              <a:buClr>
                <a:schemeClr val="tx1"/>
              </a:buClr>
              <a:buFont typeface="Wingdings" pitchFamily="2" charset="2"/>
              <a:buChar char="Ø"/>
            </a:pPr>
            <a:r>
              <a:rPr lang="en-US" sz="2400" dirty="0" smtClean="0"/>
              <a:t>Please reference “Industry Day Questions” in the subject line  </a:t>
            </a:r>
          </a:p>
          <a:p>
            <a:pPr indent="174625">
              <a:lnSpc>
                <a:spcPct val="110000"/>
              </a:lnSpc>
              <a:spcBef>
                <a:spcPct val="5000"/>
              </a:spcBef>
              <a:buClr>
                <a:schemeClr val="tx1"/>
              </a:buClr>
              <a:buFont typeface="Wingdings" pitchFamily="2" charset="2"/>
              <a:buChar char="Ø"/>
            </a:pPr>
            <a:endParaRPr lang="en-US" sz="1000" dirty="0" smtClean="0"/>
          </a:p>
          <a:p>
            <a:pPr indent="174625">
              <a:lnSpc>
                <a:spcPct val="110000"/>
              </a:lnSpc>
              <a:spcBef>
                <a:spcPct val="5000"/>
              </a:spcBef>
              <a:buClr>
                <a:schemeClr val="tx1"/>
              </a:buClr>
              <a:buFont typeface="Wingdings" pitchFamily="2" charset="2"/>
              <a:buChar char="Ø"/>
            </a:pPr>
            <a:r>
              <a:rPr lang="en-US" sz="2800" dirty="0" smtClean="0"/>
              <a:t>Briefings, Q&amp;A, Attendee List, etc. will be posted online at the following website under VA118-13-R-0042 </a:t>
            </a:r>
          </a:p>
          <a:p>
            <a:pPr lvl="1" indent="174625">
              <a:lnSpc>
                <a:spcPct val="110000"/>
              </a:lnSpc>
              <a:spcBef>
                <a:spcPct val="5000"/>
              </a:spcBef>
              <a:buClr>
                <a:schemeClr val="tx1"/>
              </a:buClr>
              <a:buFont typeface="Wingdings" pitchFamily="2" charset="2"/>
              <a:buChar char="Ø"/>
            </a:pPr>
            <a:r>
              <a:rPr lang="en-US" sz="2400" dirty="0" smtClean="0">
                <a:hlinkClick r:id="rId4"/>
              </a:rPr>
              <a:t>https://www.fbo.gov/</a:t>
            </a:r>
            <a:endParaRPr lang="en-US" sz="2400" dirty="0"/>
          </a:p>
          <a:p>
            <a:pPr lvl="1" indent="0">
              <a:lnSpc>
                <a:spcPct val="110000"/>
              </a:lnSpc>
              <a:spcBef>
                <a:spcPct val="5000"/>
              </a:spcBef>
              <a:buClr>
                <a:schemeClr val="tx1"/>
              </a:buClr>
              <a:buNone/>
            </a:pPr>
            <a:endParaRPr lang="en-US" sz="1000" dirty="0" smtClean="0"/>
          </a:p>
          <a:p>
            <a:pPr indent="174625">
              <a:lnSpc>
                <a:spcPct val="110000"/>
              </a:lnSpc>
              <a:spcBef>
                <a:spcPct val="5000"/>
              </a:spcBef>
              <a:buClr>
                <a:schemeClr val="tx1"/>
              </a:buClr>
              <a:buFont typeface="Wingdings" pitchFamily="2" charset="2"/>
              <a:buChar char="Ø"/>
            </a:pPr>
            <a:r>
              <a:rPr lang="en-US" sz="2800" dirty="0" smtClean="0"/>
              <a:t>Please Do Not put your Phone on Hold</a:t>
            </a:r>
          </a:p>
        </p:txBody>
      </p:sp>
      <p:sp>
        <p:nvSpPr>
          <p:cNvPr id="6" name="Slide Number Placeholder 5"/>
          <p:cNvSpPr>
            <a:spLocks noGrp="1"/>
          </p:cNvSpPr>
          <p:nvPr>
            <p:ph type="sldNum" sz="quarter" idx="12"/>
          </p:nvPr>
        </p:nvSpPr>
        <p:spPr/>
        <p:txBody>
          <a:bodyPr/>
          <a:lstStyle/>
          <a:p>
            <a:pPr>
              <a:defRPr/>
            </a:pPr>
            <a:fld id="{F53C260B-36FE-414C-B7AA-316053163762}" type="slidenum">
              <a:rPr lang="en-US"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idx="4294967295"/>
          </p:nvPr>
        </p:nvSpPr>
        <p:spPr>
          <a:xfrm>
            <a:off x="914400" y="190500"/>
            <a:ext cx="8229600" cy="1143000"/>
          </a:xfrm>
        </p:spPr>
        <p:txBody>
          <a:bodyPr/>
          <a:lstStyle/>
          <a:p>
            <a:r>
              <a:rPr lang="en-US" sz="4000" b="1" dirty="0" smtClean="0"/>
              <a:t>Technology Acquisition Center (TAC)</a:t>
            </a:r>
          </a:p>
        </p:txBody>
      </p:sp>
      <p:sp>
        <p:nvSpPr>
          <p:cNvPr id="6148" name="Content Placeholder 2"/>
          <p:cNvSpPr>
            <a:spLocks noGrp="1"/>
          </p:cNvSpPr>
          <p:nvPr>
            <p:ph idx="4294967295"/>
          </p:nvPr>
        </p:nvSpPr>
        <p:spPr>
          <a:xfrm>
            <a:off x="501070" y="1514577"/>
            <a:ext cx="8229600" cy="4525963"/>
          </a:xfrm>
        </p:spPr>
        <p:txBody>
          <a:bodyPr/>
          <a:lstStyle/>
          <a:p>
            <a:pPr marL="171450" indent="-171450" defTabSz="895350">
              <a:lnSpc>
                <a:spcPct val="120000"/>
              </a:lnSpc>
              <a:spcBef>
                <a:spcPct val="5000"/>
              </a:spcBef>
              <a:buClr>
                <a:schemeClr val="tx1"/>
              </a:buClr>
              <a:buFont typeface="Wingdings" pitchFamily="2" charset="2"/>
              <a:buChar char="Ø"/>
            </a:pPr>
            <a:r>
              <a:rPr lang="en-US" sz="2800" dirty="0" smtClean="0"/>
              <a:t> Brandon Utt, Contracting Officer</a:t>
            </a:r>
          </a:p>
          <a:p>
            <a:pPr marL="171450" indent="-171450" defTabSz="895350">
              <a:lnSpc>
                <a:spcPct val="120000"/>
              </a:lnSpc>
              <a:spcBef>
                <a:spcPct val="5000"/>
              </a:spcBef>
              <a:buClr>
                <a:schemeClr val="tx1"/>
              </a:buClr>
              <a:buFont typeface="Wingdings" pitchFamily="2" charset="2"/>
              <a:buChar char="Ø"/>
            </a:pPr>
            <a:endParaRPr lang="en-US" sz="1000" dirty="0" smtClean="0"/>
          </a:p>
          <a:p>
            <a:pPr marL="171450" indent="-171450" defTabSz="895350">
              <a:lnSpc>
                <a:spcPct val="120000"/>
              </a:lnSpc>
              <a:spcBef>
                <a:spcPct val="5000"/>
              </a:spcBef>
              <a:buClr>
                <a:schemeClr val="tx1"/>
              </a:buClr>
              <a:buFont typeface="Wingdings" pitchFamily="2" charset="2"/>
              <a:buChar char="Ø"/>
            </a:pPr>
            <a:r>
              <a:rPr lang="en-US" sz="2800" dirty="0" smtClean="0"/>
              <a:t> Lana Farber, Contract Specialist</a:t>
            </a:r>
          </a:p>
          <a:p>
            <a:pPr marL="171450" indent="-171450" defTabSz="895350">
              <a:lnSpc>
                <a:spcPct val="120000"/>
              </a:lnSpc>
              <a:spcBef>
                <a:spcPct val="5000"/>
              </a:spcBef>
              <a:buClr>
                <a:schemeClr val="tx1"/>
              </a:buClr>
              <a:buFont typeface="Wingdings" pitchFamily="2" charset="2"/>
              <a:buChar char="Ø"/>
            </a:pPr>
            <a:endParaRPr lang="en-US" sz="1000" dirty="0" smtClean="0"/>
          </a:p>
          <a:p>
            <a:pPr marL="171450" indent="-171450" defTabSz="895350">
              <a:lnSpc>
                <a:spcPct val="120000"/>
              </a:lnSpc>
              <a:spcBef>
                <a:spcPct val="5000"/>
              </a:spcBef>
              <a:buClr>
                <a:schemeClr val="tx1"/>
              </a:buClr>
              <a:buFont typeface="Wingdings" pitchFamily="2" charset="2"/>
              <a:buChar char="Ø"/>
            </a:pPr>
            <a:r>
              <a:rPr lang="en-US" sz="2800" dirty="0" smtClean="0"/>
              <a:t> Mark Mezger, Contract Specialist</a:t>
            </a:r>
          </a:p>
          <a:p>
            <a:pPr marL="171450" indent="-171450" defTabSz="895350">
              <a:lnSpc>
                <a:spcPct val="120000"/>
              </a:lnSpc>
              <a:spcBef>
                <a:spcPct val="5000"/>
              </a:spcBef>
              <a:buClr>
                <a:schemeClr val="tx1"/>
              </a:buClr>
              <a:buFont typeface="Wingdings" pitchFamily="2" charset="2"/>
              <a:buChar char="Ø"/>
            </a:pPr>
            <a:endParaRPr lang="en-US" sz="1000" dirty="0" smtClean="0"/>
          </a:p>
          <a:p>
            <a:pPr marL="171450" indent="-171450" defTabSz="895350">
              <a:lnSpc>
                <a:spcPct val="120000"/>
              </a:lnSpc>
              <a:spcBef>
                <a:spcPct val="5000"/>
              </a:spcBef>
              <a:buClr>
                <a:schemeClr val="tx1"/>
              </a:buClr>
              <a:buFont typeface="Wingdings" pitchFamily="2" charset="2"/>
              <a:buChar char="Ø"/>
            </a:pPr>
            <a:r>
              <a:rPr lang="en-US" sz="2800" dirty="0" smtClean="0"/>
              <a:t> Jessica Adamitis, Contract Specialist</a:t>
            </a:r>
          </a:p>
          <a:p>
            <a:pPr marL="0" indent="0" defTabSz="895350">
              <a:lnSpc>
                <a:spcPct val="120000"/>
              </a:lnSpc>
              <a:spcBef>
                <a:spcPct val="5000"/>
              </a:spcBef>
              <a:buClr>
                <a:schemeClr val="tx1"/>
              </a:buClr>
              <a:buNone/>
            </a:pPr>
            <a:endParaRPr lang="en-US" sz="1000" dirty="0" smtClean="0"/>
          </a:p>
        </p:txBody>
      </p:sp>
      <p:sp>
        <p:nvSpPr>
          <p:cNvPr id="6" name="Slide Number Placeholder 5"/>
          <p:cNvSpPr>
            <a:spLocks noGrp="1"/>
          </p:cNvSpPr>
          <p:nvPr>
            <p:ph type="sldNum" sz="quarter" idx="12"/>
          </p:nvPr>
        </p:nvSpPr>
        <p:spPr/>
        <p:txBody>
          <a:bodyPr/>
          <a:lstStyle/>
          <a:p>
            <a:pPr>
              <a:defRPr/>
            </a:pPr>
            <a:fld id="{F53C260B-36FE-414C-B7AA-316053163762}" type="slidenum">
              <a:rPr lang="en-US"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idx="4294967295"/>
          </p:nvPr>
        </p:nvSpPr>
        <p:spPr>
          <a:xfrm>
            <a:off x="0" y="274638"/>
            <a:ext cx="8229600" cy="1143000"/>
          </a:xfrm>
        </p:spPr>
        <p:txBody>
          <a:bodyPr/>
          <a:lstStyle/>
          <a:p>
            <a:r>
              <a:rPr lang="en-US" b="1" dirty="0" smtClean="0"/>
              <a:t>Industry Day Agenda</a:t>
            </a:r>
          </a:p>
        </p:txBody>
      </p:sp>
      <p:sp>
        <p:nvSpPr>
          <p:cNvPr id="6148" name="Content Placeholder 2"/>
          <p:cNvSpPr>
            <a:spLocks noGrp="1"/>
          </p:cNvSpPr>
          <p:nvPr>
            <p:ph idx="4294967295"/>
          </p:nvPr>
        </p:nvSpPr>
        <p:spPr>
          <a:xfrm>
            <a:off x="501070" y="1508470"/>
            <a:ext cx="8229600" cy="4762500"/>
          </a:xfrm>
        </p:spPr>
        <p:txBody>
          <a:bodyPr/>
          <a:lstStyle/>
          <a:p>
            <a:pPr>
              <a:buFont typeface="Wingdings" pitchFamily="2" charset="2"/>
              <a:buChar char="Ø"/>
            </a:pPr>
            <a:r>
              <a:rPr lang="en-US" sz="2400" dirty="0" smtClean="0"/>
              <a:t>T4 Overview</a:t>
            </a:r>
            <a:endParaRPr lang="en-US" sz="800" dirty="0" smtClean="0"/>
          </a:p>
          <a:p>
            <a:pPr>
              <a:buFont typeface="Wingdings" pitchFamily="2" charset="2"/>
              <a:buChar char="Ø"/>
            </a:pPr>
            <a:r>
              <a:rPr lang="en-US" sz="2400" dirty="0" smtClean="0"/>
              <a:t>T4 Performance Work Statement Overview</a:t>
            </a:r>
            <a:endParaRPr lang="en-US" sz="800" dirty="0" smtClean="0"/>
          </a:p>
          <a:p>
            <a:pPr>
              <a:buFont typeface="Wingdings" pitchFamily="2" charset="2"/>
              <a:buChar char="Ø"/>
            </a:pPr>
            <a:r>
              <a:rPr lang="en-US" sz="2400" dirty="0" smtClean="0"/>
              <a:t>T4 Contract Requirements</a:t>
            </a:r>
          </a:p>
          <a:p>
            <a:pPr>
              <a:buFont typeface="Wingdings" pitchFamily="2" charset="2"/>
              <a:buChar char="Ø"/>
            </a:pPr>
            <a:r>
              <a:rPr lang="en-US" sz="2400" dirty="0"/>
              <a:t>T4 </a:t>
            </a:r>
            <a:r>
              <a:rPr lang="en-US" sz="2400" dirty="0" smtClean="0"/>
              <a:t>Task Order Requirements</a:t>
            </a:r>
            <a:endParaRPr lang="en-US" sz="800" dirty="0" smtClean="0"/>
          </a:p>
          <a:p>
            <a:pPr>
              <a:buFont typeface="Wingdings" pitchFamily="2" charset="2"/>
              <a:buChar char="Ø"/>
            </a:pPr>
            <a:r>
              <a:rPr lang="en-US" sz="2400" dirty="0"/>
              <a:t>Organizational Conflict of Interest </a:t>
            </a:r>
          </a:p>
          <a:p>
            <a:pPr>
              <a:buFont typeface="Wingdings" pitchFamily="2" charset="2"/>
              <a:buChar char="Ø"/>
            </a:pPr>
            <a:r>
              <a:rPr lang="en-US" sz="2400" dirty="0" smtClean="0"/>
              <a:t>T4 On-Ramp Clause</a:t>
            </a:r>
          </a:p>
          <a:p>
            <a:pPr>
              <a:buFont typeface="Wingdings" pitchFamily="2" charset="2"/>
              <a:buChar char="Ø"/>
            </a:pPr>
            <a:r>
              <a:rPr lang="en-US" sz="2400" dirty="0" smtClean="0"/>
              <a:t>T4 </a:t>
            </a:r>
            <a:r>
              <a:rPr lang="en-US" sz="2400" dirty="0"/>
              <a:t>On-Ramp </a:t>
            </a:r>
            <a:r>
              <a:rPr lang="en-US" sz="2400" dirty="0" smtClean="0"/>
              <a:t>Opportunity</a:t>
            </a:r>
          </a:p>
          <a:p>
            <a:pPr>
              <a:buFont typeface="Wingdings" pitchFamily="2" charset="2"/>
              <a:buChar char="Ø"/>
            </a:pPr>
            <a:r>
              <a:rPr lang="en-US" sz="2400" dirty="0" smtClean="0"/>
              <a:t>Proposed Acquisition Strategy</a:t>
            </a:r>
          </a:p>
          <a:p>
            <a:pPr>
              <a:buFont typeface="Wingdings" pitchFamily="2" charset="2"/>
              <a:buChar char="Ø"/>
            </a:pPr>
            <a:r>
              <a:rPr lang="en-US" sz="2400" dirty="0" smtClean="0"/>
              <a:t>Proposed Acquisition Timeline</a:t>
            </a:r>
            <a:endParaRPr lang="en-US" dirty="0"/>
          </a:p>
          <a:p>
            <a:pPr>
              <a:buFont typeface="Wingdings" pitchFamily="2" charset="2"/>
              <a:buChar char="Ø"/>
            </a:pPr>
            <a:r>
              <a:rPr lang="en-US" sz="2400" dirty="0" smtClean="0"/>
              <a:t>Frequently Asked Questions</a:t>
            </a:r>
          </a:p>
          <a:p>
            <a:pPr>
              <a:buFont typeface="Wingdings" pitchFamily="2" charset="2"/>
              <a:buChar char="Ø"/>
            </a:pPr>
            <a:r>
              <a:rPr lang="en-US" sz="2400" dirty="0" smtClean="0"/>
              <a:t>Closing Remarks</a:t>
            </a:r>
            <a:endParaRPr lang="en-US" sz="2400" dirty="0"/>
          </a:p>
        </p:txBody>
      </p:sp>
      <p:sp>
        <p:nvSpPr>
          <p:cNvPr id="6" name="Slide Number Placeholder 5"/>
          <p:cNvSpPr>
            <a:spLocks noGrp="1"/>
          </p:cNvSpPr>
          <p:nvPr>
            <p:ph type="sldNum" sz="quarter" idx="12"/>
          </p:nvPr>
        </p:nvSpPr>
        <p:spPr/>
        <p:txBody>
          <a:bodyPr/>
          <a:lstStyle/>
          <a:p>
            <a:pPr>
              <a:defRPr/>
            </a:pPr>
            <a:fld id="{F53C260B-36FE-414C-B7AA-316053163762}" type="slidenum">
              <a:rPr lang="en-US"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b="1" dirty="0" smtClean="0"/>
              <a:t>T4 Overview</a:t>
            </a:r>
          </a:p>
        </p:txBody>
      </p:sp>
      <p:sp>
        <p:nvSpPr>
          <p:cNvPr id="7171" name="Content Placeholder 2"/>
          <p:cNvSpPr>
            <a:spLocks noGrp="1"/>
          </p:cNvSpPr>
          <p:nvPr>
            <p:ph idx="1"/>
          </p:nvPr>
        </p:nvSpPr>
        <p:spPr>
          <a:xfrm>
            <a:off x="501070" y="1509995"/>
            <a:ext cx="8229600" cy="5106620"/>
          </a:xfrm>
        </p:spPr>
        <p:txBody>
          <a:bodyPr/>
          <a:lstStyle/>
          <a:p>
            <a:pPr eaLnBrk="1" hangingPunct="1">
              <a:buFont typeface="Wingdings" pitchFamily="2" charset="2"/>
              <a:buChar char="Ø"/>
            </a:pPr>
            <a:r>
              <a:rPr lang="en-US" sz="2800" u="sng" dirty="0" smtClean="0"/>
              <a:t>T4 is:</a:t>
            </a:r>
          </a:p>
          <a:p>
            <a:pPr marL="742950" lvl="2" indent="-342900" eaLnBrk="1" hangingPunct="1">
              <a:buFont typeface="Wingdings" pitchFamily="2" charset="2"/>
              <a:buChar char="Ø"/>
            </a:pPr>
            <a:r>
              <a:rPr lang="en-US" sz="2000" dirty="0" smtClean="0"/>
              <a:t>Contractor-provided solutions in support of information technology and telecommunications </a:t>
            </a:r>
          </a:p>
          <a:p>
            <a:pPr marL="1200150" lvl="3" indent="-342900" eaLnBrk="1" hangingPunct="1">
              <a:buFont typeface="Wingdings" pitchFamily="2" charset="2"/>
              <a:buChar char="Ø"/>
            </a:pPr>
            <a:r>
              <a:rPr lang="en-US" sz="1800" dirty="0" smtClean="0"/>
              <a:t>Task Areas include:  program management and strategy planning, systems/software engineering, enterprise network, cyber security, operation and maintenance and IT facility support. </a:t>
            </a:r>
          </a:p>
          <a:p>
            <a:pPr lvl="1" eaLnBrk="1" hangingPunct="1">
              <a:buFont typeface="Wingdings" pitchFamily="2" charset="2"/>
              <a:buChar char="Ø"/>
            </a:pPr>
            <a:r>
              <a:rPr lang="en-US" sz="2000" dirty="0" smtClean="0"/>
              <a:t>Program ceiling $12B</a:t>
            </a:r>
          </a:p>
          <a:p>
            <a:pPr lvl="1" eaLnBrk="1" hangingPunct="1">
              <a:buFont typeface="Wingdings" pitchFamily="2" charset="2"/>
              <a:buChar char="Ø"/>
            </a:pPr>
            <a:r>
              <a:rPr lang="en-US" sz="2000" dirty="0" smtClean="0"/>
              <a:t>Five-year Indefinite Delivery/Indefinite Quantity (IDIQ) Multiple Award Task Order (MATO) contract</a:t>
            </a:r>
          </a:p>
          <a:p>
            <a:pPr lvl="2" eaLnBrk="1" hangingPunct="1">
              <a:buFont typeface="Wingdings" pitchFamily="2" charset="2"/>
              <a:buChar char="Ø"/>
            </a:pPr>
            <a:r>
              <a:rPr lang="en-US" sz="1800" dirty="0" smtClean="0"/>
              <a:t>Contract Expires on June 30, 2016</a:t>
            </a:r>
          </a:p>
          <a:p>
            <a:pPr lvl="2" eaLnBrk="1" hangingPunct="1">
              <a:buFont typeface="Wingdings" pitchFamily="2" charset="2"/>
              <a:buChar char="Ø"/>
            </a:pPr>
            <a:r>
              <a:rPr lang="en-US" sz="1800" dirty="0" smtClean="0"/>
              <a:t>15 Prime Contract Holders</a:t>
            </a:r>
          </a:p>
          <a:p>
            <a:pPr lvl="1" eaLnBrk="1" hangingPunct="1">
              <a:buFont typeface="Wingdings" pitchFamily="2" charset="2"/>
              <a:buChar char="Ø"/>
            </a:pPr>
            <a:r>
              <a:rPr lang="en-US" sz="2000" dirty="0" smtClean="0"/>
              <a:t>Task Orders are competed using best value procedures</a:t>
            </a:r>
          </a:p>
          <a:p>
            <a:pPr lvl="2" eaLnBrk="1" hangingPunct="1">
              <a:buFont typeface="Wingdings" pitchFamily="2" charset="2"/>
              <a:buChar char="Ø"/>
            </a:pPr>
            <a:r>
              <a:rPr lang="en-US" sz="1800" dirty="0" smtClean="0"/>
              <a:t>Performance-Based </a:t>
            </a:r>
          </a:p>
          <a:p>
            <a:pPr lvl="2" eaLnBrk="1" hangingPunct="1">
              <a:buFont typeface="Wingdings" pitchFamily="2" charset="2"/>
              <a:buChar char="Ø"/>
            </a:pPr>
            <a:r>
              <a:rPr lang="en-US" sz="1800" dirty="0" smtClean="0"/>
              <a:t>Contract Types: Time-and-Materials (T&amp;M), Cost Reimbursement (CR), and/or Firm-Fixed-Price (FFP) basis</a:t>
            </a:r>
          </a:p>
          <a:p>
            <a:pPr>
              <a:buFont typeface="Arial" charset="0"/>
              <a:buNone/>
            </a:pPr>
            <a:endParaRPr lang="en-US" sz="2000" dirty="0" smtClean="0"/>
          </a:p>
        </p:txBody>
      </p:sp>
      <p:sp>
        <p:nvSpPr>
          <p:cNvPr id="6" name="Slide Number Placeholder 5"/>
          <p:cNvSpPr>
            <a:spLocks noGrp="1"/>
          </p:cNvSpPr>
          <p:nvPr>
            <p:ph type="sldNum" sz="quarter" idx="12"/>
          </p:nvPr>
        </p:nvSpPr>
        <p:spPr/>
        <p:txBody>
          <a:bodyPr/>
          <a:lstStyle/>
          <a:p>
            <a:pPr>
              <a:defRPr/>
            </a:pPr>
            <a:fld id="{D2423A64-431F-41F9-9973-F5EF2E9A25E5}" type="slidenum">
              <a:rPr lang="en-US"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b="1" dirty="0" smtClean="0"/>
              <a:t>T4 Overview</a:t>
            </a:r>
          </a:p>
        </p:txBody>
      </p:sp>
      <p:sp>
        <p:nvSpPr>
          <p:cNvPr id="7171" name="Content Placeholder 2"/>
          <p:cNvSpPr>
            <a:spLocks noGrp="1"/>
          </p:cNvSpPr>
          <p:nvPr>
            <p:ph idx="1"/>
          </p:nvPr>
        </p:nvSpPr>
        <p:spPr>
          <a:xfrm>
            <a:off x="501070" y="1509995"/>
            <a:ext cx="8229600" cy="4953000"/>
          </a:xfrm>
        </p:spPr>
        <p:txBody>
          <a:bodyPr/>
          <a:lstStyle/>
          <a:p>
            <a:pPr eaLnBrk="1" hangingPunct="1">
              <a:buFont typeface="Wingdings" pitchFamily="2" charset="2"/>
              <a:buChar char="Ø"/>
            </a:pPr>
            <a:r>
              <a:rPr lang="en-US" sz="2800" u="sng" dirty="0" smtClean="0"/>
              <a:t>T4 is (cont.):</a:t>
            </a:r>
          </a:p>
          <a:p>
            <a:pPr marL="800100" lvl="1" eaLnBrk="1" hangingPunct="1">
              <a:lnSpc>
                <a:spcPct val="80000"/>
              </a:lnSpc>
              <a:spcBef>
                <a:spcPct val="10000"/>
              </a:spcBef>
              <a:buFont typeface="Wingdings" pitchFamily="2" charset="2"/>
              <a:buChar char="Ø"/>
            </a:pPr>
            <a:r>
              <a:rPr lang="en-US" sz="2000" dirty="0"/>
              <a:t>Supports Program Management Accountability System (PMAS) </a:t>
            </a:r>
          </a:p>
          <a:p>
            <a:pPr marL="800100" lvl="1" eaLnBrk="1" hangingPunct="1">
              <a:lnSpc>
                <a:spcPct val="80000"/>
              </a:lnSpc>
              <a:spcBef>
                <a:spcPct val="10000"/>
              </a:spcBef>
              <a:buNone/>
            </a:pPr>
            <a:r>
              <a:rPr lang="en-US" sz="2000" dirty="0"/>
              <a:t>	</a:t>
            </a:r>
          </a:p>
          <a:p>
            <a:pPr lvl="1" eaLnBrk="1" hangingPunct="1">
              <a:lnSpc>
                <a:spcPct val="80000"/>
              </a:lnSpc>
              <a:spcBef>
                <a:spcPct val="10000"/>
              </a:spcBef>
              <a:buFont typeface="Wingdings" pitchFamily="2" charset="2"/>
              <a:buChar char="Ø"/>
            </a:pPr>
            <a:r>
              <a:rPr lang="en-US" sz="2000" dirty="0"/>
              <a:t>Savings for the Government – reduced cycle time, fewer source selections, increased savings associated with contract administration, overhead, program management, and competition in a post award environment</a:t>
            </a:r>
          </a:p>
          <a:p>
            <a:pPr lvl="1" eaLnBrk="1" hangingPunct="1">
              <a:lnSpc>
                <a:spcPct val="80000"/>
              </a:lnSpc>
              <a:spcBef>
                <a:spcPct val="10000"/>
              </a:spcBef>
              <a:buNone/>
            </a:pPr>
            <a:endParaRPr lang="en-US" sz="2000" dirty="0"/>
          </a:p>
          <a:p>
            <a:pPr lvl="1" eaLnBrk="1" hangingPunct="1">
              <a:lnSpc>
                <a:spcPct val="80000"/>
              </a:lnSpc>
              <a:spcBef>
                <a:spcPct val="10000"/>
              </a:spcBef>
              <a:buFont typeface="Wingdings" pitchFamily="2" charset="2"/>
              <a:buChar char="Ø"/>
            </a:pPr>
            <a:r>
              <a:rPr lang="en-US" sz="2000" dirty="0"/>
              <a:t>Provides greater insight to industry of VA’s total information technology needs resulting in better solutions</a:t>
            </a:r>
          </a:p>
          <a:p>
            <a:pPr eaLnBrk="1" hangingPunct="1">
              <a:buFont typeface="Wingdings" pitchFamily="2" charset="2"/>
              <a:buChar char="Ø"/>
            </a:pPr>
            <a:r>
              <a:rPr lang="en-US" sz="2800" u="sng" dirty="0"/>
              <a:t>T4 is not:</a:t>
            </a:r>
          </a:p>
          <a:p>
            <a:pPr lvl="1" eaLnBrk="1" hangingPunct="1">
              <a:buFont typeface="Wingdings" pitchFamily="2" charset="2"/>
              <a:buChar char="Ø"/>
            </a:pPr>
            <a:r>
              <a:rPr lang="en-US" sz="2000" dirty="0"/>
              <a:t>A Hardware contract</a:t>
            </a:r>
          </a:p>
          <a:p>
            <a:pPr lvl="1" eaLnBrk="1" hangingPunct="1">
              <a:buFont typeface="Wingdings" pitchFamily="2" charset="2"/>
              <a:buChar char="Ø"/>
            </a:pPr>
            <a:r>
              <a:rPr lang="en-US" sz="2000" dirty="0"/>
              <a:t>Intended to replace all VA’s IT service contracts</a:t>
            </a:r>
          </a:p>
          <a:p>
            <a:pPr>
              <a:buFont typeface="Arial" charset="0"/>
              <a:buNone/>
            </a:pPr>
            <a:endParaRPr lang="en-US" sz="2000" dirty="0" smtClean="0"/>
          </a:p>
        </p:txBody>
      </p:sp>
      <p:sp>
        <p:nvSpPr>
          <p:cNvPr id="6" name="Slide Number Placeholder 5"/>
          <p:cNvSpPr>
            <a:spLocks noGrp="1"/>
          </p:cNvSpPr>
          <p:nvPr>
            <p:ph type="sldNum" sz="quarter" idx="12"/>
          </p:nvPr>
        </p:nvSpPr>
        <p:spPr/>
        <p:txBody>
          <a:bodyPr/>
          <a:lstStyle/>
          <a:p>
            <a:pPr>
              <a:defRPr/>
            </a:pPr>
            <a:fld id="{D2423A64-431F-41F9-9973-F5EF2E9A25E5}" type="slidenum">
              <a:rPr lang="en-US" smtClean="0"/>
              <a:pPr>
                <a:defRPr/>
              </a:pPr>
              <a:t>6</a:t>
            </a:fld>
            <a:endParaRPr lang="en-US" dirty="0"/>
          </a:p>
        </p:txBody>
      </p:sp>
    </p:spTree>
    <p:extLst>
      <p:ext uri="{BB962C8B-B14F-4D97-AF65-F5344CB8AC3E}">
        <p14:creationId xmlns:p14="http://schemas.microsoft.com/office/powerpoint/2010/main" val="1590527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070" y="1515420"/>
            <a:ext cx="8610600" cy="3262432"/>
          </a:xfrm>
          <a:prstGeom prst="rect">
            <a:avLst/>
          </a:prstGeom>
          <a:noFill/>
        </p:spPr>
        <p:txBody>
          <a:bodyPr wrap="square" rtlCol="0">
            <a:spAutoFit/>
          </a:bodyPr>
          <a:lstStyle/>
          <a:p>
            <a:pPr marL="171450" indent="-171450">
              <a:buFont typeface="Wingdings" pitchFamily="2" charset="2"/>
              <a:buChar char="Ø"/>
            </a:pPr>
            <a:r>
              <a:rPr lang="en-US" sz="2800" dirty="0" smtClean="0">
                <a:latin typeface="+mn-lt"/>
              </a:rPr>
              <a:t>The T4 Performance Work Statement (PWS) has been structured to reflect the breadth and depth of Information Technology (IT) services spanning  the life cycle of a system or project</a:t>
            </a:r>
          </a:p>
          <a:p>
            <a:pPr marL="171450" indent="-171450"/>
            <a:endParaRPr lang="en-US" sz="1000" dirty="0" smtClean="0">
              <a:latin typeface="+mn-lt"/>
            </a:endParaRPr>
          </a:p>
          <a:p>
            <a:pPr marL="171450" indent="-171450">
              <a:buFont typeface="Wingdings" pitchFamily="2" charset="2"/>
              <a:buChar char="Ø"/>
            </a:pPr>
            <a:r>
              <a:rPr lang="en-US" sz="2800" dirty="0" smtClean="0">
                <a:latin typeface="+mn-lt"/>
              </a:rPr>
              <a:t>The PWS provides general requirements for IT services - specific technologies or services will be defined in individual task orders</a:t>
            </a:r>
          </a:p>
        </p:txBody>
      </p:sp>
      <p:sp>
        <p:nvSpPr>
          <p:cNvPr id="5" name="Slide Number Placeholder 4"/>
          <p:cNvSpPr>
            <a:spLocks noGrp="1"/>
          </p:cNvSpPr>
          <p:nvPr>
            <p:ph type="sldNum" sz="quarter" idx="12"/>
          </p:nvPr>
        </p:nvSpPr>
        <p:spPr/>
        <p:txBody>
          <a:bodyPr/>
          <a:lstStyle/>
          <a:p>
            <a:pPr>
              <a:defRPr/>
            </a:pPr>
            <a:fld id="{F53C260B-36FE-414C-B7AA-316053163762}" type="slidenum">
              <a:rPr lang="en-US" smtClean="0">
                <a:solidFill>
                  <a:prstClr val="black">
                    <a:tint val="75000"/>
                  </a:prstClr>
                </a:solidFill>
              </a:rPr>
              <a:pPr>
                <a:defRPr/>
              </a:pPr>
              <a:t>7</a:t>
            </a:fld>
            <a:endParaRPr lang="en-US" dirty="0">
              <a:solidFill>
                <a:prstClr val="black">
                  <a:tint val="75000"/>
                </a:prstClr>
              </a:solidFill>
            </a:endParaRPr>
          </a:p>
        </p:txBody>
      </p:sp>
      <p:sp>
        <p:nvSpPr>
          <p:cNvPr id="7" name="Rectangle 6"/>
          <p:cNvSpPr/>
          <p:nvPr/>
        </p:nvSpPr>
        <p:spPr>
          <a:xfrm>
            <a:off x="1188349" y="31691"/>
            <a:ext cx="7147341" cy="1323439"/>
          </a:xfrm>
          <a:prstGeom prst="rect">
            <a:avLst/>
          </a:prstGeom>
        </p:spPr>
        <p:txBody>
          <a:bodyPr wrap="none">
            <a:spAutoFit/>
          </a:bodyPr>
          <a:lstStyle/>
          <a:p>
            <a:pPr>
              <a:defRPr/>
            </a:pPr>
            <a:r>
              <a:rPr lang="en-US" sz="4000" b="1" dirty="0" smtClean="0">
                <a:latin typeface="+mj-lt"/>
              </a:rPr>
              <a:t>T4 Performance Work Statement</a:t>
            </a:r>
          </a:p>
          <a:p>
            <a:pPr algn="ctr">
              <a:defRPr/>
            </a:pPr>
            <a:r>
              <a:rPr lang="en-US" sz="4000" b="1" dirty="0" smtClean="0">
                <a:latin typeface="+mj-lt"/>
              </a:rPr>
              <a:t> Overview</a:t>
            </a:r>
            <a:endParaRPr lang="en-US" sz="4000" b="1" dirty="0">
              <a:latin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070" y="1499897"/>
            <a:ext cx="8610600" cy="5078313"/>
          </a:xfrm>
          <a:prstGeom prst="rect">
            <a:avLst/>
          </a:prstGeom>
          <a:noFill/>
        </p:spPr>
        <p:txBody>
          <a:bodyPr wrap="square" rtlCol="0">
            <a:spAutoFit/>
          </a:bodyPr>
          <a:lstStyle/>
          <a:p>
            <a:pPr marL="171450" indent="-171450">
              <a:buFont typeface="Wingdings" pitchFamily="2" charset="2"/>
              <a:buChar char="Ø"/>
            </a:pPr>
            <a:r>
              <a:rPr lang="en-US" sz="2400" dirty="0" smtClean="0">
                <a:latin typeface="+mn-lt"/>
              </a:rPr>
              <a:t> </a:t>
            </a:r>
            <a:r>
              <a:rPr lang="en-US" sz="3200" dirty="0" smtClean="0">
                <a:latin typeface="+mn-lt"/>
              </a:rPr>
              <a:t>Major Functional Areas include:</a:t>
            </a:r>
          </a:p>
          <a:p>
            <a:endParaRPr lang="en-US" sz="1000" dirty="0" smtClean="0">
              <a:latin typeface="+mn-lt"/>
            </a:endParaRPr>
          </a:p>
          <a:p>
            <a:pPr marL="628650" lvl="3" indent="-171450">
              <a:buFont typeface="Wingdings" pitchFamily="2" charset="2"/>
              <a:buChar char="Ø"/>
            </a:pPr>
            <a:r>
              <a:rPr lang="en-US" sz="2400" dirty="0" smtClean="0">
                <a:latin typeface="+mn-lt"/>
              </a:rPr>
              <a:t> </a:t>
            </a:r>
            <a:r>
              <a:rPr lang="en-US" sz="2800" dirty="0" smtClean="0">
                <a:latin typeface="+mn-lt"/>
              </a:rPr>
              <a:t>Program Management support</a:t>
            </a:r>
          </a:p>
          <a:p>
            <a:pPr marL="628650" lvl="3" indent="-171450">
              <a:buFont typeface="Wingdings" pitchFamily="2" charset="2"/>
              <a:buChar char="Ø"/>
            </a:pPr>
            <a:r>
              <a:rPr lang="en-US" sz="2800" dirty="0">
                <a:latin typeface="+mn-lt"/>
              </a:rPr>
              <a:t> </a:t>
            </a:r>
            <a:r>
              <a:rPr lang="en-US" sz="2800" dirty="0" smtClean="0">
                <a:latin typeface="+mn-lt"/>
              </a:rPr>
              <a:t>Systems/Software Engineering</a:t>
            </a:r>
          </a:p>
          <a:p>
            <a:pPr marL="628650" lvl="3" indent="-171450">
              <a:buFont typeface="Wingdings" pitchFamily="2" charset="2"/>
              <a:buChar char="Ø"/>
            </a:pPr>
            <a:r>
              <a:rPr lang="en-US" sz="2800" dirty="0">
                <a:latin typeface="+mn-lt"/>
              </a:rPr>
              <a:t> </a:t>
            </a:r>
            <a:r>
              <a:rPr lang="en-US" sz="2800" dirty="0" smtClean="0">
                <a:latin typeface="+mn-lt"/>
              </a:rPr>
              <a:t>Cyber Security</a:t>
            </a:r>
          </a:p>
          <a:p>
            <a:pPr marL="628650" lvl="3" indent="-171450">
              <a:buFont typeface="Wingdings" pitchFamily="2" charset="2"/>
              <a:buChar char="Ø"/>
            </a:pPr>
            <a:r>
              <a:rPr lang="en-US" sz="2800" dirty="0">
                <a:latin typeface="+mn-lt"/>
              </a:rPr>
              <a:t> </a:t>
            </a:r>
            <a:r>
              <a:rPr lang="en-US" sz="2800" dirty="0" smtClean="0">
                <a:latin typeface="+mn-lt"/>
              </a:rPr>
              <a:t>Operation and Maintenance</a:t>
            </a:r>
          </a:p>
          <a:p>
            <a:pPr marL="628650" lvl="3" indent="-171450">
              <a:buFont typeface="Wingdings" pitchFamily="2" charset="2"/>
              <a:buChar char="Ø"/>
            </a:pPr>
            <a:r>
              <a:rPr lang="en-US" sz="2800" dirty="0">
                <a:latin typeface="+mn-lt"/>
              </a:rPr>
              <a:t> </a:t>
            </a:r>
            <a:r>
              <a:rPr lang="en-US" sz="2800" dirty="0" smtClean="0">
                <a:latin typeface="+mn-lt"/>
              </a:rPr>
              <a:t>IT Facilities</a:t>
            </a:r>
          </a:p>
          <a:p>
            <a:pPr marL="171450" lvl="1" indent="-171450">
              <a:buFont typeface="Wingdings" pitchFamily="2" charset="2"/>
              <a:buChar char="Ø"/>
            </a:pPr>
            <a:endParaRPr lang="en-US" sz="1000" dirty="0" smtClean="0">
              <a:latin typeface="+mn-lt"/>
            </a:endParaRPr>
          </a:p>
          <a:p>
            <a:pPr marL="171450" lvl="1" indent="-171450">
              <a:buFont typeface="Wingdings" pitchFamily="2" charset="2"/>
              <a:buChar char="Ø"/>
            </a:pPr>
            <a:endParaRPr lang="en-US" sz="1000" dirty="0" smtClean="0">
              <a:latin typeface="+mn-lt"/>
            </a:endParaRPr>
          </a:p>
          <a:p>
            <a:pPr marL="171450" indent="-171450">
              <a:buFont typeface="Wingdings" pitchFamily="2" charset="2"/>
              <a:buChar char="Ø"/>
            </a:pPr>
            <a:r>
              <a:rPr lang="en-US" sz="2400" dirty="0" smtClean="0">
                <a:latin typeface="+mn-lt"/>
              </a:rPr>
              <a:t> </a:t>
            </a:r>
            <a:r>
              <a:rPr lang="en-US" sz="2800" dirty="0" smtClean="0">
                <a:latin typeface="+mn-lt"/>
              </a:rPr>
              <a:t>Task Orders may reflect a specific area of the PWS or cover multiple functional areas as functional areas are not mutually exclusive</a:t>
            </a:r>
          </a:p>
          <a:p>
            <a:pPr marL="114300" indent="-114300"/>
            <a:r>
              <a:rPr lang="en-US" sz="2000" dirty="0" smtClean="0"/>
              <a:t> </a:t>
            </a:r>
          </a:p>
          <a:p>
            <a:r>
              <a:rPr lang="en-US" dirty="0"/>
              <a:t> </a:t>
            </a:r>
            <a:r>
              <a:rPr lang="en-US" dirty="0" smtClean="0"/>
              <a:t> </a:t>
            </a:r>
            <a:endParaRPr lang="en-US" dirty="0"/>
          </a:p>
        </p:txBody>
      </p:sp>
      <p:sp>
        <p:nvSpPr>
          <p:cNvPr id="5" name="Slide Number Placeholder 4"/>
          <p:cNvSpPr>
            <a:spLocks noGrp="1"/>
          </p:cNvSpPr>
          <p:nvPr>
            <p:ph type="sldNum" sz="quarter" idx="12"/>
          </p:nvPr>
        </p:nvSpPr>
        <p:spPr/>
        <p:txBody>
          <a:bodyPr/>
          <a:lstStyle/>
          <a:p>
            <a:pPr>
              <a:defRPr/>
            </a:pPr>
            <a:fld id="{F53C260B-36FE-414C-B7AA-316053163762}" type="slidenum">
              <a:rPr lang="en-US" smtClean="0">
                <a:solidFill>
                  <a:prstClr val="black">
                    <a:tint val="75000"/>
                  </a:prstClr>
                </a:solidFill>
              </a:rPr>
              <a:pPr>
                <a:defRPr/>
              </a:pPr>
              <a:t>8</a:t>
            </a:fld>
            <a:endParaRPr lang="en-US" dirty="0">
              <a:solidFill>
                <a:prstClr val="black">
                  <a:tint val="75000"/>
                </a:prstClr>
              </a:solidFill>
            </a:endParaRPr>
          </a:p>
        </p:txBody>
      </p:sp>
      <p:sp>
        <p:nvSpPr>
          <p:cNvPr id="6" name="Rectangle 5"/>
          <p:cNvSpPr/>
          <p:nvPr/>
        </p:nvSpPr>
        <p:spPr>
          <a:xfrm>
            <a:off x="1188349" y="31691"/>
            <a:ext cx="7147341" cy="1323439"/>
          </a:xfrm>
          <a:prstGeom prst="rect">
            <a:avLst/>
          </a:prstGeom>
        </p:spPr>
        <p:txBody>
          <a:bodyPr wrap="none">
            <a:spAutoFit/>
          </a:bodyPr>
          <a:lstStyle/>
          <a:p>
            <a:pPr>
              <a:defRPr/>
            </a:pPr>
            <a:r>
              <a:rPr lang="en-US" sz="4000" b="1" dirty="0" smtClean="0">
                <a:latin typeface="+mj-lt"/>
              </a:rPr>
              <a:t>T4 Performance Work Statement</a:t>
            </a:r>
          </a:p>
          <a:p>
            <a:pPr algn="ctr">
              <a:defRPr/>
            </a:pPr>
            <a:r>
              <a:rPr lang="en-US" sz="4000" b="1" dirty="0" smtClean="0">
                <a:latin typeface="+mj-lt"/>
              </a:rPr>
              <a:t> Overview</a:t>
            </a:r>
            <a:endParaRPr lang="en-US" sz="4000" b="1" dirty="0">
              <a:latin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070" y="1515420"/>
            <a:ext cx="8564315" cy="4985980"/>
          </a:xfrm>
          <a:prstGeom prst="rect">
            <a:avLst/>
          </a:prstGeom>
          <a:noFill/>
        </p:spPr>
        <p:txBody>
          <a:bodyPr wrap="square" rtlCol="0">
            <a:spAutoFit/>
          </a:bodyPr>
          <a:lstStyle/>
          <a:p>
            <a:pPr marL="457200" indent="-457200">
              <a:buFont typeface="Wingdings" pitchFamily="2" charset="2"/>
              <a:buChar char="Ø"/>
            </a:pPr>
            <a:r>
              <a:rPr lang="en-US" sz="3200" dirty="0" smtClean="0">
                <a:latin typeface="+mn-lt"/>
              </a:rPr>
              <a:t>The PWS is broken into different sections:</a:t>
            </a:r>
          </a:p>
          <a:p>
            <a:endParaRPr lang="en-US" sz="2400" dirty="0" smtClean="0">
              <a:latin typeface="+mn-lt"/>
            </a:endParaRPr>
          </a:p>
          <a:p>
            <a:pPr marL="628650" lvl="2" indent="-171450">
              <a:buFont typeface="Wingdings" pitchFamily="2" charset="2"/>
              <a:buChar char="Ø"/>
            </a:pPr>
            <a:r>
              <a:rPr lang="en-US" sz="2800" dirty="0" smtClean="0">
                <a:latin typeface="+mn-lt"/>
              </a:rPr>
              <a:t>Applicable Documents are listed within Paragraph 2.0  (Specific task orders may impose additional applicable documents) </a:t>
            </a:r>
          </a:p>
          <a:p>
            <a:pPr marL="628650" lvl="2" indent="-171450">
              <a:buFont typeface="Wingdings" pitchFamily="2" charset="2"/>
              <a:buChar char="Ø"/>
            </a:pPr>
            <a:endParaRPr lang="en-US" sz="1000" dirty="0" smtClean="0">
              <a:latin typeface="+mn-lt"/>
            </a:endParaRPr>
          </a:p>
          <a:p>
            <a:pPr marL="628650" lvl="2" indent="-171450">
              <a:buFont typeface="Wingdings" pitchFamily="2" charset="2"/>
              <a:buChar char="Ø"/>
            </a:pPr>
            <a:r>
              <a:rPr lang="en-US" sz="2800" dirty="0" smtClean="0">
                <a:latin typeface="+mn-lt"/>
              </a:rPr>
              <a:t>Technical Functional areas of paragraph 4.0 define the services that a Contractor team will need to perform</a:t>
            </a:r>
          </a:p>
          <a:p>
            <a:pPr marL="628650" lvl="2" indent="-171450">
              <a:buFont typeface="Wingdings" pitchFamily="2" charset="2"/>
              <a:buChar char="Ø"/>
            </a:pPr>
            <a:endParaRPr lang="en-US" sz="1000" dirty="0" smtClean="0">
              <a:latin typeface="+mn-lt"/>
            </a:endParaRPr>
          </a:p>
          <a:p>
            <a:pPr marL="628650" lvl="2" indent="-171450">
              <a:buFont typeface="Wingdings" pitchFamily="2" charset="2"/>
              <a:buChar char="Ø"/>
            </a:pPr>
            <a:r>
              <a:rPr lang="en-US" sz="2800" dirty="0" smtClean="0">
                <a:latin typeface="+mn-lt"/>
              </a:rPr>
              <a:t>General Technical and contractual requirements are defined in the remainder of the document</a:t>
            </a:r>
          </a:p>
          <a:p>
            <a:pPr lvl="1"/>
            <a:endParaRPr lang="en-US" dirty="0"/>
          </a:p>
        </p:txBody>
      </p:sp>
      <p:sp>
        <p:nvSpPr>
          <p:cNvPr id="5" name="Slide Number Placeholder 4"/>
          <p:cNvSpPr>
            <a:spLocks noGrp="1"/>
          </p:cNvSpPr>
          <p:nvPr>
            <p:ph type="sldNum" sz="quarter" idx="12"/>
          </p:nvPr>
        </p:nvSpPr>
        <p:spPr/>
        <p:txBody>
          <a:bodyPr/>
          <a:lstStyle/>
          <a:p>
            <a:pPr>
              <a:defRPr/>
            </a:pPr>
            <a:fld id="{F53C260B-36FE-414C-B7AA-316053163762}" type="slidenum">
              <a:rPr lang="en-US" smtClean="0">
                <a:solidFill>
                  <a:prstClr val="black">
                    <a:tint val="75000"/>
                  </a:prstClr>
                </a:solidFill>
              </a:rPr>
              <a:pPr>
                <a:defRPr/>
              </a:pPr>
              <a:t>9</a:t>
            </a:fld>
            <a:endParaRPr lang="en-US" dirty="0">
              <a:solidFill>
                <a:prstClr val="black">
                  <a:tint val="75000"/>
                </a:prstClr>
              </a:solidFill>
            </a:endParaRPr>
          </a:p>
        </p:txBody>
      </p:sp>
      <p:sp>
        <p:nvSpPr>
          <p:cNvPr id="7" name="Rectangle 6"/>
          <p:cNvSpPr/>
          <p:nvPr/>
        </p:nvSpPr>
        <p:spPr>
          <a:xfrm>
            <a:off x="1188349" y="31691"/>
            <a:ext cx="7147341" cy="1323439"/>
          </a:xfrm>
          <a:prstGeom prst="rect">
            <a:avLst/>
          </a:prstGeom>
        </p:spPr>
        <p:txBody>
          <a:bodyPr wrap="none">
            <a:spAutoFit/>
          </a:bodyPr>
          <a:lstStyle/>
          <a:p>
            <a:pPr>
              <a:defRPr/>
            </a:pPr>
            <a:r>
              <a:rPr lang="en-US" sz="4000" b="1" dirty="0" smtClean="0">
                <a:latin typeface="+mj-lt"/>
              </a:rPr>
              <a:t>T4 Performance Work Statement</a:t>
            </a:r>
          </a:p>
          <a:p>
            <a:pPr algn="ctr">
              <a:defRPr/>
            </a:pPr>
            <a:r>
              <a:rPr lang="en-US" sz="4000" b="1" dirty="0" smtClean="0">
                <a:latin typeface="+mj-lt"/>
              </a:rPr>
              <a:t> Overview</a:t>
            </a:r>
            <a:endParaRPr lang="en-US" sz="4000" b="1" dirty="0">
              <a:latin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070" y="1508865"/>
            <a:ext cx="8564315" cy="3908762"/>
          </a:xfrm>
          <a:prstGeom prst="rect">
            <a:avLst/>
          </a:prstGeom>
          <a:noFill/>
        </p:spPr>
        <p:txBody>
          <a:bodyPr wrap="square" rtlCol="0">
            <a:spAutoFit/>
          </a:bodyPr>
          <a:lstStyle/>
          <a:p>
            <a:pPr marL="457200" indent="-457200">
              <a:buFont typeface="Wingdings" pitchFamily="2" charset="2"/>
              <a:buChar char="Ø"/>
            </a:pPr>
            <a:r>
              <a:rPr lang="en-US" sz="3200" dirty="0" smtClean="0">
                <a:latin typeface="+mn-lt"/>
              </a:rPr>
              <a:t>Areas of note for VA specific tasks:</a:t>
            </a:r>
          </a:p>
          <a:p>
            <a:pPr algn="ctr">
              <a:buFont typeface="Wingdings" pitchFamily="2" charset="2"/>
              <a:buChar char="Ø"/>
            </a:pPr>
            <a:endParaRPr lang="en-US" sz="1000" dirty="0" smtClean="0">
              <a:latin typeface="+mn-lt"/>
            </a:endParaRPr>
          </a:p>
          <a:p>
            <a:pPr marL="628650" lvl="1" indent="-171450">
              <a:buFont typeface="Wingdings" pitchFamily="2" charset="2"/>
              <a:buChar char="Ø"/>
            </a:pPr>
            <a:r>
              <a:rPr lang="en-US" sz="2800" dirty="0" smtClean="0">
                <a:latin typeface="+mn-lt"/>
              </a:rPr>
              <a:t>Para 3.8, must comply with PMAS</a:t>
            </a:r>
          </a:p>
          <a:p>
            <a:pPr marL="628650" lvl="1" indent="-171450">
              <a:buFont typeface="Wingdings" pitchFamily="2" charset="2"/>
              <a:buChar char="Ø"/>
            </a:pPr>
            <a:endParaRPr lang="en-US" sz="1000" dirty="0" smtClean="0">
              <a:latin typeface="+mn-lt"/>
            </a:endParaRPr>
          </a:p>
          <a:p>
            <a:pPr marL="1143000" lvl="2" indent="-171450">
              <a:buFont typeface="Wingdings" pitchFamily="2" charset="2"/>
              <a:buChar char="Ø"/>
            </a:pPr>
            <a:r>
              <a:rPr lang="en-US" sz="2400" dirty="0" smtClean="0">
                <a:latin typeface="+mn-lt"/>
              </a:rPr>
              <a:t>PMAS is a performance based Project Management discipline</a:t>
            </a:r>
          </a:p>
          <a:p>
            <a:pPr marL="1143000" lvl="2" indent="-171450">
              <a:buFont typeface="Wingdings" pitchFamily="2" charset="2"/>
              <a:buChar char="Ø"/>
            </a:pPr>
            <a:r>
              <a:rPr lang="en-US" sz="2400" dirty="0" smtClean="0">
                <a:latin typeface="+mn-lt"/>
              </a:rPr>
              <a:t>PMAS mandates all new IT projects use an incremental development approach with delivery of new functionality to the customer in cycles of 6 months</a:t>
            </a:r>
          </a:p>
          <a:p>
            <a:pPr marL="1143000" lvl="2" indent="-171450">
              <a:buFont typeface="Wingdings" pitchFamily="2" charset="2"/>
              <a:buChar char="Ø"/>
            </a:pPr>
            <a:r>
              <a:rPr lang="en-US" sz="2400" dirty="0" smtClean="0">
                <a:latin typeface="+mn-lt"/>
              </a:rPr>
              <a:t>PMAS is to be used in concert with the ProPath IT Project Management tool</a:t>
            </a:r>
          </a:p>
        </p:txBody>
      </p:sp>
      <p:sp>
        <p:nvSpPr>
          <p:cNvPr id="5" name="Slide Number Placeholder 4"/>
          <p:cNvSpPr>
            <a:spLocks noGrp="1"/>
          </p:cNvSpPr>
          <p:nvPr>
            <p:ph type="sldNum" sz="quarter" idx="12"/>
          </p:nvPr>
        </p:nvSpPr>
        <p:spPr/>
        <p:txBody>
          <a:bodyPr/>
          <a:lstStyle/>
          <a:p>
            <a:pPr>
              <a:defRPr/>
            </a:pPr>
            <a:fld id="{F53C260B-36FE-414C-B7AA-316053163762}" type="slidenum">
              <a:rPr lang="en-US" smtClean="0">
                <a:solidFill>
                  <a:prstClr val="black">
                    <a:tint val="75000"/>
                  </a:prstClr>
                </a:solidFill>
              </a:rPr>
              <a:pPr>
                <a:defRPr/>
              </a:pPr>
              <a:t>10</a:t>
            </a:fld>
            <a:endParaRPr lang="en-US" dirty="0">
              <a:solidFill>
                <a:prstClr val="black">
                  <a:tint val="75000"/>
                </a:prstClr>
              </a:solidFill>
            </a:endParaRPr>
          </a:p>
        </p:txBody>
      </p:sp>
      <p:sp>
        <p:nvSpPr>
          <p:cNvPr id="7" name="Rectangle 6"/>
          <p:cNvSpPr/>
          <p:nvPr/>
        </p:nvSpPr>
        <p:spPr>
          <a:xfrm>
            <a:off x="1188349" y="31691"/>
            <a:ext cx="7147341" cy="1323439"/>
          </a:xfrm>
          <a:prstGeom prst="rect">
            <a:avLst/>
          </a:prstGeom>
        </p:spPr>
        <p:txBody>
          <a:bodyPr wrap="none">
            <a:spAutoFit/>
          </a:bodyPr>
          <a:lstStyle/>
          <a:p>
            <a:pPr>
              <a:defRPr/>
            </a:pPr>
            <a:r>
              <a:rPr lang="en-US" sz="4000" b="1" dirty="0" smtClean="0">
                <a:latin typeface="+mj-lt"/>
              </a:rPr>
              <a:t>T4 Performance Work Statement</a:t>
            </a:r>
          </a:p>
          <a:p>
            <a:pPr algn="ctr">
              <a:defRPr/>
            </a:pPr>
            <a:r>
              <a:rPr lang="en-US" sz="4000" b="1" dirty="0" smtClean="0">
                <a:latin typeface="+mj-lt"/>
              </a:rPr>
              <a:t> Overview</a:t>
            </a:r>
            <a:endParaRPr lang="en-US" sz="4000" b="1" dirty="0">
              <a:latin typeface="+mj-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070" y="1508329"/>
            <a:ext cx="8564315" cy="4370427"/>
          </a:xfrm>
          <a:prstGeom prst="rect">
            <a:avLst/>
          </a:prstGeom>
          <a:noFill/>
        </p:spPr>
        <p:txBody>
          <a:bodyPr wrap="square" rtlCol="0">
            <a:spAutoFit/>
          </a:bodyPr>
          <a:lstStyle/>
          <a:p>
            <a:pPr marL="457200" indent="-457200">
              <a:buFont typeface="Wingdings" pitchFamily="2" charset="2"/>
              <a:buChar char="Ø"/>
            </a:pPr>
            <a:r>
              <a:rPr lang="en-US" sz="3200" dirty="0" smtClean="0">
                <a:latin typeface="+mn-lt"/>
              </a:rPr>
              <a:t>Areas of note for VA specific tasks (cont.):</a:t>
            </a:r>
          </a:p>
          <a:p>
            <a:pPr algn="ctr"/>
            <a:endParaRPr lang="en-US" sz="1000" dirty="0" smtClean="0">
              <a:latin typeface="+mn-lt"/>
            </a:endParaRPr>
          </a:p>
          <a:p>
            <a:pPr marL="685800" lvl="1" indent="-171450">
              <a:buFont typeface="Wingdings" pitchFamily="2" charset="2"/>
              <a:buChar char="Ø"/>
            </a:pPr>
            <a:r>
              <a:rPr lang="en-US" sz="2400" dirty="0" smtClean="0">
                <a:latin typeface="+mn-lt"/>
              </a:rPr>
              <a:t>In Para 3.8, Contractors shall support the VA Enterprise Framework and comply with the OI&amp;T Technical Reference Model</a:t>
            </a:r>
          </a:p>
          <a:p>
            <a:pPr marL="685800" lvl="1" indent="-171450">
              <a:buFont typeface="Wingdings" pitchFamily="2" charset="2"/>
              <a:buChar char="Ø"/>
            </a:pPr>
            <a:endParaRPr lang="en-US" sz="1000" dirty="0" smtClean="0">
              <a:latin typeface="+mn-lt"/>
            </a:endParaRPr>
          </a:p>
          <a:p>
            <a:pPr marL="685800" lvl="1" indent="-171450">
              <a:buFont typeface="Wingdings" pitchFamily="2" charset="2"/>
              <a:buChar char="Ø"/>
            </a:pPr>
            <a:r>
              <a:rPr lang="en-US" sz="2400" dirty="0" smtClean="0">
                <a:latin typeface="+mn-lt"/>
              </a:rPr>
              <a:t>Para 6.0 and Addendum A refers to the security requirements.  </a:t>
            </a:r>
          </a:p>
          <a:p>
            <a:pPr marL="514350" lvl="1"/>
            <a:endParaRPr lang="en-US" sz="2400" dirty="0">
              <a:latin typeface="+mn-lt"/>
            </a:endParaRPr>
          </a:p>
          <a:p>
            <a:pPr marL="514350" lvl="1"/>
            <a:endParaRPr lang="en-US" sz="1000" dirty="0" smtClean="0"/>
          </a:p>
          <a:p>
            <a:pPr marL="514350" lvl="1"/>
            <a:endParaRPr lang="en-US" sz="1000" dirty="0"/>
          </a:p>
          <a:p>
            <a:pPr marL="514350" lvl="1"/>
            <a:endParaRPr lang="en-US" sz="1000" dirty="0" smtClean="0"/>
          </a:p>
          <a:p>
            <a:pPr marL="514350" lvl="1"/>
            <a:r>
              <a:rPr lang="en-US" sz="1200" i="1" dirty="0" smtClean="0"/>
              <a:t>Note: VA </a:t>
            </a:r>
            <a:r>
              <a:rPr lang="en-US" sz="1200" i="1" dirty="0"/>
              <a:t>Information Assurance (IA) Security Handbook </a:t>
            </a:r>
            <a:r>
              <a:rPr lang="en-US" sz="1200" i="1" dirty="0" smtClean="0"/>
              <a:t>6500.6 was </a:t>
            </a:r>
            <a:r>
              <a:rPr lang="en-US" sz="1200" i="1" dirty="0"/>
              <a:t>published on March </a:t>
            </a:r>
            <a:r>
              <a:rPr lang="en-US" sz="1200" i="1" dirty="0" smtClean="0"/>
              <a:t>12</a:t>
            </a:r>
            <a:r>
              <a:rPr lang="en-US" sz="1200" i="1" dirty="0"/>
              <a:t>, </a:t>
            </a:r>
            <a:r>
              <a:rPr lang="en-US" sz="1200" i="1" dirty="0" smtClean="0"/>
              <a:t>2010, as referenced within the T4 PWS, and can be found at https</a:t>
            </a:r>
            <a:r>
              <a:rPr lang="en-US" sz="1200" i="1" dirty="0"/>
              <a:t>://www.voa.va.gov/</a:t>
            </a:r>
            <a:endParaRPr lang="en-US" sz="1200" i="1" dirty="0" smtClean="0">
              <a:latin typeface="+mn-lt"/>
            </a:endParaRPr>
          </a:p>
          <a:p>
            <a:pPr lvl="1"/>
            <a:endParaRPr lang="en-US" dirty="0"/>
          </a:p>
        </p:txBody>
      </p:sp>
      <p:sp>
        <p:nvSpPr>
          <p:cNvPr id="5" name="Slide Number Placeholder 4"/>
          <p:cNvSpPr>
            <a:spLocks noGrp="1"/>
          </p:cNvSpPr>
          <p:nvPr>
            <p:ph type="sldNum" sz="quarter" idx="12"/>
          </p:nvPr>
        </p:nvSpPr>
        <p:spPr/>
        <p:txBody>
          <a:bodyPr/>
          <a:lstStyle/>
          <a:p>
            <a:pPr>
              <a:defRPr/>
            </a:pPr>
            <a:fld id="{F53C260B-36FE-414C-B7AA-316053163762}" type="slidenum">
              <a:rPr lang="en-US" smtClean="0">
                <a:solidFill>
                  <a:prstClr val="black">
                    <a:tint val="75000"/>
                  </a:prstClr>
                </a:solidFill>
              </a:rPr>
              <a:pPr>
                <a:defRPr/>
              </a:pPr>
              <a:t>11</a:t>
            </a:fld>
            <a:endParaRPr lang="en-US" dirty="0">
              <a:solidFill>
                <a:prstClr val="black">
                  <a:tint val="75000"/>
                </a:prstClr>
              </a:solidFill>
            </a:endParaRPr>
          </a:p>
        </p:txBody>
      </p:sp>
      <p:sp>
        <p:nvSpPr>
          <p:cNvPr id="7" name="Rectangle 6"/>
          <p:cNvSpPr/>
          <p:nvPr/>
        </p:nvSpPr>
        <p:spPr>
          <a:xfrm>
            <a:off x="1188349" y="31691"/>
            <a:ext cx="7147341" cy="1323439"/>
          </a:xfrm>
          <a:prstGeom prst="rect">
            <a:avLst/>
          </a:prstGeom>
        </p:spPr>
        <p:txBody>
          <a:bodyPr wrap="none">
            <a:spAutoFit/>
          </a:bodyPr>
          <a:lstStyle/>
          <a:p>
            <a:pPr>
              <a:defRPr/>
            </a:pPr>
            <a:r>
              <a:rPr lang="en-US" sz="4000" b="1" dirty="0" smtClean="0">
                <a:latin typeface="+mj-lt"/>
              </a:rPr>
              <a:t>T4 Performance Work Statement</a:t>
            </a:r>
          </a:p>
          <a:p>
            <a:pPr algn="ctr">
              <a:defRPr/>
            </a:pPr>
            <a:r>
              <a:rPr lang="en-US" sz="4000" b="1" dirty="0" smtClean="0">
                <a:latin typeface="+mj-lt"/>
              </a:rPr>
              <a:t> Overview</a:t>
            </a:r>
            <a:endParaRPr lang="en-US" sz="4000" b="1" dirty="0">
              <a:latin typeface="+mj-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070" y="1508329"/>
            <a:ext cx="8564315" cy="5232202"/>
          </a:xfrm>
          <a:prstGeom prst="rect">
            <a:avLst/>
          </a:prstGeom>
          <a:noFill/>
        </p:spPr>
        <p:txBody>
          <a:bodyPr wrap="square" rtlCol="0">
            <a:spAutoFit/>
          </a:bodyPr>
          <a:lstStyle/>
          <a:p>
            <a:pPr marL="457200" indent="-457200">
              <a:buFont typeface="Wingdings" pitchFamily="2" charset="2"/>
              <a:buChar char="Ø"/>
            </a:pPr>
            <a:r>
              <a:rPr lang="en-US" sz="2800" dirty="0" smtClean="0">
                <a:latin typeface="+mn-lt"/>
              </a:rPr>
              <a:t>Functional Areas</a:t>
            </a:r>
            <a:endParaRPr lang="en-US" sz="1000" dirty="0">
              <a:latin typeface="+mn-lt"/>
            </a:endParaRPr>
          </a:p>
          <a:p>
            <a:pPr marL="742950" lvl="1" indent="-285750">
              <a:buFont typeface="Wingdings" pitchFamily="2" charset="2"/>
              <a:buChar char="Ø"/>
            </a:pPr>
            <a:r>
              <a:rPr lang="en-US" b="1" dirty="0" smtClean="0">
                <a:latin typeface="+mn-lt"/>
              </a:rPr>
              <a:t>4.1 Program </a:t>
            </a:r>
            <a:r>
              <a:rPr lang="en-US" b="1" dirty="0">
                <a:latin typeface="+mn-lt"/>
              </a:rPr>
              <a:t>Management (PM), Strategy, Enterprise Architecture and Planning </a:t>
            </a:r>
            <a:r>
              <a:rPr lang="en-US" b="1" dirty="0" smtClean="0">
                <a:latin typeface="+mn-lt"/>
              </a:rPr>
              <a:t>Support: </a:t>
            </a:r>
            <a:r>
              <a:rPr lang="en-US" dirty="0" smtClean="0">
                <a:latin typeface="+mn-lt"/>
              </a:rPr>
              <a:t>This </a:t>
            </a:r>
            <a:r>
              <a:rPr lang="en-US" dirty="0">
                <a:latin typeface="+mn-lt"/>
              </a:rPr>
              <a:t>functional area is to provide Program and Project Management, monitoring and analysis, strategy, enterprise architecture and planning support.  These services may be at the enterprise or on an individual project level</a:t>
            </a:r>
            <a:r>
              <a:rPr lang="en-US" dirty="0" smtClean="0">
                <a:latin typeface="+mn-lt"/>
              </a:rPr>
              <a:t>.</a:t>
            </a:r>
          </a:p>
          <a:p>
            <a:pPr marL="742950" lvl="1" indent="-285750">
              <a:buFont typeface="Wingdings" pitchFamily="2" charset="2"/>
              <a:buChar char="Ø"/>
            </a:pPr>
            <a:r>
              <a:rPr lang="en-US" b="1" dirty="0">
                <a:latin typeface="+mn-lt"/>
              </a:rPr>
              <a:t>4.2   Systems Software </a:t>
            </a:r>
            <a:r>
              <a:rPr lang="en-US" b="1" dirty="0" smtClean="0">
                <a:latin typeface="+mn-lt"/>
              </a:rPr>
              <a:t>Engineering: </a:t>
            </a:r>
            <a:r>
              <a:rPr lang="en-US" dirty="0" smtClean="0">
                <a:latin typeface="+mn-lt"/>
              </a:rPr>
              <a:t>This </a:t>
            </a:r>
            <a:r>
              <a:rPr lang="en-US" dirty="0">
                <a:latin typeface="+mn-lt"/>
              </a:rPr>
              <a:t>functional area is to provide systems/software engineering support for any or all phases of a system/software lifecycle and can cover the entire range of VA systems to include healthcare information processing,  payroll processing, decision support systems etc</a:t>
            </a:r>
            <a:r>
              <a:rPr lang="en-US" dirty="0" smtClean="0">
                <a:latin typeface="+mn-lt"/>
              </a:rPr>
              <a:t>.</a:t>
            </a:r>
          </a:p>
          <a:p>
            <a:pPr marL="742950" lvl="1" indent="-285750">
              <a:buFont typeface="Wingdings" pitchFamily="2" charset="2"/>
              <a:buChar char="Ø"/>
            </a:pPr>
            <a:r>
              <a:rPr lang="en-US" b="1" dirty="0">
                <a:latin typeface="+mn-lt"/>
              </a:rPr>
              <a:t>4.3   Software Technology Demonstration and </a:t>
            </a:r>
            <a:r>
              <a:rPr lang="en-US" b="1" dirty="0" smtClean="0">
                <a:latin typeface="+mn-lt"/>
              </a:rPr>
              <a:t>Transition: </a:t>
            </a:r>
            <a:r>
              <a:rPr lang="en-US" dirty="0" smtClean="0">
                <a:latin typeface="+mn-lt"/>
              </a:rPr>
              <a:t>This </a:t>
            </a:r>
            <a:r>
              <a:rPr lang="en-US" dirty="0">
                <a:latin typeface="+mn-lt"/>
              </a:rPr>
              <a:t>functional area is to test and evaluate advanced </a:t>
            </a:r>
            <a:r>
              <a:rPr lang="en-US" dirty="0" smtClean="0">
                <a:latin typeface="+mn-lt"/>
              </a:rPr>
              <a:t>technologies.</a:t>
            </a:r>
          </a:p>
          <a:p>
            <a:pPr marL="742950" lvl="1" indent="-285750">
              <a:buFont typeface="Wingdings" pitchFamily="2" charset="2"/>
              <a:buChar char="Ø"/>
            </a:pPr>
            <a:r>
              <a:rPr lang="en-US" b="1" dirty="0">
                <a:latin typeface="+mn-lt"/>
              </a:rPr>
              <a:t>4.4   Test and Evaluation Support: </a:t>
            </a:r>
            <a:r>
              <a:rPr lang="en-US" dirty="0" smtClean="0">
                <a:latin typeface="+mn-lt"/>
              </a:rPr>
              <a:t>This </a:t>
            </a:r>
            <a:r>
              <a:rPr lang="en-US" dirty="0">
                <a:latin typeface="+mn-lt"/>
              </a:rPr>
              <a:t>functional area is to provide support in all phases of the testing life cycle</a:t>
            </a:r>
            <a:r>
              <a:rPr lang="en-US" dirty="0" smtClean="0">
                <a:latin typeface="+mn-lt"/>
              </a:rPr>
              <a:t>.</a:t>
            </a:r>
            <a:endParaRPr lang="en-US" dirty="0">
              <a:latin typeface="+mn-lt"/>
            </a:endParaRPr>
          </a:p>
          <a:p>
            <a:pPr marL="742950" lvl="1" indent="-285750">
              <a:buFont typeface="Wingdings" pitchFamily="2" charset="2"/>
              <a:buChar char="Ø"/>
            </a:pPr>
            <a:r>
              <a:rPr lang="en-US" b="1" dirty="0" smtClean="0">
                <a:latin typeface="+mn-lt"/>
              </a:rPr>
              <a:t>4.5  </a:t>
            </a:r>
            <a:r>
              <a:rPr lang="en-US" b="1" dirty="0">
                <a:latin typeface="+mn-lt"/>
              </a:rPr>
              <a:t>IV&amp;V: </a:t>
            </a:r>
            <a:r>
              <a:rPr lang="en-US" dirty="0" smtClean="0">
                <a:latin typeface="+mn-lt"/>
              </a:rPr>
              <a:t>This </a:t>
            </a:r>
            <a:r>
              <a:rPr lang="en-US" dirty="0">
                <a:latin typeface="+mn-lt"/>
              </a:rPr>
              <a:t>functional area is to review, evaluate and verify the procedures used to develop and test third party </a:t>
            </a:r>
            <a:r>
              <a:rPr lang="en-US" dirty="0" smtClean="0">
                <a:latin typeface="+mn-lt"/>
              </a:rPr>
              <a:t>systems/software.</a:t>
            </a:r>
            <a:endParaRPr lang="en-US" dirty="0">
              <a:latin typeface="+mn-lt"/>
            </a:endParaRPr>
          </a:p>
          <a:p>
            <a:pPr marL="742950" lvl="1" indent="-285750">
              <a:buFont typeface="Wingdings" pitchFamily="2" charset="2"/>
              <a:buChar char="Ø"/>
            </a:pPr>
            <a:r>
              <a:rPr lang="en-US" b="1" dirty="0">
                <a:latin typeface="+mn-lt"/>
              </a:rPr>
              <a:t>4.6  Enterprise Network Support: </a:t>
            </a:r>
            <a:r>
              <a:rPr lang="en-US" dirty="0" smtClean="0">
                <a:latin typeface="+mn-lt"/>
              </a:rPr>
              <a:t>This </a:t>
            </a:r>
            <a:r>
              <a:rPr lang="en-US" dirty="0">
                <a:latin typeface="+mn-lt"/>
              </a:rPr>
              <a:t>functional area is to provide comprehensive life cycle systems/network administration for VA enterprise systems </a:t>
            </a:r>
            <a:r>
              <a:rPr lang="en-US" dirty="0" smtClean="0">
                <a:latin typeface="+mn-lt"/>
              </a:rPr>
              <a:t>worldwide.</a:t>
            </a:r>
          </a:p>
        </p:txBody>
      </p:sp>
      <p:sp>
        <p:nvSpPr>
          <p:cNvPr id="5" name="Slide Number Placeholder 4"/>
          <p:cNvSpPr>
            <a:spLocks noGrp="1"/>
          </p:cNvSpPr>
          <p:nvPr>
            <p:ph type="sldNum" sz="quarter" idx="12"/>
          </p:nvPr>
        </p:nvSpPr>
        <p:spPr/>
        <p:txBody>
          <a:bodyPr/>
          <a:lstStyle/>
          <a:p>
            <a:pPr>
              <a:defRPr/>
            </a:pPr>
            <a:fld id="{F53C260B-36FE-414C-B7AA-316053163762}" type="slidenum">
              <a:rPr lang="en-US" smtClean="0">
                <a:solidFill>
                  <a:prstClr val="black">
                    <a:tint val="75000"/>
                  </a:prstClr>
                </a:solidFill>
              </a:rPr>
              <a:pPr>
                <a:defRPr/>
              </a:pPr>
              <a:t>12</a:t>
            </a:fld>
            <a:endParaRPr lang="en-US" dirty="0">
              <a:solidFill>
                <a:prstClr val="black">
                  <a:tint val="75000"/>
                </a:prstClr>
              </a:solidFill>
            </a:endParaRPr>
          </a:p>
        </p:txBody>
      </p:sp>
      <p:sp>
        <p:nvSpPr>
          <p:cNvPr id="7" name="Rectangle 6"/>
          <p:cNvSpPr/>
          <p:nvPr/>
        </p:nvSpPr>
        <p:spPr>
          <a:xfrm>
            <a:off x="1188349" y="31691"/>
            <a:ext cx="7147341" cy="1323439"/>
          </a:xfrm>
          <a:prstGeom prst="rect">
            <a:avLst/>
          </a:prstGeom>
        </p:spPr>
        <p:txBody>
          <a:bodyPr wrap="none">
            <a:spAutoFit/>
          </a:bodyPr>
          <a:lstStyle/>
          <a:p>
            <a:pPr>
              <a:defRPr/>
            </a:pPr>
            <a:r>
              <a:rPr lang="en-US" sz="4000" b="1" dirty="0" smtClean="0">
                <a:latin typeface="+mj-lt"/>
              </a:rPr>
              <a:t>T4 Performance Work Statement</a:t>
            </a:r>
          </a:p>
          <a:p>
            <a:pPr algn="ctr">
              <a:defRPr/>
            </a:pPr>
            <a:r>
              <a:rPr lang="en-US" sz="4000" b="1" dirty="0" smtClean="0">
                <a:latin typeface="+mj-lt"/>
              </a:rPr>
              <a:t> Overview</a:t>
            </a:r>
            <a:endParaRPr lang="en-US" sz="4000" b="1" dirty="0">
              <a:latin typeface="+mj-lt"/>
            </a:endParaRPr>
          </a:p>
        </p:txBody>
      </p:sp>
    </p:spTree>
    <p:extLst>
      <p:ext uri="{BB962C8B-B14F-4D97-AF65-F5344CB8AC3E}">
        <p14:creationId xmlns:p14="http://schemas.microsoft.com/office/powerpoint/2010/main" val="593442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070" y="1508329"/>
            <a:ext cx="8564315" cy="4678204"/>
          </a:xfrm>
          <a:prstGeom prst="rect">
            <a:avLst/>
          </a:prstGeom>
          <a:noFill/>
        </p:spPr>
        <p:txBody>
          <a:bodyPr wrap="square" rtlCol="0">
            <a:spAutoFit/>
          </a:bodyPr>
          <a:lstStyle/>
          <a:p>
            <a:pPr marL="457200" indent="-457200">
              <a:buFont typeface="Wingdings" pitchFamily="2" charset="2"/>
              <a:buChar char="Ø"/>
            </a:pPr>
            <a:r>
              <a:rPr lang="en-US" sz="2800" dirty="0" smtClean="0">
                <a:latin typeface="+mn-lt"/>
              </a:rPr>
              <a:t>Functional Areas (cont.)</a:t>
            </a:r>
            <a:endParaRPr lang="en-US" sz="1000" dirty="0">
              <a:latin typeface="+mn-lt"/>
            </a:endParaRPr>
          </a:p>
          <a:p>
            <a:pPr marL="742950" lvl="1" indent="-285750">
              <a:buFont typeface="Wingdings" pitchFamily="2" charset="2"/>
              <a:buChar char="Ø"/>
            </a:pPr>
            <a:r>
              <a:rPr lang="en-US" b="1" dirty="0" smtClean="0">
                <a:latin typeface="+mn-lt"/>
              </a:rPr>
              <a:t>4.7  </a:t>
            </a:r>
            <a:r>
              <a:rPr lang="en-US" b="1" dirty="0">
                <a:latin typeface="+mn-lt"/>
              </a:rPr>
              <a:t>Enterprise Management </a:t>
            </a:r>
            <a:r>
              <a:rPr lang="en-US" b="1" dirty="0" smtClean="0">
                <a:latin typeface="+mn-lt"/>
              </a:rPr>
              <a:t>Framework: </a:t>
            </a:r>
            <a:r>
              <a:rPr lang="en-US" dirty="0" smtClean="0">
                <a:latin typeface="+mn-lt"/>
              </a:rPr>
              <a:t>This </a:t>
            </a:r>
            <a:r>
              <a:rPr lang="en-US" dirty="0">
                <a:latin typeface="+mn-lt"/>
              </a:rPr>
              <a:t>functional area is to support the execution of the enterprise management framework.</a:t>
            </a:r>
          </a:p>
          <a:p>
            <a:pPr marL="742950" lvl="1" indent="-285750">
              <a:buFont typeface="Wingdings" pitchFamily="2" charset="2"/>
              <a:buChar char="Ø"/>
            </a:pPr>
            <a:r>
              <a:rPr lang="en-US" b="1" dirty="0">
                <a:latin typeface="+mn-lt"/>
              </a:rPr>
              <a:t>4.8  Cyber Security: </a:t>
            </a:r>
            <a:r>
              <a:rPr lang="en-US" dirty="0" smtClean="0">
                <a:latin typeface="+mn-lt"/>
              </a:rPr>
              <a:t>This </a:t>
            </a:r>
            <a:r>
              <a:rPr lang="en-US" dirty="0">
                <a:latin typeface="+mn-lt"/>
              </a:rPr>
              <a:t>functional area is to define and deliver strategic, operational and process aspects of cyber security and to ensure that adequate LAN/Internet, data, information and system security are in accordance with organizational standard operating procedures, conditions, laws and regulations.</a:t>
            </a:r>
          </a:p>
          <a:p>
            <a:pPr marL="742950" lvl="1" indent="-285750">
              <a:buFont typeface="Wingdings" pitchFamily="2" charset="2"/>
              <a:buChar char="Ø"/>
            </a:pPr>
            <a:r>
              <a:rPr lang="en-US" b="1" dirty="0">
                <a:latin typeface="+mn-lt"/>
              </a:rPr>
              <a:t>4.9  Operations and Maintenance</a:t>
            </a:r>
            <a:r>
              <a:rPr lang="en-US" b="1" dirty="0" smtClean="0">
                <a:latin typeface="+mn-lt"/>
              </a:rPr>
              <a:t>: </a:t>
            </a:r>
            <a:r>
              <a:rPr lang="en-US" dirty="0" smtClean="0">
                <a:latin typeface="+mn-lt"/>
              </a:rPr>
              <a:t>This </a:t>
            </a:r>
            <a:r>
              <a:rPr lang="en-US" dirty="0">
                <a:latin typeface="+mn-lt"/>
              </a:rPr>
              <a:t>functional area is to operate, repair and maintain systems, applications, and IT environments in support of applications and/or system components for production environments. </a:t>
            </a:r>
          </a:p>
          <a:p>
            <a:pPr marL="742950" lvl="1" indent="-285750">
              <a:buFont typeface="Wingdings" pitchFamily="2" charset="2"/>
              <a:buChar char="Ø"/>
            </a:pPr>
            <a:r>
              <a:rPr lang="en-US" b="1" dirty="0">
                <a:latin typeface="+mn-lt"/>
              </a:rPr>
              <a:t>4.10  Training</a:t>
            </a:r>
            <a:r>
              <a:rPr lang="en-US" b="1" dirty="0" smtClean="0">
                <a:latin typeface="+mn-lt"/>
              </a:rPr>
              <a:t>: </a:t>
            </a:r>
            <a:r>
              <a:rPr lang="en-US" dirty="0" smtClean="0">
                <a:latin typeface="+mn-lt"/>
              </a:rPr>
              <a:t>This </a:t>
            </a:r>
            <a:r>
              <a:rPr lang="en-US" dirty="0">
                <a:latin typeface="+mn-lt"/>
              </a:rPr>
              <a:t>functional area is to identify training requirements and to obtain, develop or conduct training programs throughout the life cycle of a system, application or product. </a:t>
            </a:r>
          </a:p>
          <a:p>
            <a:pPr marL="742950" lvl="1" indent="-285750">
              <a:buFont typeface="Wingdings" pitchFamily="2" charset="2"/>
              <a:buChar char="Ø"/>
            </a:pPr>
            <a:r>
              <a:rPr lang="en-US" b="1" dirty="0">
                <a:latin typeface="+mn-lt"/>
              </a:rPr>
              <a:t>4.11  IT Facilities</a:t>
            </a:r>
            <a:r>
              <a:rPr lang="en-US" b="1" dirty="0" smtClean="0">
                <a:latin typeface="+mn-lt"/>
              </a:rPr>
              <a:t>: </a:t>
            </a:r>
            <a:r>
              <a:rPr lang="en-US" dirty="0" smtClean="0">
                <a:latin typeface="+mn-lt"/>
              </a:rPr>
              <a:t>This </a:t>
            </a:r>
            <a:r>
              <a:rPr lang="en-US" dirty="0">
                <a:latin typeface="+mn-lt"/>
              </a:rPr>
              <a:t>functional area is to provide a total IT solution to the customer.  Requirement does not include performing significant facility or building modification.</a:t>
            </a:r>
          </a:p>
        </p:txBody>
      </p:sp>
      <p:sp>
        <p:nvSpPr>
          <p:cNvPr id="5" name="Slide Number Placeholder 4"/>
          <p:cNvSpPr>
            <a:spLocks noGrp="1"/>
          </p:cNvSpPr>
          <p:nvPr>
            <p:ph type="sldNum" sz="quarter" idx="12"/>
          </p:nvPr>
        </p:nvSpPr>
        <p:spPr/>
        <p:txBody>
          <a:bodyPr/>
          <a:lstStyle/>
          <a:p>
            <a:pPr>
              <a:defRPr/>
            </a:pPr>
            <a:fld id="{F53C260B-36FE-414C-B7AA-316053163762}" type="slidenum">
              <a:rPr lang="en-US" smtClean="0">
                <a:solidFill>
                  <a:prstClr val="black">
                    <a:tint val="75000"/>
                  </a:prstClr>
                </a:solidFill>
              </a:rPr>
              <a:pPr>
                <a:defRPr/>
              </a:pPr>
              <a:t>13</a:t>
            </a:fld>
            <a:endParaRPr lang="en-US" dirty="0">
              <a:solidFill>
                <a:prstClr val="black">
                  <a:tint val="75000"/>
                </a:prstClr>
              </a:solidFill>
            </a:endParaRPr>
          </a:p>
        </p:txBody>
      </p:sp>
      <p:sp>
        <p:nvSpPr>
          <p:cNvPr id="7" name="Rectangle 6"/>
          <p:cNvSpPr/>
          <p:nvPr/>
        </p:nvSpPr>
        <p:spPr>
          <a:xfrm>
            <a:off x="1188349" y="31691"/>
            <a:ext cx="7147341" cy="1323439"/>
          </a:xfrm>
          <a:prstGeom prst="rect">
            <a:avLst/>
          </a:prstGeom>
        </p:spPr>
        <p:txBody>
          <a:bodyPr wrap="none">
            <a:spAutoFit/>
          </a:bodyPr>
          <a:lstStyle/>
          <a:p>
            <a:pPr>
              <a:defRPr/>
            </a:pPr>
            <a:r>
              <a:rPr lang="en-US" sz="4000" b="1" dirty="0" smtClean="0">
                <a:latin typeface="+mj-lt"/>
              </a:rPr>
              <a:t>T4 Performance Work Statement</a:t>
            </a:r>
          </a:p>
          <a:p>
            <a:pPr algn="ctr">
              <a:defRPr/>
            </a:pPr>
            <a:r>
              <a:rPr lang="en-US" sz="4000" b="1" dirty="0" smtClean="0">
                <a:latin typeface="+mj-lt"/>
              </a:rPr>
              <a:t> Overview</a:t>
            </a:r>
            <a:endParaRPr lang="en-US" sz="4000" b="1" dirty="0">
              <a:latin typeface="+mj-lt"/>
            </a:endParaRPr>
          </a:p>
        </p:txBody>
      </p:sp>
    </p:spTree>
    <p:extLst>
      <p:ext uri="{BB962C8B-B14F-4D97-AF65-F5344CB8AC3E}">
        <p14:creationId xmlns:p14="http://schemas.microsoft.com/office/powerpoint/2010/main" val="3744114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Content Placeholder 2"/>
          <p:cNvSpPr>
            <a:spLocks noGrp="1"/>
          </p:cNvSpPr>
          <p:nvPr>
            <p:ph idx="1"/>
          </p:nvPr>
        </p:nvSpPr>
        <p:spPr>
          <a:xfrm>
            <a:off x="501070" y="1470345"/>
            <a:ext cx="8229600" cy="5029200"/>
          </a:xfrm>
        </p:spPr>
        <p:txBody>
          <a:bodyPr/>
          <a:lstStyle/>
          <a:p>
            <a:pPr>
              <a:buFont typeface="Wingdings" pitchFamily="2" charset="2"/>
              <a:buChar char="Ø"/>
            </a:pPr>
            <a:r>
              <a:rPr lang="en-US" sz="3600" dirty="0" smtClean="0"/>
              <a:t>Reporting Requirements</a:t>
            </a:r>
          </a:p>
          <a:p>
            <a:pPr>
              <a:buNone/>
            </a:pPr>
            <a:endParaRPr lang="en-US" sz="1000" dirty="0" smtClean="0"/>
          </a:p>
          <a:p>
            <a:pPr lvl="1">
              <a:buFont typeface="Wingdings" pitchFamily="2" charset="2"/>
              <a:buChar char="Ø"/>
            </a:pPr>
            <a:r>
              <a:rPr lang="en-US" dirty="0" smtClean="0"/>
              <a:t>Monthly Status Report</a:t>
            </a:r>
          </a:p>
          <a:p>
            <a:pPr lvl="1">
              <a:buFont typeface="Wingdings" pitchFamily="2" charset="2"/>
              <a:buChar char="Ø"/>
            </a:pPr>
            <a:endParaRPr lang="en-US" sz="1000" dirty="0" smtClean="0"/>
          </a:p>
          <a:p>
            <a:pPr lvl="1">
              <a:buFont typeface="Wingdings" pitchFamily="2" charset="2"/>
              <a:buChar char="Ø"/>
            </a:pPr>
            <a:r>
              <a:rPr lang="en-US" dirty="0" smtClean="0"/>
              <a:t>Contract Performance Report</a:t>
            </a:r>
          </a:p>
          <a:p>
            <a:pPr lvl="1">
              <a:buFont typeface="Wingdings" pitchFamily="2" charset="2"/>
              <a:buChar char="Ø"/>
            </a:pPr>
            <a:endParaRPr lang="en-US" sz="1000" dirty="0" smtClean="0"/>
          </a:p>
          <a:p>
            <a:pPr lvl="1">
              <a:buFont typeface="Wingdings" pitchFamily="2" charset="2"/>
              <a:buChar char="Ø"/>
            </a:pPr>
            <a:r>
              <a:rPr lang="en-US" dirty="0" smtClean="0"/>
              <a:t>Government Furnished Equipment Report</a:t>
            </a:r>
          </a:p>
          <a:p>
            <a:pPr lvl="1">
              <a:buFont typeface="Wingdings" pitchFamily="2" charset="2"/>
              <a:buChar char="Ø"/>
            </a:pPr>
            <a:endParaRPr lang="en-US" sz="1000" dirty="0" smtClean="0"/>
          </a:p>
          <a:p>
            <a:pPr lvl="1">
              <a:buFont typeface="Wingdings" pitchFamily="2" charset="2"/>
              <a:buChar char="Ø"/>
            </a:pPr>
            <a:r>
              <a:rPr lang="en-US" dirty="0" smtClean="0"/>
              <a:t>Subcontracting</a:t>
            </a:r>
          </a:p>
          <a:p>
            <a:pPr marL="457200" lvl="1" indent="0">
              <a:buNone/>
            </a:pPr>
            <a:endParaRPr lang="en-US" sz="1000" dirty="0" smtClean="0"/>
          </a:p>
          <a:p>
            <a:pPr lvl="1">
              <a:buFont typeface="Wingdings" pitchFamily="2" charset="2"/>
              <a:buChar char="Ø"/>
            </a:pPr>
            <a:r>
              <a:rPr lang="en-US" dirty="0" smtClean="0"/>
              <a:t>Contractor Manpower Report </a:t>
            </a:r>
          </a:p>
          <a:p>
            <a:pPr>
              <a:buNone/>
            </a:pPr>
            <a:endParaRPr lang="en-US" dirty="0" smtClean="0"/>
          </a:p>
        </p:txBody>
      </p:sp>
      <p:sp>
        <p:nvSpPr>
          <p:cNvPr id="6" name="Slide Number Placeholder 5"/>
          <p:cNvSpPr>
            <a:spLocks noGrp="1"/>
          </p:cNvSpPr>
          <p:nvPr>
            <p:ph type="sldNum" sz="quarter" idx="12"/>
          </p:nvPr>
        </p:nvSpPr>
        <p:spPr/>
        <p:txBody>
          <a:bodyPr/>
          <a:lstStyle/>
          <a:p>
            <a:pPr>
              <a:defRPr/>
            </a:pPr>
            <a:fld id="{D2423A64-431F-41F9-9973-F5EF2E9A25E5}" type="slidenum">
              <a:rPr lang="en-US" smtClean="0"/>
              <a:pPr>
                <a:defRPr/>
              </a:pPr>
              <a:t>14</a:t>
            </a:fld>
            <a:endParaRPr lang="en-US" dirty="0"/>
          </a:p>
        </p:txBody>
      </p:sp>
      <p:sp>
        <p:nvSpPr>
          <p:cNvPr id="8" name="Title 1"/>
          <p:cNvSpPr>
            <a:spLocks noGrp="1"/>
          </p:cNvSpPr>
          <p:nvPr>
            <p:ph type="title"/>
          </p:nvPr>
        </p:nvSpPr>
        <p:spPr>
          <a:xfrm>
            <a:off x="457200" y="274638"/>
            <a:ext cx="8229600" cy="1143000"/>
          </a:xfrm>
        </p:spPr>
        <p:txBody>
          <a:bodyPr/>
          <a:lstStyle/>
          <a:p>
            <a:r>
              <a:rPr lang="en-US" b="1" dirty="0" smtClean="0"/>
              <a:t>T4 Contract Requirements</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T4 Contract Requirements</a:t>
            </a:r>
            <a:endParaRPr lang="en-US" b="1" dirty="0"/>
          </a:p>
        </p:txBody>
      </p:sp>
      <p:sp>
        <p:nvSpPr>
          <p:cNvPr id="3" name="Content Placeholder 2"/>
          <p:cNvSpPr>
            <a:spLocks noGrp="1"/>
          </p:cNvSpPr>
          <p:nvPr>
            <p:ph idx="1"/>
          </p:nvPr>
        </p:nvSpPr>
        <p:spPr>
          <a:xfrm>
            <a:off x="501070" y="1514577"/>
            <a:ext cx="8229600" cy="4525963"/>
          </a:xfrm>
        </p:spPr>
        <p:txBody>
          <a:bodyPr/>
          <a:lstStyle/>
          <a:p>
            <a:pPr>
              <a:buFont typeface="Wingdings" pitchFamily="2" charset="2"/>
              <a:buChar char="Ø"/>
            </a:pPr>
            <a:r>
              <a:rPr lang="en-US" dirty="0"/>
              <a:t>Program Meetings and </a:t>
            </a:r>
            <a:r>
              <a:rPr lang="en-US" dirty="0" smtClean="0"/>
              <a:t>Reviews</a:t>
            </a:r>
          </a:p>
          <a:p>
            <a:pPr marL="0" indent="0">
              <a:buNone/>
            </a:pPr>
            <a:endParaRPr lang="en-US" sz="1000" dirty="0"/>
          </a:p>
          <a:p>
            <a:pPr lvl="1">
              <a:buFont typeface="Wingdings" pitchFamily="2" charset="2"/>
              <a:buChar char="Ø"/>
            </a:pPr>
            <a:r>
              <a:rPr lang="en-US" dirty="0" smtClean="0"/>
              <a:t>Project Office Initial Program Reviews</a:t>
            </a:r>
          </a:p>
          <a:p>
            <a:pPr lvl="1">
              <a:buFont typeface="Wingdings" pitchFamily="2" charset="2"/>
              <a:buChar char="Ø"/>
            </a:pPr>
            <a:endParaRPr lang="en-US" sz="1000" dirty="0" smtClean="0"/>
          </a:p>
          <a:p>
            <a:pPr lvl="1">
              <a:buFont typeface="Wingdings" pitchFamily="2" charset="2"/>
              <a:buChar char="Ø"/>
            </a:pPr>
            <a:r>
              <a:rPr lang="en-US" dirty="0" smtClean="0"/>
              <a:t>Post Award Conferences</a:t>
            </a:r>
          </a:p>
          <a:p>
            <a:pPr lvl="1">
              <a:buFont typeface="Wingdings" pitchFamily="2" charset="2"/>
              <a:buChar char="Ø"/>
            </a:pPr>
            <a:endParaRPr lang="en-US" sz="1000" dirty="0" smtClean="0"/>
          </a:p>
          <a:p>
            <a:pPr lvl="1">
              <a:buFont typeface="Wingdings" pitchFamily="2" charset="2"/>
              <a:buChar char="Ø"/>
            </a:pPr>
            <a:r>
              <a:rPr lang="en-US" dirty="0" smtClean="0"/>
              <a:t>Monthly Program Reviews</a:t>
            </a:r>
          </a:p>
          <a:p>
            <a:pPr lvl="1">
              <a:buFont typeface="Wingdings" pitchFamily="2" charset="2"/>
              <a:buChar char="Ø"/>
            </a:pPr>
            <a:endParaRPr lang="en-US" sz="1000" dirty="0" smtClean="0"/>
          </a:p>
          <a:p>
            <a:pPr lvl="1">
              <a:buFont typeface="Wingdings" pitchFamily="2" charset="2"/>
              <a:buChar char="Ø"/>
            </a:pPr>
            <a:r>
              <a:rPr lang="en-US" dirty="0" smtClean="0"/>
              <a:t>Quarterly Prime Program Reviews</a:t>
            </a:r>
          </a:p>
          <a:p>
            <a:pPr lvl="1">
              <a:buFont typeface="Wingdings" pitchFamily="2" charset="2"/>
              <a:buChar char="Ø"/>
            </a:pPr>
            <a:endParaRPr lang="en-US" sz="1000" dirty="0" smtClean="0"/>
          </a:p>
          <a:p>
            <a:pPr lvl="1">
              <a:buFont typeface="Wingdings" pitchFamily="2" charset="2"/>
              <a:buChar char="Ø"/>
            </a:pPr>
            <a:r>
              <a:rPr lang="en-US" dirty="0" smtClean="0"/>
              <a:t>Task Order Kickoff Meetings</a:t>
            </a:r>
            <a:endParaRPr lang="en-US" dirty="0"/>
          </a:p>
        </p:txBody>
      </p:sp>
      <p:sp>
        <p:nvSpPr>
          <p:cNvPr id="5" name="Slide Number Placeholder 4"/>
          <p:cNvSpPr>
            <a:spLocks noGrp="1"/>
          </p:cNvSpPr>
          <p:nvPr>
            <p:ph type="sldNum" sz="quarter" idx="12"/>
          </p:nvPr>
        </p:nvSpPr>
        <p:spPr/>
        <p:txBody>
          <a:bodyPr/>
          <a:lstStyle/>
          <a:p>
            <a:pPr>
              <a:defRPr/>
            </a:pPr>
            <a:fld id="{D2423A64-431F-41F9-9973-F5EF2E9A25E5}" type="slidenum">
              <a:rPr lang="en-US" smtClean="0"/>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a:xfrm>
            <a:off x="723900" y="228600"/>
            <a:ext cx="8229600" cy="1143000"/>
          </a:xfrm>
        </p:spPr>
        <p:txBody>
          <a:bodyPr/>
          <a:lstStyle/>
          <a:p>
            <a:r>
              <a:rPr lang="en-US" b="1" dirty="0" smtClean="0"/>
              <a:t>T4 Task Order Requirements</a:t>
            </a:r>
          </a:p>
        </p:txBody>
      </p:sp>
      <p:sp>
        <p:nvSpPr>
          <p:cNvPr id="6148" name="Content Placeholder 2"/>
          <p:cNvSpPr>
            <a:spLocks noGrp="1"/>
          </p:cNvSpPr>
          <p:nvPr>
            <p:ph idx="1"/>
          </p:nvPr>
        </p:nvSpPr>
        <p:spPr>
          <a:xfrm>
            <a:off x="501069" y="1510605"/>
            <a:ext cx="8449101" cy="5029200"/>
          </a:xfrm>
        </p:spPr>
        <p:txBody>
          <a:bodyPr/>
          <a:lstStyle/>
          <a:p>
            <a:pPr>
              <a:buFont typeface="Wingdings" pitchFamily="2" charset="2"/>
              <a:buChar char="Ø"/>
            </a:pPr>
            <a:r>
              <a:rPr lang="en-US" sz="2400" dirty="0" smtClean="0"/>
              <a:t>Yes/No Bids within  two (2) working days</a:t>
            </a:r>
          </a:p>
          <a:p>
            <a:pPr>
              <a:buFont typeface="Wingdings" pitchFamily="2" charset="2"/>
              <a:buChar char="Ø"/>
            </a:pPr>
            <a:endParaRPr lang="en-US" sz="2400" dirty="0" smtClean="0"/>
          </a:p>
          <a:p>
            <a:pPr>
              <a:buFont typeface="Wingdings" pitchFamily="2" charset="2"/>
              <a:buChar char="Ø"/>
            </a:pPr>
            <a:r>
              <a:rPr lang="en-US" sz="2400" dirty="0" smtClean="0"/>
              <a:t>Submission of Task Execution Plan within (7) working days</a:t>
            </a:r>
          </a:p>
          <a:p>
            <a:pPr>
              <a:buFont typeface="Wingdings" pitchFamily="2" charset="2"/>
              <a:buChar char="Ø"/>
            </a:pPr>
            <a:endParaRPr lang="en-US" sz="2400" dirty="0" smtClean="0"/>
          </a:p>
          <a:p>
            <a:pPr>
              <a:buFont typeface="Wingdings" pitchFamily="2" charset="2"/>
              <a:buChar char="Ø"/>
            </a:pPr>
            <a:r>
              <a:rPr lang="en-US" sz="2400" dirty="0" smtClean="0"/>
              <a:t>Proposal Submissions include:  Summary, Technical Approach, and Pricing</a:t>
            </a:r>
          </a:p>
          <a:p>
            <a:pPr marL="0" indent="0">
              <a:buNone/>
            </a:pPr>
            <a:endParaRPr lang="en-US" sz="2400" dirty="0" smtClean="0"/>
          </a:p>
          <a:p>
            <a:pPr>
              <a:buFont typeface="Wingdings" pitchFamily="2" charset="2"/>
              <a:buChar char="Ø"/>
            </a:pPr>
            <a:r>
              <a:rPr lang="en-US" sz="2400" dirty="0" smtClean="0"/>
              <a:t>Proposal Submission may vary dependent upon Task Order Type</a:t>
            </a:r>
          </a:p>
          <a:p>
            <a:pPr lvl="1">
              <a:buFont typeface="Wingdings" pitchFamily="2" charset="2"/>
              <a:buChar char="Ø"/>
            </a:pPr>
            <a:r>
              <a:rPr lang="en-US" sz="2000" dirty="0" smtClean="0"/>
              <a:t>Firm Fixed Price, T&amp;M, or Cost Reimbursement</a:t>
            </a:r>
          </a:p>
          <a:p>
            <a:pPr>
              <a:buFont typeface="Wingdings" pitchFamily="2" charset="2"/>
              <a:buChar char="Ø"/>
            </a:pPr>
            <a:endParaRPr lang="en-US" sz="2400" dirty="0" smtClean="0"/>
          </a:p>
          <a:p>
            <a:pPr>
              <a:buFont typeface="Wingdings" pitchFamily="2" charset="2"/>
              <a:buChar char="Ø"/>
            </a:pPr>
            <a:r>
              <a:rPr lang="en-US" sz="2400" dirty="0" smtClean="0"/>
              <a:t>No Past Performance Volume required</a:t>
            </a:r>
          </a:p>
        </p:txBody>
      </p:sp>
      <p:sp>
        <p:nvSpPr>
          <p:cNvPr id="6" name="Slide Number Placeholder 5"/>
          <p:cNvSpPr>
            <a:spLocks noGrp="1"/>
          </p:cNvSpPr>
          <p:nvPr>
            <p:ph type="sldNum" sz="quarter" idx="12"/>
          </p:nvPr>
        </p:nvSpPr>
        <p:spPr/>
        <p:txBody>
          <a:bodyPr/>
          <a:lstStyle/>
          <a:p>
            <a:pPr>
              <a:defRPr/>
            </a:pPr>
            <a:fld id="{D2423A64-431F-41F9-9973-F5EF2E9A25E5}" type="slidenum">
              <a:rPr lang="en-US"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body" idx="1"/>
          </p:nvPr>
        </p:nvSpPr>
        <p:spPr bwMode="auto">
          <a:xfrm>
            <a:off x="501070" y="1514577"/>
            <a:ext cx="8229600" cy="4525963"/>
          </a:xfrm>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buFont typeface="Wingdings" pitchFamily="2" charset="2"/>
              <a:buChar char="Ø"/>
            </a:pPr>
            <a:endParaRPr lang="en-US" sz="1000" dirty="0" smtClean="0"/>
          </a:p>
          <a:p>
            <a:pPr eaLnBrk="1" hangingPunct="1">
              <a:lnSpc>
                <a:spcPct val="90000"/>
              </a:lnSpc>
              <a:buFont typeface="Wingdings" pitchFamily="2" charset="2"/>
              <a:buChar char="Ø"/>
            </a:pPr>
            <a:r>
              <a:rPr lang="en-US" sz="2800" dirty="0" smtClean="0"/>
              <a:t>FAR </a:t>
            </a:r>
            <a:r>
              <a:rPr lang="en-US" sz="2800" dirty="0"/>
              <a:t>2.101, an organizational conflict of interest means that because of other activities or relationships with other persons, a person is unable or potentially unable to render impartial assistance or advice to the Government, or the person’s objectivity in performing the contract work is or might be otherwise impaired, or a person has an unfair competitive advantage.</a:t>
            </a:r>
          </a:p>
        </p:txBody>
      </p:sp>
      <p:sp>
        <p:nvSpPr>
          <p:cNvPr id="4" name="Slide Number Placeholder 3"/>
          <p:cNvSpPr>
            <a:spLocks noGrp="1"/>
          </p:cNvSpPr>
          <p:nvPr>
            <p:ph type="sldNum" sz="quarter" idx="12"/>
          </p:nvPr>
        </p:nvSpPr>
        <p:spPr/>
        <p:txBody>
          <a:bodyPr/>
          <a:lstStyle/>
          <a:p>
            <a:pPr>
              <a:defRPr/>
            </a:pPr>
            <a:fld id="{D2423A64-431F-41F9-9973-F5EF2E9A25E5}" type="slidenum">
              <a:rPr lang="en-US" smtClean="0"/>
              <a:pPr>
                <a:defRPr/>
              </a:pPr>
              <a:t>17</a:t>
            </a:fld>
            <a:endParaRPr lang="en-US" dirty="0"/>
          </a:p>
        </p:txBody>
      </p:sp>
      <p:sp>
        <p:nvSpPr>
          <p:cNvPr id="7" name="Rectangle 2"/>
          <p:cNvSpPr>
            <a:spLocks noGrp="1" noChangeArrowheads="1"/>
          </p:cNvSpPr>
          <p:nvPr>
            <p:ph type="title"/>
          </p:nvPr>
        </p:nvSpPr>
        <p:spPr bwMode="auto">
          <a:xfrm>
            <a:off x="457199" y="87765"/>
            <a:ext cx="8454565"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b="1" dirty="0"/>
              <a:t>Organizational Conflict of </a:t>
            </a:r>
            <a:r>
              <a:rPr lang="en-US" sz="4000" b="1" dirty="0" smtClean="0"/>
              <a:t>Interest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457200" y="1485900"/>
            <a:ext cx="8229600" cy="5105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 typeface="Wingdings" pitchFamily="2" charset="2"/>
              <a:buChar char="Ø"/>
            </a:pPr>
            <a:r>
              <a:rPr lang="en-US" sz="2400" dirty="0" smtClean="0"/>
              <a:t>FAR SUBPART 9.5</a:t>
            </a:r>
          </a:p>
          <a:p>
            <a:pPr eaLnBrk="1" hangingPunct="1">
              <a:buFont typeface="Wingdings" pitchFamily="2" charset="2"/>
              <a:buChar char="Ø"/>
            </a:pPr>
            <a:endParaRPr lang="en-US" sz="1000" dirty="0" smtClean="0"/>
          </a:p>
          <a:p>
            <a:pPr eaLnBrk="1" hangingPunct="1">
              <a:buFont typeface="Wingdings" pitchFamily="2" charset="2"/>
              <a:buChar char="Ø"/>
            </a:pPr>
            <a:r>
              <a:rPr lang="en-US" sz="2400" dirty="0" smtClean="0"/>
              <a:t>VAAR CLAUSE 852.209-70 ORGANIZATIONAL CONFLICTS OF INTEREST (OCI)</a:t>
            </a:r>
          </a:p>
          <a:p>
            <a:pPr lvl="1" eaLnBrk="1" hangingPunct="1">
              <a:buFont typeface="Wingdings" pitchFamily="2" charset="2"/>
              <a:buChar char="Ø"/>
            </a:pPr>
            <a:r>
              <a:rPr lang="en-US" sz="1800" dirty="0" smtClean="0"/>
              <a:t>Addresses conflicts that may occur as a result of the solicitation, not future conflicts arising from any work to be performed under the resulting contract.</a:t>
            </a:r>
          </a:p>
          <a:p>
            <a:pPr lvl="1" eaLnBrk="1" hangingPunct="1">
              <a:buFont typeface="Wingdings" pitchFamily="2" charset="2"/>
              <a:buChar char="Ø"/>
            </a:pPr>
            <a:r>
              <a:rPr lang="en-US" sz="1800" dirty="0" smtClean="0"/>
              <a:t>Requires offerors to provide a statement that describes all relevant facts concerning any past, present or currently planned interest (financial, contractual, organizational, or otherwise) or actual or potential organizational conflicts of interest relating to the services to be provided under this solicitation.</a:t>
            </a:r>
          </a:p>
          <a:p>
            <a:pPr eaLnBrk="1" hangingPunct="1">
              <a:buFont typeface="Wingdings" pitchFamily="2" charset="2"/>
              <a:buChar char="Ø"/>
            </a:pPr>
            <a:endParaRPr lang="en-US" sz="1000" dirty="0" smtClean="0"/>
          </a:p>
          <a:p>
            <a:pPr eaLnBrk="1" hangingPunct="1">
              <a:buFont typeface="Wingdings" pitchFamily="2" charset="2"/>
              <a:buChar char="Ø"/>
            </a:pPr>
            <a:r>
              <a:rPr lang="en-US" sz="2400" dirty="0" smtClean="0"/>
              <a:t>T4 H-3 CLAUSE ORGANIZATIONAL CONFLICTS OF INTEREST</a:t>
            </a:r>
          </a:p>
          <a:p>
            <a:pPr lvl="1" eaLnBrk="1" hangingPunct="1">
              <a:buFont typeface="Wingdings" pitchFamily="2" charset="2"/>
              <a:buChar char="Ø"/>
            </a:pPr>
            <a:r>
              <a:rPr lang="en-US" sz="1800" dirty="0" smtClean="0"/>
              <a:t>Per FAR 9.507-1 and VAAR 809.507-1 (a) places restraints upon a contractor’s eligibility for future contracts.</a:t>
            </a:r>
          </a:p>
        </p:txBody>
      </p:sp>
      <p:sp>
        <p:nvSpPr>
          <p:cNvPr id="4" name="Slide Number Placeholder 3"/>
          <p:cNvSpPr>
            <a:spLocks noGrp="1"/>
          </p:cNvSpPr>
          <p:nvPr>
            <p:ph type="sldNum" sz="quarter" idx="12"/>
          </p:nvPr>
        </p:nvSpPr>
        <p:spPr/>
        <p:txBody>
          <a:bodyPr/>
          <a:lstStyle/>
          <a:p>
            <a:pPr>
              <a:defRPr/>
            </a:pPr>
            <a:fld id="{D2423A64-431F-41F9-9973-F5EF2E9A25E5}" type="slidenum">
              <a:rPr lang="en-US" smtClean="0"/>
              <a:pPr>
                <a:defRPr/>
              </a:pPr>
              <a:t>18</a:t>
            </a:fld>
            <a:endParaRPr lang="en-US" dirty="0"/>
          </a:p>
        </p:txBody>
      </p:sp>
      <p:sp>
        <p:nvSpPr>
          <p:cNvPr id="9" name="Rectangle 2"/>
          <p:cNvSpPr>
            <a:spLocks noGrp="1" noChangeArrowheads="1"/>
          </p:cNvSpPr>
          <p:nvPr>
            <p:ph type="title"/>
          </p:nvPr>
        </p:nvSpPr>
        <p:spPr bwMode="auto">
          <a:xfrm>
            <a:off x="457199" y="87765"/>
            <a:ext cx="8454565"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b="1" dirty="0" smtClean="0"/>
              <a:t>Organizational Conflict of Interest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155425" y="1470345"/>
            <a:ext cx="8833150" cy="5105400"/>
          </a:xfrm>
          <a:noFill/>
          <a:ln>
            <a:miter lim="800000"/>
            <a:headEnd/>
            <a:tailEnd/>
          </a:ln>
        </p:spPr>
        <p:txBody>
          <a:bodyPr vert="horz" wrap="square" lIns="91440" tIns="45720" rIns="91440" bIns="45720" numCol="1" anchor="t" anchorCtr="0" compatLnSpc="1">
            <a:prstTxWarp prst="textNoShape">
              <a:avLst/>
            </a:prstTxWarp>
          </a:bodyPr>
          <a:lstStyle/>
          <a:p>
            <a:pPr>
              <a:buFont typeface="Wingdings" pitchFamily="2" charset="2"/>
              <a:buChar char="Ø"/>
            </a:pPr>
            <a:r>
              <a:rPr lang="en-US" sz="1800" dirty="0" smtClean="0"/>
              <a:t>H-3 Organizational Conflict of Interest</a:t>
            </a:r>
            <a:endParaRPr lang="en-US" sz="1800" dirty="0"/>
          </a:p>
          <a:p>
            <a:pPr marL="0" indent="0">
              <a:buNone/>
            </a:pPr>
            <a:r>
              <a:rPr lang="en-US" sz="1200" b="1" dirty="0" smtClean="0"/>
              <a:t>(</a:t>
            </a:r>
            <a:r>
              <a:rPr lang="en-US" sz="1200" b="1" dirty="0"/>
              <a:t>a</a:t>
            </a:r>
            <a:r>
              <a:rPr lang="en-US" sz="1200" b="1" dirty="0" smtClean="0"/>
              <a:t>)   </a:t>
            </a:r>
            <a:r>
              <a:rPr lang="en-US" sz="1200" dirty="0"/>
              <a:t>It is recognized by the parties that the efforts to be performed by the contractor under this contract are of such a nature that they may create a potential organizational conflict of interest as contemplated by Subpart 9.5 of the Federal Acquisition Regulation (FAR).  It is the intention of the parties that the contractor will not engage in any contractual activities which may impair its ability to render unbiased advice and recommendations, or in which it may gain an unfair competitive advantage as a result of the knowledge, information and experience gained during the performance of this contract.  It does not include the normal flow of benefits from incumbency.</a:t>
            </a:r>
          </a:p>
          <a:p>
            <a:pPr marL="0" indent="0">
              <a:buNone/>
            </a:pPr>
            <a:r>
              <a:rPr lang="en-US" sz="1200" b="1" dirty="0"/>
              <a:t>(b</a:t>
            </a:r>
            <a:r>
              <a:rPr lang="en-US" sz="1200" b="1" dirty="0" smtClean="0"/>
              <a:t>)   </a:t>
            </a:r>
            <a:r>
              <a:rPr lang="en-US" sz="1200" dirty="0"/>
              <a:t>The contractor agrees not to participate as a prime contractor, subcontractor, consultant or team member in any acquisition for hardware or software wherein:</a:t>
            </a:r>
          </a:p>
          <a:p>
            <a:pPr marL="0" indent="0">
              <a:buNone/>
            </a:pPr>
            <a:r>
              <a:rPr lang="en-US" sz="1200" dirty="0" smtClean="0"/>
              <a:t>	</a:t>
            </a:r>
            <a:r>
              <a:rPr lang="en-US" sz="1200" b="1" dirty="0" smtClean="0"/>
              <a:t>(</a:t>
            </a:r>
            <a:r>
              <a:rPr lang="en-US" sz="1200" b="1" dirty="0"/>
              <a:t>1) </a:t>
            </a:r>
            <a:r>
              <a:rPr lang="en-US" sz="1200" dirty="0"/>
              <a:t>The contractor has participated in the analysis and recommendation leading to the acquisition decision to acquire such a </a:t>
            </a:r>
            <a:r>
              <a:rPr lang="en-US" sz="1200" dirty="0" smtClean="0"/>
              <a:t>	system</a:t>
            </a:r>
            <a:r>
              <a:rPr lang="en-US" sz="1200" dirty="0"/>
              <a:t>; or</a:t>
            </a:r>
          </a:p>
          <a:p>
            <a:pPr marL="0" indent="0">
              <a:buNone/>
            </a:pPr>
            <a:r>
              <a:rPr lang="en-US" sz="1200" dirty="0" smtClean="0"/>
              <a:t>	</a:t>
            </a:r>
            <a:r>
              <a:rPr lang="en-US" sz="1200" b="1" dirty="0" smtClean="0"/>
              <a:t>(</a:t>
            </a:r>
            <a:r>
              <a:rPr lang="en-US" sz="1200" b="1" dirty="0"/>
              <a:t>2) </a:t>
            </a:r>
            <a:r>
              <a:rPr lang="en-US" sz="1200" dirty="0"/>
              <a:t>The contractor may have an unfair competitive advantage resulting from the information gained during the performance </a:t>
            </a:r>
            <a:r>
              <a:rPr lang="en-US" sz="1200" dirty="0" smtClean="0"/>
              <a:t>	of </a:t>
            </a:r>
            <a:r>
              <a:rPr lang="en-US" sz="1200" dirty="0"/>
              <a:t>this contract.</a:t>
            </a:r>
          </a:p>
          <a:p>
            <a:pPr marL="0" indent="0">
              <a:buNone/>
            </a:pPr>
            <a:r>
              <a:rPr lang="en-US" sz="1200" b="1" dirty="0"/>
              <a:t>(c</a:t>
            </a:r>
            <a:r>
              <a:rPr lang="en-US" sz="1200" b="1" dirty="0" smtClean="0"/>
              <a:t>)   </a:t>
            </a:r>
            <a:r>
              <a:rPr lang="en-US" sz="1200" dirty="0"/>
              <a:t>The term “contractor” herein used means:</a:t>
            </a:r>
          </a:p>
          <a:p>
            <a:pPr marL="0" indent="0">
              <a:buNone/>
            </a:pPr>
            <a:r>
              <a:rPr lang="en-US" sz="1200" dirty="0" smtClean="0"/>
              <a:t>	</a:t>
            </a:r>
            <a:r>
              <a:rPr lang="en-US" sz="1200" b="1" dirty="0" smtClean="0"/>
              <a:t>(</a:t>
            </a:r>
            <a:r>
              <a:rPr lang="en-US" sz="1200" b="1" dirty="0"/>
              <a:t>1) </a:t>
            </a:r>
            <a:r>
              <a:rPr lang="en-US" sz="1200" dirty="0"/>
              <a:t>The organization entering into this contract with the Government;</a:t>
            </a:r>
          </a:p>
          <a:p>
            <a:pPr marL="0" indent="0">
              <a:buNone/>
            </a:pPr>
            <a:r>
              <a:rPr lang="en-US" sz="1200" dirty="0" smtClean="0"/>
              <a:t>	</a:t>
            </a:r>
            <a:r>
              <a:rPr lang="en-US" sz="1200" b="1" dirty="0" smtClean="0"/>
              <a:t>(</a:t>
            </a:r>
            <a:r>
              <a:rPr lang="en-US" sz="1200" b="1" dirty="0"/>
              <a:t>2) </a:t>
            </a:r>
            <a:r>
              <a:rPr lang="en-US" sz="1200" dirty="0"/>
              <a:t>All business organizations with which it merges, joins or affiliates, now or in the future, and in any manner whatsoever, or </a:t>
            </a:r>
            <a:r>
              <a:rPr lang="en-US" sz="1200" dirty="0" smtClean="0"/>
              <a:t>	which </a:t>
            </a:r>
            <a:r>
              <a:rPr lang="en-US" sz="1200" dirty="0"/>
              <a:t>hold or may obtain, by purchase or otherwise, direct or indirect control of</a:t>
            </a:r>
            <a:r>
              <a:rPr lang="en-US" sz="1200" dirty="0" smtClean="0"/>
              <a:t>;</a:t>
            </a:r>
          </a:p>
          <a:p>
            <a:pPr marL="0" indent="0">
              <a:buNone/>
            </a:pPr>
            <a:r>
              <a:rPr lang="en-US" sz="1200" dirty="0"/>
              <a:t>	</a:t>
            </a:r>
            <a:r>
              <a:rPr lang="en-US" sz="1200" b="1" dirty="0" smtClean="0"/>
              <a:t>(</a:t>
            </a:r>
            <a:r>
              <a:rPr lang="en-US" sz="1200" b="1" dirty="0"/>
              <a:t>3) </a:t>
            </a:r>
            <a:r>
              <a:rPr lang="en-US" sz="1200" dirty="0"/>
              <a:t>Its parent organization (if any), and any of its present or future subsidiaries, associates, affiliates, or holding companies; </a:t>
            </a:r>
            <a:r>
              <a:rPr lang="en-US" sz="1200" dirty="0" smtClean="0"/>
              <a:t>	and </a:t>
            </a:r>
            <a:endParaRPr lang="en-US" sz="1200" dirty="0"/>
          </a:p>
          <a:p>
            <a:pPr marL="0" indent="0">
              <a:buNone/>
            </a:pPr>
            <a:r>
              <a:rPr lang="en-US" sz="1200" dirty="0" smtClean="0"/>
              <a:t>	</a:t>
            </a:r>
            <a:r>
              <a:rPr lang="en-US" sz="1200" b="1" dirty="0" smtClean="0"/>
              <a:t>(</a:t>
            </a:r>
            <a:r>
              <a:rPr lang="en-US" sz="1200" b="1" dirty="0"/>
              <a:t>4) </a:t>
            </a:r>
            <a:r>
              <a:rPr lang="en-US" sz="1200" dirty="0"/>
              <a:t>Any organization or enterprise over which it has direct or indirect control (now or in the future).</a:t>
            </a:r>
          </a:p>
          <a:p>
            <a:pPr marL="0" indent="0">
              <a:buNone/>
            </a:pPr>
            <a:r>
              <a:rPr lang="en-US" sz="1200" b="1" dirty="0"/>
              <a:t>(d) </a:t>
            </a:r>
            <a:r>
              <a:rPr lang="en-US" sz="1200" b="1" dirty="0" smtClean="0"/>
              <a:t>  </a:t>
            </a:r>
            <a:r>
              <a:rPr lang="en-US" sz="1200" dirty="0" smtClean="0"/>
              <a:t>The </a:t>
            </a:r>
            <a:r>
              <a:rPr lang="en-US" sz="1200" dirty="0"/>
              <a:t>contractor agrees that it will use all reasonable diligence in protecting proprietary data received by it.  The contractor further agrees it will not willfully disclose proprietary data to unauthorized parties without the prior permission of the Government, and that proprietary data shall not be duplicated, used or disclosed, in whole or in part, for any purpose other than to accomplish the contracted effort.  This restriction does not limit the contractor’s right to use, duplicate or disclose such information if such information was lawfully obtained by the contractor from other sources.</a:t>
            </a:r>
          </a:p>
          <a:p>
            <a:pPr marL="0" indent="0">
              <a:buNone/>
            </a:pPr>
            <a:r>
              <a:rPr lang="en-US" sz="1200" b="1" dirty="0"/>
              <a:t>(e) </a:t>
            </a:r>
            <a:r>
              <a:rPr lang="en-US" sz="1200" b="1" dirty="0" smtClean="0"/>
              <a:t>  </a:t>
            </a:r>
            <a:r>
              <a:rPr lang="en-US" sz="1200" dirty="0" smtClean="0"/>
              <a:t>The </a:t>
            </a:r>
            <a:r>
              <a:rPr lang="en-US" sz="1200" dirty="0"/>
              <a:t>prior approval of the Contracting Officer is required before any work to be performed under this contract may be subcontracted to any organization described in subparagraph (c) above. </a:t>
            </a:r>
          </a:p>
          <a:p>
            <a:pPr marL="0" indent="0" eaLnBrk="1" hangingPunct="1">
              <a:buNone/>
            </a:pPr>
            <a:endParaRPr lang="en-US" sz="1200" dirty="0" smtClean="0"/>
          </a:p>
        </p:txBody>
      </p:sp>
      <p:sp>
        <p:nvSpPr>
          <p:cNvPr id="4" name="Slide Number Placeholder 3"/>
          <p:cNvSpPr>
            <a:spLocks noGrp="1"/>
          </p:cNvSpPr>
          <p:nvPr>
            <p:ph type="sldNum" sz="quarter" idx="12"/>
          </p:nvPr>
        </p:nvSpPr>
        <p:spPr/>
        <p:txBody>
          <a:bodyPr/>
          <a:lstStyle/>
          <a:p>
            <a:pPr>
              <a:defRPr/>
            </a:pPr>
            <a:fld id="{D2423A64-431F-41F9-9973-F5EF2E9A25E5}" type="slidenum">
              <a:rPr lang="en-US" smtClean="0"/>
              <a:pPr>
                <a:defRPr/>
              </a:pPr>
              <a:t>19</a:t>
            </a:fld>
            <a:endParaRPr lang="en-US" dirty="0"/>
          </a:p>
        </p:txBody>
      </p:sp>
      <p:sp>
        <p:nvSpPr>
          <p:cNvPr id="6" name="Rectangle 2"/>
          <p:cNvSpPr>
            <a:spLocks noGrp="1" noChangeArrowheads="1"/>
          </p:cNvSpPr>
          <p:nvPr>
            <p:ph type="title"/>
          </p:nvPr>
        </p:nvSpPr>
        <p:spPr bwMode="auto">
          <a:xfrm>
            <a:off x="457199" y="87765"/>
            <a:ext cx="8454565"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b="1" dirty="0" smtClean="0"/>
              <a:t>T4 H-3 Contract Clause</a:t>
            </a:r>
          </a:p>
        </p:txBody>
      </p:sp>
    </p:spTree>
    <p:extLst>
      <p:ext uri="{BB962C8B-B14F-4D97-AF65-F5344CB8AC3E}">
        <p14:creationId xmlns:p14="http://schemas.microsoft.com/office/powerpoint/2010/main" val="2569185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155425" y="1470345"/>
            <a:ext cx="8833150" cy="5105400"/>
          </a:xfrm>
          <a:noFill/>
          <a:ln>
            <a:miter lim="800000"/>
            <a:headEnd/>
            <a:tailEnd/>
          </a:ln>
        </p:spPr>
        <p:txBody>
          <a:bodyPr vert="horz" wrap="square" lIns="91440" tIns="45720" rIns="91440" bIns="45720" numCol="1" anchor="t" anchorCtr="0" compatLnSpc="1">
            <a:prstTxWarp prst="textNoShape">
              <a:avLst/>
            </a:prstTxWarp>
          </a:bodyPr>
          <a:lstStyle/>
          <a:p>
            <a:pPr>
              <a:buFont typeface="Wingdings" pitchFamily="2" charset="2"/>
              <a:buChar char="Ø"/>
            </a:pPr>
            <a:r>
              <a:rPr lang="en-US" sz="1800" dirty="0" smtClean="0"/>
              <a:t>Organizational </a:t>
            </a:r>
            <a:r>
              <a:rPr lang="en-US" sz="1800" dirty="0"/>
              <a:t>Conflict of </a:t>
            </a:r>
            <a:r>
              <a:rPr lang="en-US" sz="1800" dirty="0" smtClean="0"/>
              <a:t>Interest (cont.)</a:t>
            </a:r>
            <a:endParaRPr lang="en-US" sz="1200" dirty="0" smtClean="0"/>
          </a:p>
          <a:p>
            <a:pPr marL="0" indent="0">
              <a:buNone/>
            </a:pPr>
            <a:r>
              <a:rPr lang="en-US" sz="1200" b="1" dirty="0" smtClean="0"/>
              <a:t>(</a:t>
            </a:r>
            <a:r>
              <a:rPr lang="en-US" sz="1200" b="1" dirty="0"/>
              <a:t>f</a:t>
            </a:r>
            <a:r>
              <a:rPr lang="en-US" sz="1200" b="1" dirty="0" smtClean="0"/>
              <a:t>)   </a:t>
            </a:r>
            <a:r>
              <a:rPr lang="en-US" sz="1200" dirty="0"/>
              <a:t>The contractor agrees to enter into written agreements with all companies whose proprietary data he shall have access and to protect such data from unauthorized use or disclosure as long as it remains proprietary.  The contractor shall furnish to the Contracting Officer copies of these written agreements.  The contractor agrees to protect the proprietary data and rights of other organizations disclosed to the contractor during performance of this contract with the same caution that a reasonably prudent contractor would use to safeguard highly valuable property.  The contractor agrees to refrain from using proprietary information for any purpose other than that for which it was furnished.</a:t>
            </a:r>
          </a:p>
          <a:p>
            <a:pPr marL="0" indent="0">
              <a:buNone/>
            </a:pPr>
            <a:r>
              <a:rPr lang="en-US" sz="1200" b="1" dirty="0"/>
              <a:t>(</a:t>
            </a:r>
            <a:r>
              <a:rPr lang="en-US" sz="1200" b="1" dirty="0" smtClean="0"/>
              <a:t>g)   </a:t>
            </a:r>
            <a:r>
              <a:rPr lang="en-US" sz="1200" dirty="0" smtClean="0"/>
              <a:t>The </a:t>
            </a:r>
            <a:r>
              <a:rPr lang="en-US" sz="1200" dirty="0"/>
              <a:t>contractor shall not distribute reports, data or information of any nature arising from its performance under this contract, except as provided by this contract or as may be directed by the Contracting Officer.</a:t>
            </a:r>
          </a:p>
          <a:p>
            <a:pPr marL="0" indent="0">
              <a:buNone/>
            </a:pPr>
            <a:r>
              <a:rPr lang="en-US" sz="1200" dirty="0"/>
              <a:t>(h)The contractor shall include this provision, including this paragraph, in subcontracts of any tier which involve access to information covered in paragraph (a) above.  The use of this clause in such subcontracts shall be read by substituting the word “subcontractor” for the word “contractor” wherever the latter appears.</a:t>
            </a:r>
          </a:p>
          <a:p>
            <a:pPr marL="0" indent="0">
              <a:buNone/>
            </a:pPr>
            <a:r>
              <a:rPr lang="en-US" sz="1200" b="1" dirty="0"/>
              <a:t>(</a:t>
            </a:r>
            <a:r>
              <a:rPr lang="en-US" sz="1200" b="1" dirty="0" err="1"/>
              <a:t>i</a:t>
            </a:r>
            <a:r>
              <a:rPr lang="en-US" sz="1200" b="1" dirty="0" smtClean="0"/>
              <a:t>)   </a:t>
            </a:r>
            <a:r>
              <a:rPr lang="en-US" sz="1200" dirty="0" smtClean="0"/>
              <a:t>The </a:t>
            </a:r>
            <a:r>
              <a:rPr lang="en-US" sz="1200" dirty="0"/>
              <a:t>contractor’s employees shall be trained and informed of Subpart 9.5 of the FAR and this contract provision.</a:t>
            </a:r>
          </a:p>
          <a:p>
            <a:pPr marL="0" indent="0">
              <a:buNone/>
            </a:pPr>
            <a:r>
              <a:rPr lang="en-US" sz="1200" dirty="0"/>
              <a:t>(j)Government representatives shall have access to the contractor’s premises and the right to inspect all pertinent books and records in order to insure that the contractor is in compliance with Subpart 9.5 of the FAR and this provision.</a:t>
            </a:r>
          </a:p>
          <a:p>
            <a:pPr marL="0" indent="0">
              <a:buNone/>
            </a:pPr>
            <a:r>
              <a:rPr lang="en-US" sz="1200" b="1" dirty="0"/>
              <a:t>(k</a:t>
            </a:r>
            <a:r>
              <a:rPr lang="en-US" sz="1200" b="1" dirty="0" smtClean="0"/>
              <a:t>)   </a:t>
            </a:r>
            <a:r>
              <a:rPr lang="en-US" sz="1200" dirty="0" smtClean="0"/>
              <a:t>Questions </a:t>
            </a:r>
            <a:r>
              <a:rPr lang="en-US" sz="1200" dirty="0"/>
              <a:t>regarding this interpretation of Subpart 9.5 of the FAR and this provision shall be submitted to the Contracting Officer.</a:t>
            </a:r>
          </a:p>
          <a:p>
            <a:pPr marL="0" indent="0">
              <a:buNone/>
            </a:pPr>
            <a:r>
              <a:rPr lang="en-US" sz="1200" b="1" dirty="0"/>
              <a:t>(l</a:t>
            </a:r>
            <a:r>
              <a:rPr lang="en-US" sz="1200" b="1" dirty="0" smtClean="0"/>
              <a:t>)   </a:t>
            </a:r>
            <a:r>
              <a:rPr lang="en-US" sz="1200" dirty="0" smtClean="0"/>
              <a:t>The </a:t>
            </a:r>
            <a:r>
              <a:rPr lang="en-US" sz="1200" dirty="0"/>
              <a:t>contractor agrees that if after award it discovers a potential organizational conflict of interest, a prompt and full disclosure shall be made in writing to the Contracting Officer.  This disclosure shall include a description of the actions the contractor has taken or proposes to take, to avoid or mitigate such conflicts.</a:t>
            </a:r>
          </a:p>
          <a:p>
            <a:pPr marL="0" indent="0">
              <a:buNone/>
            </a:pPr>
            <a:r>
              <a:rPr lang="en-US" sz="1200" b="1" dirty="0"/>
              <a:t>(m</a:t>
            </a:r>
            <a:r>
              <a:rPr lang="en-US" sz="1200" b="1" dirty="0" smtClean="0"/>
              <a:t>)   </a:t>
            </a:r>
            <a:r>
              <a:rPr lang="en-US" sz="1200" dirty="0" smtClean="0"/>
              <a:t>For </a:t>
            </a:r>
            <a:r>
              <a:rPr lang="en-US" sz="1200" dirty="0"/>
              <a:t>any breach of the above restrictions, or for nondisclosure or misrepresentation of any relevant interests required to be disclosed concerning this contract, the Government may, terminate the contract for default, disqualify the contractor from subsequent related contractual efforts, and/or pursue other remedies permitted by law or this contract.</a:t>
            </a:r>
          </a:p>
          <a:p>
            <a:pPr marL="0" indent="0">
              <a:buNone/>
            </a:pPr>
            <a:r>
              <a:rPr lang="en-US" sz="1200" b="1" dirty="0"/>
              <a:t>(n</a:t>
            </a:r>
            <a:r>
              <a:rPr lang="en-US" sz="1200" b="1" dirty="0" smtClean="0"/>
              <a:t>)   </a:t>
            </a:r>
            <a:r>
              <a:rPr lang="en-US" sz="1200" dirty="0" smtClean="0"/>
              <a:t>The </a:t>
            </a:r>
            <a:r>
              <a:rPr lang="en-US" sz="1200" dirty="0"/>
              <a:t>Government may waive application of this clause when it is determined to be in the best interest of the Government to do so.</a:t>
            </a:r>
          </a:p>
          <a:p>
            <a:pPr marL="0" indent="0">
              <a:buNone/>
            </a:pPr>
            <a:r>
              <a:rPr lang="en-US" sz="1200" b="1" dirty="0"/>
              <a:t>(o</a:t>
            </a:r>
            <a:r>
              <a:rPr lang="en-US" sz="1200" b="1" dirty="0" smtClean="0"/>
              <a:t>)   </a:t>
            </a:r>
            <a:r>
              <a:rPr lang="en-US" sz="1200" dirty="0" smtClean="0"/>
              <a:t>This </a:t>
            </a:r>
            <a:r>
              <a:rPr lang="en-US" sz="1200" dirty="0"/>
              <a:t>agreement will remain in effect during the period of performance of this contract and for a period of four years following completion of this contract. </a:t>
            </a:r>
          </a:p>
        </p:txBody>
      </p:sp>
      <p:sp>
        <p:nvSpPr>
          <p:cNvPr id="4" name="Slide Number Placeholder 3"/>
          <p:cNvSpPr>
            <a:spLocks noGrp="1"/>
          </p:cNvSpPr>
          <p:nvPr>
            <p:ph type="sldNum" sz="quarter" idx="12"/>
          </p:nvPr>
        </p:nvSpPr>
        <p:spPr/>
        <p:txBody>
          <a:bodyPr/>
          <a:lstStyle/>
          <a:p>
            <a:pPr>
              <a:defRPr/>
            </a:pPr>
            <a:fld id="{D2423A64-431F-41F9-9973-F5EF2E9A25E5}" type="slidenum">
              <a:rPr lang="en-US" smtClean="0"/>
              <a:pPr>
                <a:defRPr/>
              </a:pPr>
              <a:t>20</a:t>
            </a:fld>
            <a:endParaRPr lang="en-US" dirty="0"/>
          </a:p>
        </p:txBody>
      </p:sp>
      <p:sp>
        <p:nvSpPr>
          <p:cNvPr id="7" name="Rectangle 2"/>
          <p:cNvSpPr>
            <a:spLocks noGrp="1" noChangeArrowheads="1"/>
          </p:cNvSpPr>
          <p:nvPr>
            <p:ph type="title"/>
          </p:nvPr>
        </p:nvSpPr>
        <p:spPr bwMode="auto">
          <a:xfrm>
            <a:off x="457199" y="87765"/>
            <a:ext cx="8454565"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b="1" dirty="0" smtClean="0"/>
              <a:t>T4 H-3 Contract Clause</a:t>
            </a:r>
          </a:p>
        </p:txBody>
      </p:sp>
    </p:spTree>
    <p:extLst>
      <p:ext uri="{BB962C8B-B14F-4D97-AF65-F5344CB8AC3E}">
        <p14:creationId xmlns:p14="http://schemas.microsoft.com/office/powerpoint/2010/main" val="3138167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b="1" dirty="0" smtClean="0"/>
              <a:t>T4 On-Ramp Clause</a:t>
            </a:r>
          </a:p>
        </p:txBody>
      </p:sp>
      <p:sp>
        <p:nvSpPr>
          <p:cNvPr id="7171" name="Content Placeholder 2"/>
          <p:cNvSpPr>
            <a:spLocks noGrp="1"/>
          </p:cNvSpPr>
          <p:nvPr>
            <p:ph idx="1"/>
          </p:nvPr>
        </p:nvSpPr>
        <p:spPr>
          <a:xfrm>
            <a:off x="501070" y="1509995"/>
            <a:ext cx="8229600" cy="4953000"/>
          </a:xfrm>
        </p:spPr>
        <p:txBody>
          <a:bodyPr/>
          <a:lstStyle/>
          <a:p>
            <a:pPr>
              <a:buFont typeface="Wingdings" pitchFamily="2" charset="2"/>
              <a:buChar char="Ø"/>
            </a:pPr>
            <a:r>
              <a:rPr lang="en-US" sz="2800" dirty="0" smtClean="0"/>
              <a:t>On-Ramp </a:t>
            </a:r>
            <a:r>
              <a:rPr lang="en-US" sz="2800" dirty="0"/>
              <a:t>Clause</a:t>
            </a:r>
            <a:r>
              <a:rPr lang="en-US" sz="2800" dirty="0" smtClean="0"/>
              <a:t>:</a:t>
            </a:r>
          </a:p>
          <a:p>
            <a:pPr>
              <a:buFont typeface="Wingdings" pitchFamily="2" charset="2"/>
              <a:buChar char="Ø"/>
            </a:pPr>
            <a:endParaRPr lang="en-US" sz="1000" dirty="0" smtClean="0"/>
          </a:p>
          <a:p>
            <a:pPr>
              <a:buNone/>
            </a:pPr>
            <a:r>
              <a:rPr lang="en-US" sz="2400" dirty="0" smtClean="0"/>
              <a:t>	a. During the duration of the T4 Program, the Government reserves the right to add SDVOSB and/or VOSB concerns as prime contractors, if any SDVOSB and/or VOSB T4 prime contractors no longer qualify as SDVOSB or VOSB concerns. </a:t>
            </a:r>
          </a:p>
          <a:p>
            <a:pPr>
              <a:buNone/>
            </a:pPr>
            <a:endParaRPr lang="en-US" sz="1000" dirty="0"/>
          </a:p>
          <a:p>
            <a:pPr>
              <a:buNone/>
            </a:pPr>
            <a:r>
              <a:rPr lang="en-US" sz="2400" dirty="0" smtClean="0"/>
              <a:t>	b</a:t>
            </a:r>
            <a:r>
              <a:rPr lang="en-US" sz="2400" dirty="0"/>
              <a:t>. This reservation is limited to the situation where any SDVOSB and/or VOSB prime contractor no longer qualifies as an SDVOSB or VOSB concern because they are acquired by a non-SDVOSB or non-VOSB concern.</a:t>
            </a:r>
          </a:p>
          <a:p>
            <a:pPr>
              <a:buNone/>
            </a:pPr>
            <a:endParaRPr lang="en-US" sz="1000" dirty="0"/>
          </a:p>
          <a:p>
            <a:pPr>
              <a:buNone/>
            </a:pPr>
            <a:r>
              <a:rPr lang="en-US" sz="2400" dirty="0" smtClean="0"/>
              <a:t>	c</a:t>
            </a:r>
            <a:r>
              <a:rPr lang="en-US" sz="2400" dirty="0"/>
              <a:t>. The Government can exercise this right at its sole discretion.</a:t>
            </a:r>
          </a:p>
          <a:p>
            <a:pPr>
              <a:buFont typeface="Arial" charset="0"/>
              <a:buNone/>
            </a:pPr>
            <a:endParaRPr lang="en-US" sz="2400" dirty="0" smtClean="0"/>
          </a:p>
        </p:txBody>
      </p:sp>
      <p:sp>
        <p:nvSpPr>
          <p:cNvPr id="6" name="Slide Number Placeholder 5"/>
          <p:cNvSpPr>
            <a:spLocks noGrp="1"/>
          </p:cNvSpPr>
          <p:nvPr>
            <p:ph type="sldNum" sz="quarter" idx="12"/>
          </p:nvPr>
        </p:nvSpPr>
        <p:spPr/>
        <p:txBody>
          <a:bodyPr/>
          <a:lstStyle/>
          <a:p>
            <a:pPr>
              <a:defRPr/>
            </a:pPr>
            <a:fld id="{D2423A64-431F-41F9-9973-F5EF2E9A25E5}" type="slidenum">
              <a:rPr lang="en-US" smtClean="0"/>
              <a:pPr>
                <a:defRPr/>
              </a:pPr>
              <a:t>21</a:t>
            </a:fld>
            <a:endParaRPr lang="en-US" dirty="0"/>
          </a:p>
        </p:txBody>
      </p:sp>
    </p:spTree>
    <p:extLst>
      <p:ext uri="{BB962C8B-B14F-4D97-AF65-F5344CB8AC3E}">
        <p14:creationId xmlns:p14="http://schemas.microsoft.com/office/powerpoint/2010/main" val="10778373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b="1" dirty="0" smtClean="0"/>
              <a:t>T4 On-Ramp Opportunity</a:t>
            </a:r>
          </a:p>
        </p:txBody>
      </p:sp>
      <p:sp>
        <p:nvSpPr>
          <p:cNvPr id="12291" name="Content Placeholder 2"/>
          <p:cNvSpPr>
            <a:spLocks noGrp="1"/>
          </p:cNvSpPr>
          <p:nvPr>
            <p:ph idx="1"/>
          </p:nvPr>
        </p:nvSpPr>
        <p:spPr>
          <a:xfrm>
            <a:off x="501070" y="1508750"/>
            <a:ext cx="8564315" cy="5069460"/>
          </a:xfrm>
        </p:spPr>
        <p:txBody>
          <a:bodyPr/>
          <a:lstStyle/>
          <a:p>
            <a:pPr marL="0" indent="0">
              <a:buNone/>
            </a:pPr>
            <a:endParaRPr lang="en-US" sz="1000" dirty="0" smtClean="0"/>
          </a:p>
          <a:p>
            <a:pPr>
              <a:buFont typeface="Wingdings" pitchFamily="2" charset="2"/>
              <a:buChar char="Ø"/>
            </a:pPr>
            <a:endParaRPr lang="en-US" sz="2400" dirty="0" smtClean="0"/>
          </a:p>
          <a:p>
            <a:pPr>
              <a:buFont typeface="Wingdings" pitchFamily="2" charset="2"/>
              <a:buChar char="Ø"/>
            </a:pPr>
            <a:r>
              <a:rPr lang="en-US" sz="2400" dirty="0" smtClean="0"/>
              <a:t>The Government anticipates </a:t>
            </a:r>
            <a:r>
              <a:rPr lang="en-US" sz="2400" dirty="0"/>
              <a:t>awarding one </a:t>
            </a:r>
            <a:r>
              <a:rPr lang="en-US" sz="2400" dirty="0" smtClean="0"/>
              <a:t>or more Service-Disabled </a:t>
            </a:r>
            <a:r>
              <a:rPr lang="en-US" sz="2400" dirty="0"/>
              <a:t>Veteran-Owned Small Business (</a:t>
            </a:r>
            <a:r>
              <a:rPr lang="en-US" sz="2400" dirty="0" smtClean="0"/>
              <a:t>SDVOSB</a:t>
            </a:r>
            <a:r>
              <a:rPr lang="en-US" sz="2400" dirty="0"/>
              <a:t>) or Veteran-Owned Small Business (VOSB) Prime </a:t>
            </a:r>
            <a:r>
              <a:rPr lang="en-US" sz="2400" dirty="0" smtClean="0"/>
              <a:t>Contract(s).</a:t>
            </a:r>
            <a:endParaRPr lang="en-US" sz="2400" strike="sngStrike" dirty="0" smtClean="0"/>
          </a:p>
          <a:p>
            <a:pPr marL="744538" lvl="1" indent="-342900">
              <a:buNone/>
            </a:pPr>
            <a:r>
              <a:rPr lang="en-US" sz="2000" strike="sngStrike" dirty="0" smtClean="0"/>
              <a:t>  </a:t>
            </a:r>
            <a:endParaRPr lang="en-US" sz="1600" strike="sngStrike" dirty="0"/>
          </a:p>
        </p:txBody>
      </p:sp>
      <p:sp>
        <p:nvSpPr>
          <p:cNvPr id="6" name="Slide Number Placeholder 5"/>
          <p:cNvSpPr>
            <a:spLocks noGrp="1"/>
          </p:cNvSpPr>
          <p:nvPr>
            <p:ph type="sldNum" sz="quarter" idx="12"/>
          </p:nvPr>
        </p:nvSpPr>
        <p:spPr/>
        <p:txBody>
          <a:bodyPr/>
          <a:lstStyle/>
          <a:p>
            <a:pPr>
              <a:defRPr/>
            </a:pPr>
            <a:fld id="{D2423A64-431F-41F9-9973-F5EF2E9A25E5}" type="slidenum">
              <a:rPr lang="en-US" smtClean="0"/>
              <a:pPr>
                <a:defRPr/>
              </a:pPr>
              <a:t>22</a:t>
            </a:fld>
            <a:endParaRPr lang="en-US"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b="1" dirty="0" smtClean="0"/>
              <a:t>T4 Off-Ramp</a:t>
            </a:r>
          </a:p>
        </p:txBody>
      </p:sp>
      <p:sp>
        <p:nvSpPr>
          <p:cNvPr id="12291" name="Content Placeholder 2"/>
          <p:cNvSpPr>
            <a:spLocks noGrp="1"/>
          </p:cNvSpPr>
          <p:nvPr>
            <p:ph idx="1"/>
          </p:nvPr>
        </p:nvSpPr>
        <p:spPr>
          <a:xfrm>
            <a:off x="501070" y="1508750"/>
            <a:ext cx="8564315" cy="5069460"/>
          </a:xfrm>
        </p:spPr>
        <p:txBody>
          <a:bodyPr/>
          <a:lstStyle/>
          <a:p>
            <a:pPr marL="0" indent="0">
              <a:buNone/>
            </a:pPr>
            <a:endParaRPr lang="en-US" sz="1000" dirty="0" smtClean="0"/>
          </a:p>
          <a:p>
            <a:pPr>
              <a:buFont typeface="Wingdings" pitchFamily="2" charset="2"/>
              <a:buChar char="Ø"/>
            </a:pPr>
            <a:endParaRPr lang="en-US" sz="2400" dirty="0" smtClean="0"/>
          </a:p>
          <a:p>
            <a:r>
              <a:rPr lang="en-US" sz="2400" dirty="0"/>
              <a:t>In the event that a T4 on-ramp contract holder </a:t>
            </a:r>
            <a:r>
              <a:rPr lang="en-US" sz="2400" dirty="0" smtClean="0"/>
              <a:t>no </a:t>
            </a:r>
            <a:r>
              <a:rPr lang="en-US" sz="2400" dirty="0"/>
              <a:t>longer qualifies as an SDVOSB or VOSB </a:t>
            </a:r>
            <a:r>
              <a:rPr lang="en-US" sz="2400" dirty="0" smtClean="0"/>
              <a:t>concern through being acquired </a:t>
            </a:r>
            <a:r>
              <a:rPr lang="en-US" sz="2400" dirty="0"/>
              <a:t>by a non-SDVOSB or VOSB concern, the Government may </a:t>
            </a:r>
            <a:r>
              <a:rPr lang="en-US" sz="2400" dirty="0" smtClean="0"/>
              <a:t>“Off-Ramp”, or remove the rights of that Contractor under the T4 Contract at no cost to the Government.  </a:t>
            </a:r>
            <a:r>
              <a:rPr lang="en-US" sz="2400" dirty="0"/>
              <a:t>As a result, the Contractor </a:t>
            </a:r>
            <a:r>
              <a:rPr lang="en-US" sz="2400" dirty="0" smtClean="0"/>
              <a:t>shall not </a:t>
            </a:r>
            <a:r>
              <a:rPr lang="en-US" sz="2400" dirty="0"/>
              <a:t>be eligible to propose on any </a:t>
            </a:r>
            <a:r>
              <a:rPr lang="en-US" sz="2400" dirty="0" smtClean="0"/>
              <a:t>future T4 </a:t>
            </a:r>
            <a:r>
              <a:rPr lang="en-US" sz="2400" dirty="0"/>
              <a:t>task order </a:t>
            </a:r>
            <a:r>
              <a:rPr lang="en-US" sz="2400" dirty="0" smtClean="0"/>
              <a:t>competitions.</a:t>
            </a:r>
            <a:r>
              <a:rPr lang="en-US" sz="2400" dirty="0"/>
              <a:t> </a:t>
            </a:r>
          </a:p>
          <a:p>
            <a:pPr marL="744538" lvl="1" indent="-342900">
              <a:buNone/>
            </a:pPr>
            <a:r>
              <a:rPr lang="en-US" sz="2000" strike="sngStrike" dirty="0" smtClean="0"/>
              <a:t>  </a:t>
            </a:r>
            <a:endParaRPr lang="en-US" sz="1600" strike="sngStrike" dirty="0"/>
          </a:p>
        </p:txBody>
      </p:sp>
      <p:sp>
        <p:nvSpPr>
          <p:cNvPr id="6" name="Slide Number Placeholder 5"/>
          <p:cNvSpPr>
            <a:spLocks noGrp="1"/>
          </p:cNvSpPr>
          <p:nvPr>
            <p:ph type="sldNum" sz="quarter" idx="12"/>
          </p:nvPr>
        </p:nvSpPr>
        <p:spPr/>
        <p:txBody>
          <a:bodyPr/>
          <a:lstStyle/>
          <a:p>
            <a:pPr>
              <a:defRPr/>
            </a:pPr>
            <a:fld id="{D2423A64-431F-41F9-9973-F5EF2E9A25E5}" type="slidenum">
              <a:rPr lang="en-US" smtClean="0"/>
              <a:pPr>
                <a:defRPr/>
              </a:pPr>
              <a:t>23</a:t>
            </a:fld>
            <a:endParaRPr lang="en-US" dirty="0"/>
          </a:p>
        </p:txBody>
      </p:sp>
    </p:spTree>
    <p:extLst>
      <p:ext uri="{BB962C8B-B14F-4D97-AF65-F5344CB8AC3E}">
        <p14:creationId xmlns:p14="http://schemas.microsoft.com/office/powerpoint/2010/main" val="364970481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501070" y="1514577"/>
            <a:ext cx="8229600" cy="4525963"/>
          </a:xfrm>
        </p:spPr>
        <p:txBody>
          <a:bodyPr/>
          <a:lstStyle/>
          <a:p>
            <a:pPr>
              <a:buFont typeface="Wingdings" pitchFamily="2" charset="2"/>
              <a:buChar char="Ø"/>
            </a:pPr>
            <a:r>
              <a:rPr lang="en-US" sz="2400" dirty="0" smtClean="0"/>
              <a:t>SDVOSBs </a:t>
            </a:r>
            <a:r>
              <a:rPr lang="en-US" sz="2400" dirty="0"/>
              <a:t>and VOSBs will be given the opportunity to compete </a:t>
            </a:r>
            <a:endParaRPr lang="en-US" sz="2400" dirty="0" smtClean="0"/>
          </a:p>
          <a:p>
            <a:pPr>
              <a:buFont typeface="Wingdings" pitchFamily="2" charset="2"/>
              <a:buChar char="Ø"/>
            </a:pPr>
            <a:endParaRPr lang="en-US" sz="1000" dirty="0"/>
          </a:p>
          <a:p>
            <a:pPr>
              <a:buFont typeface="Wingdings" pitchFamily="2" charset="2"/>
              <a:buChar char="Ø"/>
            </a:pPr>
            <a:r>
              <a:rPr lang="en-US" sz="2400" dirty="0" smtClean="0"/>
              <a:t>Award will be made on a best value basis</a:t>
            </a:r>
          </a:p>
          <a:p>
            <a:pPr>
              <a:buFont typeface="Arial" charset="0"/>
              <a:buNone/>
            </a:pPr>
            <a:endParaRPr lang="en-US" sz="1000" dirty="0" smtClean="0"/>
          </a:p>
          <a:p>
            <a:pPr>
              <a:buFont typeface="Wingdings" pitchFamily="2" charset="2"/>
              <a:buChar char="Ø"/>
            </a:pPr>
            <a:r>
              <a:rPr lang="en-US" sz="2400" dirty="0" smtClean="0"/>
              <a:t>Evaluation Factors will include: Technical, Past Performance, Veterans Involvement,  Small Business Participation Commitment, and Price</a:t>
            </a:r>
          </a:p>
          <a:p>
            <a:pPr lvl="1">
              <a:buFont typeface="Wingdings" pitchFamily="2" charset="2"/>
              <a:buChar char="Ø"/>
            </a:pPr>
            <a:r>
              <a:rPr lang="en-US" sz="1800" dirty="0" smtClean="0"/>
              <a:t>The Technical Factor will include two sub-factors</a:t>
            </a:r>
          </a:p>
          <a:p>
            <a:pPr lvl="2">
              <a:buFont typeface="Wingdings" pitchFamily="2" charset="2"/>
              <a:buChar char="Ø"/>
            </a:pPr>
            <a:r>
              <a:rPr lang="en-US" sz="1800" dirty="0" smtClean="0"/>
              <a:t>Sample Tasks; and,</a:t>
            </a:r>
          </a:p>
          <a:p>
            <a:pPr lvl="2">
              <a:buFont typeface="Wingdings" pitchFamily="2" charset="2"/>
              <a:buChar char="Ø"/>
            </a:pPr>
            <a:r>
              <a:rPr lang="en-US" sz="1800" dirty="0" smtClean="0"/>
              <a:t>Management</a:t>
            </a:r>
          </a:p>
          <a:p>
            <a:pPr marL="457200" lvl="1" indent="0">
              <a:buNone/>
            </a:pPr>
            <a:endParaRPr lang="en-US" sz="1000" dirty="0" smtClean="0"/>
          </a:p>
          <a:p>
            <a:pPr>
              <a:buFont typeface="Wingdings" pitchFamily="2" charset="2"/>
              <a:buChar char="Ø"/>
            </a:pPr>
            <a:r>
              <a:rPr lang="en-US" sz="2400" dirty="0"/>
              <a:t>Aggressive Small Business Subcontracting goals</a:t>
            </a:r>
          </a:p>
          <a:p>
            <a:pPr lvl="1">
              <a:buFont typeface="Wingdings" pitchFamily="2" charset="2"/>
              <a:buChar char="Ø"/>
            </a:pPr>
            <a:r>
              <a:rPr lang="en-US" sz="2400" dirty="0"/>
              <a:t>Proposed goals will be made part of the contract</a:t>
            </a:r>
          </a:p>
          <a:p>
            <a:pPr>
              <a:buFont typeface="Wingdings" pitchFamily="2" charset="2"/>
              <a:buChar char="Ø"/>
            </a:pPr>
            <a:endParaRPr lang="en-US" sz="1000" dirty="0" smtClean="0"/>
          </a:p>
          <a:p>
            <a:pPr>
              <a:buFont typeface="Wingdings" pitchFamily="2" charset="2"/>
              <a:buChar char="Ø"/>
            </a:pPr>
            <a:endParaRPr lang="en-US" sz="2000" dirty="0" smtClean="0"/>
          </a:p>
          <a:p>
            <a:pPr>
              <a:buFont typeface="Arial" charset="0"/>
              <a:buNone/>
            </a:pPr>
            <a:r>
              <a:rPr lang="en-US" sz="2000" dirty="0" smtClean="0"/>
              <a:t>   </a:t>
            </a:r>
          </a:p>
        </p:txBody>
      </p:sp>
      <p:sp>
        <p:nvSpPr>
          <p:cNvPr id="6" name="Slide Number Placeholder 5"/>
          <p:cNvSpPr>
            <a:spLocks noGrp="1"/>
          </p:cNvSpPr>
          <p:nvPr>
            <p:ph type="sldNum" sz="quarter" idx="12"/>
          </p:nvPr>
        </p:nvSpPr>
        <p:spPr/>
        <p:txBody>
          <a:bodyPr/>
          <a:lstStyle/>
          <a:p>
            <a:pPr>
              <a:defRPr/>
            </a:pPr>
            <a:fld id="{D2423A64-431F-41F9-9973-F5EF2E9A25E5}" type="slidenum">
              <a:rPr lang="en-US" smtClean="0"/>
              <a:pPr>
                <a:defRPr/>
              </a:pPr>
              <a:t>24</a:t>
            </a:fld>
            <a:endParaRPr lang="en-US" dirty="0"/>
          </a:p>
        </p:txBody>
      </p:sp>
      <p:sp>
        <p:nvSpPr>
          <p:cNvPr id="8" name="Title 1"/>
          <p:cNvSpPr>
            <a:spLocks noGrp="1"/>
          </p:cNvSpPr>
          <p:nvPr>
            <p:ph type="title"/>
          </p:nvPr>
        </p:nvSpPr>
        <p:spPr>
          <a:xfrm>
            <a:off x="723900" y="228600"/>
            <a:ext cx="8229600" cy="1143000"/>
          </a:xfrm>
        </p:spPr>
        <p:txBody>
          <a:bodyPr/>
          <a:lstStyle/>
          <a:p>
            <a:r>
              <a:rPr lang="en-US" b="1" dirty="0"/>
              <a:t>Proposed Acquisition Strategy</a:t>
            </a:r>
            <a:endParaRPr lang="en-US" b="1" dirty="0" smtClean="0"/>
          </a:p>
        </p:txBody>
      </p:sp>
    </p:spTree>
    <p:extLst>
      <p:ext uri="{BB962C8B-B14F-4D97-AF65-F5344CB8AC3E}">
        <p14:creationId xmlns:p14="http://schemas.microsoft.com/office/powerpoint/2010/main" val="389148923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501070" y="1500235"/>
            <a:ext cx="8229600" cy="4194660"/>
          </a:xfrm>
        </p:spPr>
        <p:txBody>
          <a:bodyPr/>
          <a:lstStyle/>
          <a:p>
            <a:pPr>
              <a:buFont typeface="Wingdings" pitchFamily="2" charset="2"/>
              <a:buChar char="Ø"/>
            </a:pPr>
            <a:r>
              <a:rPr lang="en-US" dirty="0"/>
              <a:t>Basis for </a:t>
            </a:r>
            <a:r>
              <a:rPr lang="en-US" dirty="0" smtClean="0"/>
              <a:t>Award</a:t>
            </a:r>
          </a:p>
          <a:p>
            <a:pPr marL="0" indent="0">
              <a:buNone/>
            </a:pPr>
            <a:endParaRPr lang="en-US" sz="1050" dirty="0" smtClean="0"/>
          </a:p>
          <a:p>
            <a:pPr lvl="1">
              <a:buFont typeface="Wingdings" pitchFamily="2" charset="2"/>
              <a:buChar char="Ø"/>
            </a:pPr>
            <a:r>
              <a:rPr lang="en-US" dirty="0" smtClean="0"/>
              <a:t>Any award to </a:t>
            </a:r>
            <a:r>
              <a:rPr lang="en-US" dirty="0"/>
              <a:t>be made will be based on the best overall (i.e., best value) </a:t>
            </a:r>
            <a:r>
              <a:rPr lang="en-US" dirty="0" smtClean="0"/>
              <a:t>proposal</a:t>
            </a:r>
            <a:r>
              <a:rPr lang="en-US" dirty="0" smtClean="0">
                <a:solidFill>
                  <a:srgbClr val="C00000"/>
                </a:solidFill>
              </a:rPr>
              <a:t> </a:t>
            </a:r>
            <a:r>
              <a:rPr lang="en-US" dirty="0" smtClean="0"/>
              <a:t>determined </a:t>
            </a:r>
            <a:r>
              <a:rPr lang="en-US" dirty="0"/>
              <a:t>to be the most beneficial to the Government, with appropriate consideration given to the five (5) evaluation factors: Technical, Past Performance, Veterans Involvement, Small Business Participation Commitment (SBPC) and Price. </a:t>
            </a:r>
            <a:r>
              <a:rPr lang="en-US" dirty="0" smtClean="0"/>
              <a:t> </a:t>
            </a:r>
            <a:endParaRPr lang="en-US" sz="2400" dirty="0" smtClean="0"/>
          </a:p>
          <a:p>
            <a:pPr lvl="1">
              <a:buNone/>
            </a:pPr>
            <a:endParaRPr lang="en-US" sz="2000" dirty="0" smtClean="0"/>
          </a:p>
        </p:txBody>
      </p:sp>
      <p:sp>
        <p:nvSpPr>
          <p:cNvPr id="6" name="Slide Number Placeholder 5"/>
          <p:cNvSpPr>
            <a:spLocks noGrp="1"/>
          </p:cNvSpPr>
          <p:nvPr>
            <p:ph type="sldNum" sz="quarter" idx="12"/>
          </p:nvPr>
        </p:nvSpPr>
        <p:spPr/>
        <p:txBody>
          <a:bodyPr/>
          <a:lstStyle/>
          <a:p>
            <a:pPr>
              <a:defRPr/>
            </a:pPr>
            <a:fld id="{D2423A64-431F-41F9-9973-F5EF2E9A25E5}" type="slidenum">
              <a:rPr lang="en-US" smtClean="0"/>
              <a:pPr>
                <a:defRPr/>
              </a:pPr>
              <a:t>25</a:t>
            </a:fld>
            <a:endParaRPr lang="en-US" dirty="0"/>
          </a:p>
        </p:txBody>
      </p:sp>
      <p:sp>
        <p:nvSpPr>
          <p:cNvPr id="8" name="Title 1"/>
          <p:cNvSpPr>
            <a:spLocks noGrp="1"/>
          </p:cNvSpPr>
          <p:nvPr>
            <p:ph type="title"/>
          </p:nvPr>
        </p:nvSpPr>
        <p:spPr>
          <a:xfrm>
            <a:off x="723900" y="228600"/>
            <a:ext cx="8229600" cy="1143000"/>
          </a:xfrm>
        </p:spPr>
        <p:txBody>
          <a:bodyPr/>
          <a:lstStyle/>
          <a:p>
            <a:r>
              <a:rPr lang="en-US" b="1" dirty="0"/>
              <a:t>Proposed Acquisition Strategy</a:t>
            </a:r>
            <a:endParaRPr lang="en-US" b="1"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419100" y="1981200"/>
            <a:ext cx="8229600" cy="3733800"/>
          </a:xfrm>
        </p:spPr>
        <p:txBody>
          <a:bodyPr/>
          <a:lstStyle/>
          <a:p>
            <a:endParaRPr lang="en-US" sz="2400" dirty="0"/>
          </a:p>
          <a:p>
            <a:pPr>
              <a:buFont typeface="Wingdings" pitchFamily="2" charset="2"/>
              <a:buChar char="Ø"/>
            </a:pPr>
            <a:endParaRPr lang="en-US" sz="2400" dirty="0" smtClean="0"/>
          </a:p>
          <a:p>
            <a:pPr lvl="1">
              <a:buNone/>
            </a:pPr>
            <a:endParaRPr lang="en-US" sz="2000" dirty="0" smtClean="0"/>
          </a:p>
        </p:txBody>
      </p:sp>
      <p:sp>
        <p:nvSpPr>
          <p:cNvPr id="6" name="Slide Number Placeholder 5"/>
          <p:cNvSpPr>
            <a:spLocks noGrp="1"/>
          </p:cNvSpPr>
          <p:nvPr>
            <p:ph type="sldNum" sz="quarter" idx="12"/>
          </p:nvPr>
        </p:nvSpPr>
        <p:spPr/>
        <p:txBody>
          <a:bodyPr/>
          <a:lstStyle/>
          <a:p>
            <a:pPr>
              <a:defRPr/>
            </a:pPr>
            <a:fld id="{D2423A64-431F-41F9-9973-F5EF2E9A25E5}" type="slidenum">
              <a:rPr lang="en-US" smtClean="0"/>
              <a:pPr>
                <a:defRPr/>
              </a:pPr>
              <a:t>26</a:t>
            </a:fld>
            <a:endParaRPr lang="en-US" dirty="0"/>
          </a:p>
        </p:txBody>
      </p:sp>
      <p:sp>
        <p:nvSpPr>
          <p:cNvPr id="2" name="Rectangle 1"/>
          <p:cNvSpPr/>
          <p:nvPr/>
        </p:nvSpPr>
        <p:spPr>
          <a:xfrm>
            <a:off x="501069" y="1502311"/>
            <a:ext cx="8564315" cy="5170646"/>
          </a:xfrm>
          <a:prstGeom prst="rect">
            <a:avLst/>
          </a:prstGeom>
        </p:spPr>
        <p:txBody>
          <a:bodyPr wrap="square">
            <a:spAutoFit/>
          </a:bodyPr>
          <a:lstStyle/>
          <a:p>
            <a:pPr marL="285750" indent="-285750">
              <a:buFont typeface="Wingdings" pitchFamily="2" charset="2"/>
              <a:buChar char="Ø"/>
            </a:pPr>
            <a:r>
              <a:rPr lang="en-US" sz="3200" dirty="0" smtClean="0">
                <a:latin typeface="+mj-lt"/>
              </a:rPr>
              <a:t>Basis </a:t>
            </a:r>
            <a:r>
              <a:rPr lang="en-US" sz="3200" dirty="0">
                <a:latin typeface="+mj-lt"/>
              </a:rPr>
              <a:t>for </a:t>
            </a:r>
            <a:r>
              <a:rPr lang="en-US" sz="3200" dirty="0" smtClean="0">
                <a:latin typeface="+mj-lt"/>
              </a:rPr>
              <a:t>Award </a:t>
            </a:r>
            <a:r>
              <a:rPr lang="en-US" sz="3200" dirty="0"/>
              <a:t>(cont</a:t>
            </a:r>
            <a:r>
              <a:rPr lang="en-US" sz="3200" dirty="0" smtClean="0"/>
              <a:t>.)</a:t>
            </a:r>
            <a:endParaRPr lang="en-US" sz="3200" dirty="0">
              <a:latin typeface="+mj-lt"/>
            </a:endParaRPr>
          </a:p>
          <a:p>
            <a:endParaRPr lang="en-US" sz="1000" dirty="0" smtClean="0"/>
          </a:p>
          <a:p>
            <a:pPr marL="914400" lvl="1" indent="-457200">
              <a:buFont typeface="Wingdings" pitchFamily="2" charset="2"/>
              <a:buChar char="Ø"/>
            </a:pPr>
            <a:r>
              <a:rPr lang="en-US" sz="2400" dirty="0" smtClean="0">
                <a:latin typeface="+mn-lt"/>
              </a:rPr>
              <a:t>The </a:t>
            </a:r>
            <a:r>
              <a:rPr lang="en-US" sz="2400" dirty="0">
                <a:latin typeface="+mn-lt"/>
              </a:rPr>
              <a:t>Technical factor is significantly more important than the </a:t>
            </a:r>
            <a:r>
              <a:rPr lang="en-US" sz="2400" dirty="0" smtClean="0">
                <a:latin typeface="+mn-lt"/>
              </a:rPr>
              <a:t>Veterans Involvement factor, </a:t>
            </a:r>
            <a:r>
              <a:rPr lang="en-US" sz="2400" dirty="0">
                <a:latin typeface="+mn-lt"/>
              </a:rPr>
              <a:t>which is slightly more important than the Past Performance </a:t>
            </a:r>
            <a:r>
              <a:rPr lang="en-US" sz="2400" dirty="0" smtClean="0">
                <a:latin typeface="+mn-lt"/>
              </a:rPr>
              <a:t>factor, </a:t>
            </a:r>
            <a:r>
              <a:rPr lang="en-US" sz="2400" dirty="0">
                <a:latin typeface="+mn-lt"/>
              </a:rPr>
              <a:t>which is of equal importance to the SBPC factor, which is slightly more important than the Price factor. All non-price factors when combined are significantly more important than the Price factor. To receive consideration for award, a rating of no less than “Acceptable” must be achieved for Sample </a:t>
            </a:r>
            <a:r>
              <a:rPr lang="en-US" sz="2400" dirty="0" smtClean="0">
                <a:latin typeface="+mn-lt"/>
              </a:rPr>
              <a:t>Task 1, both </a:t>
            </a:r>
            <a:r>
              <a:rPr lang="en-US" sz="2400" dirty="0">
                <a:latin typeface="+mn-lt"/>
              </a:rPr>
              <a:t>Technical </a:t>
            </a:r>
            <a:r>
              <a:rPr lang="en-US" sz="2400" dirty="0" smtClean="0">
                <a:latin typeface="+mn-lt"/>
              </a:rPr>
              <a:t>sub-factors, the Technical factor overall, </a:t>
            </a:r>
            <a:r>
              <a:rPr lang="en-US" sz="2400" dirty="0">
                <a:latin typeface="+mn-lt"/>
              </a:rPr>
              <a:t>and the SBPC factor.  </a:t>
            </a:r>
            <a:r>
              <a:rPr lang="en-US" sz="2400" dirty="0" err="1">
                <a:latin typeface="+mn-lt"/>
              </a:rPr>
              <a:t>Offerors</a:t>
            </a:r>
            <a:r>
              <a:rPr lang="en-US" sz="2400" dirty="0">
                <a:latin typeface="+mn-lt"/>
              </a:rPr>
              <a:t> are cautioned that the awards may not necessarily be made based upon the lowest prices offered. </a:t>
            </a:r>
          </a:p>
        </p:txBody>
      </p:sp>
      <p:sp>
        <p:nvSpPr>
          <p:cNvPr id="7" name="Title 1"/>
          <p:cNvSpPr>
            <a:spLocks noGrp="1"/>
          </p:cNvSpPr>
          <p:nvPr>
            <p:ph type="title"/>
          </p:nvPr>
        </p:nvSpPr>
        <p:spPr>
          <a:xfrm>
            <a:off x="723900" y="228600"/>
            <a:ext cx="8229600" cy="1143000"/>
          </a:xfrm>
        </p:spPr>
        <p:txBody>
          <a:bodyPr/>
          <a:lstStyle/>
          <a:p>
            <a:r>
              <a:rPr lang="en-US" b="1" dirty="0"/>
              <a:t>Proposed Acquisition Strategy</a:t>
            </a:r>
            <a:endParaRPr lang="en-US" b="1" dirty="0" smtClean="0"/>
          </a:p>
        </p:txBody>
      </p:sp>
    </p:spTree>
    <p:extLst>
      <p:ext uri="{BB962C8B-B14F-4D97-AF65-F5344CB8AC3E}">
        <p14:creationId xmlns:p14="http://schemas.microsoft.com/office/powerpoint/2010/main" val="4480879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a:xfrm>
            <a:off x="723900" y="228600"/>
            <a:ext cx="8229600" cy="1143000"/>
          </a:xfrm>
        </p:spPr>
        <p:txBody>
          <a:bodyPr/>
          <a:lstStyle/>
          <a:p>
            <a:r>
              <a:rPr lang="en-US" b="1" dirty="0"/>
              <a:t>Proposed Acquisition Strategy</a:t>
            </a:r>
            <a:endParaRPr lang="en-US" b="1" dirty="0" smtClean="0"/>
          </a:p>
        </p:txBody>
      </p:sp>
      <p:sp>
        <p:nvSpPr>
          <p:cNvPr id="6148" name="Content Placeholder 2"/>
          <p:cNvSpPr>
            <a:spLocks noGrp="1"/>
          </p:cNvSpPr>
          <p:nvPr>
            <p:ph idx="1"/>
          </p:nvPr>
        </p:nvSpPr>
        <p:spPr>
          <a:xfrm>
            <a:off x="501070" y="1510605"/>
            <a:ext cx="8229600" cy="5029200"/>
          </a:xfrm>
        </p:spPr>
        <p:txBody>
          <a:bodyPr/>
          <a:lstStyle/>
          <a:p>
            <a:pPr>
              <a:buFont typeface="Wingdings" pitchFamily="2" charset="2"/>
              <a:buChar char="Ø"/>
            </a:pPr>
            <a:r>
              <a:rPr lang="en-US" dirty="0"/>
              <a:t>Two-step source selection </a:t>
            </a:r>
            <a:r>
              <a:rPr lang="en-US" dirty="0" smtClean="0"/>
              <a:t>process</a:t>
            </a:r>
          </a:p>
          <a:p>
            <a:pPr marL="0" indent="0">
              <a:buNone/>
            </a:pPr>
            <a:endParaRPr lang="en-US" sz="1000" dirty="0"/>
          </a:p>
          <a:p>
            <a:pPr lvl="1">
              <a:buFont typeface="Wingdings" pitchFamily="2" charset="2"/>
              <a:buChar char="Ø"/>
            </a:pPr>
            <a:r>
              <a:rPr lang="en-US" dirty="0"/>
              <a:t>Step One</a:t>
            </a:r>
          </a:p>
          <a:p>
            <a:pPr lvl="2">
              <a:buFont typeface="Wingdings" pitchFamily="2" charset="2"/>
              <a:buChar char="Ø"/>
            </a:pPr>
            <a:r>
              <a:rPr lang="en-US" sz="2000" dirty="0"/>
              <a:t>The Government will issue Sample Task 1.</a:t>
            </a:r>
          </a:p>
          <a:p>
            <a:pPr lvl="2">
              <a:buFont typeface="Wingdings" pitchFamily="2" charset="2"/>
              <a:buChar char="Ø"/>
            </a:pPr>
            <a:r>
              <a:rPr lang="en-US" sz="2000" dirty="0" smtClean="0"/>
              <a:t>Offerors </a:t>
            </a:r>
            <a:r>
              <a:rPr lang="en-US" sz="2000" dirty="0"/>
              <a:t>will have to be rated at least Acceptable in Sample Task 1 in order to proceed to Step Two. </a:t>
            </a:r>
          </a:p>
          <a:p>
            <a:pPr lvl="1">
              <a:buFont typeface="Wingdings" pitchFamily="2" charset="2"/>
              <a:buChar char="Ø"/>
            </a:pPr>
            <a:r>
              <a:rPr lang="en-US" dirty="0" smtClean="0"/>
              <a:t>Step </a:t>
            </a:r>
            <a:r>
              <a:rPr lang="en-US" dirty="0"/>
              <a:t>Two</a:t>
            </a:r>
          </a:p>
          <a:p>
            <a:pPr lvl="2">
              <a:buFont typeface="Wingdings" pitchFamily="2" charset="2"/>
              <a:buChar char="Ø"/>
            </a:pPr>
            <a:r>
              <a:rPr lang="en-US" sz="2000" dirty="0"/>
              <a:t>Offerors remaining after Step One will be issued the remainder of the Request for Proposal (RFP</a:t>
            </a:r>
            <a:r>
              <a:rPr lang="en-US" sz="2000" dirty="0" smtClean="0"/>
              <a:t>) which includes a Sample Task 2.</a:t>
            </a:r>
            <a:endParaRPr lang="en-US" sz="2000" dirty="0"/>
          </a:p>
          <a:p>
            <a:pPr lvl="2">
              <a:buFont typeface="Wingdings" pitchFamily="2" charset="2"/>
              <a:buChar char="Ø"/>
            </a:pPr>
            <a:r>
              <a:rPr lang="en-US" sz="2000" dirty="0"/>
              <a:t>Best value tradeoff procedures will be used to select </a:t>
            </a:r>
            <a:r>
              <a:rPr lang="en-US" sz="2000" dirty="0" smtClean="0"/>
              <a:t>the SDVOSB </a:t>
            </a:r>
            <a:r>
              <a:rPr lang="en-US" sz="2000" dirty="0"/>
              <a:t>/VOSB  awardee(s).</a:t>
            </a:r>
          </a:p>
          <a:p>
            <a:pPr marL="457200" lvl="1" indent="0">
              <a:buNone/>
            </a:pPr>
            <a:endParaRPr lang="en-US" dirty="0" smtClean="0"/>
          </a:p>
        </p:txBody>
      </p:sp>
      <p:sp>
        <p:nvSpPr>
          <p:cNvPr id="6" name="Slide Number Placeholder 5"/>
          <p:cNvSpPr>
            <a:spLocks noGrp="1"/>
          </p:cNvSpPr>
          <p:nvPr>
            <p:ph type="sldNum" sz="quarter" idx="12"/>
          </p:nvPr>
        </p:nvSpPr>
        <p:spPr/>
        <p:txBody>
          <a:bodyPr/>
          <a:lstStyle/>
          <a:p>
            <a:pPr>
              <a:defRPr/>
            </a:pPr>
            <a:fld id="{D2423A64-431F-41F9-9973-F5EF2E9A25E5}" type="slidenum">
              <a:rPr lang="en-US" smtClean="0"/>
              <a:pPr>
                <a:defRPr/>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Content Placeholder 2"/>
          <p:cNvSpPr>
            <a:spLocks noGrp="1"/>
          </p:cNvSpPr>
          <p:nvPr>
            <p:ph idx="4294967295"/>
          </p:nvPr>
        </p:nvSpPr>
        <p:spPr>
          <a:xfrm>
            <a:off x="501070" y="1514577"/>
            <a:ext cx="8229600" cy="4525963"/>
          </a:xfrm>
        </p:spPr>
        <p:txBody>
          <a:bodyPr/>
          <a:lstStyle/>
          <a:p>
            <a:pPr>
              <a:buFont typeface="Wingdings" pitchFamily="2" charset="2"/>
              <a:buChar char="Ø"/>
            </a:pPr>
            <a:r>
              <a:rPr lang="en-US" sz="2800" dirty="0" smtClean="0"/>
              <a:t>RFP </a:t>
            </a:r>
            <a:r>
              <a:rPr lang="en-US" sz="2800" dirty="0"/>
              <a:t>Step One Release – January </a:t>
            </a:r>
            <a:r>
              <a:rPr lang="en-US" sz="2800" dirty="0" smtClean="0"/>
              <a:t>2013</a:t>
            </a:r>
          </a:p>
          <a:p>
            <a:pPr marL="0" indent="0">
              <a:buNone/>
            </a:pPr>
            <a:endParaRPr lang="en-US" sz="1000" dirty="0"/>
          </a:p>
          <a:p>
            <a:pPr>
              <a:buFont typeface="Wingdings" pitchFamily="2" charset="2"/>
              <a:buChar char="Ø"/>
            </a:pPr>
            <a:r>
              <a:rPr lang="en-US" sz="2800" dirty="0"/>
              <a:t>Step One Proposals Due – February </a:t>
            </a:r>
            <a:r>
              <a:rPr lang="en-US" sz="2800" dirty="0" smtClean="0"/>
              <a:t>2013</a:t>
            </a:r>
          </a:p>
          <a:p>
            <a:pPr marL="0" indent="0">
              <a:buNone/>
            </a:pPr>
            <a:endParaRPr lang="en-US" sz="1000" dirty="0"/>
          </a:p>
          <a:p>
            <a:pPr>
              <a:buFont typeface="Wingdings" pitchFamily="2" charset="2"/>
              <a:buChar char="Ø"/>
            </a:pPr>
            <a:r>
              <a:rPr lang="en-US" sz="2800" dirty="0"/>
              <a:t>Initial Evaluation Concluded/RFP Step Two Release – </a:t>
            </a:r>
            <a:r>
              <a:rPr lang="en-US" sz="2800" dirty="0" smtClean="0"/>
              <a:t>April 2013</a:t>
            </a:r>
          </a:p>
          <a:p>
            <a:pPr marL="0" indent="0">
              <a:buNone/>
            </a:pPr>
            <a:endParaRPr lang="en-US" sz="1000" dirty="0"/>
          </a:p>
          <a:p>
            <a:pPr>
              <a:buFont typeface="Wingdings" pitchFamily="2" charset="2"/>
              <a:buChar char="Ø"/>
            </a:pPr>
            <a:r>
              <a:rPr lang="en-US" sz="2800" dirty="0"/>
              <a:t>RFP Step Two Responses Due – </a:t>
            </a:r>
            <a:r>
              <a:rPr lang="en-US" sz="2800" dirty="0" smtClean="0"/>
              <a:t>May 2013</a:t>
            </a:r>
          </a:p>
          <a:p>
            <a:pPr marL="0" indent="0">
              <a:buNone/>
            </a:pPr>
            <a:endParaRPr lang="en-US" sz="1000" dirty="0"/>
          </a:p>
          <a:p>
            <a:pPr>
              <a:buFont typeface="Wingdings" pitchFamily="2" charset="2"/>
              <a:buChar char="Ø"/>
            </a:pPr>
            <a:r>
              <a:rPr lang="en-US" sz="2800" dirty="0"/>
              <a:t>Final Evaluation and Discussions Concluded/Contract Award – </a:t>
            </a:r>
            <a:r>
              <a:rPr lang="en-US" sz="2800" dirty="0" smtClean="0"/>
              <a:t>July 2013</a:t>
            </a:r>
            <a:endParaRPr lang="en-US" sz="2800" dirty="0"/>
          </a:p>
        </p:txBody>
      </p:sp>
      <p:sp>
        <p:nvSpPr>
          <p:cNvPr id="6" name="Slide Number Placeholder 5"/>
          <p:cNvSpPr>
            <a:spLocks noGrp="1"/>
          </p:cNvSpPr>
          <p:nvPr>
            <p:ph type="sldNum" sz="quarter" idx="12"/>
          </p:nvPr>
        </p:nvSpPr>
        <p:spPr/>
        <p:txBody>
          <a:bodyPr/>
          <a:lstStyle/>
          <a:p>
            <a:pPr>
              <a:defRPr/>
            </a:pPr>
            <a:fld id="{F53C260B-36FE-414C-B7AA-316053163762}" type="slidenum">
              <a:rPr lang="en-US" smtClean="0"/>
              <a:pPr>
                <a:defRPr/>
              </a:pPr>
              <a:t>28</a:t>
            </a:fld>
            <a:endParaRPr lang="en-US" dirty="0"/>
          </a:p>
        </p:txBody>
      </p:sp>
      <p:sp>
        <p:nvSpPr>
          <p:cNvPr id="10" name="Title 1"/>
          <p:cNvSpPr txBox="1">
            <a:spLocks/>
          </p:cNvSpPr>
          <p:nvPr/>
        </p:nvSpPr>
        <p:spPr>
          <a:xfrm>
            <a:off x="723900" y="228600"/>
            <a:ext cx="8229600" cy="1143000"/>
          </a:xfrm>
          <a:prstGeom prst="rect">
            <a:avLst/>
          </a:prstGeom>
        </p:spPr>
        <p:txBody>
          <a:bodyPr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b="1" dirty="0" smtClean="0"/>
              <a:t>Draft Acquisition Schedule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457200" y="1485900"/>
            <a:ext cx="8229600" cy="5105400"/>
          </a:xfrm>
          <a:noFill/>
          <a:ln>
            <a:miter lim="800000"/>
            <a:headEnd/>
            <a:tailEnd/>
          </a:ln>
        </p:spPr>
        <p:txBody>
          <a:bodyPr vert="horz" wrap="square" lIns="91440" tIns="45720" rIns="91440" bIns="45720" numCol="1" anchor="t" anchorCtr="0" compatLnSpc="1">
            <a:prstTxWarp prst="textNoShape">
              <a:avLst/>
            </a:prstTxWarp>
          </a:bodyPr>
          <a:lstStyle/>
          <a:p>
            <a:pPr>
              <a:spcBef>
                <a:spcPts val="0"/>
              </a:spcBef>
              <a:buFont typeface="Wingdings" pitchFamily="2" charset="2"/>
              <a:buChar char="Ø"/>
            </a:pPr>
            <a:r>
              <a:rPr lang="en-US" sz="1400" b="1" dirty="0"/>
              <a:t>Will proposal submissions be mandated to be </a:t>
            </a:r>
            <a:r>
              <a:rPr lang="en-US" sz="1400" b="1" dirty="0" smtClean="0"/>
              <a:t>electronic?</a:t>
            </a:r>
          </a:p>
          <a:p>
            <a:pPr marL="0" indent="0">
              <a:spcBef>
                <a:spcPts val="0"/>
              </a:spcBef>
              <a:buNone/>
            </a:pPr>
            <a:r>
              <a:rPr lang="en-US" sz="1400" dirty="0" smtClean="0"/>
              <a:t>	A. Yes</a:t>
            </a:r>
            <a:r>
              <a:rPr lang="en-US" sz="1400" dirty="0"/>
              <a:t>.</a:t>
            </a:r>
          </a:p>
          <a:p>
            <a:pPr>
              <a:spcBef>
                <a:spcPts val="0"/>
              </a:spcBef>
              <a:buFont typeface="Wingdings" pitchFamily="2" charset="2"/>
              <a:buChar char="Ø"/>
            </a:pPr>
            <a:r>
              <a:rPr lang="en-US" sz="1400" b="1" dirty="0" smtClean="0"/>
              <a:t>Why </a:t>
            </a:r>
            <a:r>
              <a:rPr lang="en-US" sz="1400" b="1" dirty="0"/>
              <a:t>does the Performance Work Statement lack specific details regarding the task </a:t>
            </a:r>
            <a:r>
              <a:rPr lang="en-US" sz="1400" b="1" dirty="0" smtClean="0"/>
              <a:t>areas?</a:t>
            </a:r>
          </a:p>
          <a:p>
            <a:pPr marL="0" indent="0">
              <a:spcBef>
                <a:spcPts val="0"/>
              </a:spcBef>
              <a:buNone/>
            </a:pPr>
            <a:r>
              <a:rPr lang="en-US" sz="1400" b="1" dirty="0"/>
              <a:t>	</a:t>
            </a:r>
            <a:r>
              <a:rPr lang="en-US" sz="1400" dirty="0" smtClean="0"/>
              <a:t>A. The </a:t>
            </a:r>
            <a:r>
              <a:rPr lang="en-US" sz="1400" dirty="0"/>
              <a:t>PWS serves as an overarching description of the functional areas comprising the T4 effort.  </a:t>
            </a:r>
            <a:r>
              <a:rPr lang="en-US" sz="1400" dirty="0" smtClean="0"/>
              <a:t>	At </a:t>
            </a:r>
            <a:r>
              <a:rPr lang="en-US" sz="1400" dirty="0"/>
              <a:t>the task order level, requirements  will be specified in greater detail.</a:t>
            </a:r>
          </a:p>
          <a:p>
            <a:pPr>
              <a:spcBef>
                <a:spcPts val="0"/>
              </a:spcBef>
              <a:buFont typeface="Wingdings" pitchFamily="2" charset="2"/>
              <a:buChar char="Ø"/>
            </a:pPr>
            <a:r>
              <a:rPr lang="en-US" sz="1400" b="1" dirty="0" smtClean="0"/>
              <a:t>Can </a:t>
            </a:r>
            <a:r>
              <a:rPr lang="en-US" sz="1400" b="1" dirty="0"/>
              <a:t>an </a:t>
            </a:r>
            <a:r>
              <a:rPr lang="en-US" sz="1400" b="1" dirty="0" err="1"/>
              <a:t>offeror</a:t>
            </a:r>
            <a:r>
              <a:rPr lang="en-US" sz="1400" b="1" dirty="0"/>
              <a:t> submit a proposal as a prime as well as be a team member for another prime </a:t>
            </a:r>
            <a:r>
              <a:rPr lang="en-US" sz="1400" b="1" dirty="0" err="1" smtClean="0"/>
              <a:t>offeror</a:t>
            </a:r>
            <a:r>
              <a:rPr lang="en-US" sz="1400" b="1" dirty="0" smtClean="0"/>
              <a:t>?</a:t>
            </a:r>
          </a:p>
          <a:p>
            <a:pPr marL="0" indent="0">
              <a:spcBef>
                <a:spcPts val="0"/>
              </a:spcBef>
              <a:buNone/>
            </a:pPr>
            <a:r>
              <a:rPr lang="en-US" sz="1400" b="1" dirty="0"/>
              <a:t>	</a:t>
            </a:r>
            <a:r>
              <a:rPr lang="en-US" sz="1400" dirty="0" smtClean="0"/>
              <a:t>A. Yes</a:t>
            </a:r>
            <a:r>
              <a:rPr lang="en-US" sz="1400" dirty="0"/>
              <a:t>.   </a:t>
            </a:r>
          </a:p>
          <a:p>
            <a:pPr>
              <a:spcBef>
                <a:spcPts val="0"/>
              </a:spcBef>
              <a:buFont typeface="Wingdings" pitchFamily="2" charset="2"/>
              <a:buChar char="Ø"/>
            </a:pPr>
            <a:r>
              <a:rPr lang="en-US" sz="1400" b="1" dirty="0" smtClean="0"/>
              <a:t>Will there be overtime rates incorporated into the contract?</a:t>
            </a:r>
          </a:p>
          <a:p>
            <a:pPr marL="0" indent="0">
              <a:spcBef>
                <a:spcPts val="0"/>
              </a:spcBef>
              <a:buNone/>
            </a:pPr>
            <a:r>
              <a:rPr lang="en-US" sz="1400" dirty="0" smtClean="0"/>
              <a:t>	A</a:t>
            </a:r>
            <a:r>
              <a:rPr lang="en-US" sz="1400" dirty="0"/>
              <a:t>.  No</a:t>
            </a:r>
            <a:r>
              <a:rPr lang="en-US" sz="1400" dirty="0" smtClean="0"/>
              <a:t>.</a:t>
            </a:r>
            <a:endParaRPr lang="en-US" sz="1400" dirty="0"/>
          </a:p>
        </p:txBody>
      </p:sp>
      <p:sp>
        <p:nvSpPr>
          <p:cNvPr id="4" name="Slide Number Placeholder 3"/>
          <p:cNvSpPr>
            <a:spLocks noGrp="1"/>
          </p:cNvSpPr>
          <p:nvPr>
            <p:ph type="sldNum" sz="quarter" idx="12"/>
          </p:nvPr>
        </p:nvSpPr>
        <p:spPr/>
        <p:txBody>
          <a:bodyPr/>
          <a:lstStyle/>
          <a:p>
            <a:pPr>
              <a:defRPr/>
            </a:pPr>
            <a:fld id="{D2423A64-431F-41F9-9973-F5EF2E9A25E5}" type="slidenum">
              <a:rPr lang="en-US" smtClean="0"/>
              <a:pPr>
                <a:defRPr/>
              </a:pPr>
              <a:t>29</a:t>
            </a:fld>
            <a:endParaRPr lang="en-US" dirty="0"/>
          </a:p>
        </p:txBody>
      </p:sp>
      <p:sp>
        <p:nvSpPr>
          <p:cNvPr id="9" name="Rectangle 2"/>
          <p:cNvSpPr>
            <a:spLocks noGrp="1" noChangeArrowheads="1"/>
          </p:cNvSpPr>
          <p:nvPr>
            <p:ph type="title"/>
          </p:nvPr>
        </p:nvSpPr>
        <p:spPr bwMode="auto">
          <a:xfrm>
            <a:off x="457199" y="87765"/>
            <a:ext cx="8454565" cy="1143000"/>
          </a:xfrm>
          <a:noFill/>
          <a:ln>
            <a:miter lim="800000"/>
            <a:headEnd/>
            <a:tailEnd/>
          </a:ln>
        </p:spPr>
        <p:txBody>
          <a:bodyPr vert="horz" wrap="square" lIns="91440" tIns="45720" rIns="91440" bIns="45720" numCol="1" anchor="ctr" anchorCtr="0" compatLnSpc="1">
            <a:prstTxWarp prst="textNoShape">
              <a:avLst/>
            </a:prstTxWarp>
          </a:bodyPr>
          <a:lstStyle/>
          <a:p>
            <a:pPr eaLnBrk="1" hangingPunct="1"/>
            <a:r>
              <a:rPr lang="en-US" b="1" dirty="0" smtClean="0"/>
              <a:t>Frequently Asked Questions</a:t>
            </a:r>
          </a:p>
        </p:txBody>
      </p:sp>
    </p:spTree>
    <p:extLst>
      <p:ext uri="{BB962C8B-B14F-4D97-AF65-F5344CB8AC3E}">
        <p14:creationId xmlns:p14="http://schemas.microsoft.com/office/powerpoint/2010/main" val="11867778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419100" y="1638300"/>
            <a:ext cx="8382000" cy="4381500"/>
          </a:xfrm>
        </p:spPr>
        <p:txBody>
          <a:bodyPr/>
          <a:lstStyle/>
          <a:p>
            <a:pPr eaLnBrk="1" hangingPunct="1"/>
            <a:r>
              <a:rPr lang="en-US" sz="4000" b="1" dirty="0" smtClean="0"/>
              <a:t>CLOSING REMARKS</a:t>
            </a:r>
            <a:br>
              <a:rPr lang="en-US" sz="4000" b="1" dirty="0" smtClean="0"/>
            </a:br>
            <a:r>
              <a:rPr lang="en-US" dirty="0" smtClean="0"/>
              <a:t/>
            </a:r>
            <a:br>
              <a:rPr lang="en-US" dirty="0" smtClean="0"/>
            </a:br>
            <a:endParaRPr lang="en-US" sz="3600" dirty="0" smtClean="0"/>
          </a:p>
        </p:txBody>
      </p:sp>
      <p:pic>
        <p:nvPicPr>
          <p:cNvPr id="5124" name="Picture 2"/>
          <p:cNvPicPr>
            <a:picLocks noChangeAspect="1" noChangeArrowheads="1"/>
          </p:cNvPicPr>
          <p:nvPr/>
        </p:nvPicPr>
        <p:blipFill>
          <a:blip r:embed="rId3" cstate="print"/>
          <a:srcRect/>
          <a:stretch>
            <a:fillRect/>
          </a:stretch>
        </p:blipFill>
        <p:spPr bwMode="auto">
          <a:xfrm>
            <a:off x="228600" y="228600"/>
            <a:ext cx="8674100"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5037</TotalTime>
  <Words>2398</Words>
  <Application>Microsoft Office PowerPoint</Application>
  <PresentationFormat>On-screen Show (4:3)</PresentationFormat>
  <Paragraphs>305</Paragraphs>
  <Slides>30</Slides>
  <Notes>18</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Transformation Twenty-One  Total Technology (T4) On-Ramp  Industry Day December 10, 2012   Brandon Utt Contracting Officer Technology Acquisition Center (732) 440-9678 Email: Brandon.Utt@va.gov</vt:lpstr>
      <vt:lpstr> Administrative Remarks</vt:lpstr>
      <vt:lpstr>Technology Acquisition Center (TAC)</vt:lpstr>
      <vt:lpstr>Industry Day Agenda</vt:lpstr>
      <vt:lpstr>T4 Overview</vt:lpstr>
      <vt:lpstr>T4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T4 Contract Requirements</vt:lpstr>
      <vt:lpstr>T4 Contract Requirements</vt:lpstr>
      <vt:lpstr>T4 Task Order Requirements</vt:lpstr>
      <vt:lpstr>Organizational Conflict of Interest</vt:lpstr>
      <vt:lpstr>Organizational Conflict of Interest</vt:lpstr>
      <vt:lpstr>T4 H-3 Contract Clause</vt:lpstr>
      <vt:lpstr>T4 H-3 Contract Clause</vt:lpstr>
      <vt:lpstr>T4 On-Ramp Clause</vt:lpstr>
      <vt:lpstr>T4 On-Ramp Opportunity</vt:lpstr>
      <vt:lpstr>T4 Off-Ramp</vt:lpstr>
      <vt:lpstr>Proposed Acquisition Strategy</vt:lpstr>
      <vt:lpstr>Proposed Acquisition Strategy</vt:lpstr>
      <vt:lpstr>Proposed Acquisition Strategy</vt:lpstr>
      <vt:lpstr>Proposed Acquisition Strategy</vt:lpstr>
      <vt:lpstr>PowerPoint Presentation</vt:lpstr>
      <vt:lpstr>Frequently Asked Questions</vt:lpstr>
      <vt:lpstr>CLOSING REMARKS  </vt:lpstr>
    </vt:vector>
  </TitlesOfParts>
  <Company>Department of Veterans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VA TAC</dc:title>
  <dc:creator>vhaeasrogans</dc:creator>
  <cp:lastModifiedBy>Utt, Brandon</cp:lastModifiedBy>
  <cp:revision>559</cp:revision>
  <dcterms:created xsi:type="dcterms:W3CDTF">2009-09-28T17:46:17Z</dcterms:created>
  <dcterms:modified xsi:type="dcterms:W3CDTF">2012-12-10T16:30:03Z</dcterms:modified>
</cp:coreProperties>
</file>