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70" r:id="rId3"/>
    <p:sldId id="257" r:id="rId4"/>
    <p:sldId id="272" r:id="rId5"/>
    <p:sldId id="279" r:id="rId6"/>
    <p:sldId id="269" r:id="rId7"/>
    <p:sldId id="273" r:id="rId8"/>
    <p:sldId id="259" r:id="rId9"/>
    <p:sldId id="274" r:id="rId10"/>
    <p:sldId id="262" r:id="rId11"/>
    <p:sldId id="275" r:id="rId12"/>
    <p:sldId id="265" r:id="rId13"/>
    <p:sldId id="276" r:id="rId14"/>
    <p:sldId id="278" r:id="rId15"/>
    <p:sldId id="277" r:id="rId16"/>
    <p:sldId id="268" r:id="rId17"/>
    <p:sldId id="266"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176" autoAdjust="0"/>
  </p:normalViewPr>
  <p:slideViewPr>
    <p:cSldViewPr>
      <p:cViewPr>
        <p:scale>
          <a:sx n="60" d="100"/>
          <a:sy n="60" d="100"/>
        </p:scale>
        <p:origin x="-1434" y="-7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B8D80B-5E60-47E1-B765-F25A55C64ECB}" type="datetimeFigureOut">
              <a:rPr lang="en-US" smtClean="0"/>
              <a:t>1/27/2016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FB2A12A-8309-4C06-9634-0B66DBB16A38}" type="slidenum">
              <a:rPr lang="en-US" smtClean="0"/>
              <a:t>‹#›</a:t>
            </a:fld>
            <a:endParaRPr lang="en-US"/>
          </a:p>
        </p:txBody>
      </p:sp>
    </p:spTree>
    <p:extLst>
      <p:ext uri="{BB962C8B-B14F-4D97-AF65-F5344CB8AC3E}">
        <p14:creationId xmlns:p14="http://schemas.microsoft.com/office/powerpoint/2010/main" val="2678401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FB2A12A-8309-4C06-9634-0B66DBB16A38}" type="slidenum">
              <a:rPr lang="en-US" smtClean="0"/>
              <a:t>1</a:t>
            </a:fld>
            <a:endParaRPr lang="en-US"/>
          </a:p>
        </p:txBody>
      </p:sp>
    </p:spTree>
    <p:extLst>
      <p:ext uri="{BB962C8B-B14F-4D97-AF65-F5344CB8AC3E}">
        <p14:creationId xmlns:p14="http://schemas.microsoft.com/office/powerpoint/2010/main" val="1159043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FB2A12A-8309-4C06-9634-0B66DBB16A38}" type="slidenum">
              <a:rPr lang="en-US" smtClean="0"/>
              <a:t>2</a:t>
            </a:fld>
            <a:endParaRPr lang="en-US"/>
          </a:p>
        </p:txBody>
      </p:sp>
    </p:spTree>
    <p:extLst>
      <p:ext uri="{BB962C8B-B14F-4D97-AF65-F5344CB8AC3E}">
        <p14:creationId xmlns:p14="http://schemas.microsoft.com/office/powerpoint/2010/main" val="35903025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FB2A12A-8309-4C06-9634-0B66DBB16A38}" type="slidenum">
              <a:rPr lang="en-US" smtClean="0"/>
              <a:t>3</a:t>
            </a:fld>
            <a:endParaRPr lang="en-US"/>
          </a:p>
        </p:txBody>
      </p:sp>
    </p:spTree>
    <p:extLst>
      <p:ext uri="{BB962C8B-B14F-4D97-AF65-F5344CB8AC3E}">
        <p14:creationId xmlns:p14="http://schemas.microsoft.com/office/powerpoint/2010/main" val="13483483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FB2A12A-8309-4C06-9634-0B66DBB16A38}" type="slidenum">
              <a:rPr lang="en-US" smtClean="0"/>
              <a:t>6</a:t>
            </a:fld>
            <a:endParaRPr lang="en-US"/>
          </a:p>
        </p:txBody>
      </p:sp>
    </p:spTree>
    <p:extLst>
      <p:ext uri="{BB962C8B-B14F-4D97-AF65-F5344CB8AC3E}">
        <p14:creationId xmlns:p14="http://schemas.microsoft.com/office/powerpoint/2010/main" val="36033414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9FB2A12A-8309-4C06-9634-0B66DBB16A38}" type="slidenum">
              <a:rPr lang="en-US" smtClean="0"/>
              <a:t>8</a:t>
            </a:fld>
            <a:endParaRPr lang="en-US"/>
          </a:p>
        </p:txBody>
      </p:sp>
    </p:spTree>
    <p:extLst>
      <p:ext uri="{BB962C8B-B14F-4D97-AF65-F5344CB8AC3E}">
        <p14:creationId xmlns:p14="http://schemas.microsoft.com/office/powerpoint/2010/main" val="12110874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9FB2A12A-8309-4C06-9634-0B66DBB16A38}" type="slidenum">
              <a:rPr lang="en-US" smtClean="0"/>
              <a:t>10</a:t>
            </a:fld>
            <a:endParaRPr lang="en-US"/>
          </a:p>
        </p:txBody>
      </p:sp>
    </p:spTree>
    <p:extLst>
      <p:ext uri="{BB962C8B-B14F-4D97-AF65-F5344CB8AC3E}">
        <p14:creationId xmlns:p14="http://schemas.microsoft.com/office/powerpoint/2010/main" val="36989340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FB2A12A-8309-4C06-9634-0B66DBB16A38}" type="slidenum">
              <a:rPr lang="en-US" smtClean="0"/>
              <a:t>12</a:t>
            </a:fld>
            <a:endParaRPr lang="en-US"/>
          </a:p>
        </p:txBody>
      </p:sp>
    </p:spTree>
    <p:extLst>
      <p:ext uri="{BB962C8B-B14F-4D97-AF65-F5344CB8AC3E}">
        <p14:creationId xmlns:p14="http://schemas.microsoft.com/office/powerpoint/2010/main" val="25435079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CE31B2D-0C13-4AA4-9429-E1C612A23541}" type="datetimeFigureOut">
              <a:rPr lang="en-US" smtClean="0"/>
              <a:t>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91D33E-8441-472B-9C43-E542D131470F}" type="slidenum">
              <a:rPr lang="en-US" smtClean="0"/>
              <a:t>‹#›</a:t>
            </a:fld>
            <a:endParaRPr lang="en-US"/>
          </a:p>
        </p:txBody>
      </p:sp>
    </p:spTree>
    <p:extLst>
      <p:ext uri="{BB962C8B-B14F-4D97-AF65-F5344CB8AC3E}">
        <p14:creationId xmlns:p14="http://schemas.microsoft.com/office/powerpoint/2010/main" val="3099185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E31B2D-0C13-4AA4-9429-E1C612A23541}" type="datetimeFigureOut">
              <a:rPr lang="en-US" smtClean="0"/>
              <a:t>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91D33E-8441-472B-9C43-E542D131470F}" type="slidenum">
              <a:rPr lang="en-US" smtClean="0"/>
              <a:t>‹#›</a:t>
            </a:fld>
            <a:endParaRPr lang="en-US"/>
          </a:p>
        </p:txBody>
      </p:sp>
    </p:spTree>
    <p:extLst>
      <p:ext uri="{BB962C8B-B14F-4D97-AF65-F5344CB8AC3E}">
        <p14:creationId xmlns:p14="http://schemas.microsoft.com/office/powerpoint/2010/main" val="3251896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E31B2D-0C13-4AA4-9429-E1C612A23541}" type="datetimeFigureOut">
              <a:rPr lang="en-US" smtClean="0"/>
              <a:t>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91D33E-8441-472B-9C43-E542D131470F}" type="slidenum">
              <a:rPr lang="en-US" smtClean="0"/>
              <a:t>‹#›</a:t>
            </a:fld>
            <a:endParaRPr lang="en-US"/>
          </a:p>
        </p:txBody>
      </p:sp>
    </p:spTree>
    <p:extLst>
      <p:ext uri="{BB962C8B-B14F-4D97-AF65-F5344CB8AC3E}">
        <p14:creationId xmlns:p14="http://schemas.microsoft.com/office/powerpoint/2010/main" val="28354803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CE31B2D-0C13-4AA4-9429-E1C612A23541}" type="datetimeFigureOut">
              <a:rPr lang="en-US" smtClean="0"/>
              <a:t>1/27/2016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91D33E-8441-472B-9C43-E542D131470F}" type="slidenum">
              <a:rPr lang="en-US" smtClean="0"/>
              <a:t>‹#›</a:t>
            </a:fld>
            <a:endParaRPr lang="en-US"/>
          </a:p>
        </p:txBody>
      </p:sp>
    </p:spTree>
    <p:extLst>
      <p:ext uri="{BB962C8B-B14F-4D97-AF65-F5344CB8AC3E}">
        <p14:creationId xmlns:p14="http://schemas.microsoft.com/office/powerpoint/2010/main" val="4285800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CE31B2D-0C13-4AA4-9429-E1C612A23541}" type="datetimeFigureOut">
              <a:rPr lang="en-US" smtClean="0"/>
              <a:t>1/27/2016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91D33E-8441-472B-9C43-E542D131470F}" type="slidenum">
              <a:rPr lang="en-US" smtClean="0"/>
              <a:t>‹#›</a:t>
            </a:fld>
            <a:endParaRPr lang="en-US"/>
          </a:p>
        </p:txBody>
      </p:sp>
    </p:spTree>
    <p:extLst>
      <p:ext uri="{BB962C8B-B14F-4D97-AF65-F5344CB8AC3E}">
        <p14:creationId xmlns:p14="http://schemas.microsoft.com/office/powerpoint/2010/main" val="42915933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CE31B2D-0C13-4AA4-9429-E1C612A23541}" type="datetimeFigureOut">
              <a:rPr lang="en-US" smtClean="0"/>
              <a:t>1/27/2016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91D33E-8441-472B-9C43-E542D131470F}" type="slidenum">
              <a:rPr lang="en-US" smtClean="0"/>
              <a:t>‹#›</a:t>
            </a:fld>
            <a:endParaRPr lang="en-US"/>
          </a:p>
        </p:txBody>
      </p:sp>
    </p:spTree>
    <p:extLst>
      <p:ext uri="{BB962C8B-B14F-4D97-AF65-F5344CB8AC3E}">
        <p14:creationId xmlns:p14="http://schemas.microsoft.com/office/powerpoint/2010/main" val="2742957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E31B2D-0C13-4AA4-9429-E1C612A23541}" type="datetimeFigureOut">
              <a:rPr lang="en-US" smtClean="0"/>
              <a:t>1/27/2016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91D33E-8441-472B-9C43-E542D131470F}" type="slidenum">
              <a:rPr lang="en-US" smtClean="0"/>
              <a:t>‹#›</a:t>
            </a:fld>
            <a:endParaRPr lang="en-US"/>
          </a:p>
        </p:txBody>
      </p:sp>
    </p:spTree>
    <p:extLst>
      <p:ext uri="{BB962C8B-B14F-4D97-AF65-F5344CB8AC3E}">
        <p14:creationId xmlns:p14="http://schemas.microsoft.com/office/powerpoint/2010/main" val="256523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E31B2D-0C13-4AA4-9429-E1C612A23541}" type="datetimeFigureOut">
              <a:rPr lang="en-US" smtClean="0"/>
              <a:t>1/27/2016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91D33E-8441-472B-9C43-E542D131470F}" type="slidenum">
              <a:rPr lang="en-US" smtClean="0"/>
              <a:t>‹#›</a:t>
            </a:fld>
            <a:endParaRPr lang="en-US"/>
          </a:p>
        </p:txBody>
      </p:sp>
    </p:spTree>
    <p:extLst>
      <p:ext uri="{BB962C8B-B14F-4D97-AF65-F5344CB8AC3E}">
        <p14:creationId xmlns:p14="http://schemas.microsoft.com/office/powerpoint/2010/main" val="3489275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E31B2D-0C13-4AA4-9429-E1C612A23541}" type="datetimeFigureOut">
              <a:rPr lang="en-US" smtClean="0"/>
              <a:t>1/27/2016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91D33E-8441-472B-9C43-E542D131470F}" type="slidenum">
              <a:rPr lang="en-US" smtClean="0"/>
              <a:t>‹#›</a:t>
            </a:fld>
            <a:endParaRPr lang="en-US"/>
          </a:p>
        </p:txBody>
      </p:sp>
    </p:spTree>
    <p:extLst>
      <p:ext uri="{BB962C8B-B14F-4D97-AF65-F5344CB8AC3E}">
        <p14:creationId xmlns:p14="http://schemas.microsoft.com/office/powerpoint/2010/main" val="3945339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E31B2D-0C13-4AA4-9429-E1C612A23541}" type="datetimeFigureOut">
              <a:rPr lang="en-US" smtClean="0"/>
              <a:t>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91D33E-8441-472B-9C43-E542D131470F}" type="slidenum">
              <a:rPr lang="en-US" smtClean="0"/>
              <a:t>‹#›</a:t>
            </a:fld>
            <a:endParaRPr lang="en-US"/>
          </a:p>
        </p:txBody>
      </p:sp>
    </p:spTree>
    <p:extLst>
      <p:ext uri="{BB962C8B-B14F-4D97-AF65-F5344CB8AC3E}">
        <p14:creationId xmlns:p14="http://schemas.microsoft.com/office/powerpoint/2010/main" val="266094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E31B2D-0C13-4AA4-9429-E1C612A23541}" type="datetimeFigureOut">
              <a:rPr lang="en-US" smtClean="0"/>
              <a:t>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91D33E-8441-472B-9C43-E542D131470F}" type="slidenum">
              <a:rPr lang="en-US" smtClean="0"/>
              <a:t>‹#›</a:t>
            </a:fld>
            <a:endParaRPr lang="en-US"/>
          </a:p>
        </p:txBody>
      </p:sp>
    </p:spTree>
    <p:extLst>
      <p:ext uri="{BB962C8B-B14F-4D97-AF65-F5344CB8AC3E}">
        <p14:creationId xmlns:p14="http://schemas.microsoft.com/office/powerpoint/2010/main" val="1498837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E31B2D-0C13-4AA4-9429-E1C612A23541}" type="datetimeFigureOut">
              <a:rPr lang="en-US" smtClean="0"/>
              <a:t>1/27/2016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91D33E-8441-472B-9C43-E542D131470F}" type="slidenum">
              <a:rPr lang="en-US" smtClean="0"/>
              <a:t>‹#›</a:t>
            </a:fld>
            <a:endParaRPr lang="en-US"/>
          </a:p>
        </p:txBody>
      </p:sp>
    </p:spTree>
    <p:extLst>
      <p:ext uri="{BB962C8B-B14F-4D97-AF65-F5344CB8AC3E}">
        <p14:creationId xmlns:p14="http://schemas.microsoft.com/office/powerpoint/2010/main" val="16085779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81000"/>
            <a:ext cx="7772400" cy="1470025"/>
          </a:xfrm>
        </p:spPr>
        <p:txBody>
          <a:bodyPr>
            <a:noAutofit/>
          </a:bodyPr>
          <a:lstStyle/>
          <a:p>
            <a:r>
              <a:rPr lang="en-US" sz="6600" dirty="0" smtClean="0"/>
              <a:t>Welcome to the </a:t>
            </a:r>
            <a:br>
              <a:rPr lang="en-US" sz="6600" dirty="0" smtClean="0"/>
            </a:br>
            <a:r>
              <a:rPr lang="en-US" sz="6600" dirty="0" smtClean="0"/>
              <a:t>Charleston CMOP</a:t>
            </a:r>
            <a:endParaRPr lang="en-US" sz="6600" dirty="0"/>
          </a:p>
        </p:txBody>
      </p:sp>
      <p:sp>
        <p:nvSpPr>
          <p:cNvPr id="3" name="Subtitle 2"/>
          <p:cNvSpPr>
            <a:spLocks noGrp="1"/>
          </p:cNvSpPr>
          <p:nvPr>
            <p:ph type="subTitle" idx="1"/>
          </p:nvPr>
        </p:nvSpPr>
        <p:spPr>
          <a:xfrm>
            <a:off x="533400" y="4191000"/>
            <a:ext cx="8153400" cy="2133600"/>
          </a:xfrm>
        </p:spPr>
        <p:txBody>
          <a:bodyPr>
            <a:normAutofit/>
          </a:bodyPr>
          <a:lstStyle/>
          <a:p>
            <a:r>
              <a:rPr lang="en-US" sz="3600" dirty="0" smtClean="0">
                <a:solidFill>
                  <a:schemeClr val="tx2">
                    <a:lumMod val="75000"/>
                  </a:schemeClr>
                </a:solidFill>
              </a:rPr>
              <a:t>Automated Prescription Fulfillment System (APFS)</a:t>
            </a:r>
          </a:p>
          <a:p>
            <a:r>
              <a:rPr lang="en-US" sz="3600" dirty="0" smtClean="0">
                <a:solidFill>
                  <a:schemeClr val="tx2">
                    <a:lumMod val="75000"/>
                  </a:schemeClr>
                </a:solidFill>
              </a:rPr>
              <a:t>Pre-Solicitation Conference</a:t>
            </a:r>
            <a:endParaRPr lang="en-US" sz="3600" dirty="0">
              <a:solidFill>
                <a:schemeClr val="tx2">
                  <a:lumMod val="75000"/>
                </a:schemeClr>
              </a:solidFill>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4772" y="21336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00800" y="2277913"/>
            <a:ext cx="2245375" cy="168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8200" y="2262673"/>
            <a:ext cx="2240591" cy="1680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07257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Welcome and Introductions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NCO-15 Contracting Officers:  </a:t>
            </a:r>
            <a:r>
              <a:rPr lang="en-US" dirty="0"/>
              <a:t>John Fisher and James </a:t>
            </a:r>
            <a:r>
              <a:rPr lang="en-US" dirty="0" smtClean="0"/>
              <a:t>Justus</a:t>
            </a:r>
            <a:endParaRPr lang="en-US" dirty="0"/>
          </a:p>
          <a:p>
            <a:r>
              <a:rPr lang="en-US" dirty="0" smtClean="0"/>
              <a:t>CMOP-Charleston</a:t>
            </a:r>
          </a:p>
          <a:p>
            <a:pPr lvl="1"/>
            <a:r>
              <a:rPr lang="en-US" dirty="0" smtClean="0"/>
              <a:t>Dena Wolforth, Director</a:t>
            </a:r>
          </a:p>
          <a:p>
            <a:pPr lvl="1"/>
            <a:r>
              <a:rPr lang="en-US" dirty="0" smtClean="0"/>
              <a:t>Lisa Harle, Associate Director</a:t>
            </a:r>
          </a:p>
          <a:p>
            <a:pPr lvl="1"/>
            <a:r>
              <a:rPr lang="en-US" dirty="0" smtClean="0"/>
              <a:t>Will Lavinghousez, Quality Manager</a:t>
            </a:r>
          </a:p>
          <a:p>
            <a:pPr lvl="1"/>
            <a:r>
              <a:rPr lang="en-US" dirty="0" smtClean="0"/>
              <a:t>Ann Harville, CIO</a:t>
            </a:r>
          </a:p>
          <a:p>
            <a:pPr lvl="1"/>
            <a:r>
              <a:rPr lang="en-US" dirty="0" smtClean="0"/>
              <a:t>Richard (Buck) Wheat, Facility Engineer</a:t>
            </a:r>
          </a:p>
          <a:p>
            <a:pPr lvl="1"/>
            <a:r>
              <a:rPr lang="en-US" dirty="0" smtClean="0"/>
              <a:t>Alan Benson, CLO</a:t>
            </a:r>
          </a:p>
          <a:p>
            <a:pPr lvl="1"/>
            <a:r>
              <a:rPr lang="en-US" dirty="0" smtClean="0"/>
              <a:t>James Hopkins, Production Supervisor</a:t>
            </a:r>
            <a:endParaRPr lang="en-US" dirty="0"/>
          </a:p>
          <a:p>
            <a:r>
              <a:rPr lang="en-US" dirty="0" smtClean="0"/>
              <a:t>Vendor Introduction</a:t>
            </a:r>
            <a:endParaRPr lang="en-US" dirty="0"/>
          </a:p>
          <a:p>
            <a:r>
              <a:rPr lang="en-US" dirty="0" smtClean="0"/>
              <a:t>Agenda Review</a:t>
            </a:r>
            <a:endParaRPr lang="en-US" dirty="0"/>
          </a:p>
          <a:p>
            <a:endParaRPr lang="en-US" dirty="0"/>
          </a:p>
        </p:txBody>
      </p:sp>
    </p:spTree>
    <p:extLst>
      <p:ext uri="{BB962C8B-B14F-4D97-AF65-F5344CB8AC3E}">
        <p14:creationId xmlns:p14="http://schemas.microsoft.com/office/powerpoint/2010/main" val="37232301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81801"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03584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“Cart before Horse” Items</a:t>
            </a:r>
            <a:endParaRPr lang="en-US" dirty="0"/>
          </a:p>
        </p:txBody>
      </p:sp>
      <p:sp>
        <p:nvSpPr>
          <p:cNvPr id="3" name="Content Placeholder 2"/>
          <p:cNvSpPr>
            <a:spLocks noGrp="1"/>
          </p:cNvSpPr>
          <p:nvPr>
            <p:ph idx="1"/>
          </p:nvPr>
        </p:nvSpPr>
        <p:spPr/>
        <p:txBody>
          <a:bodyPr>
            <a:normAutofit lnSpcReduction="10000"/>
          </a:bodyPr>
          <a:lstStyle/>
          <a:p>
            <a:r>
              <a:rPr lang="en-US" dirty="0" smtClean="0"/>
              <a:t>Current </a:t>
            </a:r>
            <a:r>
              <a:rPr lang="en-US" dirty="0"/>
              <a:t>lease expires in September of </a:t>
            </a:r>
            <a:r>
              <a:rPr lang="en-US" dirty="0" smtClean="0"/>
              <a:t>2017</a:t>
            </a:r>
          </a:p>
          <a:p>
            <a:r>
              <a:rPr lang="en-US" dirty="0" smtClean="0"/>
              <a:t>Concurrent </a:t>
            </a:r>
            <a:r>
              <a:rPr lang="en-US" dirty="0"/>
              <a:t>replacement of building and equipment </a:t>
            </a:r>
            <a:endParaRPr lang="en-US" dirty="0" smtClean="0"/>
          </a:p>
          <a:p>
            <a:r>
              <a:rPr lang="en-US" dirty="0" smtClean="0"/>
              <a:t>Conceptual </a:t>
            </a:r>
            <a:r>
              <a:rPr lang="en-US" dirty="0"/>
              <a:t>floor plan included in the </a:t>
            </a:r>
            <a:r>
              <a:rPr lang="en-US" dirty="0" smtClean="0"/>
              <a:t>requirements documents  </a:t>
            </a:r>
          </a:p>
          <a:p>
            <a:r>
              <a:rPr lang="en-US" dirty="0" smtClean="0"/>
              <a:t>National </a:t>
            </a:r>
            <a:r>
              <a:rPr lang="en-US" dirty="0"/>
              <a:t>CMOP initiative </a:t>
            </a:r>
            <a:r>
              <a:rPr lang="en-US" dirty="0" smtClean="0"/>
              <a:t>will </a:t>
            </a:r>
            <a:r>
              <a:rPr lang="en-US" dirty="0"/>
              <a:t>standardize </a:t>
            </a:r>
            <a:r>
              <a:rPr lang="en-US" dirty="0" smtClean="0"/>
              <a:t> </a:t>
            </a:r>
            <a:r>
              <a:rPr lang="en-US" dirty="0"/>
              <a:t>Warehouse Management </a:t>
            </a:r>
            <a:r>
              <a:rPr lang="en-US" dirty="0" smtClean="0"/>
              <a:t>System</a:t>
            </a:r>
          </a:p>
          <a:p>
            <a:pPr lvl="1"/>
            <a:r>
              <a:rPr lang="en-US" dirty="0" smtClean="0"/>
              <a:t>Will </a:t>
            </a:r>
            <a:r>
              <a:rPr lang="en-US" dirty="0"/>
              <a:t>not be completed prior to </a:t>
            </a:r>
            <a:r>
              <a:rPr lang="en-US" dirty="0" smtClean="0"/>
              <a:t>solicitation</a:t>
            </a:r>
          </a:p>
          <a:p>
            <a:pPr lvl="1"/>
            <a:r>
              <a:rPr lang="en-US" dirty="0" smtClean="0"/>
              <a:t>Included </a:t>
            </a:r>
            <a:r>
              <a:rPr lang="en-US" dirty="0"/>
              <a:t>a WMS as part of our requirements. </a:t>
            </a:r>
          </a:p>
        </p:txBody>
      </p:sp>
    </p:spTree>
    <p:extLst>
      <p:ext uri="{BB962C8B-B14F-4D97-AF65-F5344CB8AC3E}">
        <p14:creationId xmlns:p14="http://schemas.microsoft.com/office/powerpoint/2010/main" val="13090624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722029226"/>
              </p:ext>
            </p:extLst>
          </p:nvPr>
        </p:nvGraphicFramePr>
        <p:xfrm>
          <a:off x="-725511" y="-228600"/>
          <a:ext cx="10950723" cy="7086600"/>
        </p:xfrm>
        <a:graphic>
          <a:graphicData uri="http://schemas.openxmlformats.org/presentationml/2006/ole">
            <mc:AlternateContent xmlns:mc="http://schemas.openxmlformats.org/markup-compatibility/2006">
              <mc:Choice xmlns:v="urn:schemas-microsoft-com:vml" Requires="v">
                <p:oleObj spid="_x0000_s1026" name="Acrobat Document" r:id="rId3" imgW="11658465" imgH="7543775" progId="AcroExch.Document.11">
                  <p:embed/>
                </p:oleObj>
              </mc:Choice>
              <mc:Fallback>
                <p:oleObj name="Acrobat Document" r:id="rId3" imgW="11658465" imgH="7543775" progId="AcroExch.Document.11">
                  <p:embed/>
                  <p:pic>
                    <p:nvPicPr>
                      <p:cNvPr id="0" name=""/>
                      <p:cNvPicPr/>
                      <p:nvPr/>
                    </p:nvPicPr>
                    <p:blipFill>
                      <a:blip r:embed="rId4"/>
                      <a:stretch>
                        <a:fillRect/>
                      </a:stretch>
                    </p:blipFill>
                    <p:spPr>
                      <a:xfrm>
                        <a:off x="-725511" y="-228600"/>
                        <a:ext cx="10950723" cy="7086600"/>
                      </a:xfrm>
                      <a:prstGeom prst="rect">
                        <a:avLst/>
                      </a:prstGeom>
                    </p:spPr>
                  </p:pic>
                </p:oleObj>
              </mc:Fallback>
            </mc:AlternateContent>
          </a:graphicData>
        </a:graphic>
      </p:graphicFrame>
    </p:spTree>
    <p:extLst>
      <p:ext uri="{BB962C8B-B14F-4D97-AF65-F5344CB8AC3E}">
        <p14:creationId xmlns:p14="http://schemas.microsoft.com/office/powerpoint/2010/main" val="39333550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77" y="0"/>
            <a:ext cx="9223777" cy="7135489"/>
          </a:xfrm>
          <a:prstGeom prst="rect">
            <a:avLst/>
          </a:prstGeom>
        </p:spPr>
      </p:pic>
    </p:spTree>
    <p:extLst>
      <p:ext uri="{BB962C8B-B14F-4D97-AF65-F5344CB8AC3E}">
        <p14:creationId xmlns:p14="http://schemas.microsoft.com/office/powerpoint/2010/main" val="1459909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Include in Design</a:t>
            </a:r>
            <a:endParaRPr lang="en-US" dirty="0"/>
          </a:p>
        </p:txBody>
      </p:sp>
      <p:sp>
        <p:nvSpPr>
          <p:cNvPr id="3" name="Content Placeholder 2"/>
          <p:cNvSpPr>
            <a:spLocks noGrp="1"/>
          </p:cNvSpPr>
          <p:nvPr>
            <p:ph idx="1"/>
          </p:nvPr>
        </p:nvSpPr>
        <p:spPr>
          <a:xfrm>
            <a:off x="457200" y="1295400"/>
            <a:ext cx="8229600" cy="5257800"/>
          </a:xfrm>
        </p:spPr>
        <p:txBody>
          <a:bodyPr>
            <a:normAutofit fontScale="92500" lnSpcReduction="10000"/>
          </a:bodyPr>
          <a:lstStyle/>
          <a:p>
            <a:r>
              <a:rPr lang="en-US" sz="2400" dirty="0" smtClean="0"/>
              <a:t>Ergonomics</a:t>
            </a:r>
          </a:p>
          <a:p>
            <a:pPr lvl="1"/>
            <a:r>
              <a:rPr lang="en-US" sz="1900" dirty="0" smtClean="0"/>
              <a:t>Automate </a:t>
            </a:r>
            <a:r>
              <a:rPr lang="en-US" sz="1900" dirty="0"/>
              <a:t>workload distribution, compensate for variation in operator processing </a:t>
            </a:r>
            <a:r>
              <a:rPr lang="en-US" sz="1900" dirty="0" smtClean="0"/>
              <a:t>rate </a:t>
            </a:r>
          </a:p>
          <a:p>
            <a:pPr lvl="1"/>
            <a:r>
              <a:rPr lang="en-US" sz="1900" dirty="0" smtClean="0"/>
              <a:t>Ensure </a:t>
            </a:r>
            <a:r>
              <a:rPr lang="en-US" sz="1900" dirty="0"/>
              <a:t>workstation </a:t>
            </a:r>
            <a:r>
              <a:rPr lang="en-US" sz="1900" dirty="0" smtClean="0"/>
              <a:t>adjustability</a:t>
            </a:r>
          </a:p>
          <a:p>
            <a:pPr lvl="1"/>
            <a:r>
              <a:rPr lang="en-US" sz="1900" dirty="0" smtClean="0"/>
              <a:t>Minimize </a:t>
            </a:r>
            <a:r>
              <a:rPr lang="en-US" sz="1900" dirty="0"/>
              <a:t>the need for transportation or the distance required to move work and </a:t>
            </a:r>
            <a:r>
              <a:rPr lang="en-US" sz="1900" dirty="0" smtClean="0"/>
              <a:t>supplies</a:t>
            </a:r>
          </a:p>
          <a:p>
            <a:pPr lvl="1"/>
            <a:r>
              <a:rPr lang="en-US" sz="1900" dirty="0"/>
              <a:t>C</a:t>
            </a:r>
            <a:r>
              <a:rPr lang="en-US" sz="1900" dirty="0" smtClean="0"/>
              <a:t>onsider </a:t>
            </a:r>
            <a:r>
              <a:rPr lang="en-US" sz="1900" dirty="0"/>
              <a:t>ease of access to equipment for both routine operation and maintenance</a:t>
            </a:r>
          </a:p>
          <a:p>
            <a:r>
              <a:rPr lang="en-US" sz="2400" dirty="0" smtClean="0"/>
              <a:t>Safety  </a:t>
            </a:r>
          </a:p>
          <a:p>
            <a:pPr lvl="1"/>
            <a:r>
              <a:rPr lang="en-US" sz="1800" dirty="0" smtClean="0"/>
              <a:t>E-stops </a:t>
            </a:r>
            <a:r>
              <a:rPr lang="en-US" sz="1800" dirty="0"/>
              <a:t>should be readily identifiable and accessible and activation should be </a:t>
            </a:r>
            <a:r>
              <a:rPr lang="en-US" sz="1800" dirty="0" smtClean="0"/>
              <a:t>intuitive </a:t>
            </a:r>
          </a:p>
          <a:p>
            <a:pPr lvl="1"/>
            <a:r>
              <a:rPr lang="en-US" sz="1800" dirty="0" smtClean="0"/>
              <a:t>Travel </a:t>
            </a:r>
            <a:r>
              <a:rPr lang="en-US" sz="1800" dirty="0"/>
              <a:t>paths should be clear and distinct with minimal walkovers and dead-end </a:t>
            </a:r>
            <a:r>
              <a:rPr lang="en-US" sz="1800" dirty="0" smtClean="0"/>
              <a:t>paths</a:t>
            </a:r>
            <a:endParaRPr lang="en-US" sz="1800" dirty="0"/>
          </a:p>
          <a:p>
            <a:endParaRPr lang="en-US" sz="1600" dirty="0"/>
          </a:p>
          <a:p>
            <a:r>
              <a:rPr lang="en-US" sz="2400" dirty="0" smtClean="0"/>
              <a:t>Housekeeping</a:t>
            </a:r>
            <a:endParaRPr lang="en-US" sz="1600" dirty="0" smtClean="0"/>
          </a:p>
          <a:p>
            <a:pPr lvl="1"/>
            <a:r>
              <a:rPr lang="en-US" sz="1900" dirty="0"/>
              <a:t>M</a:t>
            </a:r>
            <a:r>
              <a:rPr lang="en-US" sz="1900" dirty="0" smtClean="0"/>
              <a:t>inimize dust</a:t>
            </a:r>
          </a:p>
          <a:p>
            <a:pPr lvl="1"/>
            <a:r>
              <a:rPr lang="en-US" sz="1900" dirty="0"/>
              <a:t>D</a:t>
            </a:r>
            <a:r>
              <a:rPr lang="en-US" sz="1900" dirty="0" smtClean="0"/>
              <a:t>esign </a:t>
            </a:r>
            <a:r>
              <a:rPr lang="en-US" sz="1900" dirty="0"/>
              <a:t>with room under conveyors and wire-ways to ensure ease of cleaning</a:t>
            </a:r>
          </a:p>
          <a:p>
            <a:endParaRPr lang="en-US" sz="1600" dirty="0"/>
          </a:p>
        </p:txBody>
      </p:sp>
    </p:spTree>
    <p:extLst>
      <p:ext uri="{BB962C8B-B14F-4D97-AF65-F5344CB8AC3E}">
        <p14:creationId xmlns:p14="http://schemas.microsoft.com/office/powerpoint/2010/main" val="12454457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m5.paperblog.com/i/76/762793/wheres-waldo-calligraphy-and-postcards-giveaw-L-dp6cpa.jpeg"/>
          <p:cNvPicPr>
            <a:picLocks noChangeAspect="1" noChangeArrowheads="1"/>
          </p:cNvPicPr>
          <p:nvPr/>
        </p:nvPicPr>
        <p:blipFill rotWithShape="1">
          <a:blip r:embed="rId3">
            <a:extLst>
              <a:ext uri="{28A0092B-C50C-407E-A947-70E740481C1C}">
                <a14:useLocalDpi xmlns:a14="http://schemas.microsoft.com/office/drawing/2010/main" val="0"/>
              </a:ext>
            </a:extLst>
          </a:blip>
          <a:srcRect l="10227" t="5435" r="9512" b="7078"/>
          <a:stretch/>
        </p:blipFill>
        <p:spPr bwMode="auto">
          <a:xfrm>
            <a:off x="0" y="0"/>
            <a:ext cx="914723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07167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Include in Design</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White space</a:t>
            </a:r>
          </a:p>
          <a:p>
            <a:pPr lvl="1"/>
            <a:r>
              <a:rPr lang="en-US" dirty="0" smtClean="0"/>
              <a:t>Ease </a:t>
            </a:r>
            <a:r>
              <a:rPr lang="en-US" dirty="0"/>
              <a:t>of access, </a:t>
            </a:r>
            <a:r>
              <a:rPr lang="en-US" dirty="0" smtClean="0"/>
              <a:t>future </a:t>
            </a:r>
            <a:r>
              <a:rPr lang="en-US" dirty="0"/>
              <a:t>growth, and the ebb and flow of inventory </a:t>
            </a:r>
            <a:r>
              <a:rPr lang="en-US" dirty="0" smtClean="0"/>
              <a:t>levels</a:t>
            </a:r>
            <a:endParaRPr lang="en-US" dirty="0"/>
          </a:p>
          <a:p>
            <a:pPr>
              <a:spcBef>
                <a:spcPts val="0"/>
              </a:spcBef>
              <a:defRPr/>
            </a:pPr>
            <a:r>
              <a:rPr lang="en-US" dirty="0" smtClean="0"/>
              <a:t>Simple </a:t>
            </a:r>
            <a:r>
              <a:rPr lang="en-US" dirty="0"/>
              <a:t>and intuitive </a:t>
            </a:r>
            <a:r>
              <a:rPr lang="en-US" dirty="0" smtClean="0"/>
              <a:t>operation with </a:t>
            </a:r>
            <a:r>
              <a:rPr lang="en-US" dirty="0"/>
              <a:t>minimal need for operator </a:t>
            </a:r>
            <a:r>
              <a:rPr lang="en-US" dirty="0" smtClean="0"/>
              <a:t>adjustment</a:t>
            </a:r>
            <a:endParaRPr lang="en-US" dirty="0"/>
          </a:p>
          <a:p>
            <a:pPr>
              <a:spcBef>
                <a:spcPts val="0"/>
              </a:spcBef>
              <a:defRPr/>
            </a:pPr>
            <a:r>
              <a:rPr lang="en-US" dirty="0" smtClean="0"/>
              <a:t>Comprehensive </a:t>
            </a:r>
            <a:r>
              <a:rPr lang="en-US" dirty="0"/>
              <a:t>training </a:t>
            </a:r>
            <a:r>
              <a:rPr lang="en-US" dirty="0" smtClean="0"/>
              <a:t>plan:</a:t>
            </a:r>
          </a:p>
          <a:p>
            <a:pPr lvl="1">
              <a:spcBef>
                <a:spcPts val="0"/>
              </a:spcBef>
              <a:defRPr/>
            </a:pPr>
            <a:r>
              <a:rPr lang="en-US" dirty="0" smtClean="0"/>
              <a:t>Managers </a:t>
            </a:r>
            <a:r>
              <a:rPr lang="en-US" dirty="0"/>
              <a:t>should be familiar with the overall system design and configuration and process tools.  </a:t>
            </a:r>
            <a:endParaRPr lang="en-US" dirty="0" smtClean="0"/>
          </a:p>
          <a:p>
            <a:pPr lvl="1">
              <a:spcBef>
                <a:spcPts val="0"/>
              </a:spcBef>
              <a:defRPr/>
            </a:pPr>
            <a:r>
              <a:rPr lang="en-US" dirty="0" smtClean="0"/>
              <a:t>Operators </a:t>
            </a:r>
            <a:r>
              <a:rPr lang="en-US" dirty="0"/>
              <a:t>should understand standard operation, basic troubleshooting and corrective actions.  </a:t>
            </a:r>
            <a:endParaRPr lang="en-US" dirty="0" smtClean="0"/>
          </a:p>
          <a:p>
            <a:pPr lvl="1">
              <a:spcBef>
                <a:spcPts val="0"/>
              </a:spcBef>
              <a:defRPr/>
            </a:pPr>
            <a:r>
              <a:rPr lang="en-US" dirty="0" smtClean="0"/>
              <a:t>Maintenance </a:t>
            </a:r>
            <a:r>
              <a:rPr lang="en-US" dirty="0"/>
              <a:t>and IT support staff should be well versed in system integration and detailed troubleshooting tools, and understand when to enlist outside support. </a:t>
            </a:r>
          </a:p>
          <a:p>
            <a:endParaRPr lang="en-US" dirty="0"/>
          </a:p>
        </p:txBody>
      </p:sp>
    </p:spTree>
    <p:extLst>
      <p:ext uri="{BB962C8B-B14F-4D97-AF65-F5344CB8AC3E}">
        <p14:creationId xmlns:p14="http://schemas.microsoft.com/office/powerpoint/2010/main" val="34666967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0" y="152400"/>
            <a:ext cx="6629399" cy="6629399"/>
          </a:xfrm>
          <a:prstGeom prst="rect">
            <a:avLst/>
          </a:prstGeom>
        </p:spPr>
      </p:pic>
    </p:spTree>
    <p:extLst>
      <p:ext uri="{BB962C8B-B14F-4D97-AF65-F5344CB8AC3E}">
        <p14:creationId xmlns:p14="http://schemas.microsoft.com/office/powerpoint/2010/main" val="1100056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Include in Design</a:t>
            </a:r>
            <a:endParaRPr lang="en-US" dirty="0"/>
          </a:p>
        </p:txBody>
      </p:sp>
      <p:sp>
        <p:nvSpPr>
          <p:cNvPr id="8" name="Content Placeholder 7"/>
          <p:cNvSpPr>
            <a:spLocks noGrp="1"/>
          </p:cNvSpPr>
          <p:nvPr>
            <p:ph idx="1"/>
          </p:nvPr>
        </p:nvSpPr>
        <p:spPr/>
        <p:txBody>
          <a:bodyPr>
            <a:normAutofit fontScale="92500" lnSpcReduction="20000"/>
          </a:bodyPr>
          <a:lstStyle/>
          <a:p>
            <a:r>
              <a:rPr lang="en-US" dirty="0" smtClean="0"/>
              <a:t>Status </a:t>
            </a:r>
            <a:r>
              <a:rPr lang="en-US" dirty="0"/>
              <a:t>displays </a:t>
            </a:r>
            <a:endParaRPr lang="en-US" dirty="0" smtClean="0"/>
          </a:p>
          <a:p>
            <a:pPr lvl="1"/>
            <a:r>
              <a:rPr lang="en-US" dirty="0" smtClean="0"/>
              <a:t>Meaningful</a:t>
            </a:r>
            <a:r>
              <a:rPr lang="en-US" dirty="0"/>
              <a:t>, configurable, and easily </a:t>
            </a:r>
            <a:r>
              <a:rPr lang="en-US" dirty="0" smtClean="0"/>
              <a:t>accessible</a:t>
            </a:r>
            <a:endParaRPr lang="en-US" dirty="0"/>
          </a:p>
          <a:p>
            <a:r>
              <a:rPr lang="en-US" dirty="0"/>
              <a:t>Alerts </a:t>
            </a:r>
            <a:endParaRPr lang="en-US" dirty="0" smtClean="0"/>
          </a:p>
          <a:p>
            <a:pPr lvl="1"/>
            <a:r>
              <a:rPr lang="en-US" dirty="0" smtClean="0"/>
              <a:t>For system </a:t>
            </a:r>
            <a:r>
              <a:rPr lang="en-US" dirty="0"/>
              <a:t>faults, software problems, loss of communication or deteriorating performance should be </a:t>
            </a:r>
            <a:r>
              <a:rPr lang="en-US" dirty="0" smtClean="0"/>
              <a:t>obvious</a:t>
            </a:r>
            <a:endParaRPr lang="en-US" dirty="0"/>
          </a:p>
          <a:p>
            <a:r>
              <a:rPr lang="en-US" dirty="0"/>
              <a:t>Redundancy of critical components </a:t>
            </a:r>
            <a:endParaRPr lang="en-US" dirty="0" smtClean="0"/>
          </a:p>
          <a:p>
            <a:pPr lvl="1"/>
            <a:r>
              <a:rPr lang="en-US" dirty="0" smtClean="0"/>
              <a:t>Minimize </a:t>
            </a:r>
            <a:r>
              <a:rPr lang="en-US" dirty="0"/>
              <a:t>single points of </a:t>
            </a:r>
            <a:r>
              <a:rPr lang="en-US" dirty="0" smtClean="0"/>
              <a:t>failure</a:t>
            </a:r>
            <a:endParaRPr lang="en-US" dirty="0"/>
          </a:p>
          <a:p>
            <a:r>
              <a:rPr lang="en-US" dirty="0"/>
              <a:t>Robust reporting mechanisms </a:t>
            </a:r>
            <a:endParaRPr lang="en-US" dirty="0" smtClean="0"/>
          </a:p>
          <a:p>
            <a:pPr lvl="1"/>
            <a:r>
              <a:rPr lang="en-US" dirty="0" smtClean="0"/>
              <a:t>Available </a:t>
            </a:r>
            <a:r>
              <a:rPr lang="en-US" dirty="0"/>
              <a:t>for both system and operator </a:t>
            </a:r>
            <a:r>
              <a:rPr lang="en-US" dirty="0" smtClean="0"/>
              <a:t>performance</a:t>
            </a:r>
          </a:p>
          <a:p>
            <a:pPr lvl="1"/>
            <a:r>
              <a:rPr lang="en-US" dirty="0" smtClean="0"/>
              <a:t>Configurable</a:t>
            </a:r>
            <a:r>
              <a:rPr lang="en-US" dirty="0"/>
              <a:t>,  and </a:t>
            </a:r>
            <a:r>
              <a:rPr lang="en-US" dirty="0" smtClean="0"/>
              <a:t>intuitive</a:t>
            </a:r>
            <a:endParaRPr lang="en-US" dirty="0"/>
          </a:p>
          <a:p>
            <a:endParaRPr lang="en-US" dirty="0"/>
          </a:p>
        </p:txBody>
      </p:sp>
    </p:spTree>
    <p:extLst>
      <p:ext uri="{BB962C8B-B14F-4D97-AF65-F5344CB8AC3E}">
        <p14:creationId xmlns:p14="http://schemas.microsoft.com/office/powerpoint/2010/main" val="16715903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Other Considerations</a:t>
            </a:r>
            <a:endParaRPr lang="en-US" dirty="0"/>
          </a:p>
        </p:txBody>
      </p:sp>
      <p:sp>
        <p:nvSpPr>
          <p:cNvPr id="3" name="Content Placeholder 2"/>
          <p:cNvSpPr>
            <a:spLocks noGrp="1"/>
          </p:cNvSpPr>
          <p:nvPr>
            <p:ph idx="1"/>
          </p:nvPr>
        </p:nvSpPr>
        <p:spPr>
          <a:xfrm>
            <a:off x="457200" y="914400"/>
            <a:ext cx="8229600" cy="5486400"/>
          </a:xfrm>
        </p:spPr>
        <p:txBody>
          <a:bodyPr>
            <a:normAutofit fontScale="92500" lnSpcReduction="20000"/>
          </a:bodyPr>
          <a:lstStyle/>
          <a:p>
            <a:r>
              <a:rPr lang="en-US" sz="3500" dirty="0" smtClean="0"/>
              <a:t>Controlled Substance Dispensing</a:t>
            </a:r>
          </a:p>
          <a:p>
            <a:r>
              <a:rPr lang="en-US" sz="3500" dirty="0" smtClean="0"/>
              <a:t>One </a:t>
            </a:r>
            <a:r>
              <a:rPr lang="en-US" sz="3500" dirty="0"/>
              <a:t>of two CMOP sites dispensing controlled </a:t>
            </a:r>
            <a:r>
              <a:rPr lang="en-US" sz="3500" dirty="0" smtClean="0"/>
              <a:t>substances  </a:t>
            </a:r>
          </a:p>
          <a:p>
            <a:r>
              <a:rPr lang="en-US" sz="3500" dirty="0" smtClean="0"/>
              <a:t>Will not </a:t>
            </a:r>
            <a:r>
              <a:rPr lang="en-US" sz="3500" dirty="0"/>
              <a:t>co-mingle controls and </a:t>
            </a:r>
            <a:r>
              <a:rPr lang="en-US" sz="3500" dirty="0" smtClean="0"/>
              <a:t>non-controls</a:t>
            </a:r>
          </a:p>
          <a:p>
            <a:r>
              <a:rPr lang="en-US" sz="3500" dirty="0" smtClean="0"/>
              <a:t>Packaging must be the same as the mainline APFS</a:t>
            </a:r>
            <a:endParaRPr lang="en-US" sz="3500" dirty="0" smtClean="0"/>
          </a:p>
          <a:p>
            <a:r>
              <a:rPr lang="en-US" sz="3500" dirty="0" smtClean="0"/>
              <a:t>Require </a:t>
            </a:r>
            <a:r>
              <a:rPr lang="en-US" sz="3500" dirty="0"/>
              <a:t>a stand alone CS </a:t>
            </a:r>
            <a:r>
              <a:rPr lang="en-US" sz="3500" dirty="0" smtClean="0"/>
              <a:t>system  </a:t>
            </a:r>
          </a:p>
          <a:p>
            <a:pPr lvl="1"/>
            <a:r>
              <a:rPr lang="en-US" dirty="0" smtClean="0"/>
              <a:t>Receiving </a:t>
            </a:r>
          </a:p>
          <a:p>
            <a:pPr lvl="1"/>
            <a:r>
              <a:rPr lang="en-US" dirty="0" smtClean="0"/>
              <a:t>Inventory management </a:t>
            </a:r>
          </a:p>
          <a:p>
            <a:pPr lvl="1"/>
            <a:r>
              <a:rPr lang="en-US" dirty="0" smtClean="0"/>
              <a:t>Dispensing </a:t>
            </a:r>
          </a:p>
          <a:p>
            <a:pPr lvl="1"/>
            <a:r>
              <a:rPr lang="en-US" dirty="0" smtClean="0"/>
              <a:t>Packing </a:t>
            </a:r>
            <a:endParaRPr lang="en-US" dirty="0" smtClean="0"/>
          </a:p>
          <a:p>
            <a:r>
              <a:rPr lang="en-US" sz="3500" dirty="0" smtClean="0"/>
              <a:t>Possibility of Dispensing C-II’s in the future</a:t>
            </a:r>
            <a:endParaRPr lang="en-US" sz="3500" dirty="0" smtClean="0"/>
          </a:p>
          <a:p>
            <a:endParaRPr lang="en-US" dirty="0" smtClean="0"/>
          </a:p>
          <a:p>
            <a:endParaRPr lang="en-US" dirty="0"/>
          </a:p>
        </p:txBody>
      </p:sp>
    </p:spTree>
    <p:extLst>
      <p:ext uri="{BB962C8B-B14F-4D97-AF65-F5344CB8AC3E}">
        <p14:creationId xmlns:p14="http://schemas.microsoft.com/office/powerpoint/2010/main" val="32782424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Other Considerations</a:t>
            </a:r>
            <a:endParaRPr lang="en-US" dirty="0"/>
          </a:p>
        </p:txBody>
      </p:sp>
      <p:sp>
        <p:nvSpPr>
          <p:cNvPr id="5" name="Content Placeholder 4"/>
          <p:cNvSpPr>
            <a:spLocks noGrp="1"/>
          </p:cNvSpPr>
          <p:nvPr>
            <p:ph idx="1"/>
          </p:nvPr>
        </p:nvSpPr>
        <p:spPr/>
        <p:txBody>
          <a:bodyPr>
            <a:normAutofit/>
          </a:bodyPr>
          <a:lstStyle/>
          <a:p>
            <a:pPr>
              <a:spcBef>
                <a:spcPts val="0"/>
              </a:spcBef>
              <a:defRPr/>
            </a:pPr>
            <a:r>
              <a:rPr lang="en-US" dirty="0"/>
              <a:t>Government Contracting constraints</a:t>
            </a:r>
          </a:p>
          <a:p>
            <a:pPr lvl="1">
              <a:spcBef>
                <a:spcPts val="0"/>
              </a:spcBef>
              <a:defRPr/>
            </a:pPr>
            <a:r>
              <a:rPr lang="en-US" dirty="0" smtClean="0"/>
              <a:t>Avoid proprietary </a:t>
            </a:r>
            <a:r>
              <a:rPr lang="en-US" dirty="0"/>
              <a:t>equipment and </a:t>
            </a:r>
            <a:r>
              <a:rPr lang="en-US" dirty="0" smtClean="0"/>
              <a:t>consumables</a:t>
            </a:r>
          </a:p>
          <a:p>
            <a:pPr lvl="1">
              <a:spcBef>
                <a:spcPts val="0"/>
              </a:spcBef>
              <a:defRPr/>
            </a:pPr>
            <a:r>
              <a:rPr lang="en-US" dirty="0" smtClean="0"/>
              <a:t>Consumable </a:t>
            </a:r>
            <a:r>
              <a:rPr lang="en-US" dirty="0"/>
              <a:t>design and sources may change, so create some flexibility.</a:t>
            </a:r>
          </a:p>
          <a:p>
            <a:r>
              <a:rPr lang="en-US" dirty="0" smtClean="0"/>
              <a:t>Realistic </a:t>
            </a:r>
            <a:r>
              <a:rPr lang="en-US" dirty="0"/>
              <a:t>staffing </a:t>
            </a:r>
            <a:r>
              <a:rPr lang="en-US" dirty="0" smtClean="0"/>
              <a:t>plan</a:t>
            </a:r>
          </a:p>
          <a:p>
            <a:pPr lvl="1"/>
            <a:r>
              <a:rPr lang="en-US" dirty="0" smtClean="0"/>
              <a:t>Numbers</a:t>
            </a:r>
          </a:p>
          <a:p>
            <a:pPr lvl="1"/>
            <a:r>
              <a:rPr lang="en-US" dirty="0" smtClean="0"/>
              <a:t>Skill set(s) required</a:t>
            </a:r>
            <a:endParaRPr lang="en-US" dirty="0"/>
          </a:p>
          <a:p>
            <a:endParaRPr lang="en-US" dirty="0"/>
          </a:p>
        </p:txBody>
      </p:sp>
    </p:spTree>
    <p:extLst>
      <p:ext uri="{BB962C8B-B14F-4D97-AF65-F5344CB8AC3E}">
        <p14:creationId xmlns:p14="http://schemas.microsoft.com/office/powerpoint/2010/main" val="2785486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0998"/>
            <a:ext cx="8229600" cy="2590800"/>
          </a:xfrm>
        </p:spPr>
        <p:txBody>
          <a:bodyPr>
            <a:noAutofit/>
          </a:bodyPr>
          <a:lstStyle/>
          <a:p>
            <a:pPr marL="0" indent="0" algn="ctr">
              <a:buNone/>
            </a:pPr>
            <a:r>
              <a:rPr lang="en-US" sz="15000" i="1" dirty="0" smtClean="0">
                <a:effectLst>
                  <a:outerShdw blurRad="38100" dist="38100" dir="2700000" algn="tl">
                    <a:srgbClr val="000000">
                      <a:alpha val="43137"/>
                    </a:srgbClr>
                  </a:outerShdw>
                </a:effectLst>
                <a:latin typeface="Bauhaus 93" panose="04030905020B02020C02" pitchFamily="82" charset="0"/>
              </a:rPr>
              <a:t>TOUR</a:t>
            </a:r>
            <a:endParaRPr lang="en-US" sz="15000" i="1" dirty="0">
              <a:effectLst>
                <a:outerShdw blurRad="38100" dist="38100" dir="2700000" algn="tl">
                  <a:srgbClr val="000000">
                    <a:alpha val="43137"/>
                  </a:srgbClr>
                </a:outerShdw>
              </a:effectLst>
              <a:latin typeface="Bauhaus 93" panose="04030905020B02020C02" pitchFamily="82" charset="0"/>
            </a:endParaRPr>
          </a:p>
        </p:txBody>
      </p:sp>
      <p:sp>
        <p:nvSpPr>
          <p:cNvPr id="2" name="TextBox 1"/>
          <p:cNvSpPr txBox="1"/>
          <p:nvPr/>
        </p:nvSpPr>
        <p:spPr>
          <a:xfrm>
            <a:off x="533400" y="2362200"/>
            <a:ext cx="8153400" cy="3970318"/>
          </a:xfrm>
          <a:prstGeom prst="rect">
            <a:avLst/>
          </a:prstGeom>
          <a:noFill/>
        </p:spPr>
        <p:txBody>
          <a:bodyPr wrap="square" rtlCol="0">
            <a:spAutoFit/>
          </a:bodyPr>
          <a:lstStyle/>
          <a:p>
            <a:pPr marL="285750" indent="-285750">
              <a:buFont typeface="Arial" panose="020B0604020202020204" pitchFamily="34" charset="0"/>
              <a:buChar char="•"/>
            </a:pPr>
            <a:r>
              <a:rPr lang="en-US" dirty="0" smtClean="0">
                <a:solidFill>
                  <a:prstClr val="black"/>
                </a:solidFill>
              </a:rPr>
              <a:t>Please address all questions to Will Lavinghousez so that he can write it down and make sure that we address it when we return for the Q&amp;A</a:t>
            </a:r>
          </a:p>
          <a:p>
            <a:pPr marL="285750" indent="-285750">
              <a:buFont typeface="Arial" panose="020B0604020202020204" pitchFamily="34" charset="0"/>
              <a:buChar char="•"/>
            </a:pPr>
            <a:r>
              <a:rPr lang="en-US" dirty="0" smtClean="0">
                <a:solidFill>
                  <a:prstClr val="black"/>
                </a:solidFill>
              </a:rPr>
              <a:t>If you feel the explanation would be best while out on the floor, either Lisa or Will can bring it up so that I can address it with everyone via the headsets.</a:t>
            </a:r>
          </a:p>
          <a:p>
            <a:pPr marL="285750" indent="-285750">
              <a:buFont typeface="Arial" panose="020B0604020202020204" pitchFamily="34" charset="0"/>
              <a:buChar char="•"/>
            </a:pPr>
            <a:r>
              <a:rPr lang="en-US" dirty="0" smtClean="0">
                <a:solidFill>
                  <a:prstClr val="black"/>
                </a:solidFill>
              </a:rPr>
              <a:t>Please note than any examples of good practices that we point out on the floor are not solutions that we desire to have in the final product. We want the best solution that you have to offer that meets the intent of the best practice, not necessarily the design.</a:t>
            </a:r>
          </a:p>
          <a:p>
            <a:pPr marL="285750" indent="-285750">
              <a:buFont typeface="Arial" panose="020B0604020202020204" pitchFamily="34" charset="0"/>
              <a:buChar char="•"/>
            </a:pPr>
            <a:r>
              <a:rPr lang="en-US" dirty="0" smtClean="0">
                <a:solidFill>
                  <a:prstClr val="black"/>
                </a:solidFill>
              </a:rPr>
              <a:t>Please do not have sidebar conversations with CMOP staff so that we ensure that you all can hear what is being presented and you don’t disturb them from their focus on the Veterans that they serve.</a:t>
            </a:r>
          </a:p>
          <a:p>
            <a:pPr marL="285750" indent="-285750">
              <a:buFont typeface="Arial" panose="020B0604020202020204" pitchFamily="34" charset="0"/>
              <a:buChar char="•"/>
            </a:pPr>
            <a:r>
              <a:rPr lang="en-US" dirty="0" smtClean="0">
                <a:solidFill>
                  <a:prstClr val="black"/>
                </a:solidFill>
              </a:rPr>
              <a:t>In the case of an emergency, I will give instructions to the group to assist in the safe response to the emergency. </a:t>
            </a:r>
          </a:p>
          <a:p>
            <a:pPr marL="285750" indent="-285750">
              <a:buFont typeface="Arial" panose="020B0604020202020204" pitchFamily="34" charset="0"/>
              <a:buChar char="•"/>
            </a:pPr>
            <a:r>
              <a:rPr lang="en-US" dirty="0" smtClean="0">
                <a:solidFill>
                  <a:prstClr val="black"/>
                </a:solidFill>
              </a:rPr>
              <a:t>No photos can be taken while on the floor during the tour today.</a:t>
            </a:r>
            <a:endParaRPr lang="en-US" dirty="0">
              <a:solidFill>
                <a:prstClr val="black"/>
              </a:solidFill>
            </a:endParaRPr>
          </a:p>
        </p:txBody>
      </p:sp>
    </p:spTree>
    <p:extLst>
      <p:ext uri="{BB962C8B-B14F-4D97-AF65-F5344CB8AC3E}">
        <p14:creationId xmlns:p14="http://schemas.microsoft.com/office/powerpoint/2010/main" val="33770445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580839047"/>
              </p:ext>
            </p:extLst>
          </p:nvPr>
        </p:nvGraphicFramePr>
        <p:xfrm>
          <a:off x="990600" y="457198"/>
          <a:ext cx="7010401" cy="6152741"/>
        </p:xfrm>
        <a:graphic>
          <a:graphicData uri="http://schemas.openxmlformats.org/drawingml/2006/table">
            <a:tbl>
              <a:tblPr firstRow="1" firstCol="1" bandRow="1"/>
              <a:tblGrid>
                <a:gridCol w="2650020"/>
                <a:gridCol w="877006"/>
                <a:gridCol w="827308"/>
                <a:gridCol w="2656067"/>
              </a:tblGrid>
              <a:tr h="215281">
                <a:tc gridSpan="4">
                  <a:txBody>
                    <a:bodyPr/>
                    <a:lstStyle/>
                    <a:p>
                      <a:pPr marL="0" marR="0" algn="ctr">
                        <a:lnSpc>
                          <a:spcPct val="115000"/>
                        </a:lnSpc>
                        <a:spcBef>
                          <a:spcPts val="0"/>
                        </a:spcBef>
                        <a:spcAft>
                          <a:spcPts val="1000"/>
                        </a:spcAft>
                      </a:pPr>
                      <a:r>
                        <a:rPr lang="en-US" sz="700" b="1" dirty="0">
                          <a:effectLst/>
                          <a:latin typeface="Times New Roman"/>
                          <a:ea typeface="Times New Roman"/>
                          <a:cs typeface="Times New Roman"/>
                        </a:rPr>
                        <a:t>ACQUISITION MILESTONE CHART</a:t>
                      </a:r>
                      <a:endParaRPr lang="en-US" sz="700" dirty="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188628">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PROJECT NO.</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gridSpan="3">
                  <a:txBody>
                    <a:bodyPr/>
                    <a:lstStyle/>
                    <a:p>
                      <a:pPr marL="0" marR="0" algn="l">
                        <a:lnSpc>
                          <a:spcPct val="115000"/>
                        </a:lnSpc>
                        <a:spcBef>
                          <a:spcPts val="0"/>
                        </a:spcBef>
                        <a:spcAft>
                          <a:spcPts val="1000"/>
                        </a:spcAft>
                      </a:pPr>
                      <a:r>
                        <a:rPr lang="en-US" sz="700">
                          <a:effectLst/>
                          <a:latin typeface="Times New Roman"/>
                          <a:ea typeface="Times New Roman"/>
                          <a:cs typeface="Times New Roman"/>
                        </a:rPr>
                        <a:t>TITLE/DESCRIPTION OF PROPOSED PROCUREMENT</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r>
              <a:tr h="246036">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marL="0" marR="0" algn="l">
                        <a:lnSpc>
                          <a:spcPct val="115000"/>
                        </a:lnSpc>
                        <a:spcBef>
                          <a:spcPts val="0"/>
                        </a:spcBef>
                        <a:spcAft>
                          <a:spcPts val="1000"/>
                        </a:spcAft>
                      </a:pPr>
                      <a:r>
                        <a:rPr lang="en-US" sz="700">
                          <a:effectLst/>
                          <a:latin typeface="Times New Roman"/>
                          <a:ea typeface="Times New Roman"/>
                          <a:cs typeface="Times New Roman"/>
                        </a:rPr>
                        <a:t>Charleston APFS</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188628">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ESTIMATED AMOUNT</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SPEC REVIEW DATE (CONSTRUCTION ONLY)</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46036">
                <a:tc>
                  <a:txBody>
                    <a:bodyPr/>
                    <a:lstStyle/>
                    <a:p>
                      <a:pPr marL="0" marR="0" algn="r">
                        <a:lnSpc>
                          <a:spcPct val="115000"/>
                        </a:lnSpc>
                        <a:spcBef>
                          <a:spcPts val="0"/>
                        </a:spcBef>
                        <a:spcAft>
                          <a:spcPts val="1000"/>
                        </a:spcAft>
                      </a:pPr>
                      <a:r>
                        <a:rPr lang="en-US" sz="700" dirty="0" smtClean="0">
                          <a:effectLst/>
                          <a:latin typeface="Times New Roman"/>
                          <a:ea typeface="Times New Roman"/>
                          <a:cs typeface="Times New Roman"/>
                        </a:rPr>
                        <a:t>$0 </a:t>
                      </a:r>
                      <a:endParaRPr lang="en-US" sz="700" dirty="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188628">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PURCHASE REQUEST NO.</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DATE PURCHASE REQUEST RECEIVED</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46036">
                <a:tc>
                  <a:txBody>
                    <a:bodyPr/>
                    <a:lstStyle/>
                    <a:p>
                      <a:pPr algn="l">
                        <a:lnSpc>
                          <a:spcPct val="115000"/>
                        </a:lnSpc>
                      </a:pPr>
                      <a:endParaRPr lang="en-US" sz="700">
                        <a:effectLst/>
                        <a:latin typeface="Calibri"/>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en-US" sz="700">
                        <a:effectLst/>
                        <a:latin typeface="Calibri"/>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188628">
                <a:tc gridSpan="4">
                  <a:txBody>
                    <a:bodyPr/>
                    <a:lstStyle/>
                    <a:p>
                      <a:pPr marL="0" marR="0" algn="ctr">
                        <a:lnSpc>
                          <a:spcPct val="115000"/>
                        </a:lnSpc>
                        <a:spcBef>
                          <a:spcPts val="0"/>
                        </a:spcBef>
                        <a:spcAft>
                          <a:spcPts val="1000"/>
                        </a:spcAft>
                      </a:pPr>
                      <a:r>
                        <a:rPr lang="en-US" sz="700">
                          <a:effectLst/>
                          <a:latin typeface="Times New Roman"/>
                          <a:ea typeface="Times New Roman"/>
                          <a:cs typeface="Times New Roman"/>
                        </a:rPr>
                        <a:t>PROCUREMENT MILESTONES (Enter date for each event)</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188628">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a:noFill/>
                    </a:lnB>
                  </a:tcPr>
                </a:tc>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a:noFill/>
                    </a:lnB>
                  </a:tcPr>
                </a:tc>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a:noFill/>
                    </a:lnB>
                  </a:tcPr>
                </a:tc>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a:noFill/>
                    </a:lnB>
                  </a:tcPr>
                </a:tc>
              </a:tr>
              <a:tr h="188628">
                <a:tc>
                  <a:txBody>
                    <a:bodyPr/>
                    <a:lstStyle/>
                    <a:p>
                      <a:pPr marL="0" marR="0" algn="ctr">
                        <a:lnSpc>
                          <a:spcPct val="115000"/>
                        </a:lnSpc>
                        <a:spcBef>
                          <a:spcPts val="0"/>
                        </a:spcBef>
                        <a:spcAft>
                          <a:spcPts val="1000"/>
                        </a:spcAft>
                      </a:pPr>
                      <a:r>
                        <a:rPr lang="en-US" sz="700">
                          <a:effectLst/>
                          <a:latin typeface="Times New Roman"/>
                          <a:ea typeface="Times New Roman"/>
                          <a:cs typeface="Times New Roman"/>
                        </a:rPr>
                        <a:t>ITEM</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700">
                          <a:effectLst/>
                          <a:latin typeface="Times New Roman"/>
                          <a:ea typeface="Times New Roman"/>
                          <a:cs typeface="Times New Roman"/>
                        </a:rPr>
                        <a:t>PLANNED</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700">
                          <a:effectLst/>
                          <a:latin typeface="Times New Roman"/>
                          <a:ea typeface="Times New Roman"/>
                          <a:cs typeface="Times New Roman"/>
                        </a:rPr>
                        <a:t>ACTUAL </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700">
                          <a:effectLst/>
                          <a:latin typeface="Times New Roman"/>
                          <a:ea typeface="Times New Roman"/>
                          <a:cs typeface="Times New Roman"/>
                        </a:rPr>
                        <a:t>REMARKS</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188628">
                <a:tc>
                  <a:txBody>
                    <a:bodyPr/>
                    <a:lstStyle/>
                    <a:p>
                      <a:pPr marL="0" marR="0" algn="l">
                        <a:lnSpc>
                          <a:spcPct val="115000"/>
                        </a:lnSpc>
                        <a:spcBef>
                          <a:spcPts val="0"/>
                        </a:spcBef>
                        <a:spcAft>
                          <a:spcPts val="1000"/>
                        </a:spcAft>
                      </a:pPr>
                      <a:r>
                        <a:rPr lang="en-US" sz="1400" dirty="0">
                          <a:effectLst/>
                          <a:latin typeface="Times New Roman"/>
                          <a:ea typeface="Times New Roman"/>
                          <a:cs typeface="Times New Roman"/>
                        </a:rPr>
                        <a:t>Business Strategy Panel - IPT</a:t>
                      </a:r>
                      <a:endParaRPr lang="en-US" sz="1400" dirty="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200" dirty="0">
                          <a:effectLst/>
                          <a:latin typeface="Times New Roman"/>
                          <a:ea typeface="Times New Roman"/>
                          <a:cs typeface="Times New Roman"/>
                        </a:rPr>
                        <a:t> 12/8/2015</a:t>
                      </a:r>
                      <a:endParaRPr lang="en-US" sz="1200" dirty="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700" dirty="0">
                          <a:effectLst/>
                          <a:latin typeface="Times New Roman"/>
                          <a:ea typeface="Times New Roman"/>
                          <a:cs typeface="Times New Roman"/>
                        </a:rPr>
                        <a:t> 12/8/2015</a:t>
                      </a:r>
                      <a:endParaRPr lang="en-US" sz="700" dirty="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7716">
                <a:tc>
                  <a:txBody>
                    <a:bodyPr/>
                    <a:lstStyle/>
                    <a:p>
                      <a:pPr marL="0" marR="0" algn="l">
                        <a:lnSpc>
                          <a:spcPct val="115000"/>
                        </a:lnSpc>
                        <a:spcBef>
                          <a:spcPts val="0"/>
                        </a:spcBef>
                        <a:spcAft>
                          <a:spcPts val="1000"/>
                        </a:spcAft>
                      </a:pPr>
                      <a:r>
                        <a:rPr lang="en-US" sz="1400" dirty="0">
                          <a:effectLst/>
                          <a:latin typeface="Times New Roman"/>
                          <a:ea typeface="Times New Roman"/>
                          <a:cs typeface="Times New Roman"/>
                        </a:rPr>
                        <a:t>Requirement Documents Complete</a:t>
                      </a:r>
                      <a:endParaRPr lang="en-US" sz="1400" dirty="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200">
                          <a:effectLst/>
                          <a:latin typeface="Times New Roman"/>
                          <a:ea typeface="Times New Roman"/>
                          <a:cs typeface="Times New Roman"/>
                        </a:rPr>
                        <a:t>12/21/2015</a:t>
                      </a:r>
                      <a:endParaRPr lang="en-US" sz="12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700" dirty="0">
                          <a:effectLst/>
                          <a:latin typeface="Times New Roman"/>
                          <a:ea typeface="Times New Roman"/>
                          <a:cs typeface="Times New Roman"/>
                        </a:rPr>
                        <a:t>12/23/2015</a:t>
                      </a:r>
                      <a:endParaRPr lang="en-US" sz="700" dirty="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6036">
                <a:tc>
                  <a:txBody>
                    <a:bodyPr/>
                    <a:lstStyle/>
                    <a:p>
                      <a:pPr marL="0" marR="0" algn="l">
                        <a:lnSpc>
                          <a:spcPct val="115000"/>
                        </a:lnSpc>
                        <a:spcBef>
                          <a:spcPts val="0"/>
                        </a:spcBef>
                        <a:spcAft>
                          <a:spcPts val="1000"/>
                        </a:spcAft>
                      </a:pPr>
                      <a:r>
                        <a:rPr lang="en-US" sz="1400" dirty="0">
                          <a:effectLst/>
                          <a:latin typeface="Times New Roman"/>
                          <a:ea typeface="Times New Roman"/>
                          <a:cs typeface="Times New Roman"/>
                        </a:rPr>
                        <a:t>Pre-Invitation Notice</a:t>
                      </a:r>
                      <a:endParaRPr lang="en-US" sz="1400" dirty="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200">
                          <a:effectLst/>
                          <a:latin typeface="Times New Roman"/>
                          <a:ea typeface="Times New Roman"/>
                          <a:cs typeface="Times New Roman"/>
                        </a:rPr>
                        <a:t>1/8/2016</a:t>
                      </a:r>
                      <a:endParaRPr lang="en-US" sz="12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en-US" sz="700">
                        <a:effectLst/>
                        <a:latin typeface="Calibri"/>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6036">
                <a:tc>
                  <a:txBody>
                    <a:bodyPr/>
                    <a:lstStyle/>
                    <a:p>
                      <a:pPr marL="0" marR="0" algn="l">
                        <a:lnSpc>
                          <a:spcPct val="115000"/>
                        </a:lnSpc>
                        <a:spcBef>
                          <a:spcPts val="0"/>
                        </a:spcBef>
                        <a:spcAft>
                          <a:spcPts val="1000"/>
                        </a:spcAft>
                      </a:pPr>
                      <a:r>
                        <a:rPr lang="en-US" sz="1400" dirty="0">
                          <a:effectLst/>
                          <a:latin typeface="Times New Roman"/>
                          <a:ea typeface="Times New Roman"/>
                          <a:cs typeface="Times New Roman"/>
                        </a:rPr>
                        <a:t>IFB/RFP to Review Committee</a:t>
                      </a:r>
                      <a:endParaRPr lang="en-US" sz="1400" dirty="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200" dirty="0" smtClean="0">
                          <a:effectLst/>
                          <a:latin typeface="Times New Roman"/>
                          <a:ea typeface="Times New Roman"/>
                          <a:cs typeface="Times New Roman"/>
                        </a:rPr>
                        <a:t>2/5/2016</a:t>
                      </a:r>
                      <a:endParaRPr lang="en-US" sz="1200" dirty="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en-US" sz="700">
                        <a:effectLst/>
                        <a:latin typeface="Calibri"/>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6036">
                <a:tc>
                  <a:txBody>
                    <a:bodyPr/>
                    <a:lstStyle/>
                    <a:p>
                      <a:pPr marL="0" marR="0" algn="l">
                        <a:lnSpc>
                          <a:spcPct val="115000"/>
                        </a:lnSpc>
                        <a:spcBef>
                          <a:spcPts val="0"/>
                        </a:spcBef>
                        <a:spcAft>
                          <a:spcPts val="1000"/>
                        </a:spcAft>
                      </a:pPr>
                      <a:r>
                        <a:rPr lang="en-US" sz="1400" dirty="0">
                          <a:effectLst/>
                          <a:latin typeface="Times New Roman"/>
                          <a:ea typeface="Times New Roman"/>
                          <a:cs typeface="Times New Roman"/>
                        </a:rPr>
                        <a:t>CRB Review</a:t>
                      </a:r>
                      <a:endParaRPr lang="en-US" sz="1400" dirty="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200" dirty="0" smtClean="0">
                          <a:effectLst/>
                          <a:latin typeface="Times New Roman"/>
                          <a:ea typeface="Times New Roman"/>
                          <a:cs typeface="Times New Roman"/>
                        </a:rPr>
                        <a:t>2/15/2016</a:t>
                      </a:r>
                      <a:endParaRPr lang="en-US" sz="1200" dirty="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en-US" sz="700">
                        <a:effectLst/>
                        <a:latin typeface="Calibri"/>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6036">
                <a:tc>
                  <a:txBody>
                    <a:bodyPr/>
                    <a:lstStyle/>
                    <a:p>
                      <a:pPr marL="0" marR="0" algn="l">
                        <a:lnSpc>
                          <a:spcPct val="115000"/>
                        </a:lnSpc>
                        <a:spcBef>
                          <a:spcPts val="0"/>
                        </a:spcBef>
                        <a:spcAft>
                          <a:spcPts val="1000"/>
                        </a:spcAft>
                      </a:pPr>
                      <a:r>
                        <a:rPr lang="en-US" sz="1400" dirty="0">
                          <a:effectLst/>
                          <a:latin typeface="Times New Roman"/>
                          <a:ea typeface="Times New Roman"/>
                          <a:cs typeface="Times New Roman"/>
                        </a:rPr>
                        <a:t>IFB/RFP to Industry</a:t>
                      </a:r>
                      <a:endParaRPr lang="en-US" sz="1400" dirty="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200" dirty="0" smtClean="0">
                          <a:effectLst/>
                          <a:latin typeface="Times New Roman"/>
                          <a:ea typeface="Times New Roman"/>
                          <a:cs typeface="Times New Roman"/>
                        </a:rPr>
                        <a:t>2/29/2016</a:t>
                      </a:r>
                      <a:endParaRPr lang="en-US" sz="1200" dirty="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6036">
                <a:tc>
                  <a:txBody>
                    <a:bodyPr/>
                    <a:lstStyle/>
                    <a:p>
                      <a:pPr marL="0" marR="0" algn="l">
                        <a:lnSpc>
                          <a:spcPct val="115000"/>
                        </a:lnSpc>
                        <a:spcBef>
                          <a:spcPts val="0"/>
                        </a:spcBef>
                        <a:spcAft>
                          <a:spcPts val="1000"/>
                        </a:spcAft>
                      </a:pPr>
                      <a:r>
                        <a:rPr lang="en-US" sz="1400" dirty="0">
                          <a:effectLst/>
                          <a:latin typeface="Times New Roman"/>
                          <a:ea typeface="Times New Roman"/>
                          <a:cs typeface="Times New Roman"/>
                        </a:rPr>
                        <a:t>Bids/Proposals Received</a:t>
                      </a:r>
                      <a:endParaRPr lang="en-US" sz="1400" dirty="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200" dirty="0" smtClean="0">
                          <a:effectLst/>
                          <a:latin typeface="Times New Roman"/>
                          <a:ea typeface="Times New Roman"/>
                          <a:cs typeface="Times New Roman"/>
                        </a:rPr>
                        <a:t>4/4/2016</a:t>
                      </a:r>
                      <a:endParaRPr lang="en-US" sz="1200" dirty="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6036">
                <a:tc>
                  <a:txBody>
                    <a:bodyPr/>
                    <a:lstStyle/>
                    <a:p>
                      <a:pPr marL="0" marR="0" algn="l">
                        <a:lnSpc>
                          <a:spcPct val="115000"/>
                        </a:lnSpc>
                        <a:spcBef>
                          <a:spcPts val="0"/>
                        </a:spcBef>
                        <a:spcAft>
                          <a:spcPts val="1000"/>
                        </a:spcAft>
                      </a:pPr>
                      <a:r>
                        <a:rPr lang="en-US" sz="1400" dirty="0">
                          <a:effectLst/>
                          <a:latin typeface="Times New Roman"/>
                          <a:ea typeface="Times New Roman"/>
                          <a:cs typeface="Times New Roman"/>
                        </a:rPr>
                        <a:t>Oral Presentations</a:t>
                      </a:r>
                      <a:endParaRPr lang="en-US" sz="1400" dirty="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200">
                          <a:effectLst/>
                          <a:latin typeface="Times New Roman"/>
                          <a:ea typeface="Times New Roman"/>
                          <a:cs typeface="Times New Roman"/>
                        </a:rPr>
                        <a:t>4/21/2016</a:t>
                      </a:r>
                      <a:endParaRPr lang="en-US" sz="12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6036">
                <a:tc>
                  <a:txBody>
                    <a:bodyPr/>
                    <a:lstStyle/>
                    <a:p>
                      <a:pPr marL="0" marR="0" algn="l">
                        <a:lnSpc>
                          <a:spcPct val="115000"/>
                        </a:lnSpc>
                        <a:spcBef>
                          <a:spcPts val="0"/>
                        </a:spcBef>
                        <a:spcAft>
                          <a:spcPts val="1000"/>
                        </a:spcAft>
                      </a:pPr>
                      <a:r>
                        <a:rPr lang="en-US" sz="1400" dirty="0">
                          <a:effectLst/>
                          <a:latin typeface="Times New Roman"/>
                          <a:ea typeface="Times New Roman"/>
                          <a:cs typeface="Times New Roman"/>
                        </a:rPr>
                        <a:t>Evaluation of proposals</a:t>
                      </a:r>
                      <a:endParaRPr lang="en-US" sz="1400" dirty="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200" dirty="0" smtClean="0">
                          <a:effectLst/>
                          <a:latin typeface="Times New Roman"/>
                          <a:ea typeface="Times New Roman"/>
                          <a:cs typeface="Times New Roman"/>
                        </a:rPr>
                        <a:t>4/29/2016</a:t>
                      </a:r>
                      <a:endParaRPr lang="en-US" sz="1200" dirty="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6036">
                <a:tc>
                  <a:txBody>
                    <a:bodyPr/>
                    <a:lstStyle/>
                    <a:p>
                      <a:pPr marL="0" marR="0" algn="l">
                        <a:lnSpc>
                          <a:spcPct val="115000"/>
                        </a:lnSpc>
                        <a:spcBef>
                          <a:spcPts val="0"/>
                        </a:spcBef>
                        <a:spcAft>
                          <a:spcPts val="1000"/>
                        </a:spcAft>
                      </a:pPr>
                      <a:r>
                        <a:rPr lang="en-US" sz="1400" dirty="0">
                          <a:effectLst/>
                          <a:latin typeface="Times New Roman"/>
                          <a:ea typeface="Times New Roman"/>
                          <a:cs typeface="Times New Roman"/>
                        </a:rPr>
                        <a:t>Negotiations Completed</a:t>
                      </a:r>
                      <a:endParaRPr lang="en-US" sz="1400" dirty="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200" dirty="0" smtClean="0">
                          <a:effectLst/>
                          <a:latin typeface="Times New Roman"/>
                          <a:ea typeface="Times New Roman"/>
                          <a:cs typeface="Times New Roman"/>
                        </a:rPr>
                        <a:t>5/16/2016</a:t>
                      </a:r>
                      <a:endParaRPr lang="en-US" sz="1200" dirty="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6036">
                <a:tc>
                  <a:txBody>
                    <a:bodyPr/>
                    <a:lstStyle/>
                    <a:p>
                      <a:pPr marL="0" marR="0" algn="l">
                        <a:lnSpc>
                          <a:spcPct val="115000"/>
                        </a:lnSpc>
                        <a:spcBef>
                          <a:spcPts val="0"/>
                        </a:spcBef>
                        <a:spcAft>
                          <a:spcPts val="1000"/>
                        </a:spcAft>
                      </a:pPr>
                      <a:r>
                        <a:rPr lang="en-US" sz="1400" dirty="0">
                          <a:effectLst/>
                          <a:latin typeface="Times New Roman"/>
                          <a:ea typeface="Times New Roman"/>
                          <a:cs typeface="Times New Roman"/>
                        </a:rPr>
                        <a:t>Contract Prepared</a:t>
                      </a:r>
                      <a:endParaRPr lang="en-US" sz="1400" dirty="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200" dirty="0" smtClean="0">
                          <a:effectLst/>
                          <a:latin typeface="Times New Roman"/>
                          <a:ea typeface="Times New Roman"/>
                          <a:cs typeface="Times New Roman"/>
                        </a:rPr>
                        <a:t>6/3/2016</a:t>
                      </a:r>
                      <a:endParaRPr lang="en-US" sz="1200" dirty="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6036">
                <a:tc>
                  <a:txBody>
                    <a:bodyPr/>
                    <a:lstStyle/>
                    <a:p>
                      <a:pPr marL="0" marR="0" algn="l">
                        <a:lnSpc>
                          <a:spcPct val="115000"/>
                        </a:lnSpc>
                        <a:spcBef>
                          <a:spcPts val="0"/>
                        </a:spcBef>
                        <a:spcAft>
                          <a:spcPts val="1000"/>
                        </a:spcAft>
                      </a:pPr>
                      <a:r>
                        <a:rPr lang="en-US" sz="1400" dirty="0">
                          <a:effectLst/>
                          <a:latin typeface="Times New Roman"/>
                          <a:ea typeface="Times New Roman"/>
                          <a:cs typeface="Times New Roman"/>
                        </a:rPr>
                        <a:t>Contract to Review Committee</a:t>
                      </a:r>
                      <a:endParaRPr lang="en-US" sz="1400" dirty="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200" dirty="0" smtClean="0">
                          <a:effectLst/>
                          <a:latin typeface="Times New Roman"/>
                          <a:ea typeface="Times New Roman"/>
                          <a:cs typeface="Times New Roman"/>
                        </a:rPr>
                        <a:t>6/10/2016</a:t>
                      </a:r>
                      <a:endParaRPr lang="en-US" sz="1200" dirty="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6036">
                <a:tc>
                  <a:txBody>
                    <a:bodyPr/>
                    <a:lstStyle/>
                    <a:p>
                      <a:pPr marL="0" marR="0" algn="l">
                        <a:lnSpc>
                          <a:spcPct val="115000"/>
                        </a:lnSpc>
                        <a:spcBef>
                          <a:spcPts val="0"/>
                        </a:spcBef>
                        <a:spcAft>
                          <a:spcPts val="1000"/>
                        </a:spcAft>
                      </a:pPr>
                      <a:r>
                        <a:rPr lang="en-US" sz="1400" dirty="0">
                          <a:effectLst/>
                          <a:latin typeface="Times New Roman"/>
                          <a:ea typeface="Times New Roman"/>
                          <a:cs typeface="Times New Roman"/>
                        </a:rPr>
                        <a:t>CRB Review</a:t>
                      </a:r>
                      <a:endParaRPr lang="en-US" sz="1400" dirty="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200" dirty="0" smtClean="0">
                          <a:effectLst/>
                          <a:latin typeface="Times New Roman"/>
                          <a:ea typeface="Times New Roman"/>
                          <a:cs typeface="Times New Roman"/>
                        </a:rPr>
                        <a:t>6/17/2016</a:t>
                      </a:r>
                      <a:endParaRPr lang="en-US" sz="1200" dirty="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6036">
                <a:tc>
                  <a:txBody>
                    <a:bodyPr/>
                    <a:lstStyle/>
                    <a:p>
                      <a:pPr marL="0" marR="0" algn="l">
                        <a:lnSpc>
                          <a:spcPct val="115000"/>
                        </a:lnSpc>
                        <a:spcBef>
                          <a:spcPts val="0"/>
                        </a:spcBef>
                        <a:spcAft>
                          <a:spcPts val="1000"/>
                        </a:spcAft>
                      </a:pPr>
                      <a:r>
                        <a:rPr lang="en-US" sz="1400" dirty="0">
                          <a:effectLst/>
                          <a:latin typeface="Times New Roman"/>
                          <a:ea typeface="Times New Roman"/>
                          <a:cs typeface="Times New Roman"/>
                        </a:rPr>
                        <a:t>EEO Clearance</a:t>
                      </a:r>
                      <a:endParaRPr lang="en-US" sz="1400" dirty="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200" dirty="0" smtClean="0">
                          <a:effectLst/>
                          <a:latin typeface="Times New Roman"/>
                          <a:ea typeface="Times New Roman"/>
                          <a:cs typeface="Times New Roman"/>
                        </a:rPr>
                        <a:t>6/24/2016</a:t>
                      </a:r>
                      <a:endParaRPr lang="en-US" sz="1200" dirty="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6036">
                <a:tc>
                  <a:txBody>
                    <a:bodyPr/>
                    <a:lstStyle/>
                    <a:p>
                      <a:pPr marL="0" marR="0" algn="l">
                        <a:lnSpc>
                          <a:spcPct val="115000"/>
                        </a:lnSpc>
                        <a:spcBef>
                          <a:spcPts val="0"/>
                        </a:spcBef>
                        <a:spcAft>
                          <a:spcPts val="1000"/>
                        </a:spcAft>
                      </a:pPr>
                      <a:r>
                        <a:rPr lang="en-US" sz="1400" dirty="0">
                          <a:effectLst/>
                          <a:latin typeface="Times New Roman"/>
                          <a:ea typeface="Times New Roman"/>
                          <a:cs typeface="Times New Roman"/>
                        </a:rPr>
                        <a:t>Contractor Signature</a:t>
                      </a:r>
                      <a:endParaRPr lang="en-US" sz="1400" dirty="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200" dirty="0" smtClean="0">
                          <a:effectLst/>
                          <a:latin typeface="Times New Roman"/>
                          <a:ea typeface="Times New Roman"/>
                          <a:cs typeface="Times New Roman"/>
                        </a:rPr>
                        <a:t>7/1/2016</a:t>
                      </a:r>
                      <a:endParaRPr lang="en-US" sz="1200" dirty="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6036">
                <a:tc>
                  <a:txBody>
                    <a:bodyPr/>
                    <a:lstStyle/>
                    <a:p>
                      <a:pPr marL="0" marR="0" algn="l">
                        <a:lnSpc>
                          <a:spcPct val="115000"/>
                        </a:lnSpc>
                        <a:spcBef>
                          <a:spcPts val="0"/>
                        </a:spcBef>
                        <a:spcAft>
                          <a:spcPts val="1000"/>
                        </a:spcAft>
                      </a:pPr>
                      <a:r>
                        <a:rPr lang="en-US" sz="1400" dirty="0">
                          <a:effectLst/>
                          <a:latin typeface="Times New Roman"/>
                          <a:ea typeface="Times New Roman"/>
                          <a:cs typeface="Times New Roman"/>
                        </a:rPr>
                        <a:t>Contract Start Date</a:t>
                      </a:r>
                      <a:endParaRPr lang="en-US" sz="1400" dirty="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200" dirty="0" smtClean="0">
                          <a:effectLst/>
                          <a:latin typeface="Times New Roman"/>
                          <a:ea typeface="Times New Roman"/>
                          <a:cs typeface="Times New Roman"/>
                        </a:rPr>
                        <a:t>TBD</a:t>
                      </a:r>
                      <a:endParaRPr lang="en-US" sz="1200" dirty="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700">
                          <a:effectLst/>
                          <a:latin typeface="Times New Roman"/>
                          <a:ea typeface="Times New Roman"/>
                          <a:cs typeface="Times New Roman"/>
                        </a:rPr>
                        <a:t> </a:t>
                      </a:r>
                      <a:endParaRPr lang="en-US" sz="70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700" dirty="0">
                          <a:effectLst/>
                          <a:latin typeface="Times New Roman"/>
                          <a:ea typeface="Times New Roman"/>
                          <a:cs typeface="Times New Roman"/>
                        </a:rPr>
                        <a:t> </a:t>
                      </a:r>
                      <a:endParaRPr lang="en-US" sz="700" dirty="0">
                        <a:effectLst/>
                        <a:latin typeface="Calibri"/>
                        <a:ea typeface="Times New Roman"/>
                        <a:cs typeface="Times New Roman"/>
                      </a:endParaRPr>
                    </a:p>
                  </a:txBody>
                  <a:tcPr marL="46433" marR="4643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193372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Vendor Feedback</a:t>
            </a:r>
            <a:endParaRPr lang="en-US" dirty="0"/>
          </a:p>
        </p:txBody>
      </p:sp>
      <p:sp>
        <p:nvSpPr>
          <p:cNvPr id="3" name="Content Placeholder 2"/>
          <p:cNvSpPr>
            <a:spLocks noGrp="1"/>
          </p:cNvSpPr>
          <p:nvPr>
            <p:ph idx="1"/>
          </p:nvPr>
        </p:nvSpPr>
        <p:spPr/>
        <p:txBody>
          <a:bodyPr/>
          <a:lstStyle/>
          <a:p>
            <a:r>
              <a:rPr lang="en-US" dirty="0" smtClean="0"/>
              <a:t>Reasonable, practical PWS requirements?</a:t>
            </a:r>
          </a:p>
          <a:p>
            <a:endParaRPr lang="en-US" dirty="0" smtClean="0"/>
          </a:p>
          <a:p>
            <a:r>
              <a:rPr lang="en-US" dirty="0" smtClean="0"/>
              <a:t>Issues or concerns?</a:t>
            </a:r>
          </a:p>
          <a:p>
            <a:endParaRPr lang="en-US" dirty="0" smtClean="0"/>
          </a:p>
          <a:p>
            <a:r>
              <a:rPr lang="en-US" dirty="0" smtClean="0"/>
              <a:t>What about calculation of lifecycle costs – How is the best way to specify to ensure all vendors are providing the proper information? For what time period? </a:t>
            </a:r>
            <a:endParaRPr lang="en-US" dirty="0"/>
          </a:p>
          <a:p>
            <a:endParaRPr lang="en-US" dirty="0"/>
          </a:p>
        </p:txBody>
      </p:sp>
    </p:spTree>
    <p:extLst>
      <p:ext uri="{BB962C8B-B14F-4D97-AF65-F5344CB8AC3E}">
        <p14:creationId xmlns:p14="http://schemas.microsoft.com/office/powerpoint/2010/main" val="16811772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00406" y="2967335"/>
            <a:ext cx="4764959" cy="923330"/>
          </a:xfrm>
          <a:prstGeom prst="rect">
            <a:avLst/>
          </a:prstGeom>
          <a:noFill/>
        </p:spPr>
        <p:txBody>
          <a:bodyPr wrap="none" lIns="91440" tIns="45720" rIns="91440" bIns="45720">
            <a:prstTxWarp prst="textArchUp">
              <a:avLst/>
            </a:prstTxWarp>
            <a:spAutoFit/>
          </a:bodyPr>
          <a:lstStyle/>
          <a:p>
            <a:pPr algn="ctr"/>
            <a:r>
              <a:rPr lang="en-US" sz="220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Q &amp; A </a:t>
            </a:r>
            <a:endParaRPr lang="en-US" sz="220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Tree>
    <p:extLst>
      <p:ext uri="{BB962C8B-B14F-4D97-AF65-F5344CB8AC3E}">
        <p14:creationId xmlns:p14="http://schemas.microsoft.com/office/powerpoint/2010/main" val="688709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667</TotalTime>
  <Words>757</Words>
  <Application>Microsoft Office PowerPoint</Application>
  <PresentationFormat>On-screen Show (4:3)</PresentationFormat>
  <Paragraphs>182</Paragraphs>
  <Slides>17</Slides>
  <Notes>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19" baseType="lpstr">
      <vt:lpstr>Office Theme</vt:lpstr>
      <vt:lpstr>Acrobat Document</vt:lpstr>
      <vt:lpstr>Welcome to the  Charleston CMOP</vt:lpstr>
      <vt:lpstr>Welcome and Introductions</vt:lpstr>
      <vt:lpstr>PowerPoint Presentation</vt:lpstr>
      <vt:lpstr>“Cart before Horse” Items</vt:lpstr>
      <vt:lpstr>PowerPoint Presentation</vt:lpstr>
      <vt:lpstr>PowerPoint Presentation</vt:lpstr>
      <vt:lpstr>Include in Design</vt:lpstr>
      <vt:lpstr>PowerPoint Presentation</vt:lpstr>
      <vt:lpstr>Include in Design</vt:lpstr>
      <vt:lpstr>PowerPoint Presentation</vt:lpstr>
      <vt:lpstr>Include in Design</vt:lpstr>
      <vt:lpstr>Other Considerations</vt:lpstr>
      <vt:lpstr>Other Considerations</vt:lpstr>
      <vt:lpstr>PowerPoint Presentation</vt:lpstr>
      <vt:lpstr>PowerPoint Presentation</vt:lpstr>
      <vt:lpstr>Vendor Feedback</vt:lpstr>
      <vt:lpstr>PowerPoint Presentation</vt:lpstr>
    </vt:vector>
  </TitlesOfParts>
  <Company>Veteran Affairs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Charleston CMOP</dc:title>
  <dc:creator>Department of Veterans Affairs</dc:creator>
  <cp:lastModifiedBy>Wheat, Richard</cp:lastModifiedBy>
  <cp:revision>38</cp:revision>
  <dcterms:created xsi:type="dcterms:W3CDTF">2016-01-15T15:05:51Z</dcterms:created>
  <dcterms:modified xsi:type="dcterms:W3CDTF">2016-01-27T21:07:13Z</dcterms:modified>
</cp:coreProperties>
</file>