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9" r:id="rId5"/>
    <p:sldId id="258" r:id="rId6"/>
    <p:sldId id="260" r:id="rId7"/>
    <p:sldId id="264" r:id="rId8"/>
    <p:sldId id="266" r:id="rId9"/>
    <p:sldId id="263" r:id="rId10"/>
    <p:sldId id="268" r:id="rId11"/>
    <p:sldId id="265" r:id="rId12"/>
    <p:sldId id="267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ser, Jennifer" initials="JMM" lastIdx="2" clrIdx="0"/>
  <p:cmAuthor id="1" name="Muralidhar, Sumitra" initials="MS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E093E9-12F3-45D0-9635-B4377E9981DB}" type="datetimeFigureOut">
              <a:rPr lang="en-US" smtClean="0"/>
              <a:t>7/29/2015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21BEDD-D264-4B9C-A992-77A16F01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09" indent="-285734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2937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111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287" indent="-228587" defTabSz="931811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461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635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8811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5985" indent="-228587" defTabSz="931811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6B79741-9B0E-484F-89E0-27C740C33C91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25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63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AC99AE7-9078-4D64-BF3C-649B13EE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54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0045CAB-FA0C-4653-9CF0-824D37B37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A750DFD-A874-406C-86A3-7F1B9569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5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3E0FB86-5C67-4864-9FA2-0FB93C21B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1934BB1-D2CE-4973-AD7D-B33524F9A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D56E91E-A0AC-4492-8130-5AE257F58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3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72E111A-B9A0-42EF-8249-33AEE7EC2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45562E5-4963-4CE9-9D05-BA89821F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2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89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626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000">
                <a:solidFill>
                  <a:srgbClr val="898989"/>
                </a:solidFill>
                <a:latin typeface="Georgia" pitchFamily="18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4FE95F-C810-423B-8569-FF0BFAB4F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pc="100" dirty="0">
                <a:solidFill>
                  <a:prstClr val="white">
                    <a:lumMod val="6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67010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MS PGothic" pitchFamily="34" charset="-128"/>
          <a:cs typeface="Georgi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MS PGothic" pitchFamily="34" charset="-128"/>
          <a:cs typeface="Georg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138" y="3759200"/>
            <a:ext cx="8507412" cy="2147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endParaRPr lang="en-US" sz="1600" b="0" dirty="0">
              <a:ea typeface="ＭＳ Ｐゴシック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8" y="3279775"/>
            <a:ext cx="8482012" cy="1901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Million Veteran Program</a:t>
            </a:r>
          </a:p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Industry Day: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Data Marts and Data Access</a:t>
            </a:r>
          </a:p>
          <a:p>
            <a:pPr algn="ctr">
              <a:spcBef>
                <a:spcPts val="12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ea typeface="ＭＳ Ｐゴシック" charset="0"/>
              </a:rPr>
              <a:t>John Concato, MD, MS, MPH</a:t>
            </a:r>
          </a:p>
          <a:p>
            <a:pPr algn="ctr">
              <a:buFont typeface="Arial" pitchFamily="34" charset="0"/>
              <a:buNone/>
              <a:defRPr/>
            </a:pPr>
            <a:endParaRPr lang="en-US" sz="24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b="1" spc="100" dirty="0" smtClean="0"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4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Overview of topic</a:t>
            </a:r>
            <a:endParaRPr lang="en-US" sz="32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7772400" cy="44958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Projects currently in “pipeline”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Proposed structure for access to data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Timeline for progress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Requirements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4283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‘Alpha Test’ Projects</a:t>
            </a:r>
            <a:endParaRPr lang="en-US" sz="32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6" name="TextBox 1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685800" y="1981200"/>
            <a:ext cx="7848600" cy="387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  <a:buNone/>
            </a:pPr>
            <a:r>
              <a:rPr lang="en-US" altLang="en-US" sz="2400" u="sng" dirty="0" smtClean="0">
                <a:latin typeface="+mj-lt"/>
                <a:cs typeface="Times New Roman" panose="02020603050405020304" pitchFamily="18" charset="0"/>
              </a:rPr>
              <a:t>‘</a:t>
            </a:r>
            <a:r>
              <a:rPr lang="en-US" altLang="en-US" sz="2400" u="sng" dirty="0" err="1" smtClean="0">
                <a:latin typeface="+mj-lt"/>
                <a:cs typeface="Times New Roman" panose="02020603050405020304" pitchFamily="18" charset="0"/>
              </a:rPr>
              <a:t>GWAS</a:t>
            </a:r>
            <a:r>
              <a:rPr lang="en-US" altLang="en-US" sz="2400" u="sng" dirty="0" smtClean="0">
                <a:latin typeface="+mj-lt"/>
                <a:cs typeface="Times New Roman" panose="02020603050405020304" pitchFamily="18" charset="0"/>
              </a:rPr>
              <a:t>’ </a:t>
            </a:r>
            <a:r>
              <a:rPr lang="en-US" altLang="en-US" sz="2400" u="sng" dirty="0">
                <a:latin typeface="+mj-lt"/>
                <a:cs typeface="Times New Roman" panose="02020603050405020304" pitchFamily="18" charset="0"/>
              </a:rPr>
              <a:t>of schizophrenia and bipolar </a:t>
            </a:r>
            <a:r>
              <a:rPr lang="en-US" altLang="en-US" sz="2400" u="sng" dirty="0" smtClean="0">
                <a:latin typeface="+mj-lt"/>
                <a:cs typeface="Times New Roman" panose="02020603050405020304" pitchFamily="18" charset="0"/>
              </a:rPr>
              <a:t>disorder</a:t>
            </a: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:</a:t>
            </a:r>
            <a:endParaRPr lang="en-US" altLang="en-US" sz="2400" dirty="0">
              <a:latin typeface="+mj-lt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 • N=9,354 </a:t>
            </a:r>
            <a:r>
              <a:rPr lang="en-US" altLang="en-US" sz="2400" dirty="0">
                <a:latin typeface="+mj-lt"/>
                <a:cs typeface="Times New Roman" panose="02020603050405020304" pitchFamily="18" charset="0"/>
              </a:rPr>
              <a:t>case patients w/ extensive </a:t>
            </a:r>
            <a:r>
              <a:rPr lang="en-US" altLang="en-US" sz="2400" dirty="0" err="1">
                <a:latin typeface="+mj-lt"/>
                <a:cs typeface="Times New Roman" panose="02020603050405020304" pitchFamily="18" charset="0"/>
              </a:rPr>
              <a:t>phenotyping</a:t>
            </a:r>
            <a:endParaRPr lang="en-US" altLang="en-US" sz="2400" dirty="0">
              <a:latin typeface="+mj-lt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 •</a:t>
            </a:r>
            <a:r>
              <a:rPr lang="en-US" altLang="en-US" sz="2400" dirty="0" smtClean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control </a:t>
            </a:r>
            <a:r>
              <a:rPr lang="en-US" altLang="en-US" sz="2400" dirty="0">
                <a:latin typeface="+mj-lt"/>
                <a:cs typeface="Times New Roman" panose="02020603050405020304" pitchFamily="18" charset="0"/>
              </a:rPr>
              <a:t>patients to-be-identified from MVP</a:t>
            </a:r>
          </a:p>
          <a:p>
            <a:pPr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alt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2400" u="sng" dirty="0">
                <a:latin typeface="+mj-lt"/>
                <a:cs typeface="Times New Roman" panose="02020603050405020304" pitchFamily="18" charset="0"/>
              </a:rPr>
              <a:t>‘</a:t>
            </a:r>
            <a:r>
              <a:rPr lang="en-US" altLang="en-US" sz="2400" u="sng" dirty="0" err="1">
                <a:latin typeface="+mj-lt"/>
                <a:cs typeface="Times New Roman" panose="02020603050405020304" pitchFamily="18" charset="0"/>
              </a:rPr>
              <a:t>GWAS</a:t>
            </a:r>
            <a:r>
              <a:rPr lang="en-US" altLang="en-US" sz="2400" u="sng" dirty="0">
                <a:latin typeface="+mj-lt"/>
                <a:cs typeface="Times New Roman" panose="02020603050405020304" pitchFamily="18" charset="0"/>
              </a:rPr>
              <a:t>’ of posttraumatic stress </a:t>
            </a:r>
            <a:r>
              <a:rPr lang="en-US" altLang="en-US" sz="2400" u="sng" dirty="0" smtClean="0">
                <a:latin typeface="+mj-lt"/>
                <a:cs typeface="Times New Roman" panose="02020603050405020304" pitchFamily="18" charset="0"/>
              </a:rPr>
              <a:t>disorder</a:t>
            </a: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:</a:t>
            </a:r>
            <a:endParaRPr lang="en-US" altLang="en-US" sz="2400" dirty="0">
              <a:latin typeface="+mj-lt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900"/>
              </a:spcAft>
              <a:buNone/>
            </a:pP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 • </a:t>
            </a:r>
            <a:r>
              <a:rPr lang="en-US" altLang="en-US" sz="2400" dirty="0">
                <a:latin typeface="+mj-lt"/>
                <a:cs typeface="Times New Roman" panose="02020603050405020304" pitchFamily="18" charset="0"/>
              </a:rPr>
              <a:t>case (&gt;10K) and control (&gt;10K) patients from MVP</a:t>
            </a:r>
          </a:p>
          <a:p>
            <a:pPr>
              <a:spcBef>
                <a:spcPts val="600"/>
              </a:spcBef>
              <a:spcAft>
                <a:spcPts val="900"/>
              </a:spcAft>
              <a:buNone/>
            </a:pPr>
            <a:r>
              <a:rPr lang="en-US" altLang="en-US" sz="2400" dirty="0" smtClean="0">
                <a:latin typeface="+mj-lt"/>
                <a:cs typeface="Times New Roman" panose="02020603050405020304" pitchFamily="18" charset="0"/>
              </a:rPr>
              <a:t> • </a:t>
            </a:r>
            <a:r>
              <a:rPr lang="en-US" altLang="en-US" sz="2400" dirty="0" err="1">
                <a:latin typeface="+mj-lt"/>
                <a:cs typeface="Times New Roman" panose="02020603050405020304" pitchFamily="18" charset="0"/>
              </a:rPr>
              <a:t>phenotyping</a:t>
            </a:r>
            <a:r>
              <a:rPr lang="en-US" altLang="en-US" sz="2400" dirty="0">
                <a:latin typeface="+mj-lt"/>
                <a:cs typeface="Times New Roman" panose="02020603050405020304" pitchFamily="18" charset="0"/>
              </a:rPr>
              <a:t> w/ electronic records &amp; questionnaire</a:t>
            </a:r>
          </a:p>
          <a:p>
            <a:pPr>
              <a:spcBef>
                <a:spcPts val="1200"/>
              </a:spcBef>
              <a:buNone/>
            </a:pPr>
            <a:endParaRPr lang="en-US" altLang="en-US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33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‘Beta Test’ Projects</a:t>
            </a:r>
            <a:endParaRPr lang="en-US" sz="32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7772400" cy="44958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en-US" sz="2400" dirty="0"/>
              <a:t>• </a:t>
            </a:r>
            <a:r>
              <a:rPr lang="en-US" sz="2400" dirty="0" smtClean="0">
                <a:ea typeface="ＭＳ Ｐゴシック" charset="0"/>
              </a:rPr>
              <a:t>Four (among 30) proposals funded in </a:t>
            </a:r>
            <a:r>
              <a:rPr lang="en-US" sz="2400" dirty="0">
                <a:ea typeface="ＭＳ Ｐゴシック" charset="0"/>
              </a:rPr>
              <a:t>Spring </a:t>
            </a:r>
            <a:r>
              <a:rPr lang="en-US" sz="2400" dirty="0" smtClean="0">
                <a:ea typeface="ＭＳ Ｐゴシック" charset="0"/>
              </a:rPr>
              <a:t>2015</a:t>
            </a:r>
            <a:endParaRPr lang="en-US" sz="2400" dirty="0">
              <a:ea typeface="ＭＳ Ｐゴシック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n-US" altLang="en-US" sz="2400" dirty="0" smtClean="0"/>
              <a:t>• Research focus on: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 dirty="0"/>
              <a:t> </a:t>
            </a:r>
            <a:r>
              <a:rPr lang="en-US" sz="2400" dirty="0" smtClean="0"/>
              <a:t>  - cardiovascular risk factors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 dirty="0"/>
              <a:t> </a:t>
            </a:r>
            <a:r>
              <a:rPr lang="en-US" sz="2400" dirty="0" smtClean="0"/>
              <a:t>  - metabolic disorders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 dirty="0"/>
              <a:t> </a:t>
            </a:r>
            <a:r>
              <a:rPr lang="en-US" sz="2400" dirty="0" smtClean="0"/>
              <a:t>  - multi-substance use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 dirty="0"/>
              <a:t> </a:t>
            </a:r>
            <a:r>
              <a:rPr lang="en-US" sz="2400" dirty="0" smtClean="0"/>
              <a:t>  - kidney disease</a:t>
            </a: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n-US" altLang="en-US" sz="2400" dirty="0"/>
              <a:t>• </a:t>
            </a:r>
            <a:r>
              <a:rPr lang="en-US" altLang="en-US" sz="2400" dirty="0" smtClean="0"/>
              <a:t>Linked to MVP genotyping</a:t>
            </a:r>
            <a:r>
              <a:rPr lang="en-US" altLang="en-US" sz="2400" dirty="0"/>
              <a:t>; “studies haven’t started yet”</a:t>
            </a:r>
            <a:endParaRPr lang="en-US" sz="2400" dirty="0">
              <a:ea typeface="ＭＳ Ｐゴシック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04686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Conduct of Current MVP-linked Studies </a:t>
            </a:r>
            <a:endParaRPr lang="en-US" sz="32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7772400" cy="44958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sz="2400" dirty="0" smtClean="0"/>
              <a:t>• Access to </a:t>
            </a:r>
            <a:r>
              <a:rPr lang="en-US" sz="2400" dirty="0" err="1" smtClean="0">
                <a:ea typeface="ＭＳ Ｐゴシック" charset="0"/>
              </a:rPr>
              <a:t>GenISIS</a:t>
            </a:r>
            <a:r>
              <a:rPr lang="en-US" sz="2400" dirty="0" smtClean="0">
                <a:ea typeface="ＭＳ Ｐゴシック" charset="0"/>
              </a:rPr>
              <a:t> Scientific Computing Environment (</a:t>
            </a:r>
            <a:r>
              <a:rPr lang="en-US" sz="2400" dirty="0" err="1" smtClean="0">
                <a:ea typeface="ＭＳ Ｐゴシック" charset="0"/>
              </a:rPr>
              <a:t>SCE</a:t>
            </a:r>
            <a:r>
              <a:rPr lang="en-US" sz="2400" dirty="0" smtClean="0">
                <a:ea typeface="ＭＳ Ｐゴシック" charset="0"/>
              </a:rPr>
              <a:t>):</a:t>
            </a:r>
          </a:p>
          <a:p>
            <a:pPr marL="457200" lvl="1" indent="0">
              <a:buNone/>
              <a:defRPr/>
            </a:pPr>
            <a:r>
              <a:rPr lang="en-US" sz="2400" dirty="0" smtClean="0"/>
              <a:t>- registration (based on valid </a:t>
            </a:r>
            <a:r>
              <a:rPr lang="en-US" sz="2400" dirty="0"/>
              <a:t>VA </a:t>
            </a:r>
            <a:r>
              <a:rPr lang="en-US" sz="2400" dirty="0" smtClean="0"/>
              <a:t>account)</a:t>
            </a:r>
            <a:endParaRPr lang="en-US" sz="2400" dirty="0"/>
          </a:p>
          <a:p>
            <a:pPr marL="457200" lvl="1" indent="0">
              <a:buNone/>
              <a:defRPr/>
            </a:pPr>
            <a:r>
              <a:rPr lang="en-US" sz="2400" dirty="0" smtClean="0"/>
              <a:t>- requirements </a:t>
            </a:r>
            <a:r>
              <a:rPr lang="en-US" sz="2400" dirty="0"/>
              <a:t>of funding </a:t>
            </a:r>
            <a:r>
              <a:rPr lang="en-US" sz="2400" dirty="0" smtClean="0"/>
              <a:t>approval</a:t>
            </a:r>
            <a:endParaRPr lang="en-US" sz="2400" dirty="0"/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sz="2400" dirty="0"/>
              <a:t>• </a:t>
            </a:r>
            <a:r>
              <a:rPr lang="en-US" sz="2400" dirty="0" smtClean="0">
                <a:ea typeface="ＭＳ Ｐゴシック" charset="0"/>
              </a:rPr>
              <a:t>Genotypic </a:t>
            </a:r>
            <a:r>
              <a:rPr lang="en-US" sz="2400" dirty="0">
                <a:ea typeface="ＭＳ Ｐゴシック" charset="0"/>
              </a:rPr>
              <a:t>data on ≈</a:t>
            </a:r>
            <a:r>
              <a:rPr lang="en-US" sz="2400" dirty="0" smtClean="0">
                <a:ea typeface="ＭＳ Ｐゴシック" charset="0"/>
              </a:rPr>
              <a:t>400K </a:t>
            </a:r>
            <a:r>
              <a:rPr lang="en-US" sz="2400" dirty="0">
                <a:ea typeface="ＭＳ Ｐゴシック" charset="0"/>
              </a:rPr>
              <a:t>samples</a:t>
            </a: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sz="2400" dirty="0"/>
              <a:t>• </a:t>
            </a:r>
            <a:r>
              <a:rPr lang="en-US" sz="2400" dirty="0" smtClean="0">
                <a:ea typeface="ＭＳ Ｐゴシック" charset="0"/>
              </a:rPr>
              <a:t>Study-specific </a:t>
            </a:r>
            <a:r>
              <a:rPr lang="en-US" sz="2400" dirty="0">
                <a:ea typeface="ＭＳ Ｐゴシック" charset="0"/>
              </a:rPr>
              <a:t>clinical data set </a:t>
            </a:r>
            <a:r>
              <a:rPr lang="en-US" sz="2400" dirty="0" smtClean="0">
                <a:ea typeface="ＭＳ Ｐゴシック" charset="0"/>
              </a:rPr>
              <a:t>(imported from VA 	Informatics and Computing Infrastructure, or ‘VINCI’)</a:t>
            </a:r>
            <a:endParaRPr lang="en-US" sz="2400" dirty="0">
              <a:ea typeface="ＭＳ Ｐゴシック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sz="2400" dirty="0"/>
              <a:t>• </a:t>
            </a:r>
            <a:r>
              <a:rPr lang="en-US" sz="2400" dirty="0" smtClean="0">
                <a:ea typeface="ＭＳ Ｐゴシック" charset="0"/>
              </a:rPr>
              <a:t>MVP </a:t>
            </a:r>
            <a:r>
              <a:rPr lang="en-US" sz="2400" dirty="0">
                <a:ea typeface="ＭＳ Ｐゴシック" charset="0"/>
              </a:rPr>
              <a:t>B</a:t>
            </a:r>
            <a:r>
              <a:rPr lang="en-US" sz="2400" dirty="0" smtClean="0">
                <a:ea typeface="ＭＳ Ｐゴシック" charset="0"/>
              </a:rPr>
              <a:t>aseline </a:t>
            </a:r>
            <a:r>
              <a:rPr lang="en-US" sz="2400" dirty="0">
                <a:ea typeface="ＭＳ Ｐゴシック" charset="0"/>
              </a:rPr>
              <a:t>and Lifestyle Survey </a:t>
            </a:r>
            <a:r>
              <a:rPr lang="en-US" sz="2400" dirty="0" smtClean="0">
                <a:ea typeface="ＭＳ Ｐゴシック" charset="0"/>
              </a:rPr>
              <a:t>data, as applicable</a:t>
            </a:r>
            <a:endParaRPr lang="en-US" sz="2400" dirty="0">
              <a:ea typeface="ＭＳ Ｐゴシック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sz="2400" dirty="0"/>
              <a:t>• </a:t>
            </a:r>
            <a:r>
              <a:rPr lang="en-US" sz="2400" dirty="0" smtClean="0">
                <a:ea typeface="ＭＳ Ｐゴシック" charset="0"/>
              </a:rPr>
              <a:t>Analytic </a:t>
            </a:r>
            <a:r>
              <a:rPr lang="en-US" sz="2400" dirty="0">
                <a:ea typeface="ＭＳ Ｐゴシック" charset="0"/>
              </a:rPr>
              <a:t>tools for genotype-phenotype </a:t>
            </a:r>
            <a:r>
              <a:rPr lang="en-US" sz="2400" dirty="0" smtClean="0">
                <a:ea typeface="ＭＳ Ｐゴシック" charset="0"/>
              </a:rPr>
              <a:t>association</a:t>
            </a:r>
            <a:r>
              <a:rPr lang="en-US" sz="2400" dirty="0" smtClean="0"/>
              <a:t> </a:t>
            </a:r>
            <a:endParaRPr lang="en-US" sz="2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03137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‘Envisioned’ MVP Architecture</a:t>
            </a:r>
            <a:endParaRPr lang="en-US" sz="3200" dirty="0">
              <a:latin typeface="+mj-lt"/>
            </a:endParaRP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533400" y="1905000"/>
            <a:ext cx="7969250" cy="4663423"/>
            <a:chOff x="296882" y="1793174"/>
            <a:chExt cx="8197844" cy="4643255"/>
          </a:xfrm>
        </p:grpSpPr>
        <p:cxnSp>
          <p:nvCxnSpPr>
            <p:cNvPr id="7" name="Elbow Connector 6"/>
            <p:cNvCxnSpPr>
              <a:stCxn id="10" idx="3"/>
              <a:endCxn id="37" idx="2"/>
            </p:cNvCxnSpPr>
            <p:nvPr/>
          </p:nvCxnSpPr>
          <p:spPr>
            <a:xfrm flipV="1">
              <a:off x="7386652" y="3474764"/>
              <a:ext cx="477837" cy="2421554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0" idx="0"/>
              <a:endCxn id="36" idx="2"/>
            </p:cNvCxnSpPr>
            <p:nvPr/>
          </p:nvCxnSpPr>
          <p:spPr>
            <a:xfrm flipH="1" flipV="1">
              <a:off x="7191389" y="5038849"/>
              <a:ext cx="17463" cy="6431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103"/>
            <p:cNvGrpSpPr>
              <a:grpSpLocks/>
            </p:cNvGrpSpPr>
            <p:nvPr/>
          </p:nvGrpSpPr>
          <p:grpSpPr bwMode="auto">
            <a:xfrm>
              <a:off x="296882" y="1793174"/>
              <a:ext cx="8197844" cy="3733340"/>
              <a:chOff x="296882" y="1793174"/>
              <a:chExt cx="8197844" cy="3733340"/>
            </a:xfrm>
          </p:grpSpPr>
          <p:cxnSp>
            <p:nvCxnSpPr>
              <p:cNvPr id="12" name="Curved Connector 11"/>
              <p:cNvCxnSpPr>
                <a:endCxn id="47" idx="1"/>
              </p:cNvCxnSpPr>
              <p:nvPr/>
            </p:nvCxnSpPr>
            <p:spPr>
              <a:xfrm>
                <a:off x="3168667" y="3142892"/>
                <a:ext cx="2978148" cy="30170"/>
              </a:xfrm>
              <a:prstGeom prst="curved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3"/>
              <p:cNvGrpSpPr>
                <a:grpSpLocks/>
              </p:cNvGrpSpPr>
              <p:nvPr/>
            </p:nvGrpSpPr>
            <p:grpSpPr bwMode="auto">
              <a:xfrm>
                <a:off x="368135" y="1793174"/>
                <a:ext cx="8126591" cy="3733340"/>
                <a:chOff x="-331571" y="1294539"/>
                <a:chExt cx="8962734" cy="4428543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4828347" y="5346151"/>
                  <a:ext cx="3757294" cy="367302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400" dirty="0"/>
                    <a:t>Access Authorization by Governance System</a:t>
                  </a:r>
                </a:p>
              </p:txBody>
            </p:sp>
            <p:cxnSp>
              <p:nvCxnSpPr>
                <p:cNvPr id="31" name="Straight Arrow Connector 30"/>
                <p:cNvCxnSpPr>
                  <a:endCxn id="35" idx="1"/>
                </p:cNvCxnSpPr>
                <p:nvPr/>
              </p:nvCxnSpPr>
              <p:spPr>
                <a:xfrm>
                  <a:off x="2757107" y="4845114"/>
                  <a:ext cx="2379387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2" name="Rounded Rectangle 31"/>
                <p:cNvSpPr/>
                <p:nvPr/>
              </p:nvSpPr>
              <p:spPr>
                <a:xfrm>
                  <a:off x="825935" y="1294539"/>
                  <a:ext cx="1931172" cy="4415146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-331368" y="2162876"/>
                  <a:ext cx="941950" cy="732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1600" dirty="0"/>
                    <a:t>Vendor</a:t>
                  </a: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-331368" y="4588946"/>
                  <a:ext cx="941950" cy="73460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Molecular Lab</a:t>
                  </a: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5136494" y="4543739"/>
                  <a:ext cx="941950" cy="600867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dirty="0"/>
                    <a:t>Query</a:t>
                  </a:r>
                </a:p>
                <a:p>
                  <a:pPr algn="ctr" eaLnBrk="1" hangingPunct="1">
                    <a:defRPr/>
                  </a:pPr>
                  <a:r>
                    <a:rPr lang="en-US" dirty="0"/>
                    <a:t>Mart</a:t>
                  </a: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6722752" y="4543739"/>
                  <a:ext cx="941950" cy="6008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dirty="0"/>
                    <a:t>Query Portal</a:t>
                  </a: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7242749" y="2560315"/>
                  <a:ext cx="1388414" cy="72895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925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600" dirty="0"/>
                    <a:t>Analysis </a:t>
                  </a:r>
                </a:p>
                <a:p>
                  <a:pPr algn="ctr" eaLnBrk="1" hangingPunct="1">
                    <a:defRPr/>
                  </a:pPr>
                  <a:r>
                    <a:rPr lang="en-US" sz="1600" dirty="0"/>
                    <a:t>Environment</a:t>
                  </a: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2947949" y="3886365"/>
                  <a:ext cx="1344642" cy="585797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dirty="0"/>
                    <a:t>Consent Manager</a:t>
                  </a:r>
                </a:p>
              </p:txBody>
            </p:sp>
            <p:cxnSp>
              <p:nvCxnSpPr>
                <p:cNvPr id="39" name="Straight Arrow Connector 38"/>
                <p:cNvCxnSpPr>
                  <a:stCxn id="35" idx="3"/>
                  <a:endCxn id="36" idx="1"/>
                </p:cNvCxnSpPr>
                <p:nvPr/>
              </p:nvCxnSpPr>
              <p:spPr>
                <a:xfrm>
                  <a:off x="6078444" y="4845114"/>
                  <a:ext cx="64430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0" name="Rectangle 39"/>
                <p:cNvSpPr/>
                <p:nvPr/>
              </p:nvSpPr>
              <p:spPr>
                <a:xfrm flipH="1">
                  <a:off x="4697034" y="1855850"/>
                  <a:ext cx="134815" cy="3853835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495688" y="1855850"/>
                  <a:ext cx="133064" cy="3867019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</a:bodyPr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  <p:cxnSp>
              <p:nvCxnSpPr>
                <p:cNvPr id="42" name="Straight Connector 41"/>
                <p:cNvCxnSpPr>
                  <a:stCxn id="38" idx="3"/>
                </p:cNvCxnSpPr>
                <p:nvPr/>
              </p:nvCxnSpPr>
              <p:spPr>
                <a:xfrm>
                  <a:off x="4292591" y="4180206"/>
                  <a:ext cx="203097" cy="753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urved Connector 42"/>
                <p:cNvCxnSpPr>
                  <a:stCxn id="46" idx="3"/>
                  <a:endCxn id="37" idx="1"/>
                </p:cNvCxnSpPr>
                <p:nvPr/>
              </p:nvCxnSpPr>
              <p:spPr>
                <a:xfrm>
                  <a:off x="6654468" y="2063046"/>
                  <a:ext cx="588281" cy="860802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urved Connector 43"/>
                <p:cNvCxnSpPr>
                  <a:stCxn id="48" idx="3"/>
                  <a:endCxn id="37" idx="1"/>
                </p:cNvCxnSpPr>
                <p:nvPr/>
              </p:nvCxnSpPr>
              <p:spPr>
                <a:xfrm flipV="1">
                  <a:off x="6654468" y="2923848"/>
                  <a:ext cx="588281" cy="845735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urved Connector 44"/>
                <p:cNvCxnSpPr>
                  <a:stCxn id="47" idx="3"/>
                  <a:endCxn id="37" idx="1"/>
                </p:cNvCxnSpPr>
                <p:nvPr/>
              </p:nvCxnSpPr>
              <p:spPr>
                <a:xfrm flipV="1">
                  <a:off x="6654468" y="2923848"/>
                  <a:ext cx="588281" cy="7534"/>
                </a:xfrm>
                <a:prstGeom prst="curvedConnector3">
                  <a:avLst>
                    <a:gd name="adj1" fmla="val 50000"/>
                  </a:avLst>
                </a:prstGeom>
                <a:ln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Flowchart: Internal Storage 45"/>
                <p:cNvSpPr/>
                <p:nvPr/>
              </p:nvSpPr>
              <p:spPr>
                <a:xfrm>
                  <a:off x="6041676" y="1757903"/>
                  <a:ext cx="612793" cy="612168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75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Study Mart</a:t>
                  </a:r>
                </a:p>
              </p:txBody>
            </p:sp>
            <p:sp>
              <p:nvSpPr>
                <p:cNvPr id="47" name="Flowchart: Internal Storage 46"/>
                <p:cNvSpPr/>
                <p:nvPr/>
              </p:nvSpPr>
              <p:spPr>
                <a:xfrm>
                  <a:off x="6041676" y="2626240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75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Study Mart</a:t>
                  </a:r>
                </a:p>
              </p:txBody>
            </p:sp>
            <p:sp>
              <p:nvSpPr>
                <p:cNvPr id="48" name="Flowchart: Internal Storage 47"/>
                <p:cNvSpPr/>
                <p:nvPr/>
              </p:nvSpPr>
              <p:spPr>
                <a:xfrm>
                  <a:off x="6041676" y="3462556"/>
                  <a:ext cx="612793" cy="612169"/>
                </a:xfrm>
                <a:prstGeom prst="flowChartInternalStorag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77500" lnSpcReduction="20000"/>
                </a:bodyPr>
                <a:lstStyle/>
                <a:p>
                  <a:pPr algn="ctr" eaLnBrk="1" hangingPunct="1">
                    <a:defRPr/>
                  </a:pPr>
                  <a:r>
                    <a:rPr lang="en-US" sz="1200" dirty="0"/>
                    <a:t>Study Mart</a:t>
                  </a:r>
                </a:p>
              </p:txBody>
            </p:sp>
            <p:grpSp>
              <p:nvGrpSpPr>
                <p:cNvPr id="49" name="Group 36"/>
                <p:cNvGrpSpPr>
                  <a:grpSpLocks/>
                </p:cNvGrpSpPr>
                <p:nvPr/>
              </p:nvGrpSpPr>
              <p:grpSpPr bwMode="auto">
                <a:xfrm>
                  <a:off x="904167" y="1450441"/>
                  <a:ext cx="4267757" cy="1772105"/>
                  <a:chOff x="831015" y="341806"/>
                  <a:chExt cx="4267757" cy="1772105"/>
                </a:xfrm>
              </p:grpSpPr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831570" y="342241"/>
                    <a:ext cx="1743833" cy="576380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 fontScale="85000" lnSpcReduction="20000"/>
                  </a:bodyPr>
                  <a:lstStyle/>
                  <a:p>
                    <a:pPr algn="ctr" eaLnBrk="1" hangingPunct="1">
                      <a:defRPr/>
                    </a:pPr>
                    <a:r>
                      <a:rPr lang="en-US" b="1" dirty="0">
                        <a:cs typeface="Arial" charset="0"/>
                      </a:rPr>
                      <a:t>Data</a:t>
                    </a:r>
                  </a:p>
                  <a:p>
                    <a:pPr algn="ctr" eaLnBrk="1" hangingPunct="1">
                      <a:defRPr/>
                    </a:pPr>
                    <a:r>
                      <a:rPr lang="en-US" b="1" dirty="0">
                        <a:cs typeface="Arial" charset="0"/>
                      </a:rPr>
                      <a:t>Warehouse</a:t>
                    </a:r>
                  </a:p>
                </p:txBody>
              </p:sp>
              <p:sp>
                <p:nvSpPr>
                  <p:cNvPr id="51" name="TextBox 50"/>
                  <p:cNvSpPr txBox="1"/>
                  <p:nvPr/>
                </p:nvSpPr>
                <p:spPr>
                  <a:xfrm rot="19884183">
                    <a:off x="4147654" y="1493118"/>
                    <a:ext cx="950705" cy="621586"/>
                  </a:xfrm>
                  <a:prstGeom prst="rect">
                    <a:avLst/>
                  </a:prstGeom>
                  <a:ln w="38100">
                    <a:prstDash val="solid"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wrap="none"/>
                  <a:lstStyle/>
                  <a:p>
                    <a:pPr eaLnBrk="1" hangingPunct="1">
                      <a:defRPr/>
                    </a:pPr>
                    <a:r>
                      <a:rPr lang="en-US" sz="1400" dirty="0"/>
                      <a:t>Honest</a:t>
                    </a:r>
                  </a:p>
                  <a:p>
                    <a:pPr eaLnBrk="1" hangingPunct="1">
                      <a:defRPr/>
                    </a:pPr>
                    <a:r>
                      <a:rPr lang="en-US" sz="1400" dirty="0"/>
                      <a:t>Broker</a:t>
                    </a:r>
                  </a:p>
                </p:txBody>
              </p:sp>
            </p:grpSp>
          </p:grpSp>
          <p:cxnSp>
            <p:nvCxnSpPr>
              <p:cNvPr id="14" name="Curved Connector 13"/>
              <p:cNvCxnSpPr>
                <a:endCxn id="48" idx="1"/>
              </p:cNvCxnSpPr>
              <p:nvPr/>
            </p:nvCxnSpPr>
            <p:spPr>
              <a:xfrm rot="16200000" flipH="1">
                <a:off x="5650630" y="3383494"/>
                <a:ext cx="716145" cy="2762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urved Connector 14"/>
              <p:cNvCxnSpPr>
                <a:endCxn id="46" idx="1"/>
              </p:cNvCxnSpPr>
              <p:nvPr/>
            </p:nvCxnSpPr>
            <p:spPr>
              <a:xfrm rot="5400000" flipH="1" flipV="1">
                <a:off x="5664126" y="2660203"/>
                <a:ext cx="701853" cy="263525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Cloud 15"/>
              <p:cNvSpPr/>
              <p:nvPr/>
            </p:nvSpPr>
            <p:spPr>
              <a:xfrm>
                <a:off x="368319" y="3215936"/>
                <a:ext cx="854074" cy="58752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/>
                  <a:t>VA</a:t>
                </a:r>
              </a:p>
            </p:txBody>
          </p:sp>
          <p:sp>
            <p:nvSpPr>
              <p:cNvPr id="17" name="Cloud 16"/>
              <p:cNvSpPr/>
              <p:nvPr/>
            </p:nvSpPr>
            <p:spPr>
              <a:xfrm>
                <a:off x="296882" y="3943196"/>
                <a:ext cx="993774" cy="579584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200" dirty="0"/>
                  <a:t>Non VA</a:t>
                </a: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flipV="1">
                <a:off x="1222393" y="4843536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1222393" y="2833250"/>
                <a:ext cx="19526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>
                <a:stCxn id="17" idx="0"/>
              </p:cNvCxnSpPr>
              <p:nvPr/>
            </p:nvCxnSpPr>
            <p:spPr>
              <a:xfrm>
                <a:off x="1290656" y="4232194"/>
                <a:ext cx="1270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>
                <a:stCxn id="16" idx="0"/>
              </p:cNvCxnSpPr>
              <p:nvPr/>
            </p:nvCxnSpPr>
            <p:spPr>
              <a:xfrm flipV="1">
                <a:off x="1220806" y="3509697"/>
                <a:ext cx="19685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Flowchart: Magnetic Disk 21"/>
              <p:cNvSpPr/>
              <p:nvPr/>
            </p:nvSpPr>
            <p:spPr>
              <a:xfrm>
                <a:off x="1531956" y="3223875"/>
                <a:ext cx="1484311" cy="524008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Clinical Data</a:t>
                </a:r>
              </a:p>
            </p:txBody>
          </p:sp>
          <p:sp>
            <p:nvSpPr>
              <p:cNvPr id="23" name="Flowchart: Magnetic Disk 22"/>
              <p:cNvSpPr/>
              <p:nvPr/>
            </p:nvSpPr>
            <p:spPr>
              <a:xfrm>
                <a:off x="1582756" y="3944783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NDI, CMS</a:t>
                </a:r>
              </a:p>
            </p:txBody>
          </p:sp>
          <p:sp>
            <p:nvSpPr>
              <p:cNvPr id="24" name="Flowchart: Magnetic Disk 23"/>
              <p:cNvSpPr/>
              <p:nvPr/>
            </p:nvSpPr>
            <p:spPr>
              <a:xfrm>
                <a:off x="1539893" y="2552192"/>
                <a:ext cx="1484312" cy="5637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Survey Data</a:t>
                </a:r>
              </a:p>
            </p:txBody>
          </p:sp>
          <p:sp>
            <p:nvSpPr>
              <p:cNvPr id="25" name="Flowchart: Magnetic Disk 24"/>
              <p:cNvSpPr/>
              <p:nvPr/>
            </p:nvSpPr>
            <p:spPr>
              <a:xfrm>
                <a:off x="1573231" y="4637109"/>
                <a:ext cx="1484311" cy="511305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1600" dirty="0">
                    <a:solidFill>
                      <a:schemeClr val="tx1"/>
                    </a:solidFill>
                  </a:rPr>
                  <a:t>Molecular data</a:t>
                </a:r>
              </a:p>
            </p:txBody>
          </p:sp>
          <p:sp>
            <p:nvSpPr>
              <p:cNvPr id="26" name="Flowchart: Summing Junction 25"/>
              <p:cNvSpPr/>
              <p:nvPr/>
            </p:nvSpPr>
            <p:spPr>
              <a:xfrm>
                <a:off x="1541481" y="2534724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27" name="Flowchart: Summing Junction 26"/>
              <p:cNvSpPr/>
              <p:nvPr/>
            </p:nvSpPr>
            <p:spPr>
              <a:xfrm>
                <a:off x="1539893" y="3209584"/>
                <a:ext cx="1474787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28" name="Flowchart: Summing Junction 27"/>
              <p:cNvSpPr/>
              <p:nvPr/>
            </p:nvSpPr>
            <p:spPr>
              <a:xfrm>
                <a:off x="1538306" y="3897146"/>
                <a:ext cx="1474786" cy="208016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29" name="Flowchart: Summing Junction 28"/>
              <p:cNvSpPr/>
              <p:nvPr/>
            </p:nvSpPr>
            <p:spPr>
              <a:xfrm>
                <a:off x="1582756" y="4606939"/>
                <a:ext cx="1474786" cy="208015"/>
              </a:xfrm>
              <a:prstGeom prst="flowChartSummingJunct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</p:grpSp>
        <p:pic>
          <p:nvPicPr>
            <p:cNvPr id="10" name="Picture 2" descr="C:\Documents and Settings\vhabhspyaras\Local Settings\Temporary Internet Files\Content.IE5\7LQVKZHE\MC900363242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152" y="5681187"/>
              <a:ext cx="355235" cy="428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85"/>
            <p:cNvSpPr txBox="1">
              <a:spLocks noChangeArrowheads="1"/>
            </p:cNvSpPr>
            <p:nvPr/>
          </p:nvSpPr>
          <p:spPr bwMode="auto">
            <a:xfrm>
              <a:off x="6673005" y="6099339"/>
              <a:ext cx="1489328" cy="337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tx1"/>
                  </a:solidFill>
                  <a:latin typeface="Calibri" panose="020F0502020204030204" pitchFamily="34" charset="0"/>
                  <a:ea typeface="Georgia" panose="02040502050405020303" pitchFamily="18" charset="0"/>
                  <a:cs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solidFill>
                    <a:schemeClr val="tx1"/>
                  </a:solidFill>
                  <a:latin typeface="Georgia" panose="02040502050405020303" pitchFamily="18" charset="0"/>
                  <a:ea typeface="Georgia" panose="02040502050405020303" pitchFamily="18" charset="0"/>
                  <a:cs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ea typeface="Times New Roman" panose="02020603050405020304" pitchFamily="18" charset="0"/>
                  <a:cs typeface="Arial" panose="020B0604020202020204" pitchFamily="34" charset="0"/>
                </a:rPr>
                <a:t>Researcher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7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n-lt"/>
              </a:rPr>
              <a:t>Ability to Query and Extract Data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77586" y="1905000"/>
            <a:ext cx="5513614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Georgia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9pPr>
          </a:lstStyle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• Genomic data linked with clinical </a:t>
            </a:r>
            <a:r>
              <a:rPr lang="en-US" altLang="en-US" sz="2400" dirty="0" smtClean="0">
                <a:ea typeface="MS PGothic" pitchFamily="34" charset="-128"/>
              </a:rPr>
              <a:t>and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 </a:t>
            </a:r>
            <a:r>
              <a:rPr lang="en-US" altLang="en-US" sz="2400" dirty="0" smtClean="0">
                <a:ea typeface="MS PGothic" pitchFamily="34" charset="-128"/>
              </a:rPr>
              <a:t>  </a:t>
            </a:r>
            <a:r>
              <a:rPr lang="en-US" altLang="en-US" sz="2400" dirty="0">
                <a:ea typeface="MS PGothic" pitchFamily="34" charset="-128"/>
              </a:rPr>
              <a:t>survey data by </a:t>
            </a:r>
            <a:r>
              <a:rPr lang="en-US" altLang="en-US" sz="2400" b="1" i="1" dirty="0">
                <a:ea typeface="MS PGothic" pitchFamily="34" charset="-128"/>
              </a:rPr>
              <a:t>Honest Broker </a:t>
            </a:r>
            <a:r>
              <a:rPr lang="en-US" altLang="en-US" sz="2400" dirty="0">
                <a:ea typeface="MS PGothic" pitchFamily="34" charset="-128"/>
              </a:rPr>
              <a:t>system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dirty="0"/>
          </a:p>
          <a:p>
            <a:pPr marL="0" lvl="1" indent="0" eaLnBrk="1" hangingPunct="1"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• </a:t>
            </a:r>
            <a:r>
              <a:rPr lang="en-US" altLang="en-US" sz="2400" b="1" dirty="0" smtClean="0">
                <a:ea typeface="MS PGothic" pitchFamily="34" charset="-128"/>
              </a:rPr>
              <a:t>Metadata Database</a:t>
            </a:r>
            <a:r>
              <a:rPr lang="en-US" altLang="en-US" sz="2400" dirty="0" smtClean="0">
                <a:ea typeface="MS PGothic" pitchFamily="34" charset="-128"/>
              </a:rPr>
              <a:t> of clinical,</a:t>
            </a:r>
          </a:p>
          <a:p>
            <a:pPr marL="0" lvl="1" indent="0" eaLnBrk="1" hangingPunct="1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  </a:t>
            </a:r>
            <a:r>
              <a:rPr lang="en-US" altLang="en-US" sz="2400" dirty="0" smtClean="0">
                <a:ea typeface="MS PGothic" pitchFamily="34" charset="-128"/>
              </a:rPr>
              <a:t> survey, &amp; </a:t>
            </a:r>
            <a:r>
              <a:rPr lang="en-US" altLang="en-US" sz="2400" dirty="0">
                <a:ea typeface="MS PGothic" pitchFamily="34" charset="-128"/>
              </a:rPr>
              <a:t>genomic data </a:t>
            </a:r>
            <a:r>
              <a:rPr lang="en-US" altLang="en-US" sz="2400" dirty="0" smtClean="0">
                <a:ea typeface="MS PGothic" pitchFamily="34" charset="-128"/>
              </a:rPr>
              <a:t>(w/ QC metrics)</a:t>
            </a:r>
            <a:endParaRPr lang="en-US" altLang="en-US" sz="2400" b="1" i="1" dirty="0">
              <a:ea typeface="MS PGothic" pitchFamily="34" charset="-128"/>
            </a:endParaRPr>
          </a:p>
          <a:p>
            <a:pPr marL="0" lvl="1" indent="0" eaLnBrk="1" hangingPunct="1">
              <a:spcBef>
                <a:spcPts val="0"/>
              </a:spcBef>
              <a:buNone/>
            </a:pPr>
            <a:endParaRPr lang="en-US" altLang="en-US" sz="1800" b="1" i="1" dirty="0">
              <a:ea typeface="MS PGothic" pitchFamily="34" charset="-128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• </a:t>
            </a:r>
            <a:r>
              <a:rPr lang="en-US" altLang="en-US" sz="2400" b="1" i="1" dirty="0" smtClean="0">
                <a:ea typeface="MS PGothic" pitchFamily="34" charset="-128"/>
              </a:rPr>
              <a:t>Query</a:t>
            </a:r>
            <a:r>
              <a:rPr lang="en-US" altLang="en-US" sz="2400" dirty="0" smtClean="0">
                <a:ea typeface="MS PGothic" pitchFamily="34" charset="-128"/>
              </a:rPr>
              <a:t> </a:t>
            </a:r>
            <a:r>
              <a:rPr lang="en-US" altLang="en-US" sz="2400" b="1" i="1" dirty="0" smtClean="0">
                <a:ea typeface="MS PGothic" pitchFamily="34" charset="-128"/>
              </a:rPr>
              <a:t>Mart </a:t>
            </a:r>
            <a:r>
              <a:rPr lang="en-US" altLang="en-US" sz="2400" dirty="0" smtClean="0">
                <a:ea typeface="MS PGothic" pitchFamily="34" charset="-128"/>
              </a:rPr>
              <a:t>capability for projects</a:t>
            </a:r>
            <a:endParaRPr lang="en-US" altLang="en-US" sz="2400" dirty="0">
              <a:ea typeface="MS PGothic" pitchFamily="34" charset="-128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altLang="en-US" sz="1800" b="1" i="1" dirty="0">
              <a:ea typeface="MS PGothic" pitchFamily="34" charset="-128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• </a:t>
            </a:r>
            <a:r>
              <a:rPr lang="en-US" altLang="en-US" sz="2400" b="1" i="1" dirty="0" smtClean="0">
                <a:ea typeface="MS PGothic" pitchFamily="34" charset="-128"/>
              </a:rPr>
              <a:t>Terminology </a:t>
            </a:r>
            <a:r>
              <a:rPr lang="en-US" altLang="en-US" sz="2400" b="1" i="1" dirty="0">
                <a:ea typeface="MS PGothic" pitchFamily="34" charset="-128"/>
              </a:rPr>
              <a:t>and Annotation Server </a:t>
            </a:r>
            <a:endParaRPr lang="en-US" altLang="en-US" sz="2400" b="1" i="1" dirty="0" smtClean="0">
              <a:ea typeface="MS PGothic" pitchFamily="34" charset="-128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b="1" i="1" dirty="0">
                <a:ea typeface="MS PGothic" pitchFamily="34" charset="-128"/>
              </a:rPr>
              <a:t> </a:t>
            </a:r>
            <a:r>
              <a:rPr lang="en-US" altLang="en-US" sz="2400" b="1" i="1" dirty="0" smtClean="0">
                <a:ea typeface="MS PGothic" pitchFamily="34" charset="-128"/>
              </a:rPr>
              <a:t>  </a:t>
            </a:r>
            <a:r>
              <a:rPr lang="en-US" altLang="en-US" sz="2400" dirty="0" smtClean="0">
                <a:ea typeface="MS PGothic" pitchFamily="34" charset="-128"/>
              </a:rPr>
              <a:t>for genomic </a:t>
            </a:r>
            <a:r>
              <a:rPr lang="en-US" altLang="en-US" sz="2400" dirty="0">
                <a:ea typeface="MS PGothic" pitchFamily="34" charset="-128"/>
              </a:rPr>
              <a:t>and clinical </a:t>
            </a:r>
            <a:r>
              <a:rPr lang="en-US" altLang="en-US" sz="2400" dirty="0" smtClean="0">
                <a:ea typeface="MS PGothic" pitchFamily="34" charset="-128"/>
              </a:rPr>
              <a:t>annotations</a:t>
            </a:r>
            <a:endParaRPr lang="en-US" altLang="en-US" sz="2400" dirty="0">
              <a:ea typeface="MS PGothic" pitchFamily="34" charset="-128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dirty="0"/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• </a:t>
            </a:r>
            <a:r>
              <a:rPr lang="en-US" altLang="en-US" sz="2400" b="1" i="1" dirty="0" smtClean="0">
                <a:ea typeface="MS PGothic" pitchFamily="34" charset="-128"/>
              </a:rPr>
              <a:t>Study </a:t>
            </a:r>
            <a:r>
              <a:rPr lang="en-US" altLang="en-US" sz="2400" b="1" i="1" dirty="0">
                <a:ea typeface="MS PGothic" pitchFamily="34" charset="-128"/>
              </a:rPr>
              <a:t>Data Mart </a:t>
            </a:r>
            <a:r>
              <a:rPr lang="en-US" altLang="en-US" sz="2400" dirty="0" smtClean="0">
                <a:ea typeface="MS PGothic" pitchFamily="34" charset="-128"/>
              </a:rPr>
              <a:t>&amp; </a:t>
            </a:r>
            <a:r>
              <a:rPr lang="en-US" altLang="en-US" sz="2400" b="1" i="1" dirty="0" smtClean="0">
                <a:ea typeface="MS PGothic" pitchFamily="34" charset="-128"/>
              </a:rPr>
              <a:t>Tools</a:t>
            </a:r>
            <a:r>
              <a:rPr lang="en-US" altLang="en-US" sz="2400" dirty="0" smtClean="0">
                <a:ea typeface="MS PGothic" pitchFamily="34" charset="-128"/>
              </a:rPr>
              <a:t> for </a:t>
            </a:r>
            <a:r>
              <a:rPr lang="en-US" altLang="en-US" sz="2400" dirty="0">
                <a:ea typeface="MS PGothic" pitchFamily="34" charset="-128"/>
              </a:rPr>
              <a:t>analysis</a:t>
            </a:r>
          </a:p>
        </p:txBody>
      </p:sp>
      <p:pic>
        <p:nvPicPr>
          <p:cNvPr id="7" name="Content Placeholder 4" descr="MVP Graphic V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9" y="1904999"/>
            <a:ext cx="2252663" cy="4277723"/>
          </a:xfrm>
        </p:spPr>
      </p:pic>
    </p:spTree>
    <p:extLst>
      <p:ext uri="{BB962C8B-B14F-4D97-AF65-F5344CB8AC3E}">
        <p14:creationId xmlns:p14="http://schemas.microsoft.com/office/powerpoint/2010/main" val="21074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j-lt"/>
              </a:rPr>
              <a:t>Future Timeline</a:t>
            </a:r>
            <a:endParaRPr lang="en-US" sz="32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7772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 smtClean="0">
                <a:cs typeface="Georgia" pitchFamily="18" charset="0"/>
              </a:rPr>
              <a:t>• FY16:  Expanded </a:t>
            </a:r>
            <a:r>
              <a:rPr lang="en-US" altLang="en-US" sz="2400" dirty="0">
                <a:cs typeface="Georgia" pitchFamily="18" charset="0"/>
              </a:rPr>
              <a:t>access </a:t>
            </a:r>
            <a:r>
              <a:rPr lang="en-US" altLang="en-US" sz="2400" dirty="0" smtClean="0">
                <a:cs typeface="Georgia" pitchFamily="18" charset="0"/>
              </a:rPr>
              <a:t>to more </a:t>
            </a:r>
            <a:r>
              <a:rPr lang="en-US" altLang="en-US" sz="2400" dirty="0">
                <a:cs typeface="Georgia" pitchFamily="18" charset="0"/>
              </a:rPr>
              <a:t>VA medical </a:t>
            </a:r>
            <a:r>
              <a:rPr lang="en-US" altLang="en-US" sz="2400" dirty="0" smtClean="0">
                <a:cs typeface="Georgia" pitchFamily="18" charset="0"/>
              </a:rPr>
              <a:t>centers</a:t>
            </a:r>
            <a:endParaRPr lang="en-US" altLang="en-US" sz="2400" dirty="0">
              <a:cs typeface="Georgia" pitchFamily="18" charset="0"/>
            </a:endParaRPr>
          </a:p>
          <a:p>
            <a:pPr marL="457200" lvl="1" indent="0">
              <a:buNone/>
            </a:pPr>
            <a:r>
              <a:rPr lang="en-US" altLang="en-US" sz="2400" dirty="0">
                <a:ea typeface="Georgia" pitchFamily="18" charset="0"/>
                <a:cs typeface="Georgia" pitchFamily="18" charset="0"/>
              </a:rPr>
              <a:t>- genotype data on 400K </a:t>
            </a: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samples</a:t>
            </a:r>
          </a:p>
          <a:p>
            <a:pPr marL="457200" lvl="1" indent="0">
              <a:buNone/>
            </a:pPr>
            <a:endParaRPr lang="en-US" altLang="en-US" sz="1800" dirty="0">
              <a:ea typeface="Georgia" pitchFamily="18" charset="0"/>
              <a:cs typeface="Georgia" pitchFamily="18" charset="0"/>
            </a:endParaRPr>
          </a:p>
          <a:p>
            <a:pPr marL="0" indent="0">
              <a:buNone/>
            </a:pPr>
            <a:r>
              <a:rPr lang="en-US" altLang="en-US" sz="2400" dirty="0">
                <a:cs typeface="Georgia" pitchFamily="18" charset="0"/>
              </a:rPr>
              <a:t>• </a:t>
            </a:r>
            <a:r>
              <a:rPr lang="en-US" altLang="en-US" sz="2400" dirty="0" smtClean="0">
                <a:cs typeface="Georgia" pitchFamily="18" charset="0"/>
              </a:rPr>
              <a:t>FY17:  Further expansion of scope</a:t>
            </a:r>
            <a:endParaRPr lang="en-US" altLang="en-US" sz="2400" dirty="0">
              <a:cs typeface="Georgia" pitchFamily="18" charset="0"/>
            </a:endParaRPr>
          </a:p>
          <a:p>
            <a:pPr marL="457200" lvl="1" indent="0">
              <a:buNone/>
            </a:pP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- also offer epidemiological data (w/o genomics)</a:t>
            </a:r>
            <a:endParaRPr lang="en-US" altLang="en-US" sz="2400" dirty="0">
              <a:ea typeface="Georgia" pitchFamily="18" charset="0"/>
              <a:cs typeface="Georgia" pitchFamily="18" charset="0"/>
            </a:endParaRPr>
          </a:p>
          <a:p>
            <a:pPr marL="457200" lvl="1" indent="0">
              <a:buNone/>
            </a:pPr>
            <a:r>
              <a:rPr lang="en-US" altLang="en-US" sz="2400" dirty="0">
                <a:ea typeface="Georgia" pitchFamily="18" charset="0"/>
                <a:cs typeface="Georgia" pitchFamily="18" charset="0"/>
              </a:rPr>
              <a:t>- pilot access to exome and genome sequence </a:t>
            </a: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data</a:t>
            </a:r>
            <a:endParaRPr lang="en-US" altLang="en-US" sz="2400" dirty="0">
              <a:ea typeface="Georgia" pitchFamily="18" charset="0"/>
              <a:cs typeface="Georgia" pitchFamily="18" charset="0"/>
            </a:endParaRPr>
          </a:p>
          <a:p>
            <a:pPr marL="457200" lvl="1" indent="0">
              <a:buNone/>
            </a:pPr>
            <a:r>
              <a:rPr lang="en-US" altLang="en-US" sz="2400" dirty="0">
                <a:ea typeface="Georgia" pitchFamily="18" charset="0"/>
                <a:cs typeface="Georgia" pitchFamily="18" charset="0"/>
              </a:rPr>
              <a:t>- pilot access to non-VA researchers </a:t>
            </a: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(within </a:t>
            </a:r>
            <a:r>
              <a:rPr lang="en-US" altLang="en-US" sz="2400" dirty="0" err="1" smtClean="0">
                <a:ea typeface="Georgia" pitchFamily="18" charset="0"/>
                <a:cs typeface="Georgia" pitchFamily="18" charset="0"/>
              </a:rPr>
              <a:t>GenISIS</a:t>
            </a: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 </a:t>
            </a:r>
            <a:r>
              <a:rPr lang="en-US" altLang="en-US" sz="2400" dirty="0" err="1">
                <a:ea typeface="Georgia" pitchFamily="18" charset="0"/>
                <a:cs typeface="Georgia" pitchFamily="18" charset="0"/>
              </a:rPr>
              <a:t>SCE</a:t>
            </a:r>
            <a:r>
              <a:rPr lang="en-US" altLang="en-US" sz="2400" dirty="0" smtClean="0">
                <a:ea typeface="Georgia" pitchFamily="18" charset="0"/>
                <a:cs typeface="Georgia" pitchFamily="18" charset="0"/>
              </a:rPr>
              <a:t>)</a:t>
            </a:r>
          </a:p>
          <a:p>
            <a:pPr marL="457200" lvl="1" indent="0">
              <a:buNone/>
            </a:pPr>
            <a:endParaRPr lang="en-US" altLang="en-US" sz="1800" dirty="0">
              <a:ea typeface="Georgia" pitchFamily="18" charset="0"/>
              <a:cs typeface="Georgia" pitchFamily="18" charset="0"/>
            </a:endParaRPr>
          </a:p>
          <a:p>
            <a:pPr marL="0" indent="0">
              <a:buNone/>
            </a:pPr>
            <a:endParaRPr lang="en-US" sz="2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6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6934200" cy="1290637"/>
          </a:xfrm>
        </p:spPr>
        <p:txBody>
          <a:bodyPr anchor="ctr"/>
          <a:lstStyle/>
          <a:p>
            <a:r>
              <a:rPr lang="en-US" sz="3200" dirty="0" smtClean="0">
                <a:latin typeface="+mn-lt"/>
              </a:rPr>
              <a:t>Requirements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09600" y="1905000"/>
            <a:ext cx="8001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Georgia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34" charset="0"/>
                <a:ea typeface="Georgia" pitchFamily="18" charset="0"/>
                <a:cs typeface="Georgia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Georgia" pitchFamily="18" charset="0"/>
                <a:ea typeface="Georgia" pitchFamily="18" charset="0"/>
                <a:cs typeface="Georgia" pitchFamily="18" charset="0"/>
              </a:defRPr>
            </a:lvl9pPr>
          </a:lstStyle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• </a:t>
            </a:r>
            <a:r>
              <a:rPr lang="en-US" altLang="en-US" sz="2400" dirty="0" smtClean="0">
                <a:ea typeface="MS PGothic" pitchFamily="34" charset="-128"/>
              </a:rPr>
              <a:t>“Scale” the </a:t>
            </a:r>
            <a:r>
              <a:rPr lang="en-US" altLang="en-US" sz="2400" b="1" dirty="0" smtClean="0">
                <a:ea typeface="MS PGothic" pitchFamily="34" charset="-128"/>
              </a:rPr>
              <a:t>Honest </a:t>
            </a:r>
            <a:r>
              <a:rPr lang="en-US" altLang="en-US" sz="2400" b="1" dirty="0">
                <a:ea typeface="MS PGothic" pitchFamily="34" charset="-128"/>
              </a:rPr>
              <a:t>Broker </a:t>
            </a:r>
            <a:r>
              <a:rPr lang="en-US" altLang="en-US" sz="2400" b="1" dirty="0" smtClean="0">
                <a:ea typeface="MS PGothic" pitchFamily="34" charset="-128"/>
              </a:rPr>
              <a:t>and Governance </a:t>
            </a:r>
            <a:r>
              <a:rPr lang="en-US" altLang="en-US" sz="2400" dirty="0" smtClean="0">
                <a:ea typeface="MS PGothic" pitchFamily="34" charset="-128"/>
              </a:rPr>
              <a:t>systems to meet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 </a:t>
            </a:r>
            <a:r>
              <a:rPr lang="en-US" altLang="en-US" sz="2400" dirty="0" smtClean="0">
                <a:ea typeface="MS PGothic" pitchFamily="34" charset="-128"/>
              </a:rPr>
              <a:t>   increasing MVP scope of data &amp; potential user population</a:t>
            </a:r>
            <a:endParaRPr lang="en-US" altLang="en-US" sz="2400" dirty="0">
              <a:ea typeface="MS PGothic" pitchFamily="34" charset="-128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en-US" dirty="0"/>
          </a:p>
          <a:p>
            <a:pPr marL="0" lvl="1" indent="0" eaLnBrk="1" hangingPunct="1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• Assist with the implementation of: </a:t>
            </a:r>
          </a:p>
          <a:p>
            <a:pPr marL="0" lvl="1" indent="0" eaLnBrk="1" hangingPunct="1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en-US" sz="2400" dirty="0">
                <a:ea typeface="MS PGothic" pitchFamily="34" charset="-128"/>
              </a:rPr>
              <a:t> </a:t>
            </a:r>
            <a:r>
              <a:rPr lang="en-US" altLang="en-US" sz="2400" dirty="0" smtClean="0">
                <a:ea typeface="MS PGothic" pitchFamily="34" charset="-128"/>
              </a:rPr>
              <a:t>  - </a:t>
            </a:r>
            <a:r>
              <a:rPr lang="en-US" altLang="en-US" sz="2400" b="1" dirty="0" smtClean="0">
                <a:ea typeface="MS PGothic" pitchFamily="34" charset="-128"/>
              </a:rPr>
              <a:t>Metadata Database</a:t>
            </a:r>
            <a:endParaRPr lang="en-US" altLang="en-US" sz="2400" dirty="0">
              <a:ea typeface="MS PGothic" pitchFamily="34" charset="-128"/>
            </a:endParaRPr>
          </a:p>
          <a:p>
            <a:pPr marL="0" lvl="1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en-US" sz="2400" b="1" dirty="0" smtClean="0">
                <a:ea typeface="MS PGothic" pitchFamily="34" charset="-128"/>
              </a:rPr>
              <a:t>   </a:t>
            </a:r>
            <a:r>
              <a:rPr lang="en-US" altLang="en-US" sz="2400" dirty="0" smtClean="0">
                <a:ea typeface="MS PGothic" pitchFamily="34" charset="-128"/>
              </a:rPr>
              <a:t>- </a:t>
            </a:r>
            <a:r>
              <a:rPr lang="en-US" altLang="en-US" sz="2400" b="1" dirty="0">
                <a:ea typeface="MS PGothic" pitchFamily="34" charset="-128"/>
              </a:rPr>
              <a:t>Query </a:t>
            </a:r>
            <a:r>
              <a:rPr lang="en-US" altLang="en-US" sz="2400" b="1" dirty="0" smtClean="0">
                <a:ea typeface="MS PGothic" pitchFamily="34" charset="-128"/>
              </a:rPr>
              <a:t>Marts</a:t>
            </a:r>
            <a:r>
              <a:rPr lang="en-US" altLang="en-US" sz="2400" dirty="0" smtClean="0">
                <a:ea typeface="MS PGothic" pitchFamily="34" charset="-128"/>
              </a:rPr>
              <a:t> </a:t>
            </a:r>
          </a:p>
          <a:p>
            <a:pPr marL="0" lvl="1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   - </a:t>
            </a:r>
            <a:r>
              <a:rPr lang="en-US" altLang="en-US" sz="2400" b="1" dirty="0">
                <a:ea typeface="MS PGothic" pitchFamily="34" charset="-128"/>
              </a:rPr>
              <a:t>Terminology </a:t>
            </a:r>
            <a:r>
              <a:rPr lang="en-US" altLang="en-US" sz="2400" b="1" dirty="0" smtClean="0">
                <a:ea typeface="MS PGothic" pitchFamily="34" charset="-128"/>
              </a:rPr>
              <a:t>&amp; Annotation </a:t>
            </a:r>
            <a:r>
              <a:rPr lang="en-US" altLang="en-US" sz="2400" b="1" dirty="0">
                <a:ea typeface="MS PGothic" pitchFamily="34" charset="-128"/>
              </a:rPr>
              <a:t>Server </a:t>
            </a:r>
          </a:p>
          <a:p>
            <a:pPr marL="0" lvl="1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altLang="en-US" sz="2400" dirty="0" smtClean="0">
                <a:ea typeface="MS PGothic" pitchFamily="34" charset="-128"/>
              </a:rPr>
              <a:t>   - </a:t>
            </a:r>
            <a:r>
              <a:rPr lang="en-US" altLang="en-US" sz="2400" b="1" dirty="0">
                <a:ea typeface="MS PGothic" pitchFamily="34" charset="-128"/>
              </a:rPr>
              <a:t>Study Data </a:t>
            </a:r>
            <a:r>
              <a:rPr lang="en-US" altLang="en-US" sz="2400" b="1" dirty="0" smtClean="0">
                <a:ea typeface="MS PGothic" pitchFamily="34" charset="-128"/>
              </a:rPr>
              <a:t>Marts </a:t>
            </a:r>
            <a:endParaRPr lang="en-US" altLang="en-US" sz="2400" dirty="0" smtClean="0">
              <a:ea typeface="MS PGothic" pitchFamily="34" charset="-128"/>
            </a:endParaRPr>
          </a:p>
        </p:txBody>
      </p:sp>
      <p:pic>
        <p:nvPicPr>
          <p:cNvPr id="8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96322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VHA_Templat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EF1307CA1C464989EEEED3C351E665" ma:contentTypeVersion="2" ma:contentTypeDescription="Create a new document." ma:contentTypeScope="" ma:versionID="bb5a41bef17ab788a41fcb82705f5920">
  <xsd:schema xmlns:xsd="http://www.w3.org/2001/XMLSchema" xmlns:p="http://schemas.microsoft.com/office/2006/metadata/properties" xmlns:ns2="7b65fda3-3760-4c48-883f-c0cc1f75e908" targetNamespace="http://schemas.microsoft.com/office/2006/metadata/properties" ma:root="true" ma:fieldsID="46f76d5bde866b989eb6b4a7cd151fb4" ns2:_="">
    <xsd:import namespace="7b65fda3-3760-4c48-883f-c0cc1f75e908"/>
    <xsd:element name="properties">
      <xsd:complexType>
        <xsd:sequence>
          <xsd:element name="documentManagement">
            <xsd:complexType>
              <xsd:all>
                <xsd:element ref="ns2:Company_x002f_Affiliate" minOccurs="0"/>
                <xsd:element ref="ns2:Need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b65fda3-3760-4c48-883f-c0cc1f75e908" elementFormDefault="qualified">
    <xsd:import namespace="http://schemas.microsoft.com/office/2006/documentManagement/types"/>
    <xsd:element name="Company_x002f_Affiliate" ma:index="8" nillable="true" ma:displayName="Company/Affiliate" ma:internalName="Company_x002f_Affiliate">
      <xsd:simpleType>
        <xsd:restriction base="dms:Text">
          <xsd:maxLength value="255"/>
        </xsd:restriction>
      </xsd:simpleType>
    </xsd:element>
    <xsd:element name="Needs" ma:index="9" nillable="true" ma:displayName="Needs" ma:internalName="Need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1) Genomic data storage/computing"/>
                    <xsd:enumeration value="2) Genomic data processing"/>
                    <xsd:enumeration value="3) Phenomics"/>
                    <xsd:enumeration value="4) Data mart creation and access"/>
                    <xsd:enumeration value="5) Participant/community outreach and engagement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Needs xmlns="7b65fda3-3760-4c48-883f-c0cc1f75e908"/>
    <Company_x002f_Affiliate xmlns="7b65fda3-3760-4c48-883f-c0cc1f75e908" xsi:nil="true"/>
  </documentManagement>
</p:properties>
</file>

<file path=customXml/itemProps1.xml><?xml version="1.0" encoding="utf-8"?>
<ds:datastoreItem xmlns:ds="http://schemas.openxmlformats.org/officeDocument/2006/customXml" ds:itemID="{FEBB6ADD-4C92-4792-B6E3-A6DFF3293E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587E0A-26BD-4C4A-89AD-63C53A3852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65fda3-3760-4c48-883f-c0cc1f75e90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24D8625-1378-45C6-99A0-BCDBBB98BB1B}">
  <ds:schemaRefs>
    <ds:schemaRef ds:uri="7b65fda3-3760-4c48-883f-c0cc1f75e908"/>
    <ds:schemaRef ds:uri="http://purl.org/dc/dcmitype/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MVP Industry Day_Slide Template</Template>
  <TotalTime>178</TotalTime>
  <Words>467</Words>
  <Application>Microsoft Office PowerPoint</Application>
  <PresentationFormat>On-screen Show (4:3)</PresentationFormat>
  <Paragraphs>112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PPT_VHA_Template</vt:lpstr>
      <vt:lpstr>              </vt:lpstr>
      <vt:lpstr>Overview of topic</vt:lpstr>
      <vt:lpstr>‘Alpha Test’ Projects</vt:lpstr>
      <vt:lpstr>‘Beta Test’ Projects</vt:lpstr>
      <vt:lpstr>Conduct of Current MVP-linked Studies </vt:lpstr>
      <vt:lpstr>‘Envisioned’ MVP Architecture</vt:lpstr>
      <vt:lpstr>Ability to Query and Extract Data</vt:lpstr>
      <vt:lpstr>Future Timeline</vt:lpstr>
      <vt:lpstr>Requirements</vt:lpstr>
    </vt:vector>
  </TitlesOfParts>
  <Company>Yale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</dc:title>
  <dc:creator>Concato, John</dc:creator>
  <cp:lastModifiedBy>Muralidhar, Sumitra</cp:lastModifiedBy>
  <cp:revision>30</cp:revision>
  <cp:lastPrinted>2015-07-28T15:03:01Z</cp:lastPrinted>
  <dcterms:created xsi:type="dcterms:W3CDTF">2015-07-24T20:13:01Z</dcterms:created>
  <dcterms:modified xsi:type="dcterms:W3CDTF">2015-07-30T02:19:54Z</dcterms:modified>
</cp:coreProperties>
</file>