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9" r:id="rId2"/>
    <p:sldId id="278" r:id="rId3"/>
    <p:sldId id="283" r:id="rId4"/>
    <p:sldId id="282" r:id="rId5"/>
    <p:sldId id="266" r:id="rId6"/>
    <p:sldId id="264" r:id="rId7"/>
    <p:sldId id="280" r:id="rId8"/>
    <p:sldId id="262" r:id="rId9"/>
    <p:sldId id="267" r:id="rId10"/>
    <p:sldId id="269" r:id="rId11"/>
    <p:sldId id="270" r:id="rId12"/>
    <p:sldId id="286" r:id="rId13"/>
    <p:sldId id="287" r:id="rId14"/>
    <p:sldId id="288" r:id="rId15"/>
    <p:sldId id="289" r:id="rId16"/>
    <p:sldId id="290" r:id="rId17"/>
    <p:sldId id="291" r:id="rId18"/>
    <p:sldId id="296" r:id="rId19"/>
    <p:sldId id="293" r:id="rId20"/>
    <p:sldId id="294" r:id="rId21"/>
    <p:sldId id="276" r:id="rId22"/>
    <p:sldId id="268" r:id="rId23"/>
    <p:sldId id="277" r:id="rId24"/>
    <p:sldId id="295"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haeasrogans" initials="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45" autoAdjust="0"/>
    <p:restoredTop sz="96815" autoAdjust="0"/>
  </p:normalViewPr>
  <p:slideViewPr>
    <p:cSldViewPr>
      <p:cViewPr>
        <p:scale>
          <a:sx n="106" d="100"/>
          <a:sy n="106" d="100"/>
        </p:scale>
        <p:origin x="-950" y="21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438F14-8823-4BE2-837E-4187B741EB10}" type="datetimeFigureOut">
              <a:rPr lang="en-US" smtClean="0"/>
              <a:pPr/>
              <a:t>1/15/2013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6189B2-8A60-4D71-B169-597139FF7D1E}" type="slidenum">
              <a:rPr lang="en-US" smtClean="0"/>
              <a:pPr/>
              <a:t>‹#›</a:t>
            </a:fld>
            <a:endParaRPr lang="en-US"/>
          </a:p>
        </p:txBody>
      </p:sp>
    </p:spTree>
    <p:extLst>
      <p:ext uri="{BB962C8B-B14F-4D97-AF65-F5344CB8AC3E}">
        <p14:creationId xmlns:p14="http://schemas.microsoft.com/office/powerpoint/2010/main" val="1833420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22689137-CCE4-4052-8F52-51A446BA6AF5}" type="datetimeFigureOut">
              <a:rPr lang="en-US"/>
              <a:pPr>
                <a:defRPr/>
              </a:pPr>
              <a:t>1/15/2013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14AE002C-515F-42DB-97D6-5F3FAD8D7CCA}" type="slidenum">
              <a:rPr lang="en-US"/>
              <a:pPr>
                <a:defRPr/>
              </a:pPr>
              <a:t>‹#›</a:t>
            </a:fld>
            <a:endParaRPr lang="en-US" dirty="0"/>
          </a:p>
        </p:txBody>
      </p:sp>
    </p:spTree>
    <p:extLst>
      <p:ext uri="{BB962C8B-B14F-4D97-AF65-F5344CB8AC3E}">
        <p14:creationId xmlns:p14="http://schemas.microsoft.com/office/powerpoint/2010/main" val="32602667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2</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r>
              <a:rPr lang="en-US" sz="1600" i="1" dirty="0" smtClean="0">
                <a:effectLst>
                  <a:outerShdw blurRad="38100" dist="38100" dir="2700000" algn="tl">
                    <a:srgbClr val="C0C0C0"/>
                  </a:outerShdw>
                </a:effectLst>
              </a:rPr>
              <a:t>-Include</a:t>
            </a:r>
            <a:r>
              <a:rPr lang="en-US" sz="1600" i="1" baseline="0" dirty="0" smtClean="0">
                <a:effectLst>
                  <a:outerShdw blurRad="38100" dist="38100" dir="2700000" algn="tl">
                    <a:srgbClr val="C0C0C0"/>
                  </a:outerShdw>
                </a:effectLst>
              </a:rPr>
              <a:t> Name and Title of person describing the item.</a:t>
            </a:r>
          </a:p>
          <a:p>
            <a:pPr>
              <a:defRPr/>
            </a:pPr>
            <a:r>
              <a:rPr lang="en-US" sz="1600" i="1" baseline="0" dirty="0" smtClean="0">
                <a:effectLst>
                  <a:outerShdw blurRad="38100" dist="38100" dir="2700000" algn="tl">
                    <a:srgbClr val="C0C0C0"/>
                  </a:outerShdw>
                </a:effectLst>
              </a:rPr>
              <a:t>-</a:t>
            </a: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3</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r>
              <a:rPr lang="en-US" sz="1600" i="1" dirty="0" smtClean="0">
                <a:effectLst>
                  <a:outerShdw blurRad="38100" dist="38100" dir="2700000" algn="tl">
                    <a:srgbClr val="C0C0C0"/>
                  </a:outerShdw>
                </a:effectLst>
              </a:rPr>
              <a:t>-Include</a:t>
            </a:r>
            <a:r>
              <a:rPr lang="en-US" sz="1600" i="1" baseline="0" dirty="0" smtClean="0">
                <a:effectLst>
                  <a:outerShdw blurRad="38100" dist="38100" dir="2700000" algn="tl">
                    <a:srgbClr val="C0C0C0"/>
                  </a:outerShdw>
                </a:effectLst>
              </a:rPr>
              <a:t> Name and Title of person describing the </a:t>
            </a:r>
            <a:r>
              <a:rPr lang="en-US" sz="1600" i="1" baseline="0" smtClean="0">
                <a:effectLst>
                  <a:outerShdw blurRad="38100" dist="38100" dir="2700000" algn="tl">
                    <a:srgbClr val="C0C0C0"/>
                  </a:outerShdw>
                </a:effectLst>
              </a:rPr>
              <a:t>item.</a:t>
            </a:r>
            <a:endParaRPr lang="en-US" sz="1600" i="1" baseline="0" dirty="0" smtClean="0">
              <a:effectLst>
                <a:outerShdw blurRad="38100" dist="38100" dir="2700000" algn="tl">
                  <a:srgbClr val="C0C0C0"/>
                </a:outerShdw>
              </a:effectLs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4</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5</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r>
              <a:rPr lang="en-US" sz="1600" i="1" dirty="0" smtClean="0">
                <a:effectLst>
                  <a:outerShdw blurRad="38100" dist="38100" dir="2700000" algn="tl">
                    <a:srgbClr val="C0C0C0"/>
                  </a:outerShdw>
                </a:effectLst>
              </a:rPr>
              <a:t>I have added</a:t>
            </a:r>
            <a:r>
              <a:rPr lang="en-US" sz="1600" i="1" baseline="0" dirty="0" smtClean="0">
                <a:effectLst>
                  <a:outerShdw blurRad="38100" dist="38100" dir="2700000" algn="tl">
                    <a:srgbClr val="C0C0C0"/>
                  </a:outerShdw>
                </a:effectLst>
              </a:rPr>
              <a:t> the bullets in red to the RFI posting in the attendance section. Therefore this can be removed.</a:t>
            </a: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6</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r>
              <a:rPr lang="en-US" sz="1600" i="1" dirty="0" err="1" smtClean="0">
                <a:effectLst>
                  <a:outerShdw blurRad="38100" dist="38100" dir="2700000" algn="tl">
                    <a:srgbClr val="C0C0C0"/>
                  </a:outerShdw>
                </a:effectLst>
              </a:rPr>
              <a:t>COrrect</a:t>
            </a: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7</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r>
              <a:rPr lang="en-US" sz="1600" i="1" dirty="0" smtClean="0">
                <a:effectLst>
                  <a:outerShdw blurRad="38100" dist="38100" dir="2700000" algn="tl">
                    <a:srgbClr val="C0C0C0"/>
                  </a:outerShdw>
                </a:effectLst>
              </a:rPr>
              <a:t>One-on-One</a:t>
            </a:r>
            <a:r>
              <a:rPr lang="en-US" sz="1600" i="1" baseline="0" dirty="0" smtClean="0">
                <a:effectLst>
                  <a:outerShdw blurRad="38100" dist="38100" dir="2700000" algn="tl">
                    <a:srgbClr val="C0C0C0"/>
                  </a:outerShdw>
                </a:effectLst>
              </a:rPr>
              <a:t> planned during the week of: Should not be done during the Industry Day. Advise vendors to contact if they would like to request One-on-One.</a:t>
            </a: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8</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9</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10</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11</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12</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13</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14</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15</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16</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17</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18</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r>
              <a:rPr lang="en-US" sz="1600" i="1" dirty="0" smtClean="0">
                <a:effectLst>
                  <a:outerShdw blurRad="38100" dist="38100" dir="2700000" algn="tl">
                    <a:srgbClr val="C0C0C0"/>
                  </a:outerShdw>
                </a:effectLst>
              </a:rPr>
              <a:t>PBM please provide additional questions</a:t>
            </a:r>
            <a:r>
              <a:rPr lang="en-US" sz="1600" i="1" baseline="0" dirty="0" smtClean="0">
                <a:effectLst>
                  <a:outerShdw blurRad="38100" dist="38100" dir="2700000" algn="tl">
                    <a:srgbClr val="C0C0C0"/>
                  </a:outerShdw>
                </a:effectLst>
              </a:rPr>
              <a:t> to be posted to Industry under the last bullet</a:t>
            </a: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19</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20</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21</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22</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23</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dt" sz="quarter" idx="1"/>
          </p:nvPr>
        </p:nvSpPr>
        <p:spPr>
          <a:noFill/>
        </p:spPr>
        <p:txBody>
          <a:bodyPr/>
          <a:lstStyle/>
          <a:p>
            <a:fld id="{7CAFCCE8-1DBB-4B90-9794-780C26F20B8C}" type="datetime1">
              <a:rPr lang="en-US"/>
              <a:pPr/>
              <a:t>1/15/2013</a:t>
            </a:fld>
            <a:endParaRPr lang="en-US"/>
          </a:p>
        </p:txBody>
      </p:sp>
      <p:sp>
        <p:nvSpPr>
          <p:cNvPr id="15363" name="Rectangle 13"/>
          <p:cNvSpPr>
            <a:spLocks noGrp="1" noChangeArrowheads="1"/>
          </p:cNvSpPr>
          <p:nvPr>
            <p:ph type="sldNum" sz="quarter" idx="5"/>
          </p:nvPr>
        </p:nvSpPr>
        <p:spPr>
          <a:noFill/>
        </p:spPr>
        <p:txBody>
          <a:bodyPr/>
          <a:lstStyle/>
          <a:p>
            <a:fld id="{54D9CB38-31B7-40AF-B520-A7D66AD66C87}" type="slidenum">
              <a:rPr lang="en-US"/>
              <a:pPr/>
              <a:t>24</a:t>
            </a:fld>
            <a:endParaRPr lang="en-US"/>
          </a:p>
        </p:txBody>
      </p:sp>
      <p:sp>
        <p:nvSpPr>
          <p:cNvPr id="1536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294048" y="4341835"/>
            <a:ext cx="6254347" cy="4415425"/>
          </a:xfrm>
          <a:ln>
            <a:solidFill>
              <a:schemeClr val="tx1"/>
            </a:solidFill>
          </a:ln>
        </p:spPr>
        <p:txBody>
          <a:bodyPr lIns="91457" tIns="45729" rIns="91457" bIns="45729"/>
          <a:lstStyle/>
          <a:p>
            <a:pPr>
              <a:defRPr/>
            </a:pPr>
            <a:endParaRPr lang="en-US" sz="1600" i="1" dirty="0" smtClean="0">
              <a:effectLst>
                <a:outerShdw blurRad="38100" dist="38100" dir="2700000" algn="tl">
                  <a:srgbClr val="C0C0C0"/>
                </a:outerShdw>
              </a:effectLs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5A3E466-915B-4FA8-8A05-66D5DAFF29A9}" type="datetime1">
              <a:rPr lang="en-US" smtClean="0"/>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D2A3F95-C34D-4C47-B701-00ACF72033D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0D8C4EC-0378-4DC5-8968-EB6FC44BE409}" type="datetime1">
              <a:rPr lang="en-US" smtClean="0"/>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1CE1B1E-2129-41C8-B9A7-29B2897A9771}" type="datetime1">
              <a:rPr lang="en-US" smtClean="0"/>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CE17D64-C9AB-40B5-8BEB-2172FD0AFA5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28821F-3A89-4CA7-B237-FE0F1F6FA690}" type="datetime1">
              <a:rPr lang="en-US" smtClean="0"/>
              <a:pPr>
                <a:defRPr/>
              </a:pPr>
              <a:t>1/15/2013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03E53ED-4380-4449-8444-7C251FE923C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76F46C9-3BA9-4072-A5D3-8C454420ABAD}" type="datetime1">
              <a:rPr lang="en-US" smtClean="0"/>
              <a:pPr>
                <a:defRPr/>
              </a:pPr>
              <a:t>1/15/2013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74C0DC0-5A6D-4CFA-92F7-239359951D7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887D850-1609-4FB3-855C-60719DBD0F00}" type="datetime1">
              <a:rPr lang="en-US" smtClean="0"/>
              <a:pPr>
                <a:defRPr/>
              </a:pPr>
              <a:t>1/15/2013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B7C5AD2-630B-4A82-A24F-E9989A83244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491FEA6-DC58-4312-9F82-1C4FCF760AD8}" type="datetime1">
              <a:rPr lang="en-US" smtClean="0"/>
              <a:pPr>
                <a:defRPr/>
              </a:pPr>
              <a:t>1/15/2013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D4F631E-E821-4241-958E-454DF27E68E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08BB46D-A59B-4DE8-B549-BDD349292385}" type="datetime1">
              <a:rPr lang="en-US" smtClean="0"/>
              <a:pPr>
                <a:defRPr/>
              </a:pPr>
              <a:t>1/15/2013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4108C6D-3BD7-41E7-8CB9-DF623FEB9AF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136347F-259A-4179-B324-9A0EBCF99B78}" type="datetime1">
              <a:rPr lang="en-US" smtClean="0"/>
              <a:pPr>
                <a:defRPr/>
              </a:pPr>
              <a:t>1/15/2013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7F8F244-DCE2-4C9D-82E0-3AB4A889766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D33070A-E904-4596-ABCD-118E8817A0D5}" type="datetime1">
              <a:rPr lang="en-US" smtClean="0"/>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81F1958-8384-4B3E-8EB5-1B6F4EEB9A1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592A38C-95B5-41D4-A8EB-E89786F802D8}" type="datetime1">
              <a:rPr lang="en-US" smtClean="0"/>
              <a:pPr>
                <a:defRPr/>
              </a:pPr>
              <a:t>1/15/2013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A2356F4-955C-4E54-906A-2F2BCACD2E4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B158B132-F6DE-4BFF-8029-C24E3CECFE35}" type="datetime1">
              <a:rPr lang="en-US" smtClean="0"/>
              <a:pPr>
                <a:defRPr/>
              </a:pPr>
              <a:t>1/15/2013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2759471-C1B9-42A1-9904-24DF6BFC36C4}" type="slidenum">
              <a:rPr lang="en-US"/>
              <a:pPr>
                <a:defRPr/>
              </a:pPr>
              <a:t>‹#›</a:t>
            </a:fld>
            <a:endParaRPr lang="en-US" dirty="0"/>
          </a:p>
        </p:txBody>
      </p:sp>
      <p:pic>
        <p:nvPicPr>
          <p:cNvPr id="7" name="Picture 1" descr="OAO_Logo"/>
          <p:cNvPicPr>
            <a:picLocks noChangeAspect="1" noChangeArrowheads="1"/>
          </p:cNvPicPr>
          <p:nvPr userDrawn="1"/>
        </p:nvPicPr>
        <p:blipFill>
          <a:blip r:embed="rId13" cstate="print"/>
          <a:srcRect/>
          <a:stretch>
            <a:fillRect/>
          </a:stretch>
        </p:blipFill>
        <p:spPr bwMode="auto">
          <a:xfrm>
            <a:off x="457200" y="312962"/>
            <a:ext cx="1828800" cy="9062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susan.muerdler@va.gov"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epa.gov/osw/hazard/generation/pharmaceuticals/pharms-take-back-disposal.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mailto:maurice.christian@va.gov" TargetMode="External"/><Relationship Id="rId4" Type="http://schemas.openxmlformats.org/officeDocument/2006/relationships/hyperlink" Target="mailto:susan.muerdler@va.gov"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mailto:maurice.christian@va.gov" TargetMode="External"/><Relationship Id="rId4" Type="http://schemas.openxmlformats.org/officeDocument/2006/relationships/hyperlink" Target="mailto:susan.muerdler@va.gov"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13" descr="Color Seal copy"/>
          <p:cNvPicPr>
            <a:picLocks noChangeAspect="1" noChangeArrowheads="1"/>
          </p:cNvPicPr>
          <p:nvPr/>
        </p:nvPicPr>
        <p:blipFill>
          <a:blip r:embed="rId3" cstate="print"/>
          <a:srcRect/>
          <a:stretch>
            <a:fillRect/>
          </a:stretch>
        </p:blipFill>
        <p:spPr bwMode="auto">
          <a:xfrm>
            <a:off x="3637139" y="1981200"/>
            <a:ext cx="1860550" cy="1841500"/>
          </a:xfrm>
          <a:prstGeom prst="rect">
            <a:avLst/>
          </a:prstGeom>
          <a:noFill/>
          <a:ln w="9525">
            <a:noFill/>
            <a:miter lim="800000"/>
            <a:headEnd/>
            <a:tailEnd/>
          </a:ln>
        </p:spPr>
      </p:pic>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sp>
        <p:nvSpPr>
          <p:cNvPr id="2064" name="Rectangle 16"/>
          <p:cNvSpPr>
            <a:spLocks noChangeArrowheads="1"/>
          </p:cNvSpPr>
          <p:nvPr/>
        </p:nvSpPr>
        <p:spPr bwMode="auto">
          <a:xfrm>
            <a:off x="152400" y="4038600"/>
            <a:ext cx="8839200" cy="2286000"/>
          </a:xfrm>
          <a:prstGeom prst="rect">
            <a:avLst/>
          </a:prstGeom>
          <a:noFill/>
          <a:ln w="9525">
            <a:noFill/>
            <a:miter lim="800000"/>
            <a:headEnd/>
            <a:tailEnd/>
          </a:ln>
          <a:effectLst>
            <a:outerShdw dist="17961" dir="2700000" algn="ctr" rotWithShape="0">
              <a:schemeClr val="bg1"/>
            </a:outerShdw>
          </a:effectLst>
        </p:spPr>
        <p:txBody>
          <a:bodyPr anchor="ctr"/>
          <a:lstStyle/>
          <a:p>
            <a:pPr algn="ctr">
              <a:lnSpc>
                <a:spcPct val="70000"/>
              </a:lnSpc>
              <a:defRPr/>
            </a:pPr>
            <a:r>
              <a:rPr lang="en-US" sz="3800" b="1" dirty="0" smtClean="0">
                <a:solidFill>
                  <a:srgbClr val="000066"/>
                </a:solidFill>
                <a:latin typeface="Arial" pitchFamily="34" charset="0"/>
                <a:cs typeface="Arial" pitchFamily="34" charset="0"/>
              </a:rPr>
              <a:t>Consumer Return </a:t>
            </a:r>
          </a:p>
          <a:p>
            <a:pPr algn="ctr">
              <a:lnSpc>
                <a:spcPct val="70000"/>
              </a:lnSpc>
              <a:defRPr/>
            </a:pPr>
            <a:r>
              <a:rPr lang="en-US" sz="3800" b="1" dirty="0" smtClean="0">
                <a:solidFill>
                  <a:srgbClr val="000066"/>
                </a:solidFill>
                <a:latin typeface="Arial" pitchFamily="34" charset="0"/>
                <a:cs typeface="Arial" pitchFamily="34" charset="0"/>
              </a:rPr>
              <a:t>Medication Envelopes</a:t>
            </a:r>
          </a:p>
          <a:p>
            <a:pPr algn="ctr">
              <a:lnSpc>
                <a:spcPct val="70000"/>
              </a:lnSpc>
              <a:defRPr/>
            </a:pPr>
            <a:r>
              <a:rPr lang="en-US" sz="3800" b="1" dirty="0" smtClean="0">
                <a:solidFill>
                  <a:srgbClr val="000066"/>
                </a:solidFill>
                <a:latin typeface="Arial Narrow" pitchFamily="34" charset="0"/>
              </a:rPr>
              <a:t/>
            </a:r>
            <a:br>
              <a:rPr lang="en-US" sz="3800" b="1" dirty="0" smtClean="0">
                <a:solidFill>
                  <a:srgbClr val="000066"/>
                </a:solidFill>
                <a:latin typeface="Arial Narrow" pitchFamily="34" charset="0"/>
              </a:rPr>
            </a:br>
            <a:r>
              <a:rPr lang="en-US" sz="3600" b="1" dirty="0" smtClean="0">
                <a:solidFill>
                  <a:srgbClr val="000066"/>
                </a:solidFill>
                <a:latin typeface="Arial" pitchFamily="34" charset="0"/>
                <a:cs typeface="Arial" pitchFamily="34" charset="0"/>
              </a:rPr>
              <a:t>Industry Conference</a:t>
            </a:r>
            <a:endParaRPr lang="en-US" sz="2400" b="1" dirty="0" smtClean="0">
              <a:solidFill>
                <a:srgbClr val="000066"/>
              </a:solidFill>
              <a:latin typeface="Arial" pitchFamily="34" charset="0"/>
              <a:cs typeface="Arial" pitchFamily="34" charset="0"/>
            </a:endParaRPr>
          </a:p>
          <a:p>
            <a:pPr algn="ctr">
              <a:lnSpc>
                <a:spcPct val="70000"/>
              </a:lnSpc>
              <a:defRPr/>
            </a:pPr>
            <a:endParaRPr lang="en-US" sz="2400" b="1" dirty="0" smtClean="0">
              <a:solidFill>
                <a:srgbClr val="000066"/>
              </a:solidFill>
              <a:latin typeface="Arial" pitchFamily="34" charset="0"/>
              <a:cs typeface="Arial" pitchFamily="34" charset="0"/>
            </a:endParaRPr>
          </a:p>
          <a:p>
            <a:pPr algn="ctr">
              <a:lnSpc>
                <a:spcPct val="70000"/>
              </a:lnSpc>
              <a:defRPr/>
            </a:pPr>
            <a:r>
              <a:rPr lang="en-US" sz="3600" dirty="0" smtClean="0">
                <a:solidFill>
                  <a:srgbClr val="000066"/>
                </a:solidFill>
                <a:latin typeface="Arial" pitchFamily="34" charset="0"/>
                <a:cs typeface="Arial" pitchFamily="34" charset="0"/>
              </a:rPr>
              <a:t>January 22, 2013</a:t>
            </a:r>
            <a:endParaRPr lang="en-US" sz="3600" dirty="0">
              <a:solidFill>
                <a:srgbClr val="003399"/>
              </a:solidFill>
              <a:latin typeface="Arial" pitchFamily="34" charset="0"/>
              <a:cs typeface="Arial" pitchFamily="34" charset="0"/>
            </a:endParaRPr>
          </a:p>
        </p:txBody>
      </p:sp>
      <p:pic>
        <p:nvPicPr>
          <p:cNvPr id="12" name="Picture 1" descr="OAO_Logo"/>
          <p:cNvPicPr>
            <a:picLocks noChangeAspect="1" noChangeArrowheads="1"/>
          </p:cNvPicPr>
          <p:nvPr/>
        </p:nvPicPr>
        <p:blipFill>
          <a:blip r:embed="rId4" cstate="print"/>
          <a:srcRect/>
          <a:stretch>
            <a:fillRect/>
          </a:stretch>
        </p:blipFill>
        <p:spPr bwMode="auto">
          <a:xfrm>
            <a:off x="457200" y="165100"/>
            <a:ext cx="2133600" cy="1057275"/>
          </a:xfrm>
          <a:prstGeom prst="rect">
            <a:avLst/>
          </a:prstGeom>
          <a:noFill/>
          <a:ln w="9525">
            <a:noFill/>
            <a:miter lim="800000"/>
            <a:headEnd/>
            <a:tailEnd/>
          </a:ln>
        </p:spPr>
      </p:pic>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2</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Meeting Agenda</a:t>
            </a:r>
          </a:p>
        </p:txBody>
      </p:sp>
      <p:graphicFrame>
        <p:nvGraphicFramePr>
          <p:cNvPr id="18" name="Content Placeholder 4"/>
          <p:cNvGraphicFramePr>
            <a:graphicFrameLocks/>
          </p:cNvGraphicFramePr>
          <p:nvPr>
            <p:extLst>
              <p:ext uri="{D42A27DB-BD31-4B8C-83A1-F6EECF244321}">
                <p14:modId xmlns:p14="http://schemas.microsoft.com/office/powerpoint/2010/main" val="1551349929"/>
              </p:ext>
            </p:extLst>
          </p:nvPr>
        </p:nvGraphicFramePr>
        <p:xfrm>
          <a:off x="236537" y="1524000"/>
          <a:ext cx="8755063" cy="4267200"/>
        </p:xfrm>
        <a:graphic>
          <a:graphicData uri="http://schemas.openxmlformats.org/drawingml/2006/table">
            <a:tbl>
              <a:tblPr firstRow="1" bandRow="1">
                <a:tableStyleId>{5C22544A-7EE6-4342-B048-85BDC9FD1C3A}</a:tableStyleId>
              </a:tblPr>
              <a:tblGrid>
                <a:gridCol w="1069971"/>
                <a:gridCol w="3959229"/>
                <a:gridCol w="3725863"/>
              </a:tblGrid>
              <a:tr h="437516">
                <a:tc>
                  <a:txBody>
                    <a:bodyPr/>
                    <a:lstStyle/>
                    <a:p>
                      <a:r>
                        <a:rPr lang="en-US" sz="2400" dirty="0" smtClean="0">
                          <a:latin typeface="Arial" pitchFamily="34" charset="0"/>
                          <a:cs typeface="Arial" pitchFamily="34" charset="0"/>
                        </a:rPr>
                        <a:t>Time</a:t>
                      </a:r>
                      <a:endParaRPr lang="en-US" sz="2400" dirty="0">
                        <a:latin typeface="Arial" pitchFamily="34" charset="0"/>
                        <a:cs typeface="Arial" pitchFamily="34" charset="0"/>
                      </a:endParaRPr>
                    </a:p>
                  </a:txBody>
                  <a:tcPr/>
                </a:tc>
                <a:tc>
                  <a:txBody>
                    <a:bodyPr/>
                    <a:lstStyle/>
                    <a:p>
                      <a:r>
                        <a:rPr lang="en-US" sz="2400" dirty="0" smtClean="0">
                          <a:latin typeface="Arial" pitchFamily="34" charset="0"/>
                          <a:cs typeface="Arial" pitchFamily="34" charset="0"/>
                        </a:rPr>
                        <a:t>Description</a:t>
                      </a:r>
                      <a:endParaRPr lang="en-US" sz="2400" dirty="0">
                        <a:latin typeface="Arial" pitchFamily="34" charset="0"/>
                        <a:cs typeface="Arial" pitchFamily="34" charset="0"/>
                      </a:endParaRPr>
                    </a:p>
                  </a:txBody>
                  <a:tcPr/>
                </a:tc>
                <a:tc>
                  <a:txBody>
                    <a:bodyPr/>
                    <a:lstStyle/>
                    <a:p>
                      <a:r>
                        <a:rPr lang="en-US" sz="2400" dirty="0" smtClean="0">
                          <a:latin typeface="Arial" pitchFamily="34" charset="0"/>
                          <a:cs typeface="Arial" pitchFamily="34" charset="0"/>
                        </a:rPr>
                        <a:t>Presenter</a:t>
                      </a:r>
                      <a:endParaRPr lang="en-US" sz="2400" dirty="0">
                        <a:latin typeface="Arial" pitchFamily="34" charset="0"/>
                        <a:cs typeface="Arial" pitchFamily="34" charset="0"/>
                      </a:endParaRPr>
                    </a:p>
                  </a:txBody>
                  <a:tcPr/>
                </a:tc>
              </a:tr>
              <a:tr h="729193">
                <a:tc>
                  <a:txBody>
                    <a:bodyPr/>
                    <a:lstStyle/>
                    <a:p>
                      <a:r>
                        <a:rPr lang="en-US" sz="2200" dirty="0" smtClean="0">
                          <a:latin typeface="Arial" pitchFamily="34" charset="0"/>
                          <a:cs typeface="Arial" pitchFamily="34" charset="0"/>
                        </a:rPr>
                        <a:t>0900 – 0920</a:t>
                      </a:r>
                      <a:endParaRPr lang="en-US" sz="2200" dirty="0">
                        <a:latin typeface="Arial" pitchFamily="34" charset="0"/>
                        <a:cs typeface="Arial" pitchFamily="34" charset="0"/>
                      </a:endParaRPr>
                    </a:p>
                  </a:txBody>
                  <a:tcPr/>
                </a:tc>
                <a:tc>
                  <a:txBody>
                    <a:bodyPr/>
                    <a:lstStyle/>
                    <a:p>
                      <a:pPr marL="0" marR="0" lvl="2"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200" b="0" dirty="0" smtClean="0">
                          <a:latin typeface="Arial" pitchFamily="34" charset="0"/>
                          <a:cs typeface="Arial" pitchFamily="34" charset="0"/>
                        </a:rPr>
                        <a:t>Welcome Remarks/ Introduction/Meeting Agenda</a:t>
                      </a:r>
                    </a:p>
                  </a:txBody>
                  <a:tcPr/>
                </a:tc>
                <a:tc>
                  <a:txBody>
                    <a:bodyPr/>
                    <a:lstStyle/>
                    <a:p>
                      <a:pPr marL="0" marR="0" lvl="2"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200" b="0" baseline="0" dirty="0" smtClean="0">
                          <a:latin typeface="Arial" pitchFamily="34" charset="0"/>
                          <a:cs typeface="Arial" pitchFamily="34" charset="0"/>
                        </a:rPr>
                        <a:t>CO, Mr. Mauricio Vazquez</a:t>
                      </a:r>
                      <a:br>
                        <a:rPr lang="en-US" sz="2200" b="0" baseline="0" dirty="0" smtClean="0">
                          <a:latin typeface="Arial" pitchFamily="34" charset="0"/>
                          <a:cs typeface="Arial" pitchFamily="34" charset="0"/>
                        </a:rPr>
                      </a:br>
                      <a:r>
                        <a:rPr lang="en-US" sz="2200" b="0" dirty="0" smtClean="0">
                          <a:solidFill>
                            <a:schemeClr val="tx1"/>
                          </a:solidFill>
                          <a:latin typeface="Arial" pitchFamily="34" charset="0"/>
                          <a:cs typeface="Arial" pitchFamily="34" charset="0"/>
                        </a:rPr>
                        <a:t>PBM,</a:t>
                      </a:r>
                      <a:r>
                        <a:rPr lang="en-US" sz="2200" b="0" baseline="0" dirty="0" smtClean="0">
                          <a:solidFill>
                            <a:schemeClr val="tx1"/>
                          </a:solidFill>
                          <a:latin typeface="Arial" pitchFamily="34" charset="0"/>
                          <a:cs typeface="Arial" pitchFamily="34" charset="0"/>
                        </a:rPr>
                        <a:t> Ms. Jeanne Tuttle</a:t>
                      </a:r>
                      <a:endParaRPr lang="en-US" sz="2200" b="0" dirty="0" smtClean="0">
                        <a:solidFill>
                          <a:schemeClr val="tx1"/>
                        </a:solidFill>
                        <a:latin typeface="Arial" pitchFamily="34" charset="0"/>
                        <a:cs typeface="Arial" pitchFamily="34" charset="0"/>
                      </a:endParaRPr>
                    </a:p>
                  </a:txBody>
                  <a:tcPr/>
                </a:tc>
              </a:tr>
              <a:tr h="729193">
                <a:tc>
                  <a:txBody>
                    <a:bodyPr/>
                    <a:lstStyle/>
                    <a:p>
                      <a:r>
                        <a:rPr lang="en-US" sz="2200" dirty="0" smtClean="0">
                          <a:latin typeface="Arial" pitchFamily="34" charset="0"/>
                          <a:cs typeface="Arial" pitchFamily="34" charset="0"/>
                        </a:rPr>
                        <a:t>0920 – 0930</a:t>
                      </a:r>
                      <a:endParaRPr lang="en-US" sz="2200" dirty="0">
                        <a:latin typeface="Arial" pitchFamily="34" charset="0"/>
                        <a:cs typeface="Arial" pitchFamily="34" charset="0"/>
                      </a:endParaRPr>
                    </a:p>
                  </a:txBody>
                  <a:tcPr/>
                </a:tc>
                <a:tc>
                  <a:txBody>
                    <a:bodyPr/>
                    <a:lstStyle/>
                    <a:p>
                      <a:r>
                        <a:rPr lang="en-US" sz="2200" b="0" dirty="0" smtClean="0">
                          <a:latin typeface="Arial" pitchFamily="34" charset="0"/>
                          <a:cs typeface="Arial" pitchFamily="34" charset="0"/>
                        </a:rPr>
                        <a:t>Event Goals</a:t>
                      </a:r>
                    </a:p>
                  </a:txBody>
                  <a:tcPr/>
                </a:tc>
                <a:tc>
                  <a:txBody>
                    <a:bodyPr/>
                    <a:lstStyle/>
                    <a:p>
                      <a:r>
                        <a:rPr lang="en-US" sz="2200" b="0" baseline="0" dirty="0" smtClean="0">
                          <a:latin typeface="Arial" pitchFamily="34" charset="0"/>
                          <a:cs typeface="Arial" pitchFamily="34" charset="0"/>
                        </a:rPr>
                        <a:t>CO, Mr. Mauricio Vazquez</a:t>
                      </a:r>
                      <a:endParaRPr lang="en-US" sz="2200" b="0" dirty="0">
                        <a:latin typeface="Arial" pitchFamily="34" charset="0"/>
                        <a:cs typeface="Arial" pitchFamily="34" charset="0"/>
                      </a:endParaRPr>
                    </a:p>
                  </a:txBody>
                  <a:tcPr/>
                </a:tc>
              </a:tr>
              <a:tr h="729193">
                <a:tc>
                  <a:txBody>
                    <a:bodyPr/>
                    <a:lstStyle/>
                    <a:p>
                      <a:r>
                        <a:rPr lang="en-US" sz="2200" dirty="0" smtClean="0">
                          <a:solidFill>
                            <a:schemeClr val="tx1"/>
                          </a:solidFill>
                          <a:latin typeface="Arial" pitchFamily="34" charset="0"/>
                          <a:cs typeface="Arial" pitchFamily="34" charset="0"/>
                        </a:rPr>
                        <a:t>0930 –0940</a:t>
                      </a:r>
                      <a:endParaRPr lang="en-US" sz="22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Administrative/Rules of Engagement</a:t>
                      </a:r>
                      <a:endParaRPr lang="en-US" sz="2200" b="0" dirty="0" smtClean="0">
                        <a:solidFill>
                          <a:srgbClr val="FF0000"/>
                        </a:solidFill>
                        <a:latin typeface="Arial" pitchFamily="34" charset="0"/>
                        <a:cs typeface="Arial" pitchFamily="34" charset="0"/>
                      </a:endParaRPr>
                    </a:p>
                  </a:txBody>
                  <a:tcPr/>
                </a:tc>
                <a:tc>
                  <a:txBody>
                    <a:bodyPr/>
                    <a:lstStyle/>
                    <a:p>
                      <a:r>
                        <a:rPr lang="en-US" sz="2200" b="0" baseline="0" dirty="0" smtClean="0">
                          <a:latin typeface="Arial" pitchFamily="34" charset="0"/>
                          <a:cs typeface="Arial" pitchFamily="34" charset="0"/>
                        </a:rPr>
                        <a:t>CS, Mr. Maurice Christian</a:t>
                      </a:r>
                      <a:endParaRPr lang="en-US" sz="2200" b="0" dirty="0" smtClean="0">
                        <a:solidFill>
                          <a:srgbClr val="FF0000"/>
                        </a:solidFill>
                        <a:latin typeface="Arial" pitchFamily="34" charset="0"/>
                        <a:cs typeface="Arial" pitchFamily="34" charset="0"/>
                      </a:endParaRPr>
                    </a:p>
                  </a:txBody>
                  <a:tcPr/>
                </a:tc>
              </a:tr>
              <a:tr h="729193">
                <a:tc>
                  <a:txBody>
                    <a:bodyPr/>
                    <a:lstStyle/>
                    <a:p>
                      <a:r>
                        <a:rPr lang="en-US" sz="2200" dirty="0" smtClean="0">
                          <a:solidFill>
                            <a:schemeClr val="tx1"/>
                          </a:solidFill>
                          <a:latin typeface="Arial" pitchFamily="34" charset="0"/>
                          <a:cs typeface="Arial" pitchFamily="34" charset="0"/>
                        </a:rPr>
                        <a:t>0940 – 1030</a:t>
                      </a:r>
                      <a:endParaRPr lang="en-US" sz="22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Arial" pitchFamily="34" charset="0"/>
                          <a:cs typeface="Arial" pitchFamily="34" charset="0"/>
                        </a:rPr>
                        <a:t>VA Objective</a:t>
                      </a:r>
                      <a:r>
                        <a:rPr lang="en-US" sz="2200" b="0" dirty="0" smtClean="0">
                          <a:solidFill>
                            <a:schemeClr val="tx1"/>
                          </a:solidFill>
                          <a:latin typeface="Arial" pitchFamily="34" charset="0"/>
                          <a:cs typeface="Arial" pitchFamily="34" charset="0"/>
                        </a:rPr>
                        <a:t>/Requirement Identification</a:t>
                      </a:r>
                    </a:p>
                  </a:txBody>
                  <a:tcPr/>
                </a:tc>
                <a:tc>
                  <a:txBody>
                    <a:bodyPr/>
                    <a:lstStyle/>
                    <a:p>
                      <a:r>
                        <a:rPr lang="en-US" sz="2200" b="0" dirty="0" smtClean="0">
                          <a:solidFill>
                            <a:schemeClr val="tx1"/>
                          </a:solidFill>
                          <a:latin typeface="Arial" pitchFamily="34" charset="0"/>
                          <a:cs typeface="Arial" pitchFamily="34" charset="0"/>
                        </a:rPr>
                        <a:t>PBM,</a:t>
                      </a:r>
                      <a:r>
                        <a:rPr lang="en-US" sz="2200" b="0" baseline="0" dirty="0" smtClean="0">
                          <a:solidFill>
                            <a:schemeClr val="tx1"/>
                          </a:solidFill>
                          <a:latin typeface="Arial" pitchFamily="34" charset="0"/>
                          <a:cs typeface="Arial" pitchFamily="34" charset="0"/>
                        </a:rPr>
                        <a:t> Ms. Jeanne Tuttle</a:t>
                      </a:r>
                      <a:endParaRPr lang="en-US" sz="2200" b="0" dirty="0" smtClean="0">
                        <a:solidFill>
                          <a:schemeClr val="tx1"/>
                        </a:solidFill>
                        <a:latin typeface="Arial" pitchFamily="34" charset="0"/>
                        <a:cs typeface="Arial" pitchFamily="34" charset="0"/>
                      </a:endParaRPr>
                    </a:p>
                  </a:txBody>
                  <a:tcPr/>
                </a:tc>
              </a:tr>
              <a:tr h="699853">
                <a:tc>
                  <a:txBody>
                    <a:bodyPr/>
                    <a:lstStyle/>
                    <a:p>
                      <a:r>
                        <a:rPr lang="en-US" sz="2200" dirty="0" smtClean="0">
                          <a:solidFill>
                            <a:schemeClr val="tx1"/>
                          </a:solidFill>
                          <a:latin typeface="Arial" pitchFamily="34" charset="0"/>
                          <a:cs typeface="Arial" pitchFamily="34" charset="0"/>
                        </a:rPr>
                        <a:t>1030 – 1100</a:t>
                      </a:r>
                      <a:endParaRPr lang="en-US" sz="22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solidFill>
                            <a:schemeClr val="tx1"/>
                          </a:solidFill>
                          <a:latin typeface="Arial" pitchFamily="34" charset="0"/>
                          <a:cs typeface="Arial" pitchFamily="34" charset="0"/>
                        </a:rPr>
                        <a:t>Q&amp;A</a:t>
                      </a:r>
                      <a:r>
                        <a:rPr lang="en-US" sz="2200" b="0" baseline="0" dirty="0" smtClean="0">
                          <a:solidFill>
                            <a:schemeClr val="tx1"/>
                          </a:solidFill>
                          <a:latin typeface="Arial" pitchFamily="34" charset="0"/>
                          <a:cs typeface="Arial" pitchFamily="34" charset="0"/>
                        </a:rPr>
                        <a:t> Session: VA Questions</a:t>
                      </a:r>
                      <a:r>
                        <a:rPr lang="en-US" sz="2200" dirty="0" smtClean="0">
                          <a:latin typeface="Arial" pitchFamily="34" charset="0"/>
                          <a:cs typeface="Arial" pitchFamily="34" charset="0"/>
                        </a:rPr>
                        <a:t>/</a:t>
                      </a:r>
                      <a:r>
                        <a:rPr lang="en-US" sz="2200" b="0" dirty="0" smtClean="0">
                          <a:solidFill>
                            <a:schemeClr val="tx1"/>
                          </a:solidFill>
                          <a:latin typeface="Arial" pitchFamily="34" charset="0"/>
                          <a:cs typeface="Arial" pitchFamily="34" charset="0"/>
                        </a:rPr>
                        <a:t>CLIN Structure</a:t>
                      </a:r>
                      <a:endParaRPr lang="en-US" sz="2200" b="0" baseline="0" dirty="0" smtClean="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latin typeface="Arial" pitchFamily="34" charset="0"/>
                          <a:cs typeface="Arial" pitchFamily="34" charset="0"/>
                        </a:rPr>
                        <a:t>CS, Mr. Maurice Christian</a:t>
                      </a:r>
                      <a:endParaRPr lang="en-US" sz="2200" b="0" dirty="0" smtClean="0">
                        <a:solidFill>
                          <a:srgbClr val="FF0000"/>
                        </a:solidFill>
                        <a:latin typeface="Arial" pitchFamily="34" charset="0"/>
                        <a:cs typeface="Arial" pitchFamily="34" charset="0"/>
                      </a:endParaRPr>
                    </a:p>
                  </a:txBody>
                  <a:tcPr/>
                </a:tc>
              </a:tr>
            </a:tbl>
          </a:graphicData>
        </a:graphic>
      </p:graphicFrame>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3</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Meeting Agenda (cont.)</a:t>
            </a:r>
          </a:p>
        </p:txBody>
      </p:sp>
      <p:graphicFrame>
        <p:nvGraphicFramePr>
          <p:cNvPr id="18" name="Content Placeholder 4"/>
          <p:cNvGraphicFramePr>
            <a:graphicFrameLocks/>
          </p:cNvGraphicFramePr>
          <p:nvPr>
            <p:extLst>
              <p:ext uri="{D42A27DB-BD31-4B8C-83A1-F6EECF244321}">
                <p14:modId xmlns:p14="http://schemas.microsoft.com/office/powerpoint/2010/main" val="1518485142"/>
              </p:ext>
            </p:extLst>
          </p:nvPr>
        </p:nvGraphicFramePr>
        <p:xfrm>
          <a:off x="204227" y="1513241"/>
          <a:ext cx="8755063" cy="3515959"/>
        </p:xfrm>
        <a:graphic>
          <a:graphicData uri="http://schemas.openxmlformats.org/drawingml/2006/table">
            <a:tbl>
              <a:tblPr firstRow="1" bandRow="1">
                <a:tableStyleId>{5C22544A-7EE6-4342-B048-85BDC9FD1C3A}</a:tableStyleId>
              </a:tblPr>
              <a:tblGrid>
                <a:gridCol w="1069971"/>
                <a:gridCol w="3959229"/>
                <a:gridCol w="3725863"/>
              </a:tblGrid>
              <a:tr h="467959">
                <a:tc>
                  <a:txBody>
                    <a:bodyPr/>
                    <a:lstStyle/>
                    <a:p>
                      <a:r>
                        <a:rPr lang="en-US" sz="2400" dirty="0" smtClean="0">
                          <a:latin typeface="Arial" pitchFamily="34" charset="0"/>
                          <a:cs typeface="Arial" pitchFamily="34" charset="0"/>
                        </a:rPr>
                        <a:t>Time</a:t>
                      </a:r>
                      <a:endParaRPr lang="en-US" sz="2400" dirty="0">
                        <a:latin typeface="Arial" pitchFamily="34" charset="0"/>
                        <a:cs typeface="Arial" pitchFamily="34" charset="0"/>
                      </a:endParaRPr>
                    </a:p>
                  </a:txBody>
                  <a:tcPr/>
                </a:tc>
                <a:tc>
                  <a:txBody>
                    <a:bodyPr/>
                    <a:lstStyle/>
                    <a:p>
                      <a:r>
                        <a:rPr lang="en-US" sz="2400" dirty="0" smtClean="0">
                          <a:latin typeface="Arial" pitchFamily="34" charset="0"/>
                          <a:cs typeface="Arial" pitchFamily="34" charset="0"/>
                        </a:rPr>
                        <a:t>Description</a:t>
                      </a:r>
                      <a:endParaRPr lang="en-US" sz="2400" dirty="0">
                        <a:latin typeface="Arial" pitchFamily="34" charset="0"/>
                        <a:cs typeface="Arial" pitchFamily="34" charset="0"/>
                      </a:endParaRPr>
                    </a:p>
                  </a:txBody>
                  <a:tcPr/>
                </a:tc>
                <a:tc>
                  <a:txBody>
                    <a:bodyPr/>
                    <a:lstStyle/>
                    <a:p>
                      <a:r>
                        <a:rPr lang="en-US" sz="2400" dirty="0" smtClean="0">
                          <a:latin typeface="Arial" pitchFamily="34" charset="0"/>
                          <a:cs typeface="Arial" pitchFamily="34" charset="0"/>
                        </a:rPr>
                        <a:t>Presenter</a:t>
                      </a:r>
                      <a:endParaRPr lang="en-US" sz="2400" dirty="0">
                        <a:latin typeface="Arial" pitchFamily="34" charset="0"/>
                        <a:cs typeface="Arial" pitchFamily="34" charset="0"/>
                      </a:endParaRPr>
                    </a:p>
                  </a:txBody>
                  <a:tcPr/>
                </a:tc>
              </a:tr>
              <a:tr h="751241">
                <a:tc>
                  <a:txBody>
                    <a:bodyPr/>
                    <a:lstStyle/>
                    <a:p>
                      <a:r>
                        <a:rPr lang="en-US" sz="2200" dirty="0" smtClean="0">
                          <a:latin typeface="Arial" pitchFamily="34" charset="0"/>
                          <a:cs typeface="Arial" pitchFamily="34" charset="0"/>
                        </a:rPr>
                        <a:t>1100 – 1130</a:t>
                      </a:r>
                      <a:endParaRPr lang="en-US" sz="2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solidFill>
                            <a:schemeClr val="tx1"/>
                          </a:solidFill>
                          <a:latin typeface="Arial" pitchFamily="34" charset="0"/>
                          <a:cs typeface="Arial" pitchFamily="34" charset="0"/>
                        </a:rPr>
                        <a:t>Q&amp;A</a:t>
                      </a:r>
                      <a:r>
                        <a:rPr lang="en-US" sz="2200" b="0" baseline="0" dirty="0" smtClean="0">
                          <a:solidFill>
                            <a:schemeClr val="tx1"/>
                          </a:solidFill>
                          <a:latin typeface="Arial" pitchFamily="34" charset="0"/>
                          <a:cs typeface="Arial" pitchFamily="34" charset="0"/>
                        </a:rPr>
                        <a:t> Session: Industry Questions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solidFill>
                            <a:schemeClr val="tx1"/>
                          </a:solidFill>
                          <a:latin typeface="Arial" pitchFamily="34" charset="0"/>
                          <a:cs typeface="Arial" pitchFamily="34" charset="0"/>
                        </a:rPr>
                        <a:t>CS, Melissa Lera</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solidFill>
                            <a:schemeClr val="tx1"/>
                          </a:solidFill>
                          <a:latin typeface="Arial" pitchFamily="34" charset="0"/>
                          <a:cs typeface="Arial" pitchFamily="34" charset="0"/>
                        </a:rPr>
                        <a:t>PBM,</a:t>
                      </a:r>
                      <a:r>
                        <a:rPr lang="en-US" sz="2200" b="0" baseline="0" dirty="0" smtClean="0">
                          <a:solidFill>
                            <a:schemeClr val="tx1"/>
                          </a:solidFill>
                          <a:latin typeface="Arial" pitchFamily="34" charset="0"/>
                          <a:cs typeface="Arial" pitchFamily="34" charset="0"/>
                        </a:rPr>
                        <a:t> Ms. Jeanne Tuttle</a:t>
                      </a:r>
                    </a:p>
                  </a:txBody>
                  <a:tcPr/>
                </a:tc>
              </a:tr>
              <a:tr h="751241">
                <a:tc>
                  <a:txBody>
                    <a:bodyPr/>
                    <a:lstStyle/>
                    <a:p>
                      <a:r>
                        <a:rPr lang="en-US" sz="2200" dirty="0" smtClean="0">
                          <a:latin typeface="Arial" pitchFamily="34" charset="0"/>
                          <a:cs typeface="Arial" pitchFamily="34" charset="0"/>
                        </a:rPr>
                        <a:t>1130 – 1135</a:t>
                      </a:r>
                      <a:endParaRPr lang="en-US" sz="2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solidFill>
                            <a:schemeClr val="tx1"/>
                          </a:solidFill>
                          <a:latin typeface="Arial" pitchFamily="34" charset="0"/>
                          <a:cs typeface="Arial" pitchFamily="34" charset="0"/>
                        </a:rPr>
                        <a:t>Tentative Milestones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solidFill>
                            <a:schemeClr val="tx1"/>
                          </a:solidFill>
                          <a:latin typeface="Arial" pitchFamily="34" charset="0"/>
                          <a:cs typeface="Arial" pitchFamily="34" charset="0"/>
                        </a:rPr>
                        <a:t>CS, Melissa </a:t>
                      </a:r>
                      <a:r>
                        <a:rPr lang="en-US" sz="2200" b="0" baseline="0" dirty="0" err="1" smtClean="0">
                          <a:solidFill>
                            <a:schemeClr val="tx1"/>
                          </a:solidFill>
                          <a:latin typeface="Arial" pitchFamily="34" charset="0"/>
                          <a:cs typeface="Arial" pitchFamily="34" charset="0"/>
                        </a:rPr>
                        <a:t>Lera</a:t>
                      </a:r>
                      <a:endParaRPr lang="en-US" sz="2200" b="0" baseline="0" dirty="0" smtClean="0">
                        <a:solidFill>
                          <a:schemeClr val="tx1"/>
                        </a:solidFill>
                        <a:latin typeface="Arial" pitchFamily="34" charset="0"/>
                        <a:cs typeface="Arial" pitchFamily="34" charset="0"/>
                      </a:endParaRPr>
                    </a:p>
                  </a:txBody>
                  <a:tcPr/>
                </a:tc>
              </a:tr>
              <a:tr h="751241">
                <a:tc>
                  <a:txBody>
                    <a:bodyPr/>
                    <a:lstStyle/>
                    <a:p>
                      <a:r>
                        <a:rPr lang="en-US" sz="2200" dirty="0" smtClean="0">
                          <a:solidFill>
                            <a:schemeClr val="tx1"/>
                          </a:solidFill>
                          <a:latin typeface="Arial" pitchFamily="34" charset="0"/>
                          <a:cs typeface="Arial" pitchFamily="34" charset="0"/>
                        </a:rPr>
                        <a:t>1135 –1145</a:t>
                      </a:r>
                      <a:endParaRPr lang="en-US" sz="2200" dirty="0">
                        <a:solidFill>
                          <a:schemeClr val="tx1"/>
                        </a:solidFill>
                        <a:latin typeface="Arial" pitchFamily="34" charset="0"/>
                        <a:cs typeface="Arial" pitchFamily="34" charset="0"/>
                      </a:endParaRPr>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solidFill>
                            <a:schemeClr val="tx1"/>
                          </a:solidFill>
                          <a:latin typeface="Arial" pitchFamily="34" charset="0"/>
                          <a:cs typeface="Arial" pitchFamily="34" charset="0"/>
                        </a:rPr>
                        <a:t>Final Q&amp;A</a:t>
                      </a:r>
                      <a:endParaRPr lang="en-US" sz="2200" b="0" dirty="0" smtClean="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latin typeface="Arial" pitchFamily="34" charset="0"/>
                          <a:cs typeface="Arial" pitchFamily="34" charset="0"/>
                        </a:rPr>
                        <a:t>CS, Mr. Maurice Christian</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solidFill>
                            <a:schemeClr val="tx1"/>
                          </a:solidFill>
                          <a:latin typeface="Arial" pitchFamily="34" charset="0"/>
                          <a:cs typeface="Arial" pitchFamily="34" charset="0"/>
                        </a:rPr>
                        <a:t>PBM,</a:t>
                      </a:r>
                      <a:r>
                        <a:rPr lang="en-US" sz="2200" b="0" baseline="0" dirty="0" smtClean="0">
                          <a:solidFill>
                            <a:schemeClr val="tx1"/>
                          </a:solidFill>
                          <a:latin typeface="Arial" pitchFamily="34" charset="0"/>
                          <a:cs typeface="Arial" pitchFamily="34" charset="0"/>
                        </a:rPr>
                        <a:t> Ms. Jeanne Tuttle</a:t>
                      </a:r>
                      <a:endParaRPr lang="en-US" sz="2200" b="0" baseline="0" dirty="0" smtClean="0">
                        <a:latin typeface="Arial" pitchFamily="34" charset="0"/>
                        <a:cs typeface="Arial" pitchFamily="34" charset="0"/>
                      </a:endParaRPr>
                    </a:p>
                  </a:txBody>
                  <a:tcPr/>
                </a:tc>
              </a:tr>
              <a:tr h="751241">
                <a:tc>
                  <a:txBody>
                    <a:bodyPr/>
                    <a:lstStyle/>
                    <a:p>
                      <a:r>
                        <a:rPr lang="en-US" sz="2200" dirty="0" smtClean="0">
                          <a:solidFill>
                            <a:schemeClr val="tx1"/>
                          </a:solidFill>
                          <a:latin typeface="Arial" pitchFamily="34" charset="0"/>
                          <a:cs typeface="Arial" pitchFamily="34" charset="0"/>
                        </a:rPr>
                        <a:t>1145 – 1200</a:t>
                      </a:r>
                      <a:endParaRPr lang="en-US" sz="2200" dirty="0">
                        <a:solidFill>
                          <a:schemeClr val="tx1"/>
                        </a:solidFill>
                        <a:latin typeface="Arial" pitchFamily="34" charset="0"/>
                        <a:cs typeface="Arial" pitchFamily="34" charset="0"/>
                      </a:endParaRPr>
                    </a:p>
                  </a:txBody>
                  <a:tcPr/>
                </a:tc>
                <a:tc>
                  <a:txBody>
                    <a:bodyPr/>
                    <a:lstStyle/>
                    <a:p>
                      <a:r>
                        <a:rPr lang="en-US" sz="2200" b="0" dirty="0" smtClean="0">
                          <a:solidFill>
                            <a:schemeClr val="tx1"/>
                          </a:solidFill>
                          <a:latin typeface="Arial" pitchFamily="34" charset="0"/>
                          <a:cs typeface="Arial" pitchFamily="34" charset="0"/>
                        </a:rPr>
                        <a:t>Closing</a:t>
                      </a:r>
                      <a:r>
                        <a:rPr lang="en-US" sz="2200" b="0" baseline="0" dirty="0" smtClean="0">
                          <a:solidFill>
                            <a:schemeClr val="tx1"/>
                          </a:solidFill>
                          <a:latin typeface="Arial" pitchFamily="34" charset="0"/>
                          <a:cs typeface="Arial" pitchFamily="34" charset="0"/>
                        </a:rPr>
                        <a:t> Remarks</a:t>
                      </a:r>
                      <a:endParaRPr lang="en-US" sz="2200" b="0" dirty="0" smtClean="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baseline="0" dirty="0" smtClean="0">
                          <a:latin typeface="Arial" pitchFamily="34" charset="0"/>
                          <a:cs typeface="Arial" pitchFamily="34" charset="0"/>
                        </a:rPr>
                        <a:t>CS, Mr. Mauricio Vazquez</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solidFill>
                            <a:schemeClr val="tx1"/>
                          </a:solidFill>
                          <a:latin typeface="Arial" pitchFamily="34" charset="0"/>
                          <a:cs typeface="Arial" pitchFamily="34" charset="0"/>
                        </a:rPr>
                        <a:t>PBM,</a:t>
                      </a:r>
                      <a:r>
                        <a:rPr lang="en-US" sz="2200" b="0" baseline="0" dirty="0" smtClean="0">
                          <a:solidFill>
                            <a:schemeClr val="tx1"/>
                          </a:solidFill>
                          <a:latin typeface="Arial" pitchFamily="34" charset="0"/>
                          <a:cs typeface="Arial" pitchFamily="34" charset="0"/>
                        </a:rPr>
                        <a:t> Ms. Jeanne Tuttle</a:t>
                      </a:r>
                      <a:endParaRPr lang="en-US" sz="2200" b="0" dirty="0" smtClean="0">
                        <a:solidFill>
                          <a:srgbClr val="FF0000"/>
                        </a:solidFill>
                        <a:latin typeface="Arial" pitchFamily="34" charset="0"/>
                        <a:cs typeface="Arial" pitchFamily="34" charset="0"/>
                      </a:endParaRPr>
                    </a:p>
                  </a:txBody>
                  <a:tcPr/>
                </a:tc>
              </a:tr>
            </a:tbl>
          </a:graphicData>
        </a:graphic>
      </p:graphicFrame>
    </p:spTree>
    <p:extLst>
      <p:ext uri="{BB962C8B-B14F-4D97-AF65-F5344CB8AC3E}">
        <p14:creationId xmlns:p14="http://schemas.microsoft.com/office/powerpoint/2010/main" val="3896813013"/>
      </p:ext>
    </p:extLst>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4</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 Event Goals</a:t>
            </a:r>
          </a:p>
        </p:txBody>
      </p:sp>
      <p:sp>
        <p:nvSpPr>
          <p:cNvPr id="15" name="Content Placeholder 2"/>
          <p:cNvSpPr txBox="1">
            <a:spLocks/>
          </p:cNvSpPr>
          <p:nvPr/>
        </p:nvSpPr>
        <p:spPr bwMode="auto">
          <a:xfrm>
            <a:off x="293510" y="1368777"/>
            <a:ext cx="8698089" cy="5108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latin typeface="Arial" pitchFamily="34" charset="0"/>
              </a:rPr>
              <a:t>Provide industry with brief overview of the Consumer Return Medication Envelopes process </a:t>
            </a:r>
          </a:p>
          <a:p>
            <a:pPr marL="282575" lvl="0" indent="-282575">
              <a:spcBef>
                <a:spcPct val="20000"/>
              </a:spcBef>
              <a:buFont typeface="Arial" charset="0"/>
              <a:buChar char="•"/>
              <a:defRPr/>
            </a:pPr>
            <a:r>
              <a:rPr lang="en-US" sz="2400" dirty="0"/>
              <a:t>H</a:t>
            </a:r>
            <a:r>
              <a:rPr lang="en-US" sz="2400" dirty="0" smtClean="0"/>
              <a:t>istorically </a:t>
            </a:r>
            <a:r>
              <a:rPr lang="en-US" sz="2400" dirty="0" smtClean="0">
                <a:latin typeface="Arial" pitchFamily="34" charset="0"/>
              </a:rPr>
              <a:t>there has been a low rate of envelope return under the fixed priced model utilized in pilot studies. VA requests assistance from industry to ensure the government  doesn’t pay for services not fully rendered</a:t>
            </a:r>
          </a:p>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latin typeface="Arial" pitchFamily="34" charset="0"/>
              </a:rPr>
              <a:t>Receive information from industry regarding </a:t>
            </a:r>
            <a:r>
              <a:rPr lang="en-US" sz="2400" dirty="0">
                <a:latin typeface="Arial" pitchFamily="34" charset="0"/>
              </a:rPr>
              <a:t>c</a:t>
            </a:r>
            <a:r>
              <a:rPr lang="en-US" sz="2400" dirty="0" smtClean="0">
                <a:latin typeface="Arial" pitchFamily="34" charset="0"/>
              </a:rPr>
              <a:t>onsumer pharmaceutical </a:t>
            </a:r>
            <a:r>
              <a:rPr lang="en-US" sz="2400" dirty="0">
                <a:latin typeface="Arial" pitchFamily="34" charset="0"/>
              </a:rPr>
              <a:t>r</a:t>
            </a:r>
            <a:r>
              <a:rPr lang="en-US" sz="2400" dirty="0" smtClean="0">
                <a:latin typeface="Arial" pitchFamily="34" charset="0"/>
              </a:rPr>
              <a:t>eturn process</a:t>
            </a:r>
          </a:p>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latin typeface="Arial" pitchFamily="34" charset="0"/>
              </a:rPr>
              <a:t>Provide industry with opportunity to ask questions regarding the VA’s objectives for a national Consumer Return Medication process</a:t>
            </a:r>
          </a:p>
          <a:p>
            <a:pPr marL="282575" indent="-282575">
              <a:spcBef>
                <a:spcPct val="20000"/>
              </a:spcBef>
              <a:buFont typeface="Arial" charset="0"/>
              <a:buChar char="•"/>
              <a:defRPr/>
            </a:pPr>
            <a:r>
              <a:rPr lang="en-US" sz="2400" dirty="0" smtClean="0">
                <a:latin typeface="Arial" pitchFamily="34" charset="0"/>
              </a:rPr>
              <a:t>Provide industry opportunity to assist with </a:t>
            </a:r>
            <a:r>
              <a:rPr lang="en-US" sz="2400" dirty="0">
                <a:latin typeface="Arial" pitchFamily="34" charset="0"/>
                <a:cs typeface="Arial" pitchFamily="34" charset="0"/>
              </a:rPr>
              <a:t>Contract Line Item </a:t>
            </a:r>
            <a:r>
              <a:rPr lang="en-US" sz="2400" dirty="0" smtClean="0">
                <a:latin typeface="Arial" pitchFamily="34" charset="0"/>
                <a:cs typeface="Arial" pitchFamily="34" charset="0"/>
              </a:rPr>
              <a:t>Number</a:t>
            </a:r>
            <a:r>
              <a:rPr lang="en-US" sz="2400" dirty="0" smtClean="0">
                <a:latin typeface="Arial" pitchFamily="34" charset="0"/>
              </a:rPr>
              <a:t>(CLIN) structure</a:t>
            </a:r>
          </a:p>
        </p:txBody>
      </p:sp>
    </p:spTree>
    <p:extLst>
      <p:ext uri="{BB962C8B-B14F-4D97-AF65-F5344CB8AC3E}">
        <p14:creationId xmlns:p14="http://schemas.microsoft.com/office/powerpoint/2010/main" val="379045203"/>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5</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Administrative</a:t>
            </a:r>
          </a:p>
        </p:txBody>
      </p:sp>
      <p:sp>
        <p:nvSpPr>
          <p:cNvPr id="15" name="Content Placeholder 2"/>
          <p:cNvSpPr txBox="1">
            <a:spLocks/>
          </p:cNvSpPr>
          <p:nvPr/>
        </p:nvSpPr>
        <p:spPr bwMode="auto">
          <a:xfrm>
            <a:off x="293510" y="1368777"/>
            <a:ext cx="8698089" cy="48796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buFont typeface="Arial" charset="0"/>
              <a:buChar char="•"/>
              <a:defRPr/>
            </a:pPr>
            <a:r>
              <a:rPr lang="en-US" sz="2400" dirty="0" smtClean="0">
                <a:latin typeface="Arial" pitchFamily="34" charset="0"/>
              </a:rPr>
              <a:t>Participation by any contractor is the </a:t>
            </a:r>
            <a:r>
              <a:rPr lang="en-US" sz="2400" b="1" u="sng" dirty="0" smtClean="0">
                <a:latin typeface="Arial" pitchFamily="34" charset="0"/>
              </a:rPr>
              <a:t>SOLE</a:t>
            </a:r>
            <a:r>
              <a:rPr lang="en-US" sz="2400" dirty="0" smtClean="0">
                <a:latin typeface="Arial" pitchFamily="34" charset="0"/>
              </a:rPr>
              <a:t> financial and corporate responsibility of the contractor; this does </a:t>
            </a:r>
            <a:r>
              <a:rPr lang="en-US" sz="2400" b="1" u="sng" dirty="0" smtClean="0">
                <a:latin typeface="Arial" pitchFamily="34" charset="0"/>
              </a:rPr>
              <a:t>NOT </a:t>
            </a:r>
            <a:r>
              <a:rPr lang="en-US" sz="2400" dirty="0" smtClean="0">
                <a:latin typeface="Arial" pitchFamily="34" charset="0"/>
              </a:rPr>
              <a:t>commit the Government to pay any contractor costs incurred by the contractor of any kind</a:t>
            </a:r>
          </a:p>
          <a:p>
            <a:pPr marL="282575" lvl="0" indent="-282575">
              <a:spcBef>
                <a:spcPct val="20000"/>
              </a:spcBef>
              <a:buFont typeface="Arial" charset="0"/>
              <a:buChar char="•"/>
              <a:defRPr/>
            </a:pPr>
            <a:r>
              <a:rPr lang="en-US" sz="2400" dirty="0" smtClean="0">
                <a:latin typeface="Arial" pitchFamily="34" charset="0"/>
              </a:rPr>
              <a:t>Questions </a:t>
            </a:r>
            <a:r>
              <a:rPr lang="en-US" sz="2400" dirty="0">
                <a:latin typeface="Arial" pitchFamily="34" charset="0"/>
              </a:rPr>
              <a:t>that arise during the LiveMeeting shall be sent via e-mail with the Subject: “Industry </a:t>
            </a:r>
            <a:r>
              <a:rPr lang="en-US" sz="2400" dirty="0" smtClean="0">
                <a:latin typeface="Arial" pitchFamily="34" charset="0"/>
              </a:rPr>
              <a:t>Conference – Envelope Question</a:t>
            </a:r>
            <a:r>
              <a:rPr lang="en-US" sz="2400" dirty="0">
                <a:latin typeface="Arial" pitchFamily="34" charset="0"/>
              </a:rPr>
              <a:t>” to Ms. Susan Muerdler</a:t>
            </a:r>
          </a:p>
          <a:p>
            <a:pPr marL="576263" lvl="1" indent="-293688">
              <a:spcBef>
                <a:spcPct val="20000"/>
              </a:spcBef>
              <a:buFont typeface="Arial" pitchFamily="34" charset="0"/>
              <a:buChar char="–"/>
            </a:pPr>
            <a:r>
              <a:rPr lang="en-US" sz="2400" dirty="0">
                <a:latin typeface="Arial" pitchFamily="34" charset="0"/>
                <a:hlinkClick r:id="rId4"/>
              </a:rPr>
              <a:t>susan.muerdler@va.gov</a:t>
            </a:r>
            <a:endParaRPr lang="en-US" sz="2400" dirty="0">
              <a:latin typeface="Arial" pitchFamily="34" charset="0"/>
            </a:endParaRPr>
          </a:p>
          <a:p>
            <a:pPr marL="576263" lvl="1" indent="-293688">
              <a:spcBef>
                <a:spcPct val="20000"/>
              </a:spcBef>
              <a:buFont typeface="Arial" pitchFamily="34" charset="0"/>
              <a:buChar char="–"/>
            </a:pPr>
            <a:r>
              <a:rPr lang="en-US" sz="2400" u="sng" dirty="0">
                <a:latin typeface="Arial" pitchFamily="34" charset="0"/>
              </a:rPr>
              <a:t>Please Note: during the meeting (please do not utilize Live Meeting to forward questions</a:t>
            </a:r>
            <a:r>
              <a:rPr lang="en-US" sz="2400" u="sng" dirty="0" smtClean="0">
                <a:latin typeface="Arial" pitchFamily="34" charset="0"/>
              </a:rPr>
              <a:t>)</a:t>
            </a:r>
            <a:endParaRPr lang="en-US" sz="2400" dirty="0" smtClean="0">
              <a:latin typeface="Arial" pitchFamily="34" charset="0"/>
            </a:endParaRPr>
          </a:p>
          <a:p>
            <a:pPr marL="282575" indent="-282575">
              <a:spcBef>
                <a:spcPct val="20000"/>
              </a:spcBef>
              <a:defRPr/>
            </a:pPr>
            <a:endParaRPr lang="en-US" sz="2400" dirty="0" smtClean="0">
              <a:latin typeface="Arial" pitchFamily="34" charset="0"/>
              <a:cs typeface="Arial" pitchFamily="34" charset="0"/>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6</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Administrative (cont.)</a:t>
            </a:r>
          </a:p>
        </p:txBody>
      </p:sp>
      <p:sp>
        <p:nvSpPr>
          <p:cNvPr id="15" name="Content Placeholder 2"/>
          <p:cNvSpPr txBox="1">
            <a:spLocks/>
          </p:cNvSpPr>
          <p:nvPr/>
        </p:nvSpPr>
        <p:spPr bwMode="auto">
          <a:xfrm>
            <a:off x="293510" y="1368777"/>
            <a:ext cx="8698089" cy="48796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lvl="0" indent="-282575">
              <a:spcBef>
                <a:spcPct val="20000"/>
              </a:spcBef>
              <a:buFont typeface="Arial" charset="0"/>
              <a:buChar char="•"/>
              <a:defRPr/>
            </a:pPr>
            <a:r>
              <a:rPr lang="en-US" sz="2400" dirty="0">
                <a:latin typeface="Arial" pitchFamily="34" charset="0"/>
              </a:rPr>
              <a:t>While we will attempt to answer simple explanatory questions during the briefing, written questions are preferred questions and answers will be posted to Federal Business Opportunities (</a:t>
            </a:r>
            <a:r>
              <a:rPr lang="en-US" sz="2400" dirty="0" smtClean="0">
                <a:latin typeface="Arial" pitchFamily="34" charset="0"/>
              </a:rPr>
              <a:t>FBO)</a:t>
            </a:r>
          </a:p>
          <a:p>
            <a:pPr marL="282575" lvl="0" indent="-282575">
              <a:spcBef>
                <a:spcPct val="20000"/>
              </a:spcBef>
              <a:buFont typeface="Arial" charset="0"/>
              <a:buChar char="•"/>
              <a:defRPr/>
            </a:pPr>
            <a:r>
              <a:rPr lang="en-US" sz="2400" dirty="0" smtClean="0"/>
              <a:t>One-on-One </a:t>
            </a:r>
            <a:r>
              <a:rPr lang="en-US" sz="2400" dirty="0"/>
              <a:t>sessions </a:t>
            </a:r>
            <a:endParaRPr lang="en-US" sz="2400" dirty="0" smtClean="0"/>
          </a:p>
          <a:p>
            <a:pPr marL="625475" lvl="1" indent="-336550">
              <a:spcBef>
                <a:spcPct val="20000"/>
              </a:spcBef>
              <a:buFont typeface="Arial" pitchFamily="34" charset="0"/>
              <a:buChar char="–"/>
              <a:defRPr/>
            </a:pPr>
            <a:r>
              <a:rPr lang="en-US" sz="2400" dirty="0" smtClean="0"/>
              <a:t>Not required</a:t>
            </a:r>
          </a:p>
          <a:p>
            <a:pPr marL="625475" lvl="1" indent="-336550">
              <a:spcBef>
                <a:spcPct val="20000"/>
              </a:spcBef>
              <a:buFont typeface="Arial" pitchFamily="34" charset="0"/>
              <a:buChar char="–"/>
              <a:defRPr/>
            </a:pPr>
            <a:r>
              <a:rPr lang="en-US" sz="2400" dirty="0"/>
              <a:t>Contact Susan Muerdler by 3pm January </a:t>
            </a:r>
            <a:r>
              <a:rPr lang="en-US" sz="2400" dirty="0" smtClean="0"/>
              <a:t>23, 2013 </a:t>
            </a:r>
            <a:r>
              <a:rPr lang="en-US" sz="2400" dirty="0"/>
              <a:t>to schedule a one-on-one session to be held </a:t>
            </a:r>
            <a:r>
              <a:rPr lang="en-US" sz="2400" dirty="0" smtClean="0"/>
              <a:t>on January 24, 2013</a:t>
            </a:r>
            <a:endParaRPr lang="en-US" sz="2400" u="sng" dirty="0"/>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7</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Rules of Engagement</a:t>
            </a:r>
          </a:p>
        </p:txBody>
      </p:sp>
      <p:sp>
        <p:nvSpPr>
          <p:cNvPr id="15" name="Content Placeholder 2"/>
          <p:cNvSpPr txBox="1">
            <a:spLocks/>
          </p:cNvSpPr>
          <p:nvPr/>
        </p:nvSpPr>
        <p:spPr bwMode="auto">
          <a:xfrm>
            <a:off x="293510" y="1368777"/>
            <a:ext cx="8698089" cy="50320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buFont typeface="Arial" charset="0"/>
              <a:buChar char="•"/>
              <a:defRPr/>
            </a:pPr>
            <a:r>
              <a:rPr lang="en-US" sz="2400" dirty="0" smtClean="0"/>
              <a:t>No recording of any kind </a:t>
            </a:r>
            <a:r>
              <a:rPr lang="en-US" sz="2400" dirty="0" smtClean="0">
                <a:latin typeface="Arial" pitchFamily="34" charset="0"/>
              </a:rPr>
              <a:t>is permitted</a:t>
            </a:r>
            <a:endParaRPr lang="en-US" sz="2400" dirty="0" smtClean="0"/>
          </a:p>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t>Cell phones need to be silenced </a:t>
            </a:r>
          </a:p>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t>All briefings, attendance rosters, and Questions &amp; Answers will be posted on </a:t>
            </a:r>
            <a:r>
              <a:rPr lang="en-US" sz="2400" dirty="0" err="1" smtClean="0"/>
              <a:t>FedBizOpps</a:t>
            </a:r>
            <a:r>
              <a:rPr lang="en-US" sz="2400" dirty="0" smtClean="0"/>
              <a:t> (FBO)</a:t>
            </a:r>
          </a:p>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t>There will be no side‐bar meetings with any Government representative</a:t>
            </a:r>
          </a:p>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t>Unsolicited proposals will not be accepted</a:t>
            </a:r>
          </a:p>
          <a:p>
            <a:pPr marL="282575" marR="0" lvl="0" indent="-282575" algn="l" defTabSz="914400" rtl="0" eaLnBrk="1" fontAlgn="base" latinLnBrk="0" hangingPunct="1">
              <a:lnSpc>
                <a:spcPct val="100000"/>
              </a:lnSpc>
              <a:spcBef>
                <a:spcPct val="20000"/>
              </a:spcBef>
              <a:spcAft>
                <a:spcPct val="0"/>
              </a:spcAft>
              <a:buClrTx/>
              <a:buSzTx/>
              <a:tabLst/>
              <a:defRPr/>
            </a:pPr>
            <a:endParaRPr lang="en-US" sz="2400" dirty="0" smtClean="0"/>
          </a:p>
          <a:p>
            <a:pPr>
              <a:spcBef>
                <a:spcPct val="20000"/>
              </a:spcBef>
              <a:defRPr/>
            </a:pPr>
            <a:r>
              <a:rPr lang="en-US" sz="2400" dirty="0">
                <a:latin typeface="Arial" pitchFamily="34" charset="0"/>
              </a:rPr>
              <a:t>Please Note: </a:t>
            </a:r>
            <a:r>
              <a:rPr lang="en-US" sz="2400" dirty="0"/>
              <a:t>Information provided within the </a:t>
            </a:r>
            <a:r>
              <a:rPr lang="en-US" sz="2400" b="1" u="sng" dirty="0"/>
              <a:t>final solicitation takes precedence</a:t>
            </a:r>
            <a:r>
              <a:rPr lang="en-US" sz="2400" b="1" dirty="0"/>
              <a:t> </a:t>
            </a:r>
            <a:r>
              <a:rPr lang="en-US" sz="2400" dirty="0"/>
              <a:t>over these slides and/or answers to any questions.  All information set forth in the following slides is pre-decisional and subject to change</a:t>
            </a:r>
            <a:r>
              <a:rPr lang="en-US" sz="2400" dirty="0" smtClean="0"/>
              <a:t>.</a:t>
            </a:r>
            <a:endParaRPr lang="en-US" sz="2400" dirty="0">
              <a:latin typeface="Arial" pitchFamily="34" charset="0"/>
            </a:endParaRPr>
          </a:p>
        </p:txBody>
      </p:sp>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8</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VA Objective</a:t>
            </a:r>
          </a:p>
        </p:txBody>
      </p:sp>
      <p:sp>
        <p:nvSpPr>
          <p:cNvPr id="15" name="Content Placeholder 2"/>
          <p:cNvSpPr txBox="1">
            <a:spLocks/>
          </p:cNvSpPr>
          <p:nvPr/>
        </p:nvSpPr>
        <p:spPr bwMode="auto">
          <a:xfrm>
            <a:off x="293510" y="1368777"/>
            <a:ext cx="8698089" cy="3584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marR="0" lvl="0" indent="-282575" algn="l" defTabSz="914400" rtl="0" eaLnBrk="1" fontAlgn="base" latinLnBrk="0" hangingPunct="1">
              <a:lnSpc>
                <a:spcPct val="100000"/>
              </a:lnSpc>
              <a:spcBef>
                <a:spcPct val="20000"/>
              </a:spcBef>
              <a:spcAft>
                <a:spcPct val="0"/>
              </a:spcAft>
              <a:buClrTx/>
              <a:buSzTx/>
              <a:buFont typeface="Arial" charset="0"/>
              <a:buChar char="•"/>
              <a:tabLst/>
              <a:defRPr/>
            </a:pPr>
            <a:r>
              <a:rPr lang="en-US" sz="2400" dirty="0" smtClean="0"/>
              <a:t>The VA’s objective for the Consumer Return Envelope requirement is to provide:</a:t>
            </a:r>
          </a:p>
          <a:p>
            <a:pPr marL="576263" lvl="1" indent="-293688">
              <a:spcBef>
                <a:spcPct val="20000"/>
              </a:spcBef>
              <a:buFont typeface="Arial" pitchFamily="34" charset="0"/>
              <a:buChar char="–"/>
            </a:pPr>
            <a:r>
              <a:rPr lang="en-US" sz="2400" u="sng" dirty="0" smtClean="0"/>
              <a:t>Nationwide,</a:t>
            </a:r>
            <a:r>
              <a:rPr lang="en-US" sz="2400" dirty="0" smtClean="0"/>
              <a:t> safe and responsible mechanism for Veterans to dispose of unneeded, non-controlled substance medication(s)</a:t>
            </a:r>
          </a:p>
          <a:p>
            <a:pPr marL="576263" lvl="1" indent="-293688">
              <a:spcBef>
                <a:spcPct val="20000"/>
              </a:spcBef>
              <a:buFont typeface="Arial" pitchFamily="34" charset="0"/>
              <a:buChar char="–"/>
            </a:pPr>
            <a:r>
              <a:rPr lang="en-US" sz="2400" dirty="0" smtClean="0"/>
              <a:t>Enhance medication safety in the Veteran’s home</a:t>
            </a:r>
          </a:p>
          <a:p>
            <a:pPr marL="576263" lvl="1" indent="-293688">
              <a:spcBef>
                <a:spcPct val="20000"/>
              </a:spcBef>
              <a:buFont typeface="Arial" pitchFamily="34" charset="0"/>
              <a:buChar char="–"/>
            </a:pPr>
            <a:r>
              <a:rPr lang="en-US" sz="2400" dirty="0" smtClean="0"/>
              <a:t>Prevent harmful absorption of medication in the environment </a:t>
            </a:r>
            <a:endParaRPr lang="en-US" sz="2400" dirty="0" smtClean="0">
              <a:latin typeface="Arial" pitchFamily="34" charset="0"/>
              <a:cs typeface="Arial" pitchFamily="34" charset="0"/>
            </a:endParaRPr>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9</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Specifications – Draft</a:t>
            </a:r>
          </a:p>
        </p:txBody>
      </p:sp>
      <p:sp>
        <p:nvSpPr>
          <p:cNvPr id="15" name="Content Placeholder 2"/>
          <p:cNvSpPr txBox="1">
            <a:spLocks/>
          </p:cNvSpPr>
          <p:nvPr/>
        </p:nvSpPr>
        <p:spPr bwMode="auto">
          <a:xfrm>
            <a:off x="293510" y="1368777"/>
            <a:ext cx="8698089" cy="48796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pPr>
            <a:r>
              <a:rPr lang="en-US" sz="2400" b="1" dirty="0" smtClean="0"/>
              <a:t>CONSUMER MEDICATION RETURN ENVELOPE </a:t>
            </a:r>
            <a:r>
              <a:rPr lang="en-US" sz="2200" dirty="0" smtClean="0">
                <a:latin typeface="Arial" pitchFamily="34" charset="0"/>
                <a:cs typeface="Arial" pitchFamily="34" charset="0"/>
              </a:rPr>
              <a:t> </a:t>
            </a:r>
          </a:p>
          <a:p>
            <a:pPr marL="282575" indent="-282575">
              <a:spcBef>
                <a:spcPct val="20000"/>
              </a:spcBef>
              <a:buFont typeface="Arial" pitchFamily="34" charset="0"/>
              <a:buChar char="•"/>
            </a:pPr>
            <a:r>
              <a:rPr lang="en-US" sz="2400" dirty="0" smtClean="0"/>
              <a:t>Will measure approximately 8 ½” x 11” with 1 ½” depth</a:t>
            </a:r>
          </a:p>
          <a:p>
            <a:pPr marL="282575" indent="-282575">
              <a:spcBef>
                <a:spcPct val="20000"/>
              </a:spcBef>
              <a:buFont typeface="Arial" pitchFamily="34" charset="0"/>
              <a:buChar char="•"/>
            </a:pPr>
            <a:r>
              <a:rPr lang="en-US" sz="2400" dirty="0" smtClean="0"/>
              <a:t>Shall be constructed of polyethylene, or equivalent, and be non-padded</a:t>
            </a:r>
          </a:p>
          <a:p>
            <a:pPr marL="282575" indent="-282575">
              <a:spcBef>
                <a:spcPct val="20000"/>
              </a:spcBef>
              <a:buFont typeface="Arial" pitchFamily="34" charset="0"/>
              <a:buChar char="•"/>
            </a:pPr>
            <a:r>
              <a:rPr lang="en-US" sz="2400" dirty="0" smtClean="0"/>
              <a:t>Shall be water and spill proof, tamper evident, tear resistant and sealable</a:t>
            </a:r>
          </a:p>
          <a:p>
            <a:pPr marL="282575" indent="-282575">
              <a:spcBef>
                <a:spcPct val="20000"/>
              </a:spcBef>
              <a:buFont typeface="Arial" pitchFamily="34" charset="0"/>
              <a:buChar char="•"/>
            </a:pPr>
            <a:r>
              <a:rPr lang="en-US" sz="2400" dirty="0" smtClean="0"/>
              <a:t>Shall be pre-addressed and postage paid to include all costs associated with picking up from the consumer’s location and delivering the envelope for destruction</a:t>
            </a:r>
          </a:p>
          <a:p>
            <a:pPr marL="282575" indent="-282575">
              <a:spcBef>
                <a:spcPct val="20000"/>
              </a:spcBef>
              <a:buFont typeface="Arial" pitchFamily="34" charset="0"/>
              <a:buChar char="•"/>
            </a:pPr>
            <a:r>
              <a:rPr lang="en-US" sz="2400" dirty="0" smtClean="0"/>
              <a:t>Shall include a unique bar-code or equivalent for the purpose of tracking the origin, receipt, weight, and destruction</a:t>
            </a: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10</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a:t>
            </a:r>
            <a:r>
              <a:rPr lang="en-US" sz="3600" b="1" dirty="0">
                <a:latin typeface="Arial" pitchFamily="34" charset="0"/>
                <a:cs typeface="Arial" pitchFamily="34" charset="0"/>
              </a:rPr>
              <a:t>Specifications </a:t>
            </a:r>
            <a:r>
              <a:rPr lang="en-US" sz="3600" b="1" dirty="0" smtClean="0">
                <a:latin typeface="Arial" pitchFamily="34" charset="0"/>
                <a:cs typeface="Arial" pitchFamily="34" charset="0"/>
              </a:rPr>
              <a:t>– Draft (cont.)</a:t>
            </a:r>
          </a:p>
        </p:txBody>
      </p:sp>
      <p:sp>
        <p:nvSpPr>
          <p:cNvPr id="15" name="Content Placeholder 2"/>
          <p:cNvSpPr txBox="1">
            <a:spLocks/>
          </p:cNvSpPr>
          <p:nvPr/>
        </p:nvSpPr>
        <p:spPr bwMode="auto">
          <a:xfrm>
            <a:off x="293510" y="1368777"/>
            <a:ext cx="8698089" cy="45748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buFont typeface="Arial" pitchFamily="34" charset="0"/>
              <a:buChar char="•"/>
            </a:pPr>
            <a:r>
              <a:rPr lang="en-US" sz="2400" dirty="0" smtClean="0"/>
              <a:t>Will be non-descript and will not contain any markings that indicate it may contain medication(s), but will have short patient instructions on the backside </a:t>
            </a:r>
            <a:endParaRPr lang="en-US" sz="2400" dirty="0" smtClean="0">
              <a:latin typeface="Arial" pitchFamily="34" charset="0"/>
              <a:cs typeface="Arial" pitchFamily="34" charset="0"/>
            </a:endParaRPr>
          </a:p>
          <a:p>
            <a:pPr marL="576263" lvl="1" indent="-293688">
              <a:spcBef>
                <a:spcPct val="20000"/>
              </a:spcBef>
              <a:buFont typeface="Arial" pitchFamily="34" charset="0"/>
              <a:buChar char="–"/>
            </a:pPr>
            <a:r>
              <a:rPr lang="en-US" sz="2400" dirty="0" smtClean="0"/>
              <a:t>Example:</a:t>
            </a:r>
          </a:p>
          <a:p>
            <a:pPr marL="857250" lvl="2" indent="-280988">
              <a:spcBef>
                <a:spcPct val="20000"/>
              </a:spcBef>
              <a:buFont typeface="Wingdings" pitchFamily="2" charset="2"/>
              <a:buChar char="§"/>
            </a:pPr>
            <a:r>
              <a:rPr lang="en-US" sz="2200" b="1" dirty="0" smtClean="0"/>
              <a:t>TO RETURN THIS ITEM, PLEASE REMOVE TAPE AND PRESS TO SECURELY SEAL ENVELOPE</a:t>
            </a:r>
          </a:p>
          <a:p>
            <a:pPr marL="857250" lvl="2" indent="-280988">
              <a:spcBef>
                <a:spcPct val="20000"/>
              </a:spcBef>
              <a:buFont typeface="Wingdings" pitchFamily="2" charset="2"/>
              <a:buChar char="§"/>
            </a:pPr>
            <a:r>
              <a:rPr lang="en-US" sz="2200" b="1" dirty="0" smtClean="0"/>
              <a:t>DO NOT OVERFILL</a:t>
            </a:r>
          </a:p>
          <a:p>
            <a:pPr marL="857250" lvl="2" indent="-280988">
              <a:spcBef>
                <a:spcPct val="20000"/>
              </a:spcBef>
              <a:buFont typeface="Wingdings" pitchFamily="2" charset="2"/>
              <a:buChar char="§"/>
            </a:pPr>
            <a:r>
              <a:rPr lang="en-US" sz="2200" b="1" dirty="0" smtClean="0"/>
              <a:t>PLEASE FOLLOW INSTRUCTIONS PROVIDED INSIDE</a:t>
            </a:r>
            <a:endParaRPr lang="en-US" sz="2200" dirty="0" smtClean="0"/>
          </a:p>
          <a:p>
            <a:pPr marL="576263" lvl="1" indent="-293688">
              <a:spcBef>
                <a:spcPct val="20000"/>
              </a:spcBef>
              <a:buFont typeface="Arial" pitchFamily="34" charset="0"/>
              <a:buChar char="–"/>
            </a:pPr>
            <a:r>
              <a:rPr lang="en-US" sz="2400" dirty="0" smtClean="0"/>
              <a:t>Please Note: All envelopes shall be delivered to one central location and the VA shall be responsible for distribution to VISNs</a:t>
            </a: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11</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Specifications – Draft (cont.)</a:t>
            </a:r>
          </a:p>
        </p:txBody>
      </p:sp>
      <p:sp>
        <p:nvSpPr>
          <p:cNvPr id="15" name="Content Placeholder 2"/>
          <p:cNvSpPr txBox="1">
            <a:spLocks/>
          </p:cNvSpPr>
          <p:nvPr/>
        </p:nvSpPr>
        <p:spPr bwMode="auto">
          <a:xfrm>
            <a:off x="293510" y="1368777"/>
            <a:ext cx="8698089" cy="5108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pPr>
            <a:r>
              <a:rPr lang="en-US" sz="2400" b="1" dirty="0" smtClean="0"/>
              <a:t>MARKETING: WELCOME KITS</a:t>
            </a:r>
          </a:p>
          <a:p>
            <a:pPr marL="282575" indent="-282575">
              <a:spcBef>
                <a:spcPct val="20000"/>
              </a:spcBef>
              <a:buFont typeface="Arial" pitchFamily="34" charset="0"/>
              <a:buChar char="•"/>
            </a:pPr>
            <a:r>
              <a:rPr lang="en-US" sz="2400" dirty="0" smtClean="0"/>
              <a:t>Contractor shall propose a plan to advertise to the Veteran and VA staff the consumer return program</a:t>
            </a:r>
          </a:p>
          <a:p>
            <a:pPr marL="282575" indent="-282575">
              <a:spcBef>
                <a:spcPct val="20000"/>
              </a:spcBef>
              <a:buFont typeface="Arial" pitchFamily="34" charset="0"/>
              <a:buChar char="•"/>
            </a:pPr>
            <a:r>
              <a:rPr lang="en-US" sz="2400" dirty="0" smtClean="0"/>
              <a:t>Advertisement may include but not limited to the following: </a:t>
            </a:r>
          </a:p>
          <a:p>
            <a:pPr marL="576263" lvl="1" indent="-288925">
              <a:spcBef>
                <a:spcPct val="20000"/>
              </a:spcBef>
              <a:buFont typeface="Arial" pitchFamily="34" charset="0"/>
              <a:buChar char="–"/>
            </a:pPr>
            <a:r>
              <a:rPr lang="en-US" sz="2200" dirty="0" smtClean="0"/>
              <a:t>Posters advertising the program</a:t>
            </a:r>
          </a:p>
          <a:p>
            <a:pPr marL="576263" lvl="1" indent="-288925">
              <a:spcBef>
                <a:spcPct val="20000"/>
              </a:spcBef>
              <a:buFont typeface="Arial" pitchFamily="34" charset="0"/>
              <a:buChar char="–"/>
            </a:pPr>
            <a:r>
              <a:rPr lang="en-US" sz="2200" dirty="0" smtClean="0"/>
              <a:t>Introductory letter from the company to the staff about the program</a:t>
            </a:r>
          </a:p>
          <a:p>
            <a:pPr marL="576263" lvl="1" indent="-288925">
              <a:spcBef>
                <a:spcPct val="20000"/>
              </a:spcBef>
              <a:buFont typeface="Arial" pitchFamily="34" charset="0"/>
              <a:buChar char="–"/>
            </a:pPr>
            <a:r>
              <a:rPr lang="en-US" sz="2200" dirty="0" smtClean="0"/>
              <a:t>Cardboard stand-up signs advertising the program</a:t>
            </a:r>
          </a:p>
          <a:p>
            <a:pPr marL="576263" lvl="1" indent="-288925">
              <a:spcBef>
                <a:spcPct val="20000"/>
              </a:spcBef>
              <a:buFont typeface="Arial" pitchFamily="34" charset="0"/>
              <a:buChar char="–"/>
            </a:pPr>
            <a:r>
              <a:rPr lang="en-US" sz="2200" dirty="0" smtClean="0"/>
              <a:t>Bag stuffers advertising the program</a:t>
            </a:r>
          </a:p>
          <a:p>
            <a:pPr marL="576263" lvl="1" indent="-288925">
              <a:spcBef>
                <a:spcPct val="20000"/>
              </a:spcBef>
              <a:buFont typeface="Arial" pitchFamily="34" charset="0"/>
              <a:buChar char="–"/>
            </a:pPr>
            <a:r>
              <a:rPr lang="en-US" sz="2200" dirty="0" smtClean="0"/>
              <a:t>Portable document format (</a:t>
            </a:r>
            <a:r>
              <a:rPr lang="en-US" sz="2200" dirty="0" err="1" smtClean="0"/>
              <a:t>pdf</a:t>
            </a:r>
            <a:r>
              <a:rPr lang="en-US" sz="2200" dirty="0" smtClean="0"/>
              <a:t>) file so facilities can print if additional supply is needed</a:t>
            </a:r>
          </a:p>
          <a:p>
            <a:pPr marL="282575" indent="-282575">
              <a:spcBef>
                <a:spcPct val="20000"/>
              </a:spcBef>
              <a:buFont typeface="Arial" pitchFamily="34" charset="0"/>
              <a:buChar char="•"/>
            </a:pPr>
            <a:r>
              <a:rPr lang="en-US" sz="2400" dirty="0" smtClean="0"/>
              <a:t>The Contractor shall VA “brand” the instruction for use sheet or equivalent contained inside each envelope</a:t>
            </a:r>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12</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SOO – Draft</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pPr>
            <a:r>
              <a:rPr lang="en-US" sz="2400" b="1" dirty="0" smtClean="0"/>
              <a:t>DESTRUCTION:</a:t>
            </a:r>
          </a:p>
          <a:p>
            <a:pPr marL="282575" lvl="1" indent="-282575">
              <a:spcBef>
                <a:spcPct val="20000"/>
              </a:spcBef>
              <a:buFont typeface="Arial" pitchFamily="34" charset="0"/>
              <a:buChar char="•"/>
            </a:pPr>
            <a:r>
              <a:rPr lang="en-US" sz="2400" dirty="0" smtClean="0"/>
              <a:t>Contractor shall provide a procedure for examining packages for evidence of tampering and shall provide to the Government those procedures which shall be followed in response to such situations</a:t>
            </a:r>
          </a:p>
          <a:p>
            <a:pPr marL="282575" lvl="1" indent="-282575">
              <a:spcBef>
                <a:spcPct val="20000"/>
              </a:spcBef>
              <a:buFont typeface="Arial" pitchFamily="34" charset="0"/>
              <a:buChar char="•"/>
            </a:pPr>
            <a:r>
              <a:rPr lang="en-US" sz="2400" dirty="0" smtClean="0"/>
              <a:t>All packaging received from a person (Veteran) will remain sealed throughout the handling process, with the understanding that it will be shredded by a machine as part of the treatment process</a:t>
            </a:r>
          </a:p>
          <a:p>
            <a:pPr marL="282575" lvl="1" indent="-282575">
              <a:spcBef>
                <a:spcPct val="20000"/>
              </a:spcBef>
              <a:buFont typeface="Arial" pitchFamily="34" charset="0"/>
              <a:buChar char="•"/>
            </a:pPr>
            <a:r>
              <a:rPr lang="en-US" sz="2400" dirty="0" smtClean="0"/>
              <a:t>As part of destruction process the pharmaceuticals will be deemed at the end as non-retrievable and non-recognizable</a:t>
            </a:r>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13</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SOO – Draft (cont.)</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lvl="1" indent="-282575">
              <a:spcBef>
                <a:spcPct val="20000"/>
              </a:spcBef>
              <a:buFont typeface="Arial" pitchFamily="34" charset="0"/>
              <a:buChar char="•"/>
            </a:pPr>
            <a:r>
              <a:rPr lang="en-US" sz="2400" dirty="0" smtClean="0"/>
              <a:t>The contractor shall use destruction methods that are in compliance with all applicable local and State regulation for destruction of household consumer pharmaceuticals and use one of the destruction methods recommended by the United States Environmental Protection Agency (EPA) in their memo dated 9/26/2012 for household pharmaceuticals:</a:t>
            </a:r>
          </a:p>
          <a:p>
            <a:pPr marL="576263" lvl="2" indent="-288925">
              <a:spcBef>
                <a:spcPct val="20000"/>
              </a:spcBef>
              <a:buFont typeface="Arial" pitchFamily="34" charset="0"/>
              <a:buChar char="–"/>
            </a:pPr>
            <a:r>
              <a:rPr lang="en-US" sz="2400" dirty="0" smtClean="0"/>
              <a:t>EPA approved Large Municipal Waste Combustor or</a:t>
            </a:r>
          </a:p>
          <a:p>
            <a:pPr marL="576263" lvl="2" indent="-288925">
              <a:spcBef>
                <a:spcPct val="20000"/>
              </a:spcBef>
              <a:buFont typeface="Arial" pitchFamily="34" charset="0"/>
              <a:buChar char="–"/>
            </a:pPr>
            <a:r>
              <a:rPr lang="en-US" sz="2400" dirty="0" smtClean="0"/>
              <a:t>EPA approved Small Municipal Waste Combustor or</a:t>
            </a:r>
          </a:p>
          <a:p>
            <a:pPr marL="576263" lvl="2" indent="-288925">
              <a:spcBef>
                <a:spcPct val="20000"/>
              </a:spcBef>
              <a:buFont typeface="Arial" pitchFamily="34" charset="0"/>
              <a:buChar char="–"/>
            </a:pPr>
            <a:r>
              <a:rPr lang="en-US" sz="2400" dirty="0" smtClean="0"/>
              <a:t>Permitted Hazardous waste incinerator</a:t>
            </a:r>
          </a:p>
          <a:p>
            <a:pPr marL="576263" lvl="2" indent="-288925">
              <a:spcBef>
                <a:spcPct val="20000"/>
              </a:spcBef>
              <a:buFont typeface="Arial" pitchFamily="34" charset="0"/>
              <a:buChar char="–"/>
            </a:pPr>
            <a:r>
              <a:rPr lang="en-US" sz="2400" dirty="0" smtClean="0"/>
              <a:t>To learn more about the EPA methods please go to: </a:t>
            </a:r>
            <a:r>
              <a:rPr lang="en-US" sz="2400" dirty="0" smtClean="0">
                <a:hlinkClick r:id="rId4"/>
              </a:rPr>
              <a:t>http://www.epa.gov/osw/hazard/generation/pharmaceuticals/pharms-take-back-disposal.pdf</a:t>
            </a:r>
            <a:endParaRPr lang="en-US" sz="2400" dirty="0" smtClean="0"/>
          </a:p>
          <a:p>
            <a:pPr marL="282575" lvl="1" indent="-282575">
              <a:spcBef>
                <a:spcPct val="20000"/>
              </a:spcBef>
              <a:buFont typeface="Arial" pitchFamily="34" charset="0"/>
              <a:buChar char="•"/>
            </a:pPr>
            <a:endParaRPr lang="en-US" sz="2400" dirty="0" smtClean="0"/>
          </a:p>
          <a:p>
            <a:pPr marL="282575" lvl="1" indent="-282575">
              <a:spcBef>
                <a:spcPct val="20000"/>
              </a:spcBef>
              <a:buFont typeface="Arial" pitchFamily="34" charset="0"/>
              <a:buChar char="•"/>
            </a:pPr>
            <a:endParaRPr lang="en-US" sz="2400" dirty="0" smtClean="0"/>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14</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SOO – Draft (cont.)</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pPr>
            <a:r>
              <a:rPr lang="en-US" sz="2400" b="1" dirty="0" smtClean="0"/>
              <a:t>CARRIER ACCESSIBILITY:</a:t>
            </a:r>
          </a:p>
          <a:p>
            <a:pPr marL="282575" lvl="1" indent="-282575">
              <a:spcBef>
                <a:spcPct val="20000"/>
              </a:spcBef>
              <a:buFont typeface="Arial" pitchFamily="34" charset="0"/>
              <a:buChar char="•"/>
            </a:pPr>
            <a:r>
              <a:rPr lang="en-US" sz="2400" dirty="0" smtClean="0"/>
              <a:t>For Veteran convenience, vendor shall show proof that the carrier utilized offers accessible mail service comparable to or better than USPS, including:</a:t>
            </a:r>
          </a:p>
          <a:p>
            <a:pPr marL="576263" lvl="2" indent="-288925">
              <a:spcBef>
                <a:spcPct val="20000"/>
              </a:spcBef>
              <a:buFont typeface="Arial" pitchFamily="34" charset="0"/>
              <a:buChar char="–"/>
            </a:pPr>
            <a:r>
              <a:rPr lang="en-US" sz="2400" dirty="0" smtClean="0"/>
              <a:t>Pick-up from homes in rural and remote areas, within all fifty (50) US states, District of Columbia and US territories</a:t>
            </a:r>
          </a:p>
          <a:p>
            <a:pPr marL="576263" lvl="2" indent="-288925">
              <a:spcBef>
                <a:spcPct val="20000"/>
              </a:spcBef>
              <a:buFont typeface="Arial" pitchFamily="34" charset="0"/>
              <a:buChar char="–"/>
            </a:pPr>
            <a:r>
              <a:rPr lang="en-US" sz="2400" dirty="0" smtClean="0"/>
              <a:t>All US territories and possessions are considered “domestic mail” by the USPS</a:t>
            </a:r>
          </a:p>
          <a:p>
            <a:pPr marL="576263" lvl="2" indent="-288925">
              <a:spcBef>
                <a:spcPct val="20000"/>
              </a:spcBef>
              <a:buFont typeface="Arial" pitchFamily="34" charset="0"/>
              <a:buChar char="–"/>
            </a:pPr>
            <a:r>
              <a:rPr lang="en-US" sz="2400" dirty="0" smtClean="0"/>
              <a:t>All packaging received from a person (Veteran) will remain sealed throughout the handling process, with the understanding that it will be shredded by a machine as part of the treatment process</a:t>
            </a: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15</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SOO – Draft (cont.)</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pPr>
            <a:r>
              <a:rPr lang="en-US" sz="2400" b="1" dirty="0" smtClean="0"/>
              <a:t>REPORTING:</a:t>
            </a:r>
          </a:p>
          <a:p>
            <a:pPr marL="282575" lvl="1" indent="-282575">
              <a:spcBef>
                <a:spcPct val="20000"/>
              </a:spcBef>
              <a:buFont typeface="Arial" pitchFamily="34" charset="0"/>
              <a:buChar char="•"/>
            </a:pPr>
            <a:r>
              <a:rPr lang="en-US" sz="2400" dirty="0"/>
              <a:t>Must be in a format that captures the following information:</a:t>
            </a:r>
            <a:endParaRPr lang="en-US" sz="2400" dirty="0" smtClean="0"/>
          </a:p>
          <a:p>
            <a:pPr marL="576263" lvl="2" indent="-288925">
              <a:spcBef>
                <a:spcPct val="20000"/>
              </a:spcBef>
              <a:buFont typeface="Arial" pitchFamily="34" charset="0"/>
              <a:buChar char="–"/>
            </a:pPr>
            <a:r>
              <a:rPr lang="en-US" sz="2400" dirty="0" smtClean="0"/>
              <a:t>Built using VA supplied list of medical center names and VISN number</a:t>
            </a:r>
          </a:p>
          <a:p>
            <a:pPr marL="576263" lvl="2" indent="-288925">
              <a:spcBef>
                <a:spcPct val="20000"/>
              </a:spcBef>
              <a:buFont typeface="Arial" pitchFamily="34" charset="0"/>
              <a:buChar char="–"/>
            </a:pPr>
            <a:r>
              <a:rPr lang="en-US" sz="2400" dirty="0" smtClean="0"/>
              <a:t>Ability for VA to track number of envelopes shipped to each medical center, using barcodes or equivalent tracking mechanism</a:t>
            </a:r>
          </a:p>
          <a:p>
            <a:pPr marL="282575" lvl="1" indent="-282575">
              <a:spcBef>
                <a:spcPct val="20000"/>
              </a:spcBef>
              <a:buFont typeface="Arial" pitchFamily="34" charset="0"/>
              <a:buChar char="•"/>
            </a:pPr>
            <a:r>
              <a:rPr lang="en-US" sz="2400" dirty="0" smtClean="0"/>
              <a:t>By the 10</a:t>
            </a:r>
            <a:r>
              <a:rPr lang="en-US" sz="2400" baseline="30000" dirty="0" smtClean="0"/>
              <a:t>th</a:t>
            </a:r>
            <a:r>
              <a:rPr lang="en-US" sz="2400" dirty="0" smtClean="0"/>
              <a:t> of each month provide to the COR:</a:t>
            </a:r>
          </a:p>
          <a:p>
            <a:pPr marL="576263" lvl="1" indent="-288925">
              <a:spcBef>
                <a:spcPct val="20000"/>
              </a:spcBef>
              <a:buFont typeface="Arial" pitchFamily="34" charset="0"/>
              <a:buChar char="–"/>
            </a:pPr>
            <a:r>
              <a:rPr lang="en-US" sz="2400" dirty="0" smtClean="0"/>
              <a:t>Number of envelopes distributed to each station (COR provided)</a:t>
            </a:r>
          </a:p>
          <a:p>
            <a:pPr marL="282575" lvl="1" indent="-282575">
              <a:spcBef>
                <a:spcPct val="20000"/>
              </a:spcBef>
              <a:buFont typeface="Arial" pitchFamily="34" charset="0"/>
              <a:buChar char="•"/>
            </a:pPr>
            <a:endParaRPr lang="en-US" sz="2400" dirty="0" smtClean="0"/>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16</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Requirements Identification SOO – Draft (cont.)</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76263" lvl="1" indent="-288925">
              <a:spcBef>
                <a:spcPct val="20000"/>
              </a:spcBef>
              <a:buFont typeface="Arial" pitchFamily="34" charset="0"/>
              <a:buChar char="–"/>
            </a:pPr>
            <a:r>
              <a:rPr lang="en-US" sz="2400" dirty="0" smtClean="0"/>
              <a:t>Number of envelopes received</a:t>
            </a:r>
          </a:p>
          <a:p>
            <a:pPr marL="576263" lvl="1" indent="-288925">
              <a:spcBef>
                <a:spcPct val="20000"/>
              </a:spcBef>
              <a:buFont typeface="Arial" pitchFamily="34" charset="0"/>
              <a:buChar char="–"/>
            </a:pPr>
            <a:r>
              <a:rPr lang="en-US" sz="2400" dirty="0" smtClean="0"/>
              <a:t>Number of envelopes destroyed</a:t>
            </a:r>
          </a:p>
          <a:p>
            <a:pPr marL="576263" lvl="1" indent="-288925">
              <a:spcBef>
                <a:spcPct val="20000"/>
              </a:spcBef>
              <a:buFont typeface="Arial" pitchFamily="34" charset="0"/>
              <a:buChar char="–"/>
            </a:pPr>
            <a:r>
              <a:rPr lang="en-US" sz="2400" dirty="0" smtClean="0"/>
              <a:t>Number of envelopes pending destruction</a:t>
            </a:r>
          </a:p>
          <a:p>
            <a:pPr marL="576263" lvl="1" indent="-288925">
              <a:spcBef>
                <a:spcPct val="20000"/>
              </a:spcBef>
              <a:buFont typeface="Arial" pitchFamily="34" charset="0"/>
              <a:buChar char="–"/>
            </a:pPr>
            <a:r>
              <a:rPr lang="en-US" sz="2400" dirty="0" smtClean="0"/>
              <a:t>Percentage received against percentage issued</a:t>
            </a:r>
          </a:p>
          <a:p>
            <a:pPr marL="576263" lvl="1" indent="-288925">
              <a:spcBef>
                <a:spcPct val="20000"/>
              </a:spcBef>
              <a:buFont typeface="Arial" pitchFamily="34" charset="0"/>
              <a:buChar char="–"/>
            </a:pPr>
            <a:r>
              <a:rPr lang="en-US" sz="2400" dirty="0" smtClean="0"/>
              <a:t>Total weight of envelopes destroyed</a:t>
            </a:r>
          </a:p>
          <a:p>
            <a:pPr marL="576263" lvl="1" indent="-288925">
              <a:spcBef>
                <a:spcPct val="20000"/>
              </a:spcBef>
              <a:buFont typeface="Arial" pitchFamily="34" charset="0"/>
              <a:buChar char="–"/>
            </a:pPr>
            <a:r>
              <a:rPr lang="en-US" sz="2400" dirty="0" smtClean="0"/>
              <a:t>List of any exceptions (e.g. envelopes that showed signs of tampering)</a:t>
            </a:r>
          </a:p>
          <a:p>
            <a:pPr marL="576263" lvl="1" indent="-288925">
              <a:spcBef>
                <a:spcPct val="20000"/>
              </a:spcBef>
              <a:buFont typeface="Arial" pitchFamily="34" charset="0"/>
              <a:buChar char="–"/>
            </a:pPr>
            <a:endParaRPr lang="en-US" sz="2400" dirty="0" smtClean="0"/>
          </a:p>
          <a:p>
            <a:pPr marL="282575" lvl="1" indent="-282575">
              <a:spcBef>
                <a:spcPct val="20000"/>
              </a:spcBef>
              <a:buFont typeface="Arial" pitchFamily="34" charset="0"/>
              <a:buChar char="•"/>
            </a:pPr>
            <a:endParaRPr lang="en-US" sz="2400" dirty="0" smtClean="0"/>
          </a:p>
        </p:txBody>
      </p:sp>
    </p:spTree>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17</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Q&amp;A Session: </a:t>
            </a:r>
            <a:br>
              <a:rPr lang="en-US" sz="3600" b="1" dirty="0" smtClean="0">
                <a:latin typeface="Arial" pitchFamily="34" charset="0"/>
                <a:cs typeface="Arial" pitchFamily="34" charset="0"/>
              </a:rPr>
            </a:br>
            <a:r>
              <a:rPr lang="en-US" sz="3600" b="1" dirty="0" smtClean="0">
                <a:latin typeface="Arial" pitchFamily="34" charset="0"/>
                <a:cs typeface="Arial" pitchFamily="34" charset="0"/>
              </a:rPr>
              <a:t>VA Questions</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lvl="1" indent="-282575">
              <a:spcBef>
                <a:spcPct val="20000"/>
              </a:spcBef>
              <a:buFont typeface="Arial" pitchFamily="34" charset="0"/>
              <a:buChar char="•"/>
            </a:pPr>
            <a:r>
              <a:rPr lang="en-US" sz="2400" dirty="0" smtClean="0">
                <a:latin typeface="Arial" pitchFamily="34" charset="0"/>
                <a:cs typeface="Arial" pitchFamily="34" charset="0"/>
              </a:rPr>
              <a:t>If your company has implemented a consumer pharmaceutical return program what have been historical return rates? </a:t>
            </a:r>
          </a:p>
          <a:p>
            <a:pPr marL="282575" indent="-282575">
              <a:spcBef>
                <a:spcPct val="20000"/>
              </a:spcBef>
              <a:buFont typeface="Arial" pitchFamily="34" charset="0"/>
              <a:buChar char="•"/>
            </a:pPr>
            <a:r>
              <a:rPr lang="en-US" sz="2400" dirty="0" smtClean="0"/>
              <a:t>What would your company expect the return rate to be on a requirement of this nature?</a:t>
            </a:r>
            <a:endParaRPr lang="en-US" sz="2400" dirty="0" smtClean="0">
              <a:latin typeface="Arial" pitchFamily="34" charset="0"/>
              <a:cs typeface="Arial" pitchFamily="34" charset="0"/>
            </a:endParaRPr>
          </a:p>
          <a:p>
            <a:pPr marL="282575" indent="-282575">
              <a:spcBef>
                <a:spcPct val="20000"/>
              </a:spcBef>
              <a:buFont typeface="Arial" pitchFamily="34" charset="0"/>
              <a:buChar char="•"/>
            </a:pPr>
            <a:r>
              <a:rPr lang="en-US" sz="2400" dirty="0" smtClean="0">
                <a:latin typeface="Arial" pitchFamily="34" charset="0"/>
                <a:cs typeface="Arial" pitchFamily="34" charset="0"/>
              </a:rPr>
              <a:t>Other than USPS what other carriers is your company considering utilizing for this program?</a:t>
            </a:r>
          </a:p>
          <a:p>
            <a:pPr marL="282575" indent="-282575">
              <a:spcBef>
                <a:spcPct val="20000"/>
              </a:spcBef>
              <a:buFont typeface="Arial" pitchFamily="34" charset="0"/>
              <a:buChar char="•"/>
            </a:pPr>
            <a:r>
              <a:rPr lang="en-US" sz="2400" dirty="0" smtClean="0"/>
              <a:t>The VA desires to mitigate payment for un-rendered services on very low return rate, what would your company recommend?</a:t>
            </a:r>
          </a:p>
          <a:p>
            <a:pPr marL="282575" indent="-282575">
              <a:spcBef>
                <a:spcPct val="20000"/>
              </a:spcBef>
              <a:buFont typeface="Arial" pitchFamily="34" charset="0"/>
              <a:buChar char="•"/>
            </a:pPr>
            <a:r>
              <a:rPr lang="en-US" sz="2400" dirty="0" smtClean="0"/>
              <a:t>Do you have any regulatory questions or concerns regarding the consumer pharmaceutical return program the VA is requesting?</a:t>
            </a:r>
          </a:p>
          <a:p>
            <a:pPr marL="576263" lvl="2" indent="-288925">
              <a:spcBef>
                <a:spcPct val="20000"/>
              </a:spcBef>
              <a:buFont typeface="Arial" pitchFamily="34" charset="0"/>
              <a:buChar char="–"/>
            </a:pPr>
            <a:endParaRPr lang="en-US" sz="2400" dirty="0" smtClean="0"/>
          </a:p>
          <a:p>
            <a:pPr marL="576263" lvl="2" indent="-288925">
              <a:spcBef>
                <a:spcPct val="20000"/>
              </a:spcBef>
              <a:buFont typeface="Arial" pitchFamily="34" charset="0"/>
              <a:buChar char="–"/>
            </a:pPr>
            <a:endParaRPr lang="en-US" sz="2400" dirty="0" smtClean="0"/>
          </a:p>
          <a:p>
            <a:pPr marL="576263" lvl="2" indent="-288925">
              <a:spcBef>
                <a:spcPct val="20000"/>
              </a:spcBef>
              <a:buFont typeface="Arial" pitchFamily="34" charset="0"/>
              <a:buChar char="–"/>
            </a:pPr>
            <a:endParaRPr lang="en-US" sz="2400" dirty="0" smtClean="0"/>
          </a:p>
        </p:txBody>
      </p:sp>
    </p:spTree>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18</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a:latin typeface="Arial" pitchFamily="34" charset="0"/>
                <a:cs typeface="Arial" pitchFamily="34" charset="0"/>
              </a:rPr>
              <a:t>Q&amp;A Session: </a:t>
            </a:r>
            <a:r>
              <a:rPr lang="en-US" sz="3600" b="1" dirty="0" smtClean="0">
                <a:latin typeface="Arial" pitchFamily="34" charset="0"/>
                <a:cs typeface="Arial" pitchFamily="34" charset="0"/>
              </a:rPr>
              <a:t/>
            </a:r>
            <a:br>
              <a:rPr lang="en-US" sz="3600" b="1" dirty="0" smtClean="0">
                <a:latin typeface="Arial" pitchFamily="34" charset="0"/>
                <a:cs typeface="Arial" pitchFamily="34" charset="0"/>
              </a:rPr>
            </a:br>
            <a:r>
              <a:rPr lang="en-US" sz="3600" b="1" dirty="0" smtClean="0">
                <a:latin typeface="Arial" pitchFamily="34" charset="0"/>
                <a:cs typeface="Arial" pitchFamily="34" charset="0"/>
              </a:rPr>
              <a:t>VA Questions (cont.)</a:t>
            </a:r>
            <a:endParaRPr lang="en-US" sz="3600" b="1" dirty="0">
              <a:latin typeface="Arial" pitchFamily="34" charset="0"/>
              <a:cs typeface="Arial" pitchFamily="34" charset="0"/>
            </a:endParaRPr>
          </a:p>
        </p:txBody>
      </p:sp>
      <p:sp>
        <p:nvSpPr>
          <p:cNvPr id="15" name="Content Placeholder 2"/>
          <p:cNvSpPr txBox="1">
            <a:spLocks/>
          </p:cNvSpPr>
          <p:nvPr/>
        </p:nvSpPr>
        <p:spPr bwMode="auto">
          <a:xfrm>
            <a:off x="228600" y="1292577"/>
            <a:ext cx="8698089" cy="5108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buFont typeface="Arial" pitchFamily="34" charset="0"/>
              <a:buChar char="•"/>
            </a:pPr>
            <a:r>
              <a:rPr lang="en-US" sz="2400" dirty="0" smtClean="0">
                <a:latin typeface="Arial" pitchFamily="34" charset="0"/>
                <a:cs typeface="Arial" pitchFamily="34" charset="0"/>
              </a:rPr>
              <a:t>Provide a list of required licenses or regulations governing the consumer pharmaceutical return process  </a:t>
            </a:r>
          </a:p>
          <a:p>
            <a:pPr marL="282575" indent="-282575">
              <a:spcBef>
                <a:spcPct val="20000"/>
              </a:spcBef>
              <a:buFont typeface="Arial" pitchFamily="34" charset="0"/>
              <a:buChar char="•"/>
            </a:pPr>
            <a:r>
              <a:rPr lang="en-US" sz="2400" dirty="0" smtClean="0">
                <a:latin typeface="Arial" pitchFamily="34" charset="0"/>
                <a:cs typeface="Arial" pitchFamily="34" charset="0"/>
              </a:rPr>
              <a:t>Express any concerns or questions regarding the VA’s plan to have envelopes “</a:t>
            </a:r>
            <a:r>
              <a:rPr lang="en-US" sz="2400" dirty="0" smtClean="0"/>
              <a:t>remain </a:t>
            </a:r>
            <a:r>
              <a:rPr lang="en-US" sz="2400" dirty="0"/>
              <a:t>sealed throughout the handling </a:t>
            </a:r>
            <a:r>
              <a:rPr lang="en-US" sz="2400" dirty="0" smtClean="0"/>
              <a:t>process”</a:t>
            </a:r>
          </a:p>
          <a:p>
            <a:pPr marL="282575" indent="-282575">
              <a:spcBef>
                <a:spcPct val="20000"/>
              </a:spcBef>
              <a:buFont typeface="Arial" pitchFamily="34" charset="0"/>
              <a:buChar char="•"/>
            </a:pPr>
            <a:r>
              <a:rPr lang="en-US" sz="2400" dirty="0" smtClean="0"/>
              <a:t>If your company is teaming with a large business are you able to ensure that the majority of the labor (51%) shall be performed by the small business</a:t>
            </a:r>
          </a:p>
          <a:p>
            <a:pPr marL="282575" indent="-282575">
              <a:spcBef>
                <a:spcPct val="20000"/>
              </a:spcBef>
              <a:buFont typeface="Arial" pitchFamily="34" charset="0"/>
              <a:buChar char="•"/>
            </a:pPr>
            <a:r>
              <a:rPr lang="en-US" sz="2400" dirty="0"/>
              <a:t>In order to facilitate </a:t>
            </a:r>
            <a:r>
              <a:rPr lang="en-US" sz="2400" dirty="0" smtClean="0"/>
              <a:t>discussion, the </a:t>
            </a:r>
            <a:r>
              <a:rPr lang="en-US" sz="2400" dirty="0"/>
              <a:t>VA requests the Industry to provide responses to the above VA questions via email to Ms. Susan Muerdler and Mr. Maurice Christian, </a:t>
            </a:r>
            <a:r>
              <a:rPr lang="en-US" sz="2400" dirty="0">
                <a:hlinkClick r:id="rId4"/>
              </a:rPr>
              <a:t>susan.muerdler@va.gov</a:t>
            </a:r>
            <a:r>
              <a:rPr lang="en-US" sz="2400" dirty="0"/>
              <a:t> and </a:t>
            </a:r>
            <a:r>
              <a:rPr lang="en-US" sz="2400" dirty="0">
                <a:hlinkClick r:id="rId5"/>
              </a:rPr>
              <a:t>maurice.christian@va.gov</a:t>
            </a:r>
            <a:r>
              <a:rPr lang="en-US" sz="2400" dirty="0"/>
              <a:t> by 2:00pm(EST) Friday, January 18, 2013. Please use </a:t>
            </a:r>
            <a:r>
              <a:rPr lang="en-US" sz="2400" dirty="0">
                <a:latin typeface="Arial" pitchFamily="34" charset="0"/>
              </a:rPr>
              <a:t>Subject: “Industry Conference- Envelope Answer”</a:t>
            </a:r>
            <a:endParaRPr lang="en-US" sz="2400" dirty="0"/>
          </a:p>
          <a:p>
            <a:pPr marL="282575" indent="-282575">
              <a:spcBef>
                <a:spcPct val="20000"/>
              </a:spcBef>
              <a:buFont typeface="Arial" pitchFamily="34" charset="0"/>
              <a:buChar char="•"/>
            </a:pPr>
            <a:endParaRPr lang="en-US" sz="2400" dirty="0" smtClean="0"/>
          </a:p>
        </p:txBody>
      </p:sp>
    </p:spTree>
    <p:extLst>
      <p:ext uri="{BB962C8B-B14F-4D97-AF65-F5344CB8AC3E}">
        <p14:creationId xmlns:p14="http://schemas.microsoft.com/office/powerpoint/2010/main" val="2528371362"/>
      </p:ext>
    </p:extLst>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19</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CLIN Structure</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buFont typeface="Arial" pitchFamily="34" charset="0"/>
              <a:buChar char="•"/>
            </a:pPr>
            <a:r>
              <a:rPr lang="en-US" sz="2400" dirty="0" smtClean="0">
                <a:latin typeface="Arial" pitchFamily="34" charset="0"/>
                <a:cs typeface="Arial" pitchFamily="34" charset="0"/>
              </a:rPr>
              <a:t>What questions or concerns does the industry have regarding the below drafted CLIN structure?</a:t>
            </a:r>
          </a:p>
          <a:p>
            <a:pPr marL="576263" lvl="1" indent="-288925">
              <a:spcBef>
                <a:spcPct val="20000"/>
              </a:spcBef>
              <a:buFont typeface="Arial" pitchFamily="34" charset="0"/>
              <a:buChar char="–"/>
            </a:pPr>
            <a:r>
              <a:rPr lang="en-US" sz="2400" dirty="0" smtClean="0">
                <a:latin typeface="Arial" pitchFamily="34" charset="0"/>
                <a:cs typeface="Arial" pitchFamily="34" charset="0"/>
              </a:rPr>
              <a:t>Provide feedback</a:t>
            </a:r>
          </a:p>
          <a:p>
            <a:pPr marL="576263" lvl="2" indent="-288925">
              <a:spcBef>
                <a:spcPct val="20000"/>
              </a:spcBef>
              <a:buFont typeface="Arial" pitchFamily="34" charset="0"/>
              <a:buChar char="–"/>
            </a:pPr>
            <a:endParaRPr lang="en-US" sz="2400" dirty="0" smtClean="0"/>
          </a:p>
          <a:p>
            <a:pPr marL="576263" lvl="2" indent="-288925">
              <a:spcBef>
                <a:spcPct val="20000"/>
              </a:spcBef>
              <a:buFont typeface="Arial" pitchFamily="34" charset="0"/>
              <a:buChar char="–"/>
            </a:pPr>
            <a:endParaRPr lang="en-US" sz="2400" dirty="0" smtClean="0"/>
          </a:p>
          <a:p>
            <a:pPr marL="576263" lvl="2" indent="-288925">
              <a:spcBef>
                <a:spcPct val="20000"/>
              </a:spcBef>
              <a:buFont typeface="Arial" pitchFamily="34" charset="0"/>
              <a:buChar char="–"/>
            </a:pPr>
            <a:endParaRPr lang="en-US" sz="2400" dirty="0" smtClean="0"/>
          </a:p>
        </p:txBody>
      </p:sp>
      <p:graphicFrame>
        <p:nvGraphicFramePr>
          <p:cNvPr id="16" name="Content Placeholder 8"/>
          <p:cNvGraphicFramePr>
            <a:graphicFrameLocks/>
          </p:cNvGraphicFramePr>
          <p:nvPr>
            <p:extLst>
              <p:ext uri="{D42A27DB-BD31-4B8C-83A1-F6EECF244321}">
                <p14:modId xmlns:p14="http://schemas.microsoft.com/office/powerpoint/2010/main" val="324582472"/>
              </p:ext>
            </p:extLst>
          </p:nvPr>
        </p:nvGraphicFramePr>
        <p:xfrm>
          <a:off x="386860" y="2743200"/>
          <a:ext cx="8376140" cy="3505200"/>
        </p:xfrm>
        <a:graphic>
          <a:graphicData uri="http://schemas.openxmlformats.org/drawingml/2006/table">
            <a:tbl>
              <a:tblPr firstRow="1" bandRow="1">
                <a:tableStyleId>{69CF1AB2-1976-4502-BF36-3FF5EA218861}</a:tableStyleId>
              </a:tblPr>
              <a:tblGrid>
                <a:gridCol w="613693"/>
                <a:gridCol w="5019247"/>
                <a:gridCol w="1524000"/>
                <a:gridCol w="1219200"/>
              </a:tblGrid>
              <a:tr h="315054">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dirty="0" smtClean="0">
                          <a:latin typeface="Arial" pitchFamily="34" charset="0"/>
                          <a:cs typeface="Arial" pitchFamily="34" charset="0"/>
                        </a:rPr>
                        <a:t>CLINS Structure (Draft)</a:t>
                      </a:r>
                    </a:p>
                  </a:txBody>
                  <a:tcPr/>
                </a:tc>
                <a:tc hMerge="1">
                  <a:txBody>
                    <a:bodyPr/>
                    <a:lstStyle/>
                    <a:p>
                      <a:endParaRPr lang="en-US"/>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i="0"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i="0" dirty="0" smtClean="0"/>
                    </a:p>
                  </a:txBody>
                  <a:tcPr/>
                </a:tc>
              </a:tr>
              <a:tr h="520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Description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Estimated Quantity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Price</a:t>
                      </a:r>
                    </a:p>
                  </a:txBody>
                  <a:tcPr/>
                </a:tc>
              </a:tr>
              <a:tr h="6161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01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pitchFamily="34" charset="0"/>
                          <a:cs typeface="Arial" pitchFamily="34" charset="0"/>
                        </a:rPr>
                        <a:t>CONSUMER RETURN ENVELOPE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(see specifications)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Min ~400k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200" b="0" dirty="0" smtClean="0">
                        <a:latin typeface="Arial" pitchFamily="34" charset="0"/>
                        <a:cs typeface="Arial" pitchFamily="34" charset="0"/>
                      </a:endParaRPr>
                    </a:p>
                  </a:txBody>
                  <a:tcPr/>
                </a:tc>
              </a:tr>
              <a:tr h="5513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02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kern="1200" dirty="0" smtClean="0">
                          <a:solidFill>
                            <a:schemeClr val="dk1"/>
                          </a:solidFill>
                          <a:effectLst/>
                          <a:latin typeface="Arial" pitchFamily="34" charset="0"/>
                          <a:ea typeface="+mn-ea"/>
                          <a:cs typeface="Arial" pitchFamily="34" charset="0"/>
                        </a:rPr>
                        <a:t>MARKETING: WELCOME KITS</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(see specifications</a:t>
                      </a:r>
                      <a:r>
                        <a:rPr lang="en-US" sz="2200" b="0" baseline="0" dirty="0" smtClean="0">
                          <a:latin typeface="Arial" pitchFamily="34" charset="0"/>
                          <a:cs typeface="Arial" pitchFamily="34" charset="0"/>
                        </a:rPr>
                        <a:t>)</a:t>
                      </a:r>
                      <a:endParaRPr lang="en-US" sz="2200" b="0" dirty="0" smtClean="0">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~200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200" b="0" dirty="0" smtClean="0">
                        <a:latin typeface="Arial" pitchFamily="34" charset="0"/>
                        <a:cs typeface="Arial" pitchFamily="34" charset="0"/>
                      </a:endParaRPr>
                    </a:p>
                  </a:txBody>
                  <a:tcPr/>
                </a:tc>
              </a:tr>
              <a:tr h="6054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03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kern="1200" dirty="0" smtClean="0">
                          <a:solidFill>
                            <a:schemeClr val="dk1"/>
                          </a:solidFill>
                          <a:effectLst/>
                          <a:latin typeface="Arial" pitchFamily="34" charset="0"/>
                          <a:ea typeface="+mn-ea"/>
                          <a:cs typeface="Arial" pitchFamily="34" charset="0"/>
                        </a:rPr>
                        <a:t>SERVICE COMPONENT:</a:t>
                      </a:r>
                      <a:r>
                        <a:rPr lang="en-US" sz="2200" b="0" dirty="0" smtClean="0">
                          <a:latin typeface="Arial" pitchFamily="34" charset="0"/>
                          <a:cs typeface="Arial"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itchFamily="34" charset="0"/>
                          <a:cs typeface="Arial" pitchFamily="34" charset="0"/>
                        </a:rPr>
                        <a:t>(See SOO- Destruction and Reporting)</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smtClean="0">
                          <a:solidFill>
                            <a:schemeClr val="tx1"/>
                          </a:solidFill>
                          <a:latin typeface="Arial" pitchFamily="34" charset="0"/>
                          <a:cs typeface="Arial" pitchFamily="34" charset="0"/>
                        </a:rPr>
                        <a:t>Min ~120k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200" b="0" dirty="0" smtClean="0">
                        <a:latin typeface="Arial" pitchFamily="34" charset="0"/>
                        <a:cs typeface="Arial" pitchFamily="34" charset="0"/>
                      </a:endParaRPr>
                    </a:p>
                  </a:txBody>
                  <a:tcPr/>
                </a:tc>
              </a:tr>
            </a:tbl>
          </a:graphicData>
        </a:graphic>
      </p:graphicFrame>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20</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Q&amp;A Session: </a:t>
            </a:r>
            <a:br>
              <a:rPr lang="en-US" sz="3600" b="1" dirty="0" smtClean="0">
                <a:latin typeface="Arial" pitchFamily="34" charset="0"/>
                <a:cs typeface="Arial" pitchFamily="34" charset="0"/>
              </a:rPr>
            </a:br>
            <a:r>
              <a:rPr lang="en-US" sz="3600" b="1" dirty="0" smtClean="0">
                <a:latin typeface="Arial" pitchFamily="34" charset="0"/>
                <a:cs typeface="Arial" pitchFamily="34" charset="0"/>
              </a:rPr>
              <a:t>Industry Questions</a:t>
            </a:r>
          </a:p>
        </p:txBody>
      </p:sp>
      <p:sp>
        <p:nvSpPr>
          <p:cNvPr id="15" name="Content Placeholder 2"/>
          <p:cNvSpPr txBox="1">
            <a:spLocks/>
          </p:cNvSpPr>
          <p:nvPr/>
        </p:nvSpPr>
        <p:spPr bwMode="auto">
          <a:xfrm>
            <a:off x="293510" y="1368777"/>
            <a:ext cx="8698089" cy="4803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indent="-282575">
              <a:spcBef>
                <a:spcPct val="20000"/>
              </a:spcBef>
              <a:buFont typeface="Arial" pitchFamily="34" charset="0"/>
              <a:buChar char="•"/>
            </a:pPr>
            <a:r>
              <a:rPr lang="en-US" sz="2400" dirty="0" smtClean="0">
                <a:latin typeface="Arial" pitchFamily="34" charset="0"/>
                <a:cs typeface="Arial" pitchFamily="34" charset="0"/>
              </a:rPr>
              <a:t>Industry, please email any questions you would like the VA to answer regarding the consumer return medication envelope program to Ms. Susan Muerdler and Mr. Maurice Christian via email </a:t>
            </a:r>
            <a:r>
              <a:rPr lang="en-US" sz="2400" dirty="0" smtClean="0">
                <a:latin typeface="Arial" pitchFamily="34" charset="0"/>
                <a:cs typeface="Arial" pitchFamily="34" charset="0"/>
                <a:hlinkClick r:id="rId4"/>
              </a:rPr>
              <a:t>susan.muerdler@va.gov</a:t>
            </a:r>
            <a:r>
              <a:rPr lang="en-US" sz="2400" dirty="0" smtClean="0">
                <a:latin typeface="Arial" pitchFamily="34" charset="0"/>
                <a:cs typeface="Arial" pitchFamily="34" charset="0"/>
              </a:rPr>
              <a:t> and </a:t>
            </a:r>
            <a:r>
              <a:rPr lang="en-US" sz="2400" dirty="0" smtClean="0">
                <a:latin typeface="Arial" pitchFamily="34" charset="0"/>
                <a:cs typeface="Arial" pitchFamily="34" charset="0"/>
                <a:hlinkClick r:id="rId5"/>
              </a:rPr>
              <a:t>maurice.christian@va.gov</a:t>
            </a:r>
            <a:r>
              <a:rPr lang="en-US" sz="2400" dirty="0" smtClean="0">
                <a:latin typeface="Arial" pitchFamily="34" charset="0"/>
                <a:cs typeface="Arial" pitchFamily="34" charset="0"/>
              </a:rPr>
              <a:t> by 1:00pm </a:t>
            </a:r>
            <a:r>
              <a:rPr lang="en-US" sz="2400" dirty="0" smtClean="0"/>
              <a:t>(EST) Friday, </a:t>
            </a:r>
            <a:r>
              <a:rPr lang="en-US" sz="2400" dirty="0" smtClean="0">
                <a:latin typeface="Arial" pitchFamily="34" charset="0"/>
                <a:cs typeface="Arial" pitchFamily="34" charset="0"/>
              </a:rPr>
              <a:t>January 18, 2013. </a:t>
            </a:r>
            <a:r>
              <a:rPr lang="en-US" sz="2400" dirty="0" smtClean="0"/>
              <a:t>Please use </a:t>
            </a:r>
            <a:r>
              <a:rPr lang="en-US" sz="2400" dirty="0" smtClean="0">
                <a:latin typeface="Arial" pitchFamily="34" charset="0"/>
              </a:rPr>
              <a:t>Subject: “Industry Conference – Envelope Question”</a:t>
            </a:r>
          </a:p>
          <a:p>
            <a:pPr marL="282575" indent="-282575">
              <a:spcBef>
                <a:spcPct val="20000"/>
              </a:spcBef>
              <a:buFont typeface="Arial" pitchFamily="34" charset="0"/>
              <a:buChar char="•"/>
            </a:pPr>
            <a:r>
              <a:rPr lang="en-US" sz="2400" dirty="0" smtClean="0">
                <a:latin typeface="Arial" pitchFamily="34" charset="0"/>
                <a:cs typeface="Arial" pitchFamily="34" charset="0"/>
              </a:rPr>
              <a:t>If during the Industry Conference event there are questions please email to Ms. Susan Muerdler via email </a:t>
            </a:r>
            <a:r>
              <a:rPr lang="en-US" sz="2400" dirty="0" smtClean="0">
                <a:latin typeface="Arial" pitchFamily="34" charset="0"/>
                <a:cs typeface="Arial" pitchFamily="34" charset="0"/>
                <a:hlinkClick r:id="rId4"/>
              </a:rPr>
              <a:t>susan.muerdler@va.gov</a:t>
            </a:r>
            <a:r>
              <a:rPr lang="en-US" sz="2400" dirty="0" smtClean="0">
                <a:latin typeface="Arial" pitchFamily="34" charset="0"/>
                <a:cs typeface="Arial" pitchFamily="34" charset="0"/>
              </a:rPr>
              <a:t>. </a:t>
            </a:r>
            <a:r>
              <a:rPr lang="en-US" sz="2400" dirty="0" smtClean="0"/>
              <a:t>Please use same subject line as in the top previously indicated</a:t>
            </a:r>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21</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Tentative Milestones</a:t>
            </a:r>
          </a:p>
        </p:txBody>
      </p:sp>
      <p:sp>
        <p:nvSpPr>
          <p:cNvPr id="15" name="Content Placeholder 2"/>
          <p:cNvSpPr txBox="1">
            <a:spLocks/>
          </p:cNvSpPr>
          <p:nvPr/>
        </p:nvSpPr>
        <p:spPr bwMode="auto">
          <a:xfrm>
            <a:off x="293510" y="1368777"/>
            <a:ext cx="8698089" cy="5108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19063" indent="-293688">
              <a:spcBef>
                <a:spcPct val="20000"/>
              </a:spcBef>
            </a:pPr>
            <a:endParaRPr lang="en-US" sz="2200" dirty="0" smtClean="0">
              <a:latin typeface="Arial" pitchFamily="34" charset="0"/>
              <a:cs typeface="Arial" pitchFamily="34" charset="0"/>
            </a:endParaRPr>
          </a:p>
        </p:txBody>
      </p:sp>
      <p:graphicFrame>
        <p:nvGraphicFramePr>
          <p:cNvPr id="18" name="Table 17"/>
          <p:cNvGraphicFramePr>
            <a:graphicFrameLocks noGrp="1"/>
          </p:cNvGraphicFramePr>
          <p:nvPr>
            <p:extLst>
              <p:ext uri="{D42A27DB-BD31-4B8C-83A1-F6EECF244321}">
                <p14:modId xmlns:p14="http://schemas.microsoft.com/office/powerpoint/2010/main" val="723424953"/>
              </p:ext>
            </p:extLst>
          </p:nvPr>
        </p:nvGraphicFramePr>
        <p:xfrm>
          <a:off x="351690" y="1553303"/>
          <a:ext cx="8411310" cy="2730252"/>
        </p:xfrm>
        <a:graphic>
          <a:graphicData uri="http://schemas.openxmlformats.org/drawingml/2006/table">
            <a:tbl>
              <a:tblPr firstRow="1" bandRow="1">
                <a:tableStyleId>{5C22544A-7EE6-4342-B048-85BDC9FD1C3A}</a:tableStyleId>
              </a:tblPr>
              <a:tblGrid>
                <a:gridCol w="4829910"/>
                <a:gridCol w="3581400"/>
              </a:tblGrid>
              <a:tr h="483364">
                <a:tc>
                  <a:txBody>
                    <a:bodyPr/>
                    <a:lstStyle/>
                    <a:p>
                      <a:pPr algn="ctr"/>
                      <a:r>
                        <a:rPr lang="en-US" sz="2400" dirty="0" smtClean="0">
                          <a:latin typeface="Arial" pitchFamily="34" charset="0"/>
                          <a:cs typeface="Arial" pitchFamily="34" charset="0"/>
                        </a:rPr>
                        <a:t>Milestone</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Date</a:t>
                      </a:r>
                      <a:endParaRPr lang="en-US" sz="2400" dirty="0">
                        <a:latin typeface="Arial" pitchFamily="34" charset="0"/>
                        <a:cs typeface="Arial" pitchFamily="34" charset="0"/>
                      </a:endParaRPr>
                    </a:p>
                  </a:txBody>
                  <a:tcPr/>
                </a:tc>
              </a:tr>
              <a:tr h="421268">
                <a:tc>
                  <a:txBody>
                    <a:bodyPr/>
                    <a:lstStyle/>
                    <a:p>
                      <a:pPr algn="l"/>
                      <a:r>
                        <a:rPr lang="en-US" sz="2200" b="0" dirty="0" smtClean="0">
                          <a:latin typeface="Arial" pitchFamily="34" charset="0"/>
                          <a:cs typeface="Arial" pitchFamily="34" charset="0"/>
                        </a:rPr>
                        <a:t>Industry Day Q&amp;A</a:t>
                      </a:r>
                      <a:endParaRPr lang="en-US" sz="2200" b="0" dirty="0">
                        <a:latin typeface="Arial" pitchFamily="34" charset="0"/>
                        <a:cs typeface="Arial" pitchFamily="34" charset="0"/>
                      </a:endParaRPr>
                    </a:p>
                  </a:txBody>
                  <a:tcPr/>
                </a:tc>
                <a:tc>
                  <a:txBody>
                    <a:bodyPr/>
                    <a:lstStyle/>
                    <a:p>
                      <a:pPr algn="r"/>
                      <a:r>
                        <a:rPr lang="en-US" sz="2200" dirty="0" smtClean="0">
                          <a:latin typeface="Arial" pitchFamily="34" charset="0"/>
                          <a:cs typeface="Arial" pitchFamily="34" charset="0"/>
                        </a:rPr>
                        <a:t>January</a:t>
                      </a:r>
                      <a:r>
                        <a:rPr lang="en-US" sz="2200" baseline="0" dirty="0" smtClean="0">
                          <a:latin typeface="Arial" pitchFamily="34" charset="0"/>
                          <a:cs typeface="Arial" pitchFamily="34" charset="0"/>
                        </a:rPr>
                        <a:t> </a:t>
                      </a:r>
                      <a:r>
                        <a:rPr lang="en-US" sz="2200" dirty="0" smtClean="0">
                          <a:latin typeface="Arial" pitchFamily="34" charset="0"/>
                          <a:cs typeface="Arial" pitchFamily="34" charset="0"/>
                        </a:rPr>
                        <a:t>22, 2013</a:t>
                      </a:r>
                      <a:endParaRPr lang="en-US" sz="2200" dirty="0">
                        <a:latin typeface="Arial" pitchFamily="34" charset="0"/>
                        <a:cs typeface="Arial" pitchFamily="34" charset="0"/>
                      </a:endParaRPr>
                    </a:p>
                  </a:txBody>
                  <a:tcPr/>
                </a:tc>
              </a:tr>
              <a:tr h="421268">
                <a:tc>
                  <a:txBody>
                    <a:bodyPr/>
                    <a:lstStyle/>
                    <a:p>
                      <a:pPr algn="l"/>
                      <a:r>
                        <a:rPr lang="en-US" sz="2200" b="0" dirty="0" smtClean="0">
                          <a:latin typeface="Arial" pitchFamily="34" charset="0"/>
                          <a:cs typeface="Arial" pitchFamily="34" charset="0"/>
                        </a:rPr>
                        <a:t>Release of Solicitation</a:t>
                      </a:r>
                      <a:endParaRPr lang="en-US" sz="2200" b="0" dirty="0">
                        <a:latin typeface="Arial" pitchFamily="34" charset="0"/>
                        <a:cs typeface="Arial" pitchFamily="34" charset="0"/>
                      </a:endParaRPr>
                    </a:p>
                  </a:txBody>
                  <a:tcPr/>
                </a:tc>
                <a:tc>
                  <a:txBody>
                    <a:bodyPr/>
                    <a:lstStyle/>
                    <a:p>
                      <a:pPr algn="r"/>
                      <a:r>
                        <a:rPr lang="en-US" sz="2200" dirty="0" smtClean="0">
                          <a:latin typeface="Arial" pitchFamily="34" charset="0"/>
                          <a:cs typeface="Arial" pitchFamily="34" charset="0"/>
                        </a:rPr>
                        <a:t>March</a:t>
                      </a:r>
                      <a:r>
                        <a:rPr lang="en-US" sz="2200" baseline="0" dirty="0" smtClean="0">
                          <a:latin typeface="Arial" pitchFamily="34" charset="0"/>
                          <a:cs typeface="Arial" pitchFamily="34" charset="0"/>
                        </a:rPr>
                        <a:t> </a:t>
                      </a:r>
                      <a:r>
                        <a:rPr lang="en-US" sz="2200" dirty="0" smtClean="0">
                          <a:latin typeface="Arial" pitchFamily="34" charset="0"/>
                          <a:cs typeface="Arial" pitchFamily="34" charset="0"/>
                        </a:rPr>
                        <a:t>2013</a:t>
                      </a:r>
                      <a:endParaRPr lang="en-US" sz="2200" dirty="0">
                        <a:latin typeface="Arial" pitchFamily="34" charset="0"/>
                        <a:cs typeface="Arial" pitchFamily="34" charset="0"/>
                      </a:endParaRPr>
                    </a:p>
                  </a:txBody>
                  <a:tcPr/>
                </a:tc>
              </a:tr>
              <a:tr h="421268">
                <a:tc>
                  <a:txBody>
                    <a:bodyPr/>
                    <a:lstStyle/>
                    <a:p>
                      <a:pPr algn="l"/>
                      <a:r>
                        <a:rPr lang="en-US" sz="2200" b="0" dirty="0" smtClean="0">
                          <a:latin typeface="Arial" pitchFamily="34" charset="0"/>
                          <a:cs typeface="Arial" pitchFamily="34" charset="0"/>
                        </a:rPr>
                        <a:t>Proposals Due</a:t>
                      </a:r>
                      <a:endParaRPr lang="en-US" sz="2200" b="0" dirty="0">
                        <a:latin typeface="Arial" pitchFamily="34" charset="0"/>
                        <a:cs typeface="Arial" pitchFamily="34" charset="0"/>
                      </a:endParaRPr>
                    </a:p>
                  </a:txBody>
                  <a:tcPr/>
                </a:tc>
                <a:tc>
                  <a:txBody>
                    <a:bodyPr/>
                    <a:lstStyle/>
                    <a:p>
                      <a:pPr algn="r"/>
                      <a:r>
                        <a:rPr lang="en-US" sz="2200" dirty="0" smtClean="0">
                          <a:latin typeface="Arial" pitchFamily="34" charset="0"/>
                          <a:cs typeface="Arial" pitchFamily="34" charset="0"/>
                        </a:rPr>
                        <a:t>April </a:t>
                      </a:r>
                      <a:r>
                        <a:rPr lang="en-US" sz="2200" baseline="0" dirty="0" smtClean="0">
                          <a:latin typeface="Arial" pitchFamily="34" charset="0"/>
                          <a:cs typeface="Arial" pitchFamily="34" charset="0"/>
                        </a:rPr>
                        <a:t>2013</a:t>
                      </a:r>
                      <a:endParaRPr lang="en-US" sz="2200" dirty="0">
                        <a:latin typeface="Arial" pitchFamily="34" charset="0"/>
                        <a:cs typeface="Arial" pitchFamily="34" charset="0"/>
                      </a:endParaRPr>
                    </a:p>
                  </a:txBody>
                  <a:tcPr/>
                </a:tc>
              </a:tr>
              <a:tr h="483364">
                <a:tc>
                  <a:txBody>
                    <a:bodyPr/>
                    <a:lstStyle/>
                    <a:p>
                      <a:pPr algn="l"/>
                      <a:r>
                        <a:rPr lang="en-US" sz="2200" b="0" dirty="0" smtClean="0">
                          <a:latin typeface="Arial" pitchFamily="34" charset="0"/>
                          <a:cs typeface="Arial" pitchFamily="34" charset="0"/>
                        </a:rPr>
                        <a:t>Award Announcement</a:t>
                      </a:r>
                      <a:endParaRPr lang="en-US" sz="2200" b="0" dirty="0">
                        <a:latin typeface="Arial" pitchFamily="34" charset="0"/>
                        <a:cs typeface="Arial" pitchFamily="34" charset="0"/>
                      </a:endParaRPr>
                    </a:p>
                  </a:txBody>
                  <a:tcPr/>
                </a:tc>
                <a:tc>
                  <a:txBody>
                    <a:bodyPr/>
                    <a:lstStyle/>
                    <a:p>
                      <a:pPr algn="r"/>
                      <a:r>
                        <a:rPr lang="en-US" sz="2200" dirty="0" smtClean="0">
                          <a:latin typeface="Arial" pitchFamily="34" charset="0"/>
                          <a:cs typeface="Arial" pitchFamily="34" charset="0"/>
                        </a:rPr>
                        <a:t>June 2013 </a:t>
                      </a:r>
                      <a:endParaRPr lang="en-US" sz="2200" dirty="0">
                        <a:latin typeface="Arial" pitchFamily="34" charset="0"/>
                        <a:cs typeface="Arial" pitchFamily="34" charset="0"/>
                      </a:endParaRPr>
                    </a:p>
                  </a:txBody>
                  <a:tcPr/>
                </a:tc>
              </a:tr>
              <a:tr h="483364">
                <a:tc>
                  <a:txBody>
                    <a:bodyPr/>
                    <a:lstStyle/>
                    <a:p>
                      <a:pPr algn="l"/>
                      <a:r>
                        <a:rPr lang="en-US" sz="2200" b="0" dirty="0" smtClean="0">
                          <a:latin typeface="Arial" pitchFamily="34" charset="0"/>
                          <a:cs typeface="Arial" pitchFamily="34" charset="0"/>
                        </a:rPr>
                        <a:t>Post Award Conferences</a:t>
                      </a:r>
                      <a:endParaRPr lang="en-US" sz="2200" b="0" dirty="0">
                        <a:latin typeface="Arial" pitchFamily="34" charset="0"/>
                        <a:cs typeface="Arial" pitchFamily="34" charset="0"/>
                      </a:endParaRPr>
                    </a:p>
                  </a:txBody>
                  <a:tcPr/>
                </a:tc>
                <a:tc>
                  <a:txBody>
                    <a:bodyPr/>
                    <a:lstStyle/>
                    <a:p>
                      <a:pPr algn="r"/>
                      <a:r>
                        <a:rPr lang="en-US" sz="2200" dirty="0" smtClean="0">
                          <a:latin typeface="Arial" pitchFamily="34" charset="0"/>
                          <a:cs typeface="Arial" pitchFamily="34" charset="0"/>
                        </a:rPr>
                        <a:t>July 2013</a:t>
                      </a:r>
                      <a:endParaRPr lang="en-US" sz="2200" dirty="0">
                        <a:latin typeface="Arial" pitchFamily="34" charset="0"/>
                        <a:cs typeface="Arial" pitchFamily="34" charset="0"/>
                      </a:endParaRPr>
                    </a:p>
                  </a:txBody>
                  <a:tcPr/>
                </a:tc>
              </a:tr>
            </a:tbl>
          </a:graphicData>
        </a:graphic>
      </p:graphicFrame>
    </p:spTree>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22</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Final Questions and Answers</a:t>
            </a:r>
          </a:p>
        </p:txBody>
      </p:sp>
      <p:pic>
        <p:nvPicPr>
          <p:cNvPr id="19" name="Picture 18" descr="Question Mark.PNG"/>
          <p:cNvPicPr>
            <a:picLocks noChangeAspect="1"/>
          </p:cNvPicPr>
          <p:nvPr/>
        </p:nvPicPr>
        <p:blipFill>
          <a:blip r:embed="rId4" cstate="print"/>
          <a:stretch>
            <a:fillRect/>
          </a:stretch>
        </p:blipFill>
        <p:spPr>
          <a:xfrm>
            <a:off x="2731475" y="2057400"/>
            <a:ext cx="3657143" cy="3657143"/>
          </a:xfrm>
          <a:prstGeom prst="rect">
            <a:avLst/>
          </a:prstGeom>
        </p:spPr>
      </p:pic>
    </p:spTree>
  </p:cSld>
  <p:clrMapOvr>
    <a:masterClrMapping/>
  </p:clrMapOvr>
  <p:transition>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23</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smtClean="0">
                <a:latin typeface="Arial" pitchFamily="34" charset="0"/>
                <a:cs typeface="Arial" pitchFamily="34" charset="0"/>
              </a:rPr>
              <a:t>Closing</a:t>
            </a:r>
          </a:p>
        </p:txBody>
      </p:sp>
      <p:sp>
        <p:nvSpPr>
          <p:cNvPr id="15" name="Content Placeholder 2"/>
          <p:cNvSpPr txBox="1">
            <a:spLocks/>
          </p:cNvSpPr>
          <p:nvPr/>
        </p:nvSpPr>
        <p:spPr bwMode="auto">
          <a:xfrm>
            <a:off x="293510" y="1368777"/>
            <a:ext cx="8698089" cy="5108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lvl="0" indent="-282575">
              <a:spcBef>
                <a:spcPct val="20000"/>
              </a:spcBef>
              <a:buFont typeface="Arial" charset="0"/>
              <a:buChar char="•"/>
              <a:defRPr/>
            </a:pPr>
            <a:r>
              <a:rPr lang="en-US" sz="2400" dirty="0" smtClean="0">
                <a:latin typeface="Arial" pitchFamily="34" charset="0"/>
                <a:cs typeface="Arial" pitchFamily="34" charset="0"/>
              </a:rPr>
              <a:t>Closing remarks</a:t>
            </a:r>
            <a:endParaRPr lang="en-US" sz="2200" dirty="0" smtClean="0">
              <a:latin typeface="Arial" pitchFamily="34" charset="0"/>
              <a:cs typeface="Arial" pitchFamily="34" charset="0"/>
            </a:endParaRPr>
          </a:p>
        </p:txBody>
      </p:sp>
    </p:spTree>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a:p>
        </p:txBody>
      </p:sp>
      <p:sp>
        <p:nvSpPr>
          <p:cNvPr id="6150"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a:solidFill>
                <a:srgbClr val="000066"/>
              </a:solidFill>
              <a:latin typeface="Arial Narrow" pitchFamily="34" charset="0"/>
            </a:endParaRPr>
          </a:p>
        </p:txBody>
      </p:sp>
      <p:pic>
        <p:nvPicPr>
          <p:cNvPr id="12" name="Picture 1" descr="OAO_Logo"/>
          <p:cNvPicPr>
            <a:picLocks noChangeAspect="1" noChangeArrowheads="1"/>
          </p:cNvPicPr>
          <p:nvPr/>
        </p:nvPicPr>
        <p:blipFill>
          <a:blip r:embed="rId3" cstate="print"/>
          <a:srcRect/>
          <a:stretch>
            <a:fillRect/>
          </a:stretch>
        </p:blipFill>
        <p:spPr bwMode="auto">
          <a:xfrm>
            <a:off x="457200" y="165100"/>
            <a:ext cx="2133600" cy="1057275"/>
          </a:xfrm>
          <a:prstGeom prst="rect">
            <a:avLst/>
          </a:prstGeom>
          <a:noFill/>
          <a:ln w="9525">
            <a:noFill/>
            <a:miter lim="800000"/>
            <a:headEnd/>
            <a:tailEnd/>
          </a:ln>
        </p:spPr>
      </p:pic>
      <p:sp>
        <p:nvSpPr>
          <p:cNvPr id="10" name="Slide Number Placeholder 3"/>
          <p:cNvSpPr>
            <a:spLocks noGrp="1"/>
          </p:cNvSpPr>
          <p:nvPr>
            <p:ph type="sldNum" sz="quarter" idx="4294967295"/>
          </p:nvPr>
        </p:nvSpPr>
        <p:spPr>
          <a:xfrm>
            <a:off x="6553200" y="6356350"/>
            <a:ext cx="2133600" cy="365125"/>
          </a:xfrm>
        </p:spPr>
        <p:txBody>
          <a:bodyPr/>
          <a:lstStyle/>
          <a:p>
            <a:pPr>
              <a:defRPr/>
            </a:pPr>
            <a:fld id="{96B1D4EC-91E3-47E5-8346-FEAC734B9101}" type="slidenum">
              <a:rPr lang="en-US" smtClean="0"/>
              <a:pPr>
                <a:defRPr/>
              </a:pPr>
              <a:t>24</a:t>
            </a:fld>
            <a:endParaRPr lang="en-US" dirty="0"/>
          </a:p>
        </p:txBody>
      </p:sp>
      <p:cxnSp>
        <p:nvCxnSpPr>
          <p:cNvPr id="11" name="Straight Connector 10"/>
          <p:cNvCxnSpPr/>
          <p:nvPr/>
        </p:nvCxnSpPr>
        <p:spPr>
          <a:xfrm>
            <a:off x="152400" y="1219200"/>
            <a:ext cx="88392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295400"/>
            <a:ext cx="83820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4" name="Title 1"/>
          <p:cNvSpPr>
            <a:spLocks noGrp="1"/>
          </p:cNvSpPr>
          <p:nvPr>
            <p:ph type="title"/>
          </p:nvPr>
        </p:nvSpPr>
        <p:spPr>
          <a:xfrm>
            <a:off x="2514600" y="0"/>
            <a:ext cx="6553200" cy="1219200"/>
          </a:xfrm>
        </p:spPr>
        <p:txBody>
          <a:bodyPr/>
          <a:lstStyle/>
          <a:p>
            <a:pPr algn="r" eaLnBrk="1" hangingPunct="1"/>
            <a:r>
              <a:rPr lang="en-US" sz="3600" b="1" dirty="0" err="1" smtClean="0">
                <a:latin typeface="Arial" pitchFamily="34" charset="0"/>
                <a:cs typeface="Arial" pitchFamily="34" charset="0"/>
              </a:rPr>
              <a:t>Accronyms</a:t>
            </a:r>
            <a:endParaRPr lang="en-US" sz="3600" b="1" dirty="0" smtClean="0">
              <a:latin typeface="Arial" pitchFamily="34" charset="0"/>
              <a:cs typeface="Arial" pitchFamily="34" charset="0"/>
            </a:endParaRPr>
          </a:p>
        </p:txBody>
      </p:sp>
      <p:sp>
        <p:nvSpPr>
          <p:cNvPr id="15" name="Content Placeholder 2"/>
          <p:cNvSpPr txBox="1">
            <a:spLocks/>
          </p:cNvSpPr>
          <p:nvPr/>
        </p:nvSpPr>
        <p:spPr bwMode="auto">
          <a:xfrm>
            <a:off x="293510" y="1368777"/>
            <a:ext cx="8698089" cy="5108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lvl="0" indent="-282575">
              <a:spcBef>
                <a:spcPct val="20000"/>
              </a:spcBef>
              <a:buFont typeface="Arial" charset="0"/>
              <a:buChar char="•"/>
              <a:defRPr/>
            </a:pPr>
            <a:r>
              <a:rPr lang="en-US" sz="2400" dirty="0" smtClean="0">
                <a:latin typeface="Arial" pitchFamily="34" charset="0"/>
                <a:cs typeface="Arial" pitchFamily="34" charset="0"/>
              </a:rPr>
              <a:t>CLIN:  Contract Line Item Number</a:t>
            </a:r>
          </a:p>
          <a:p>
            <a:pPr marL="282575" lvl="0" indent="-282575">
              <a:spcBef>
                <a:spcPct val="20000"/>
              </a:spcBef>
              <a:buFont typeface="Arial" charset="0"/>
              <a:buChar char="•"/>
              <a:defRPr/>
            </a:pPr>
            <a:r>
              <a:rPr lang="en-US" sz="2400" dirty="0" smtClean="0">
                <a:latin typeface="Arial" pitchFamily="34" charset="0"/>
                <a:cs typeface="Arial" pitchFamily="34" charset="0"/>
              </a:rPr>
              <a:t>CO:  Contracting Officer</a:t>
            </a:r>
          </a:p>
          <a:p>
            <a:pPr marL="282575" lvl="0" indent="-282575">
              <a:spcBef>
                <a:spcPct val="20000"/>
              </a:spcBef>
              <a:buFont typeface="Arial" charset="0"/>
              <a:buChar char="•"/>
              <a:defRPr/>
            </a:pPr>
            <a:r>
              <a:rPr lang="en-US" sz="2400" dirty="0" smtClean="0">
                <a:latin typeface="Arial" pitchFamily="34" charset="0"/>
                <a:cs typeface="Arial" pitchFamily="34" charset="0"/>
              </a:rPr>
              <a:t>Cont:  Continued</a:t>
            </a:r>
          </a:p>
          <a:p>
            <a:pPr marL="282575" lvl="0" indent="-282575">
              <a:spcBef>
                <a:spcPct val="20000"/>
              </a:spcBef>
              <a:buFont typeface="Arial" charset="0"/>
              <a:buChar char="•"/>
              <a:defRPr/>
            </a:pPr>
            <a:r>
              <a:rPr lang="en-US" sz="2400" dirty="0" smtClean="0">
                <a:latin typeface="Arial" pitchFamily="34" charset="0"/>
                <a:cs typeface="Arial" pitchFamily="34" charset="0"/>
              </a:rPr>
              <a:t>CS:  Contract Specialist</a:t>
            </a:r>
          </a:p>
          <a:p>
            <a:pPr marL="282575" lvl="0" indent="-282575">
              <a:spcBef>
                <a:spcPct val="20000"/>
              </a:spcBef>
              <a:buFont typeface="Arial" charset="0"/>
              <a:buChar char="•"/>
              <a:defRPr/>
            </a:pPr>
            <a:r>
              <a:rPr lang="en-US" sz="2400" dirty="0" smtClean="0">
                <a:latin typeface="Arial" pitchFamily="34" charset="0"/>
                <a:cs typeface="Arial" pitchFamily="34" charset="0"/>
              </a:rPr>
              <a:t>EST:  Eastern Standard Time</a:t>
            </a:r>
          </a:p>
          <a:p>
            <a:pPr marL="282575" lvl="0" indent="-282575">
              <a:spcBef>
                <a:spcPct val="20000"/>
              </a:spcBef>
              <a:buFont typeface="Arial" charset="0"/>
              <a:buChar char="•"/>
              <a:defRPr/>
            </a:pPr>
            <a:r>
              <a:rPr lang="en-US" sz="2400" dirty="0" smtClean="0">
                <a:latin typeface="Arial" pitchFamily="34" charset="0"/>
                <a:cs typeface="Arial" pitchFamily="34" charset="0"/>
              </a:rPr>
              <a:t>PBM:  Pharmacy Benefits Management Services</a:t>
            </a:r>
          </a:p>
          <a:p>
            <a:pPr marL="282575" lvl="0" indent="-282575">
              <a:spcBef>
                <a:spcPct val="20000"/>
              </a:spcBef>
              <a:buFont typeface="Arial" charset="0"/>
              <a:buChar char="•"/>
              <a:defRPr/>
            </a:pPr>
            <a:r>
              <a:rPr lang="en-US" sz="2400" dirty="0" smtClean="0">
                <a:latin typeface="Arial" pitchFamily="34" charset="0"/>
                <a:cs typeface="Arial" pitchFamily="34" charset="0"/>
              </a:rPr>
              <a:t>Q&amp;A:  Question &amp; Answer</a:t>
            </a:r>
          </a:p>
          <a:p>
            <a:pPr marL="282575" lvl="0" indent="-282575">
              <a:spcBef>
                <a:spcPct val="20000"/>
              </a:spcBef>
              <a:buFont typeface="Arial" charset="0"/>
              <a:buChar char="•"/>
              <a:defRPr/>
            </a:pPr>
            <a:r>
              <a:rPr lang="en-US" sz="2400" dirty="0" smtClean="0">
                <a:latin typeface="Arial" pitchFamily="34" charset="0"/>
                <a:cs typeface="Arial" pitchFamily="34" charset="0"/>
              </a:rPr>
              <a:t>SOO:  Statement of Objectives</a:t>
            </a:r>
          </a:p>
          <a:p>
            <a:pPr marL="282575" lvl="0" indent="-282575">
              <a:spcBef>
                <a:spcPct val="20000"/>
              </a:spcBef>
              <a:buFont typeface="Arial" charset="0"/>
              <a:buChar char="•"/>
              <a:defRPr/>
            </a:pPr>
            <a:r>
              <a:rPr lang="en-US" sz="2400" dirty="0" smtClean="0">
                <a:latin typeface="Arial" pitchFamily="34" charset="0"/>
                <a:cs typeface="Arial" pitchFamily="34" charset="0"/>
              </a:rPr>
              <a:t>USPS:  United States Postal Service</a:t>
            </a:r>
          </a:p>
          <a:p>
            <a:pPr marL="282575" lvl="0" indent="-282575">
              <a:spcBef>
                <a:spcPct val="20000"/>
              </a:spcBef>
              <a:buFont typeface="Arial" charset="0"/>
              <a:buChar char="•"/>
              <a:defRPr/>
            </a:pPr>
            <a:r>
              <a:rPr lang="en-US" sz="2400" dirty="0" smtClean="0">
                <a:latin typeface="Arial" pitchFamily="34" charset="0"/>
                <a:cs typeface="Arial" pitchFamily="34" charset="0"/>
              </a:rPr>
              <a:t>VA:  Veterans Affairs (The Department of) </a:t>
            </a:r>
          </a:p>
          <a:p>
            <a:pPr marL="282575" lvl="0" indent="-282575">
              <a:spcBef>
                <a:spcPct val="20000"/>
              </a:spcBef>
              <a:buFont typeface="Arial" charset="0"/>
              <a:buChar char="•"/>
              <a:defRPr/>
            </a:pPr>
            <a:endParaRPr lang="en-US" sz="2400" dirty="0" smtClean="0">
              <a:latin typeface="Arial" pitchFamily="34" charset="0"/>
              <a:cs typeface="Arial" pitchFamily="34" charset="0"/>
            </a:endParaRPr>
          </a:p>
        </p:txBody>
      </p:sp>
    </p:spTree>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OAO Flag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2125</TotalTime>
  <Words>1806</Words>
  <Application>Microsoft Office PowerPoint</Application>
  <PresentationFormat>On-screen Show (4:3)</PresentationFormat>
  <Paragraphs>291</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OAO Flag Theme</vt:lpstr>
      <vt:lpstr>PowerPoint Presentation</vt:lpstr>
      <vt:lpstr>Meeting Agenda</vt:lpstr>
      <vt:lpstr>Meeting Agenda (cont.)</vt:lpstr>
      <vt:lpstr> Event Goals</vt:lpstr>
      <vt:lpstr>Administrative</vt:lpstr>
      <vt:lpstr>Administrative (cont.)</vt:lpstr>
      <vt:lpstr>Rules of Engagement</vt:lpstr>
      <vt:lpstr>VA Objective</vt:lpstr>
      <vt:lpstr>Requirements Identification Specifications – Draft</vt:lpstr>
      <vt:lpstr>Requirements Identification Specifications – Draft (cont.)</vt:lpstr>
      <vt:lpstr>Requirements Identification Specifications – Draft (cont.)</vt:lpstr>
      <vt:lpstr>Requirements Identification SOO – Draft</vt:lpstr>
      <vt:lpstr>Requirements Identification SOO – Draft (cont.)</vt:lpstr>
      <vt:lpstr>Requirements Identification SOO – Draft (cont.)</vt:lpstr>
      <vt:lpstr>Requirements Identification SOO – Draft (cont.)</vt:lpstr>
      <vt:lpstr>Requirements Identification SOO – Draft (cont.)</vt:lpstr>
      <vt:lpstr>Q&amp;A Session:  VA Questions</vt:lpstr>
      <vt:lpstr>Q&amp;A Session:  VA Questions (cont.)</vt:lpstr>
      <vt:lpstr>CLIN Structure</vt:lpstr>
      <vt:lpstr>Q&amp;A Session:  Industry Questions</vt:lpstr>
      <vt:lpstr>Tentative Milestones</vt:lpstr>
      <vt:lpstr>Final Questions and Answers</vt:lpstr>
      <vt:lpstr>Closing</vt:lpstr>
      <vt:lpstr>Accronyms</vt:lpstr>
    </vt:vector>
  </TitlesOfParts>
  <Company>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Migration of the 13 Challenges to the VAi2 Program</dc:title>
  <dc:creator>vhaeasrogans</dc:creator>
  <cp:lastModifiedBy>Lera, Melissa (SAC)</cp:lastModifiedBy>
  <cp:revision>218</cp:revision>
  <dcterms:created xsi:type="dcterms:W3CDTF">2010-07-23T13:13:38Z</dcterms:created>
  <dcterms:modified xsi:type="dcterms:W3CDTF">2013-01-15T22:17:32Z</dcterms:modified>
</cp:coreProperties>
</file>