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notesMasterIdLst>
    <p:notesMasterId r:id="rId25"/>
  </p:notesMasterIdLst>
  <p:sldIdLst>
    <p:sldId id="256" r:id="rId9"/>
    <p:sldId id="281" r:id="rId10"/>
    <p:sldId id="271" r:id="rId11"/>
    <p:sldId id="291" r:id="rId12"/>
    <p:sldId id="284" r:id="rId13"/>
    <p:sldId id="285" r:id="rId14"/>
    <p:sldId id="289" r:id="rId15"/>
    <p:sldId id="292" r:id="rId16"/>
    <p:sldId id="290" r:id="rId17"/>
    <p:sldId id="295" r:id="rId18"/>
    <p:sldId id="297" r:id="rId19"/>
    <p:sldId id="298" r:id="rId20"/>
    <p:sldId id="299" r:id="rId21"/>
    <p:sldId id="300" r:id="rId22"/>
    <p:sldId id="301" r:id="rId23"/>
    <p:sldId id="302" r:id="rId2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8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8813" y="8845214"/>
            <a:ext cx="3044288" cy="4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2" rIns="93303" bIns="46652" anchor="b"/>
          <a:lstStyle/>
          <a:p>
            <a:pPr algn="r" defTabSz="933935"/>
            <a:fld id="{8EFC252A-6059-408A-8A80-A57F12D6643C}" type="slidenum">
              <a:rPr lang="en-US" sz="1200">
                <a:latin typeface="Tahoma" pitchFamily="34" charset="0"/>
              </a:rPr>
              <a:pPr algn="r" defTabSz="933935"/>
              <a:t>9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587" tIns="46795" rIns="93587" bIns="46795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62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486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46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36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748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15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4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74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84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746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331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378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66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151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47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89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32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502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412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296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030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8520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805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0556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246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355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695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867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90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867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5335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59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710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0170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629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9672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165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50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1820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615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75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0010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7251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5719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558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047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58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3838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899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740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791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289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871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438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830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4317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5485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0717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3426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7448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25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6057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676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3877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761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615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AA9D-0C2E-41A1-84B2-FFBADD07B5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3E517-E003-494B-8162-02DF5424BF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6719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E17F-4F1C-4A84-B5A7-B59155F903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40612-C165-427B-ACE9-E745B5C337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142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7402F-6399-4CB7-A544-C38BC40028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489-33FE-4ED6-9E71-DC9D25D592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2705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D5C3-0FAC-4C2E-86AF-38E598A13A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A365-B901-4E8E-9AFF-BFF6CBB6F6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366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924-E87A-4F20-99BA-92FF37DE6F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8947-8D93-43AC-906A-7F5FC28BF1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322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84EF-01EC-4C97-8A6B-D5A4D1CCFB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9933F-D401-41D4-9CB2-98E11FBC87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162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0C84F-390A-4F65-BAF2-18FF2749BB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319A-5700-4F09-891D-F4FFB19EB0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09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FC702-27A4-45BF-B757-B1FB5C456B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408D-77EB-44AB-87C3-203D179C346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176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A99F-78FF-48C6-872E-5799BA38ED2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294C-EA43-4C54-9AAD-7F6FEAEFD3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18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15AF-4B6F-4B44-A762-2750D89679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9399-C48E-4E57-B47F-286471B165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94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A54EC-0D14-4209-BBD4-F90F6259A8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7A2D-CEA4-40A6-8781-EA459F30BD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8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8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4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8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8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7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FCA02-8CF7-4506-B643-46596110EE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6F52F-9E07-4373-A5B9-C5E4ECFB85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9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bo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5218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Design New Parking Structure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Pre-Solicitation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January 19, 2016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Sierra Nevada Health Care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Megan Barr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 Representative: Philip Feiler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b="1" dirty="0" smtClean="0">
                <a:solidFill>
                  <a:srgbClr val="FF0000"/>
                </a:solidFill>
              </a:rPr>
              <a:t>charee.harris@va.gov</a:t>
            </a:r>
            <a:endParaRPr lang="en-US" sz="35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A/E firm sign-in </a:t>
            </a:r>
            <a:r>
              <a:rPr lang="en-US" dirty="0" smtClean="0"/>
              <a:t>sheet</a:t>
            </a:r>
          </a:p>
          <a:p>
            <a:r>
              <a:rPr lang="en-US" dirty="0" smtClean="0"/>
              <a:t>SF 330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Set-Aside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This procurement is a total service disabled veteran owned small business set-aside, which applies to the prime A/E firm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smtClean="0"/>
              <a:t>SDVOSB </a:t>
            </a:r>
            <a:r>
              <a:rPr lang="en-US" dirty="0"/>
              <a:t>businesses may partner with larger businesses; however we will be focusing heavily on the ostensible contractor </a:t>
            </a:r>
            <a:r>
              <a:rPr lang="en-US" dirty="0" smtClean="0"/>
              <a:t>rule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754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Requests for Information (RFI)s in writing to Charee Harris at </a:t>
            </a:r>
            <a:r>
              <a:rPr lang="en-US" sz="4500" dirty="0" smtClean="0">
                <a:solidFill>
                  <a:srgbClr val="FF0000"/>
                </a:solidFill>
              </a:rPr>
              <a:t>charee.harris@va.gov</a:t>
            </a:r>
            <a:r>
              <a:rPr lang="en-US" sz="4500" dirty="0" smtClean="0"/>
              <a:t>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 and posted to </a:t>
            </a:r>
            <a:r>
              <a:rPr lang="en-US" sz="3800" dirty="0" err="1" smtClean="0"/>
              <a:t>FedBizOpps</a:t>
            </a: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January 26, 2016, 2PM </a:t>
            </a:r>
            <a:r>
              <a:rPr lang="en-US" sz="3800" dirty="0" smtClean="0"/>
              <a:t>local time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RFIs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SF 330 Overview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100% Set Aside for </a:t>
            </a:r>
            <a:r>
              <a:rPr lang="en-US" dirty="0" smtClean="0"/>
              <a:t>Service Disable Veteran Owned Small </a:t>
            </a:r>
            <a:r>
              <a:rPr lang="en-US" dirty="0" smtClean="0"/>
              <a:t>Business – Prime only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err="1" smtClean="0"/>
              <a:t>FedBizOpps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www.fbo.gov</a:t>
            </a:r>
            <a:r>
              <a:rPr lang="en-US" dirty="0"/>
              <a:t> </a:t>
            </a:r>
            <a:r>
              <a:rPr lang="en-US" dirty="0" smtClean="0"/>
              <a:t>is the only authorized website for solicitation information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prime A/E firms shall be registered in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prior to submission of SF 330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SF 330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/>
              <a:t>SF 330 includes </a:t>
            </a:r>
            <a:r>
              <a:rPr lang="en-US" sz="3200" dirty="0" smtClean="0"/>
              <a:t>5 </a:t>
            </a:r>
            <a:r>
              <a:rPr lang="en-US" sz="3200" dirty="0"/>
              <a:t>evaluation </a:t>
            </a:r>
            <a:r>
              <a:rPr lang="en-US" sz="3200" dirty="0" smtClean="0"/>
              <a:t>criteria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SF 330’s are due by COB (4:00pm) on February 1, 2016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Three (3) hard copy SF 330’s submitted to  Philip Feiler</a:t>
            </a:r>
            <a:r>
              <a:rPr lang="en-US" sz="2000" dirty="0" smtClean="0"/>
              <a:t>(address listed in pre-solicitation notice)</a:t>
            </a:r>
            <a:br>
              <a:rPr lang="en-US" sz="2000" dirty="0" smtClean="0"/>
            </a:br>
            <a:endParaRPr lang="en-US" sz="20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One (1) electronic copy sent to </a:t>
            </a:r>
            <a:r>
              <a:rPr lang="en-US" sz="3200" dirty="0" smtClean="0">
                <a:solidFill>
                  <a:srgbClr val="FF0000"/>
                </a:solidFill>
              </a:rPr>
              <a:t>charee.harris@va.gov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SF 330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Interviews will take place at the beginning of March 2016.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Contract award is scheduled no later than April 29, 2016.</a:t>
            </a:r>
            <a:br>
              <a:rPr lang="en-US" sz="3200" dirty="0" smtClean="0"/>
            </a:br>
            <a:endParaRPr lang="en-US" sz="3200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19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  <p:pic>
        <p:nvPicPr>
          <p:cNvPr id="2051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638800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265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sz="2400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79413" y="1447800"/>
            <a:ext cx="83851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en-US" altLang="en-US" sz="2400" b="1" dirty="0" smtClean="0">
                <a:solidFill>
                  <a:srgbClr val="1E1ED8"/>
                </a:solidFill>
                <a:latin typeface="Book Antiqua" panose="02040602050305030304" pitchFamily="18" charset="0"/>
              </a:rPr>
              <a:t>Current</a:t>
            </a:r>
          </a:p>
          <a:p>
            <a:pPr>
              <a:defRPr/>
            </a:pPr>
            <a:r>
              <a:rPr lang="en-US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Original parking garage constructed in 2006. </a:t>
            </a:r>
          </a:p>
          <a:p>
            <a:pPr>
              <a:defRPr/>
            </a:pPr>
            <a:r>
              <a:rPr lang="en-US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Original garage was not appropriately designed for the local climate, as a result, remaining life expectancy is less than 10 years. </a:t>
            </a:r>
          </a:p>
          <a:p>
            <a:pPr>
              <a:defRPr/>
            </a:pPr>
            <a:r>
              <a:rPr lang="en-US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This design is in no way intended to mimic or repeat the design of the existing garage.  </a:t>
            </a:r>
          </a:p>
          <a:p>
            <a:pPr>
              <a:defRPr/>
            </a:pPr>
            <a:r>
              <a:rPr lang="en-US" altLang="en-US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The facility must remain fully operational throughout any construction or renovation; construction should be phased as necessary in order to minimize any disruption of services.  </a:t>
            </a:r>
          </a:p>
          <a:p>
            <a:pPr>
              <a:defRPr/>
            </a:pPr>
            <a:endParaRPr lang="en-US" altLang="en-US" sz="2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22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76238" y="1295400"/>
            <a:ext cx="8386762" cy="4724400"/>
          </a:xfrm>
        </p:spPr>
        <p:txBody>
          <a:bodyPr>
            <a:no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altLang="en-US" sz="2400" b="1" dirty="0">
                <a:solidFill>
                  <a:srgbClr val="1E1ED8"/>
                </a:solidFill>
                <a:latin typeface="Book Antiqua" panose="02040602050305030304" pitchFamily="18" charset="0"/>
              </a:rPr>
              <a:t>Scope </a:t>
            </a:r>
            <a:r>
              <a:rPr lang="en-US" altLang="en-US" sz="2400" b="1" dirty="0" smtClean="0">
                <a:solidFill>
                  <a:srgbClr val="1E1ED8"/>
                </a:solidFill>
                <a:latin typeface="Book Antiqua" panose="02040602050305030304" pitchFamily="18" charset="0"/>
              </a:rPr>
              <a:t>Details</a:t>
            </a:r>
          </a:p>
          <a:p>
            <a:pPr>
              <a:defRPr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</a:rPr>
              <a:t>new garage </a:t>
            </a:r>
            <a:r>
              <a:rPr lang="en-US" sz="2400" dirty="0" smtClean="0">
                <a:latin typeface="Book Antiqua" panose="02040602050305030304" pitchFamily="18" charset="0"/>
              </a:rPr>
              <a:t>to be </a:t>
            </a:r>
            <a:r>
              <a:rPr lang="en-US" sz="2400" dirty="0">
                <a:latin typeface="Book Antiqua" panose="02040602050305030304" pitchFamily="18" charset="0"/>
              </a:rPr>
              <a:t>designed for approximately 320 parking stalls contained on </a:t>
            </a:r>
            <a:r>
              <a:rPr lang="en-US" sz="2400" dirty="0" smtClean="0">
                <a:latin typeface="Book Antiqua" panose="02040602050305030304" pitchFamily="18" charset="0"/>
              </a:rPr>
              <a:t>three floors.</a:t>
            </a:r>
          </a:p>
          <a:p>
            <a:pPr>
              <a:defRPr/>
            </a:pPr>
            <a:r>
              <a:rPr lang="en-US" sz="2400" dirty="0" smtClean="0">
                <a:latin typeface="Book Antiqua" panose="02040602050305030304" pitchFamily="18" charset="0"/>
              </a:rPr>
              <a:t>Three floors </a:t>
            </a:r>
            <a:r>
              <a:rPr lang="en-US" sz="2400" dirty="0">
                <a:latin typeface="Book Antiqua" panose="02040602050305030304" pitchFamily="18" charset="0"/>
              </a:rPr>
              <a:t>is flexible </a:t>
            </a:r>
            <a:r>
              <a:rPr lang="en-US" sz="2400" dirty="0" smtClean="0">
                <a:latin typeface="Book Antiqua" panose="02040602050305030304" pitchFamily="18" charset="0"/>
              </a:rPr>
              <a:t>– deliver the most </a:t>
            </a:r>
            <a:r>
              <a:rPr lang="en-US" sz="2400" dirty="0">
                <a:latin typeface="Book Antiqua" panose="02040602050305030304" pitchFamily="18" charset="0"/>
              </a:rPr>
              <a:t>cost-effective layout for the garage given the constraints of the selected </a:t>
            </a:r>
            <a:r>
              <a:rPr lang="en-US" sz="2400" dirty="0" smtClean="0">
                <a:latin typeface="Book Antiqua" panose="02040602050305030304" pitchFamily="18" charset="0"/>
              </a:rPr>
              <a:t>location – this might mean more than three floors.</a:t>
            </a:r>
            <a:endParaRPr lang="en-US" sz="2400" dirty="0">
              <a:latin typeface="Book Antiqua" panose="02040602050305030304" pitchFamily="18" charset="0"/>
            </a:endParaRPr>
          </a:p>
          <a:p>
            <a:pPr>
              <a:defRPr/>
            </a:pPr>
            <a:r>
              <a:rPr lang="en-US" sz="2400" dirty="0">
                <a:latin typeface="Book Antiqua" panose="02040602050305030304" pitchFamily="18" charset="0"/>
              </a:rPr>
              <a:t>20% bid deducts is required (a whole floor??)</a:t>
            </a:r>
          </a:p>
          <a:p>
            <a:pPr>
              <a:defRPr/>
            </a:pPr>
            <a:r>
              <a:rPr lang="en-US" altLang="en-US" sz="2400" dirty="0" smtClean="0">
                <a:latin typeface="Book Antiqua" panose="02040602050305030304" pitchFamily="18" charset="0"/>
              </a:rPr>
              <a:t>The highlighted location shown herein (upcoming slide) is not locked in stone.  This design must consider other locations on campus as part of the charrette process.</a:t>
            </a:r>
            <a:endParaRPr lang="en-US" altLang="en-US" sz="2400" dirty="0"/>
          </a:p>
          <a:p>
            <a:pPr>
              <a:defRPr/>
            </a:pPr>
            <a:r>
              <a:rPr lang="en-US" sz="2400" dirty="0" smtClean="0">
                <a:latin typeface="Book Antiqua" panose="02040602050305030304" pitchFamily="18" charset="0"/>
              </a:rPr>
              <a:t>This garage </a:t>
            </a:r>
            <a:r>
              <a:rPr lang="en-US" sz="2400" dirty="0">
                <a:latin typeface="Book Antiqua" panose="02040602050305030304" pitchFamily="18" charset="0"/>
              </a:rPr>
              <a:t>will contain storage for emergency </a:t>
            </a:r>
            <a:r>
              <a:rPr lang="en-US" sz="2400" dirty="0" smtClean="0">
                <a:latin typeface="Book Antiqua" panose="02040602050305030304" pitchFamily="18" charset="0"/>
              </a:rPr>
              <a:t>preparedness materials and eqpt.</a:t>
            </a:r>
          </a:p>
        </p:txBody>
      </p:sp>
      <p:sp>
        <p:nvSpPr>
          <p:cNvPr id="4099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sz="2400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</p:spTree>
    <p:extLst>
      <p:ext uri="{BB962C8B-B14F-4D97-AF65-F5344CB8AC3E}">
        <p14:creationId xmlns:p14="http://schemas.microsoft.com/office/powerpoint/2010/main" val="35229603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376238" y="1295400"/>
            <a:ext cx="8386762" cy="4724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2400" b="1" smtClean="0">
                <a:solidFill>
                  <a:srgbClr val="1E1ED8"/>
                </a:solidFill>
                <a:latin typeface="Book Antiqua" pitchFamily="18" charset="0"/>
              </a:rPr>
              <a:t>Schedule – 235 days from NTP</a:t>
            </a:r>
          </a:p>
        </p:txBody>
      </p:sp>
      <p:sp>
        <p:nvSpPr>
          <p:cNvPr id="5123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sz="2400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885950" y="1828800"/>
          <a:ext cx="5372100" cy="944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9221"/>
                <a:gridCol w="1162548"/>
                <a:gridCol w="1980331"/>
              </a:tblGrid>
              <a:tr h="22296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ACTION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CALENDAR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AFTER …</a:t>
                      </a:r>
                      <a:endParaRPr lang="en-US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/>
                </a:tc>
              </a:tr>
              <a:tr h="304903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Preliminary ½ Day Coordination Meeting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7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Issuance of Notice to Proceed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08350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Charrette #1 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21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Prelim Coordination Mtg</a:t>
                      </a:r>
                      <a:endParaRPr lang="en-US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08350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Charrette #2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14 Day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Charrette #1</a:t>
                      </a:r>
                      <a:endParaRPr lang="en-US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885950" y="3124200"/>
          <a:ext cx="5372100" cy="2879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9221"/>
                <a:gridCol w="1162548"/>
                <a:gridCol w="1980331"/>
              </a:tblGrid>
              <a:tr h="5540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ACTION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CALENDAR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AFTER …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/>
                </a:tc>
              </a:tr>
              <a:tr h="208280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 35% Design Submittal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40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Approval of Charrette #3 concept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 35% Submittal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 Review Meeting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 Day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 35%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65% Design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40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35% Review Meeting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65% Submittal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Review Meeting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 Day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65% 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90% Design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45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65% Review Meeting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08280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90% Submittal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Review Meeting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 Day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 90%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100% Design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15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90% Review Meeting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08280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VA Review of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100% Submittal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Bid Documents (BD) Submittal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10 Days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effectLst/>
                        </a:rPr>
                        <a:t>100% Review </a:t>
                      </a:r>
                      <a:endParaRPr lang="en-US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2" marR="6857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635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sz="2400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  <p:graphicFrame>
        <p:nvGraphicFramePr>
          <p:cNvPr id="6147" name="Object 2"/>
          <p:cNvGraphicFramePr>
            <a:graphicFrameLocks noChangeAspect="1"/>
          </p:cNvGraphicFramePr>
          <p:nvPr/>
        </p:nvGraphicFramePr>
        <p:xfrm>
          <a:off x="1104900" y="1295400"/>
          <a:ext cx="6934200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3" imgW="30174969" imgH="23316968" progId="AcroExch.Document.11">
                  <p:embed/>
                </p:oleObj>
              </mc:Choice>
              <mc:Fallback>
                <p:oleObj name="Acrobat Document" r:id="rId3" imgW="30174969" imgH="23316968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295400"/>
                        <a:ext cx="6934200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238875" y="4038600"/>
            <a:ext cx="144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95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sz="2400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81000" y="1295400"/>
            <a:ext cx="8077200" cy="4735513"/>
            <a:chOff x="381000" y="1295400"/>
            <a:chExt cx="8077200" cy="4734838"/>
          </a:xfrm>
        </p:grpSpPr>
        <p:graphicFrame>
          <p:nvGraphicFramePr>
            <p:cNvPr id="7172" name="Object 5"/>
            <p:cNvGraphicFramePr>
              <a:graphicFrameLocks noChangeAspect="1"/>
            </p:cNvGraphicFramePr>
            <p:nvPr/>
          </p:nvGraphicFramePr>
          <p:xfrm>
            <a:off x="381000" y="1295400"/>
            <a:ext cx="8077200" cy="4734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" name="Acrobat Document" r:id="rId3" imgW="16478012" imgH="9658234" progId="AcroExch.Document.11">
                    <p:embed/>
                  </p:oleObj>
                </mc:Choice>
                <mc:Fallback>
                  <p:oleObj name="Acrobat Document" r:id="rId3" imgW="16478012" imgH="9658234" progId="AcroExch.Document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000" y="1295400"/>
                          <a:ext cx="8077200" cy="47348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ounded Rectangle 4"/>
            <p:cNvSpPr/>
            <p:nvPr/>
          </p:nvSpPr>
          <p:spPr>
            <a:xfrm>
              <a:off x="4953000" y="3581074"/>
              <a:ext cx="2971800" cy="19047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028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  <a:t>Project No. 654-250 </a:t>
            </a:r>
            <a:br>
              <a:rPr lang="en-US" altLang="en-US" b="1" smtClean="0">
                <a:solidFill>
                  <a:prstClr val="black"/>
                </a:solidFill>
                <a:latin typeface="Book Antiqua" pitchFamily="18" charset="0"/>
              </a:rPr>
            </a:br>
            <a:r>
              <a:rPr lang="en-US" altLang="en-US" b="1" smtClean="0">
                <a:solidFill>
                  <a:srgbClr val="1E1ED8"/>
                </a:solidFill>
                <a:latin typeface="Book Antiqua" pitchFamily="18" charset="0"/>
              </a:rPr>
              <a:t>Replace Original Parking Garage</a:t>
            </a:r>
          </a:p>
        </p:txBody>
      </p:sp>
      <p:grpSp>
        <p:nvGrpSpPr>
          <p:cNvPr id="8195" name="Group 1"/>
          <p:cNvGrpSpPr>
            <a:grpSpLocks/>
          </p:cNvGrpSpPr>
          <p:nvPr/>
        </p:nvGrpSpPr>
        <p:grpSpPr bwMode="auto">
          <a:xfrm>
            <a:off x="2036763" y="1676400"/>
            <a:ext cx="4994275" cy="3441700"/>
            <a:chOff x="2743200" y="2362200"/>
            <a:chExt cx="4992688" cy="3441700"/>
          </a:xfrm>
        </p:grpSpPr>
        <p:pic>
          <p:nvPicPr>
            <p:cNvPr id="819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00" y="2362200"/>
              <a:ext cx="4992688" cy="3441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3124079" y="2895600"/>
              <a:ext cx="2820091" cy="160020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charset="0"/>
                <a:buNone/>
                <a:defRPr/>
              </a:pPr>
              <a:r>
                <a:rPr lang="en-US" altLang="en-US" b="1" dirty="0" smtClean="0">
                  <a:solidFill>
                    <a:srgbClr val="1E1ED8"/>
                  </a:solidFill>
                </a:rPr>
                <a:t>Questions?</a:t>
              </a:r>
              <a:endParaRPr lang="en-US" altLang="en-US" dirty="0" smtClean="0">
                <a:solidFill>
                  <a:prstClr val="black"/>
                </a:solidFill>
              </a:endParaRPr>
            </a:p>
            <a:p>
              <a:pPr>
                <a:defRPr/>
              </a:pPr>
              <a:endParaRPr lang="en-US" altLang="en-US" dirty="0" smtClean="0">
                <a:solidFill>
                  <a:prstClr val="black"/>
                </a:solidFill>
              </a:endParaRPr>
            </a:p>
            <a:p>
              <a:pPr>
                <a:defRPr/>
              </a:pP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45318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516</Words>
  <Application>Microsoft Office PowerPoint</Application>
  <PresentationFormat>On-screen Show (4:3)</PresentationFormat>
  <Paragraphs>120</Paragraphs>
  <Slides>16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Acrobat Document</vt:lpstr>
      <vt:lpstr>Department of Veterans Affairs  Network Contracting Office (NCO) 21</vt:lpstr>
      <vt:lpstr>INTRODUCTIONS</vt:lpstr>
      <vt:lpstr>Agenda</vt:lpstr>
      <vt:lpstr>Set-Aside</vt:lpstr>
      <vt:lpstr>Questions</vt:lpstr>
      <vt:lpstr>SF 330 Overview</vt:lpstr>
      <vt:lpstr>SF 330 Overview</vt:lpstr>
      <vt:lpstr>SF 330 Overview</vt:lpstr>
      <vt:lpstr>Questions??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Department of Veterans Affairs</cp:lastModifiedBy>
  <cp:revision>47</cp:revision>
  <cp:lastPrinted>2014-05-16T15:40:03Z</cp:lastPrinted>
  <dcterms:created xsi:type="dcterms:W3CDTF">2012-05-15T23:51:20Z</dcterms:created>
  <dcterms:modified xsi:type="dcterms:W3CDTF">2016-01-19T16:38:24Z</dcterms:modified>
</cp:coreProperties>
</file>