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vacofpcd.dva.va.gov\Groups$\Small%20&amp;%20Disadvantaged%20Business%20Utilization\All%20OSDBU\Executive%20Team\Goaling\FY%202015%20DVD\12-Sep%202015%20Downloads\Longitudinal%20Charts\MRP%20(FY%202012%20-%20FY%202015)%20Thru%2009-30-2015_10-08-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 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 Total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TOTAL!$B$1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1.6519174041297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TOTAL!$B$2:$B$13</c:f>
              <c:numCache>
                <c:formatCode>0.0%</c:formatCode>
                <c:ptCount val="12"/>
                <c:pt idx="0">
                  <c:v>0.377</c:v>
                </c:pt>
                <c:pt idx="1">
                  <c:v>0.26300000000000001</c:v>
                </c:pt>
                <c:pt idx="2">
                  <c:v>0.27300000000000002</c:v>
                </c:pt>
                <c:pt idx="3">
                  <c:v>0.25</c:v>
                </c:pt>
                <c:pt idx="4">
                  <c:v>0.26</c:v>
                </c:pt>
                <c:pt idx="5">
                  <c:v>0.28999999999999998</c:v>
                </c:pt>
                <c:pt idx="6">
                  <c:v>0.28969360034111619</c:v>
                </c:pt>
                <c:pt idx="7">
                  <c:v>0.29699999999999999</c:v>
                </c:pt>
                <c:pt idx="8">
                  <c:v>0.30357074483942748</c:v>
                </c:pt>
                <c:pt idx="9">
                  <c:v>0.31612247217526607</c:v>
                </c:pt>
                <c:pt idx="10">
                  <c:v>0.31298060740493228</c:v>
                </c:pt>
                <c:pt idx="11">
                  <c:v>0.34990638289573917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TOTAL!$C$1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4.32640036520325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TOTAL!$C$2:$C$13</c:f>
              <c:numCache>
                <c:formatCode>0.0%</c:formatCode>
                <c:ptCount val="12"/>
                <c:pt idx="0">
                  <c:v>0.38800000000000001</c:v>
                </c:pt>
                <c:pt idx="1">
                  <c:v>0.35</c:v>
                </c:pt>
                <c:pt idx="2">
                  <c:v>0.32613410061579839</c:v>
                </c:pt>
                <c:pt idx="3">
                  <c:v>0.313</c:v>
                </c:pt>
                <c:pt idx="4">
                  <c:v>0.30537236886867641</c:v>
                </c:pt>
                <c:pt idx="5">
                  <c:v>0.31900000000000001</c:v>
                </c:pt>
                <c:pt idx="6">
                  <c:v>0.32600000000000001</c:v>
                </c:pt>
                <c:pt idx="7">
                  <c:v>0.33900000000000002</c:v>
                </c:pt>
                <c:pt idx="8">
                  <c:v>0.33300000000000002</c:v>
                </c:pt>
                <c:pt idx="9">
                  <c:v>0.34100000000000003</c:v>
                </c:pt>
                <c:pt idx="10">
                  <c:v>0.34699999999999998</c:v>
                </c:pt>
                <c:pt idx="11">
                  <c:v>0.36201665890979712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TOTAL!$D$1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TOTAL!$D$2:$D$13</c:f>
              <c:numCache>
                <c:formatCode>0.0%</c:formatCode>
                <c:ptCount val="12"/>
                <c:pt idx="0">
                  <c:v>0.40899999999999997</c:v>
                </c:pt>
                <c:pt idx="1">
                  <c:v>0.41</c:v>
                </c:pt>
                <c:pt idx="2">
                  <c:v>0.376</c:v>
                </c:pt>
                <c:pt idx="3">
                  <c:v>0.35799999999999998</c:v>
                </c:pt>
                <c:pt idx="4">
                  <c:v>0.34100000000000003</c:v>
                </c:pt>
                <c:pt idx="5">
                  <c:v>0.34958241056595424</c:v>
                </c:pt>
                <c:pt idx="6">
                  <c:v>0.33961703687948391</c:v>
                </c:pt>
                <c:pt idx="7">
                  <c:v>0.33252602868083364</c:v>
                </c:pt>
                <c:pt idx="8">
                  <c:v>0.33670629849236622</c:v>
                </c:pt>
                <c:pt idx="9">
                  <c:v>0.33800051549207638</c:v>
                </c:pt>
                <c:pt idx="10">
                  <c:v>0.34336929918807102</c:v>
                </c:pt>
                <c:pt idx="11">
                  <c:v>0.34438978625778777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TOTAL!$E$1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Pt>
            <c:idx val="2"/>
            <c:bubble3D val="0"/>
          </c:dPt>
          <c:dLbls>
            <c:dLbl>
              <c:idx val="2"/>
              <c:layout>
                <c:manualLayout>
                  <c:x val="-1.600640256102441E-2"/>
                  <c:y val="-2.2739018087855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009603841536616E-2"/>
                  <c:y val="-1.8575851393188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0032012805122052E-3"/>
                  <c:y val="-1.372212692967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2805122048819529E-2"/>
                  <c:y val="-1.8296169239565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610244097639057E-2"/>
                  <c:y val="-1.3469127834430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8811524609843937E-2"/>
                  <c:y val="-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012805122048821E-2"/>
                  <c:y val="1.748633879781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2012805122048821E-2"/>
                  <c:y val="1.7486338797814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3613445378151259E-2"/>
                  <c:y val="-1.311475409836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613445378151259E-2"/>
                  <c:y val="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7607042817126734E-2"/>
                  <c:y val="-1.5300546448087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0" baseline="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TOTAL!$A$2:$A$13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TOTAL!$E$2:$E$13</c:f>
              <c:numCache>
                <c:formatCode>0.0%</c:formatCode>
                <c:ptCount val="12"/>
                <c:pt idx="0">
                  <c:v>0.41713039456061685</c:v>
                </c:pt>
                <c:pt idx="1">
                  <c:v>0.37387683428012064</c:v>
                </c:pt>
                <c:pt idx="2">
                  <c:v>0.34470351941947786</c:v>
                </c:pt>
                <c:pt idx="3" formatCode="#0.0%">
                  <c:v>0.31961746384030787</c:v>
                </c:pt>
                <c:pt idx="4">
                  <c:v>0.30599999999999999</c:v>
                </c:pt>
                <c:pt idx="5" formatCode="#0.0%">
                  <c:v>0.32579808406530636</c:v>
                </c:pt>
                <c:pt idx="6">
                  <c:v>0.30299999999999999</c:v>
                </c:pt>
                <c:pt idx="7" formatCode="#0.0%">
                  <c:v>0.30064189312596956</c:v>
                </c:pt>
                <c:pt idx="8">
                  <c:v>0.31000337784296844</c:v>
                </c:pt>
                <c:pt idx="9" formatCode="#0.0%">
                  <c:v>0.315</c:v>
                </c:pt>
                <c:pt idx="10" formatCode="#0.0%">
                  <c:v>0.309</c:v>
                </c:pt>
                <c:pt idx="11" formatCode="#0.0%">
                  <c:v>0.33672500304268066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789056"/>
        <c:axId val="34418688"/>
      </c:lineChart>
      <c:catAx>
        <c:axId val="33789056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4418688"/>
        <c:crossesAt val="0.2"/>
        <c:auto val="1"/>
        <c:lblAlgn val="ctr"/>
        <c:lblOffset val="100"/>
        <c:noMultiLvlLbl val="0"/>
      </c:catAx>
      <c:valAx>
        <c:axId val="34418688"/>
        <c:scaling>
          <c:orientation val="minMax"/>
          <c:min val="0.2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3789056"/>
        <c:crosses val="autoZero"/>
        <c:crossBetween val="midCat"/>
        <c:majorUnit val="2.0000000000000004E-2"/>
        <c:minorUnit val="2.0000000000000004E-2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VHA 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VHA!$B$1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VHA!$A$2:$A$13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VHA!$B$2:$B$13</c:f>
              <c:numCache>
                <c:formatCode>0.0%</c:formatCode>
                <c:ptCount val="12"/>
                <c:pt idx="0">
                  <c:v>0.37092749312348516</c:v>
                </c:pt>
                <c:pt idx="1">
                  <c:v>0.36314450794534958</c:v>
                </c:pt>
                <c:pt idx="2">
                  <c:v>0.35923774701513672</c:v>
                </c:pt>
                <c:pt idx="3">
                  <c:v>0.27600000000000002</c:v>
                </c:pt>
                <c:pt idx="4">
                  <c:v>0.27433210842660088</c:v>
                </c:pt>
                <c:pt idx="5">
                  <c:v>0.30121027622770097</c:v>
                </c:pt>
                <c:pt idx="6">
                  <c:v>0.28266642635012351</c:v>
                </c:pt>
                <c:pt idx="7">
                  <c:v>0.2900426284925417</c:v>
                </c:pt>
                <c:pt idx="8">
                  <c:v>0.30457840972693473</c:v>
                </c:pt>
                <c:pt idx="9">
                  <c:v>0.32213231783113921</c:v>
                </c:pt>
                <c:pt idx="10">
                  <c:v>0.31411183158244266</c:v>
                </c:pt>
                <c:pt idx="11">
                  <c:v>0.35379889681187826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VHA!$C$1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VHA!$A$2:$A$13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VHA!$C$2:$C$13</c:f>
              <c:numCache>
                <c:formatCode>0.0%</c:formatCode>
                <c:ptCount val="12"/>
                <c:pt idx="0">
                  <c:v>0.34618891138563501</c:v>
                </c:pt>
                <c:pt idx="1">
                  <c:v>0.32606822590682694</c:v>
                </c:pt>
                <c:pt idx="2">
                  <c:v>0.31369314940613668</c:v>
                </c:pt>
                <c:pt idx="3">
                  <c:v>0.29799999999999999</c:v>
                </c:pt>
                <c:pt idx="4">
                  <c:v>0.29742061442479606</c:v>
                </c:pt>
                <c:pt idx="5">
                  <c:v>0.30465012767317501</c:v>
                </c:pt>
                <c:pt idx="6">
                  <c:v>0.30504130596376738</c:v>
                </c:pt>
                <c:pt idx="7">
                  <c:v>0.31428754570320433</c:v>
                </c:pt>
                <c:pt idx="8">
                  <c:v>0.3188145191708146</c:v>
                </c:pt>
                <c:pt idx="9">
                  <c:v>0.32940880641570003</c:v>
                </c:pt>
                <c:pt idx="10">
                  <c:v>0.3398382295222579</c:v>
                </c:pt>
                <c:pt idx="11">
                  <c:v>0.36120396401637556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VHA!$D$1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2.691131498470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VHA!$A$2:$A$13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VHA!$D$2:$D$13</c:f>
              <c:numCache>
                <c:formatCode>0.0%</c:formatCode>
                <c:ptCount val="12"/>
                <c:pt idx="0">
                  <c:v>0.33800000000000002</c:v>
                </c:pt>
                <c:pt idx="1">
                  <c:v>0.34699999999999998</c:v>
                </c:pt>
                <c:pt idx="2">
                  <c:v>0.35499999999999998</c:v>
                </c:pt>
                <c:pt idx="3">
                  <c:v>0.32200000000000001</c:v>
                </c:pt>
                <c:pt idx="4">
                  <c:v>0.3</c:v>
                </c:pt>
                <c:pt idx="5">
                  <c:v>0.31553796174310528</c:v>
                </c:pt>
                <c:pt idx="6">
                  <c:v>0.31053002030622767</c:v>
                </c:pt>
                <c:pt idx="7">
                  <c:v>0.30097216313011782</c:v>
                </c:pt>
                <c:pt idx="8">
                  <c:v>0.31508200827034372</c:v>
                </c:pt>
                <c:pt idx="9">
                  <c:v>0.31928916379577388</c:v>
                </c:pt>
                <c:pt idx="10">
                  <c:v>0.32619451678249778</c:v>
                </c:pt>
                <c:pt idx="11">
                  <c:v>0.3329987791665398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VHA!$E$1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7623049219687875E-2"/>
                  <c:y val="1.28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412164865946379E-2"/>
                  <c:y val="1.4933333333333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808323329331732E-2"/>
                  <c:y val="2.650171301486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408963585434174E-2"/>
                  <c:y val="1.8946121965660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7607042817126852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006402561024411E-3"/>
                  <c:y val="6.86106346483713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9.6038415366146452E-3"/>
                  <c:y val="-6.80272108843529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210884353741496E-2"/>
                  <c:y val="2.4943310657596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0808323329331732E-2"/>
                  <c:y val="-2.0408163265306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1204481792717087E-2"/>
                  <c:y val="2.0408163265306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2012805122048821E-2"/>
                  <c:y val="-1.4035087719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7210884353741378E-2"/>
                  <c:y val="1.637426900584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0" baseline="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VHA!$A$2:$A$13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VHA!$E$2:$E$13</c:f>
              <c:numCache>
                <c:formatCode>0.0%</c:formatCode>
                <c:ptCount val="12"/>
                <c:pt idx="0">
                  <c:v>0.35332787897080681</c:v>
                </c:pt>
                <c:pt idx="1">
                  <c:v>0.31233277406913806</c:v>
                </c:pt>
                <c:pt idx="2">
                  <c:v>0.30816206751002118</c:v>
                </c:pt>
                <c:pt idx="3" formatCode="#0.0%">
                  <c:v>0.29666498816774067</c:v>
                </c:pt>
                <c:pt idx="4">
                  <c:v>0.28899999999999998</c:v>
                </c:pt>
                <c:pt idx="5">
                  <c:v>0.312</c:v>
                </c:pt>
                <c:pt idx="6" formatCode="#0.0%">
                  <c:v>0.28330616081718379</c:v>
                </c:pt>
                <c:pt idx="7" formatCode="#0.0%">
                  <c:v>0.28092643064424028</c:v>
                </c:pt>
                <c:pt idx="8" formatCode="#0.0%">
                  <c:v>0.28875269232438694</c:v>
                </c:pt>
                <c:pt idx="9" formatCode="#0.0%">
                  <c:v>0.29599999999999999</c:v>
                </c:pt>
                <c:pt idx="10" formatCode="#0.0%">
                  <c:v>0.28699999999999998</c:v>
                </c:pt>
                <c:pt idx="11" formatCode="#0.0%">
                  <c:v>0.31870166712360737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4467200"/>
        <c:axId val="35126272"/>
      </c:lineChart>
      <c:catAx>
        <c:axId val="34467200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5126272"/>
        <c:crossesAt val="0.2"/>
        <c:auto val="1"/>
        <c:lblAlgn val="ctr"/>
        <c:lblOffset val="100"/>
        <c:noMultiLvlLbl val="0"/>
      </c:catAx>
      <c:valAx>
        <c:axId val="35126272"/>
        <c:scaling>
          <c:orientation val="minMax"/>
          <c:max val="0.44000000000000006"/>
          <c:min val="0.2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4467200"/>
        <c:crosses val="autoZero"/>
        <c:crossBetween val="midCat"/>
        <c:majorUnit val="2.0000000000000004E-2"/>
        <c:minorUnit val="2.0000000000000004E-2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VBA 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VBA!$B$1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Pt>
            <c:idx val="6"/>
            <c:bubble3D val="0"/>
          </c:dPt>
          <c:dLbls>
            <c:dLbl>
              <c:idx val="0"/>
              <c:layout>
                <c:manualLayout>
                  <c:x val="-6.0824329731892758E-2"/>
                  <c:y val="7.339449541284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VBA!$A$2:$A$13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VBA!$B$2:$B$13</c:f>
              <c:numCache>
                <c:formatCode>0.0%</c:formatCode>
                <c:ptCount val="12"/>
                <c:pt idx="0">
                  <c:v>0.73599999999999999</c:v>
                </c:pt>
                <c:pt idx="1">
                  <c:v>0.52400000000000002</c:v>
                </c:pt>
                <c:pt idx="2">
                  <c:v>0.49399999999999999</c:v>
                </c:pt>
                <c:pt idx="3">
                  <c:v>0.496</c:v>
                </c:pt>
                <c:pt idx="4">
                  <c:v>0.503</c:v>
                </c:pt>
                <c:pt idx="5">
                  <c:v>0.49412892747552084</c:v>
                </c:pt>
                <c:pt idx="6">
                  <c:v>0.51900146961907345</c:v>
                </c:pt>
                <c:pt idx="7">
                  <c:v>0.56453109016976899</c:v>
                </c:pt>
                <c:pt idx="8">
                  <c:v>0.56262235635792224</c:v>
                </c:pt>
                <c:pt idx="9">
                  <c:v>0.57211985440326529</c:v>
                </c:pt>
                <c:pt idx="10">
                  <c:v>0.59991156586223837</c:v>
                </c:pt>
                <c:pt idx="11">
                  <c:v>0.63871698825577528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VBA!$C$1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08243297318927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VBA!$A$2:$A$13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VBA!$C$2:$C$13</c:f>
              <c:numCache>
                <c:formatCode>0.0%</c:formatCode>
                <c:ptCount val="12"/>
                <c:pt idx="0">
                  <c:v>0.77200000000000002</c:v>
                </c:pt>
                <c:pt idx="1">
                  <c:v>0.63357675492598797</c:v>
                </c:pt>
                <c:pt idx="2">
                  <c:v>0.62143618518458887</c:v>
                </c:pt>
                <c:pt idx="3">
                  <c:v>0.60799999999999998</c:v>
                </c:pt>
                <c:pt idx="4">
                  <c:v>0.55383292641789406</c:v>
                </c:pt>
                <c:pt idx="5">
                  <c:v>0.46</c:v>
                </c:pt>
                <c:pt idx="6">
                  <c:v>0.498</c:v>
                </c:pt>
                <c:pt idx="7">
                  <c:v>0.503</c:v>
                </c:pt>
                <c:pt idx="8">
                  <c:v>0.52700000000000002</c:v>
                </c:pt>
                <c:pt idx="9">
                  <c:v>0.56599999999999995</c:v>
                </c:pt>
                <c:pt idx="10">
                  <c:v>0.57899999999999996</c:v>
                </c:pt>
                <c:pt idx="11">
                  <c:v>0.61306863056062755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VBA!$D$1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08243297318927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VBA!$A$2:$A$13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VBA!$D$2:$D$13</c:f>
              <c:numCache>
                <c:formatCode>0.0%</c:formatCode>
                <c:ptCount val="12"/>
                <c:pt idx="0">
                  <c:v>0.53700000000000003</c:v>
                </c:pt>
                <c:pt idx="1">
                  <c:v>0.52700000000000002</c:v>
                </c:pt>
                <c:pt idx="2">
                  <c:v>0.53100000000000003</c:v>
                </c:pt>
                <c:pt idx="3">
                  <c:v>0.57399999999999995</c:v>
                </c:pt>
                <c:pt idx="4">
                  <c:v>0.57499999999999996</c:v>
                </c:pt>
                <c:pt idx="5">
                  <c:v>0.61991062569827893</c:v>
                </c:pt>
                <c:pt idx="6">
                  <c:v>0.64983911488210566</c:v>
                </c:pt>
                <c:pt idx="7">
                  <c:v>0.70010462165091214</c:v>
                </c:pt>
                <c:pt idx="8">
                  <c:v>0.69290432521786538</c:v>
                </c:pt>
                <c:pt idx="9">
                  <c:v>0.66404127441979488</c:v>
                </c:pt>
                <c:pt idx="10">
                  <c:v>0.68752271859389757</c:v>
                </c:pt>
                <c:pt idx="11">
                  <c:v>0.73632293343040567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VBA!$E$1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196E-2"/>
                  <c:y val="1.4678899082568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40256102440976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5214085634253704E-2"/>
                  <c:y val="2.98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610244097639085E-2"/>
                  <c:y val="-1.9199999999999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3613445378151259E-2"/>
                  <c:y val="1.9138755980861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8811524609843937E-2"/>
                  <c:y val="-3.07874481941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8811650644509773E-2"/>
                  <c:y val="2.8419182948490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920768307322929E-2"/>
                  <c:y val="2.1314387211367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009603841536616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814725890356143E-2"/>
                  <c:y val="-1.360544217687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5610244097639057E-2"/>
                  <c:y val="1.8140589569160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811524609843937E-2"/>
                  <c:y val="-1.8140589569160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610244097639057E-2"/>
                  <c:y val="1.4035087719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0808323329331732E-2"/>
                  <c:y val="1.4035087719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0" baseline="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VBA!$A$2:$A$13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VBA!$E$2:$E$13</c:f>
              <c:numCache>
                <c:formatCode>0.0%</c:formatCode>
                <c:ptCount val="12"/>
                <c:pt idx="0">
                  <c:v>0.59268219544300238</c:v>
                </c:pt>
                <c:pt idx="1">
                  <c:v>0.610312402882081</c:v>
                </c:pt>
                <c:pt idx="2">
                  <c:v>0.51114501719415295</c:v>
                </c:pt>
                <c:pt idx="3" formatCode="#0.0%">
                  <c:v>0.42534139822715095</c:v>
                </c:pt>
                <c:pt idx="4">
                  <c:v>0.44900000000000001</c:v>
                </c:pt>
                <c:pt idx="5">
                  <c:v>0.48</c:v>
                </c:pt>
                <c:pt idx="6" formatCode="#0.0%">
                  <c:v>0.50985876399272279</c:v>
                </c:pt>
                <c:pt idx="7" formatCode="#0.0%">
                  <c:v>0.51586209290296792</c:v>
                </c:pt>
                <c:pt idx="8" formatCode="#0.0%">
                  <c:v>0.51816151823490075</c:v>
                </c:pt>
                <c:pt idx="9" formatCode="#0.0%">
                  <c:v>0.64200000000000002</c:v>
                </c:pt>
                <c:pt idx="10" formatCode="#0.0%">
                  <c:v>0.66500000000000004</c:v>
                </c:pt>
                <c:pt idx="11" formatCode="#0.0%">
                  <c:v>0.7077462432421423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6175232"/>
        <c:axId val="47905408"/>
      </c:lineChart>
      <c:catAx>
        <c:axId val="36175232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7905408"/>
        <c:crossesAt val="0.2"/>
        <c:auto val="1"/>
        <c:lblAlgn val="ctr"/>
        <c:lblOffset val="100"/>
        <c:noMultiLvlLbl val="0"/>
      </c:catAx>
      <c:valAx>
        <c:axId val="47905408"/>
        <c:scaling>
          <c:orientation val="minMax"/>
          <c:max val="1"/>
          <c:min val="0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6175232"/>
        <c:crosses val="autoZero"/>
        <c:crossBetween val="midCat"/>
        <c:majorUnit val="0.1"/>
        <c:minorUnit val="0.1"/>
      </c:valAx>
    </c:plotArea>
    <c:legend>
      <c:legendPos val="r"/>
      <c:legendEntry>
        <c:idx val="2"/>
        <c:txPr>
          <a:bodyPr/>
          <a:lstStyle/>
          <a:p>
            <a:pPr>
              <a:defRPr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 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NCA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NCA!$B$1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0824329731892758E-2"/>
                  <c:y val="1.2232415902140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NCA!$A$2:$A$13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NCA!$B$2:$B$13</c:f>
              <c:numCache>
                <c:formatCode>0.0%</c:formatCode>
                <c:ptCount val="12"/>
                <c:pt idx="0">
                  <c:v>0.96899999999999997</c:v>
                </c:pt>
                <c:pt idx="1">
                  <c:v>0.91500000000000004</c:v>
                </c:pt>
                <c:pt idx="2">
                  <c:v>0.93500000000000005</c:v>
                </c:pt>
                <c:pt idx="3">
                  <c:v>0.93700000000000006</c:v>
                </c:pt>
                <c:pt idx="4">
                  <c:v>0.94299999999999995</c:v>
                </c:pt>
                <c:pt idx="5">
                  <c:v>0.93534591948160972</c:v>
                </c:pt>
                <c:pt idx="6">
                  <c:v>0.93992115748383931</c:v>
                </c:pt>
                <c:pt idx="7">
                  <c:v>0.93437514704031888</c:v>
                </c:pt>
                <c:pt idx="8">
                  <c:v>0.91876304440380963</c:v>
                </c:pt>
                <c:pt idx="9">
                  <c:v>0.93256038380724116</c:v>
                </c:pt>
                <c:pt idx="10">
                  <c:v>0.93544351739244047</c:v>
                </c:pt>
                <c:pt idx="11">
                  <c:v>0.9337485462155094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NCA!$C$1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9223689475790313E-2"/>
                  <c:y val="2.2018348623853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NCA!$A$2:$A$13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NCA!$C$2:$C$13</c:f>
              <c:numCache>
                <c:formatCode>0.0%</c:formatCode>
                <c:ptCount val="12"/>
                <c:pt idx="0">
                  <c:v>0.95599999999999996</c:v>
                </c:pt>
                <c:pt idx="1">
                  <c:v>0.47849300489809987</c:v>
                </c:pt>
                <c:pt idx="2">
                  <c:v>0.49823886586392718</c:v>
                </c:pt>
                <c:pt idx="3">
                  <c:v>0.52900000000000003</c:v>
                </c:pt>
                <c:pt idx="4">
                  <c:v>0.55383292641789406</c:v>
                </c:pt>
                <c:pt idx="5">
                  <c:v>0.61399999999999999</c:v>
                </c:pt>
                <c:pt idx="6">
                  <c:v>0.68600000000000005</c:v>
                </c:pt>
                <c:pt idx="7">
                  <c:v>0.755</c:v>
                </c:pt>
                <c:pt idx="8">
                  <c:v>0.76300000000000001</c:v>
                </c:pt>
                <c:pt idx="9">
                  <c:v>0.79200000000000004</c:v>
                </c:pt>
                <c:pt idx="10">
                  <c:v>0.79700000000000004</c:v>
                </c:pt>
                <c:pt idx="11">
                  <c:v>0.84425013539946481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NCA!$D$1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1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layout>
                <c:manualLayout>
                  <c:x val="1.173789294761027E-16"/>
                  <c:y val="-6.4205457463884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NCA!$A$2:$A$13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NCA!$D$2:$D$13</c:f>
              <c:numCache>
                <c:formatCode>0.0%</c:formatCode>
                <c:ptCount val="12"/>
                <c:pt idx="0">
                  <c:v>0.98</c:v>
                </c:pt>
                <c:pt idx="1">
                  <c:v>0.98399999999999999</c:v>
                </c:pt>
                <c:pt idx="2">
                  <c:v>0.99</c:v>
                </c:pt>
                <c:pt idx="3">
                  <c:v>0.98699999999999999</c:v>
                </c:pt>
                <c:pt idx="4">
                  <c:v>0.98499999999999999</c:v>
                </c:pt>
                <c:pt idx="5">
                  <c:v>0.79220185818598643</c:v>
                </c:pt>
                <c:pt idx="6">
                  <c:v>0.79342055311884196</c:v>
                </c:pt>
                <c:pt idx="7">
                  <c:v>0.78658283585936661</c:v>
                </c:pt>
                <c:pt idx="8">
                  <c:v>0.80776753613379415</c:v>
                </c:pt>
                <c:pt idx="9">
                  <c:v>0.82756061659954405</c:v>
                </c:pt>
                <c:pt idx="10">
                  <c:v>0.82612656971633336</c:v>
                </c:pt>
                <c:pt idx="11">
                  <c:v>0.84960169798558483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NCA!$E$1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  <a:prstDash val="solid"/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196E-2"/>
                  <c:y val="1.4678899082568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613445378151259E-2"/>
                  <c:y val="-1.9199999999999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412164865946379E-2"/>
                  <c:y val="-1.7066666666666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0412164865946407E-2"/>
                  <c:y val="-1.9199999999999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2012805122048821E-2"/>
                  <c:y val="-1.701222753854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610244097639057E-2"/>
                  <c:y val="-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211010388407331E-2"/>
                  <c:y val="-1.894612196566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408963585434174E-2"/>
                  <c:y val="-1.4209591474245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920768307322929E-2"/>
                  <c:y val="-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7607042817126852E-2"/>
                  <c:y val="1.587301587301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920768307322929E-2"/>
                  <c:y val="-1.5873015873015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811524609843937E-2"/>
                  <c:y val="1.4035087719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610244097639057E-2"/>
                  <c:y val="1.637426900584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8811524609843937E-2"/>
                  <c:y val="1.8713450292397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9.603841536614529E-3"/>
                  <c:y val="1.4035087719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0" baseline="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NCA!$A$2:$A$13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NCA!$E$2:$E$13</c:f>
              <c:numCache>
                <c:formatCode>0.0%</c:formatCode>
                <c:ptCount val="12"/>
                <c:pt idx="0">
                  <c:v>0.68759776385849847</c:v>
                </c:pt>
                <c:pt idx="1">
                  <c:v>0.72780988361011489</c:v>
                </c:pt>
                <c:pt idx="2">
                  <c:v>0.73562164698129995</c:v>
                </c:pt>
                <c:pt idx="3" formatCode="#0.0%">
                  <c:v>0.78286780599448391</c:v>
                </c:pt>
                <c:pt idx="4">
                  <c:v>0.80300000000000005</c:v>
                </c:pt>
                <c:pt idx="5">
                  <c:v>0.80500000000000005</c:v>
                </c:pt>
                <c:pt idx="6" formatCode="#0.0%">
                  <c:v>0.81018170862478733</c:v>
                </c:pt>
                <c:pt idx="7" formatCode="#0.0%">
                  <c:v>0.80400000000000005</c:v>
                </c:pt>
                <c:pt idx="8" formatCode="#0.0%">
                  <c:v>0.82471307786510939</c:v>
                </c:pt>
                <c:pt idx="9" formatCode="#0.0%">
                  <c:v>0.82899999999999996</c:v>
                </c:pt>
                <c:pt idx="10" formatCode="#0.0%">
                  <c:v>0.79600000000000004</c:v>
                </c:pt>
                <c:pt idx="11" formatCode="#0.0%">
                  <c:v>0.81205625596065689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5635968"/>
        <c:axId val="35637888"/>
      </c:lineChart>
      <c:catAx>
        <c:axId val="35635968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5637888"/>
        <c:crossesAt val="0.2"/>
        <c:auto val="1"/>
        <c:lblAlgn val="ctr"/>
        <c:lblOffset val="100"/>
        <c:noMultiLvlLbl val="0"/>
      </c:catAx>
      <c:valAx>
        <c:axId val="35637888"/>
        <c:scaling>
          <c:orientation val="minMax"/>
          <c:max val="1"/>
          <c:min val="0.4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5635968"/>
        <c:crosses val="autoZero"/>
        <c:crossBetween val="midCat"/>
        <c:majorUnit val="0.1"/>
        <c:minorUnit val="2.0000000000000004E-2"/>
      </c:valAx>
    </c:plotArea>
    <c:legend>
      <c:legendPos val="r"/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Small Business Achievements</a:t>
            </a:r>
            <a:endParaRPr lang="en-US" sz="24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Contemporaneous Monthly Reporting </a:t>
            </a:r>
            <a:endParaRPr 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CFM</a:t>
            </a:r>
            <a:endParaRPr 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CFM!$B$1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CFM!$A$2:$A$13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CFM!$B$2:$B$13</c:f>
              <c:numCache>
                <c:formatCode>0.0%</c:formatCode>
                <c:ptCount val="12"/>
                <c:pt idx="5">
                  <c:v>0</c:v>
                </c:pt>
                <c:pt idx="6">
                  <c:v>5.8235222319493178E-2</c:v>
                </c:pt>
                <c:pt idx="7">
                  <c:v>8.2873012658278816E-2</c:v>
                </c:pt>
                <c:pt idx="8">
                  <c:v>7.7706969512387467E-2</c:v>
                </c:pt>
                <c:pt idx="9">
                  <c:v>7.9013654188527876E-2</c:v>
                </c:pt>
                <c:pt idx="10">
                  <c:v>8.2599539955885246E-2</c:v>
                </c:pt>
                <c:pt idx="11">
                  <c:v>8.9243870593462435E-2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CFM!$C$1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28879753340185E-2"/>
                  <c:y val="-1.536983902060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CFM!$A$2:$A$13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CFM!$C$2:$C$13</c:f>
              <c:numCache>
                <c:formatCode>0.0%</c:formatCode>
                <c:ptCount val="12"/>
                <c:pt idx="0">
                  <c:v>2.5000000000000001E-2</c:v>
                </c:pt>
                <c:pt idx="1">
                  <c:v>1.5630516329514677E-2</c:v>
                </c:pt>
                <c:pt idx="2">
                  <c:v>9.8537856774606969E-2</c:v>
                </c:pt>
                <c:pt idx="3">
                  <c:v>0.105</c:v>
                </c:pt>
                <c:pt idx="4">
                  <c:v>0.10212614920351216</c:v>
                </c:pt>
                <c:pt idx="5">
                  <c:v>0.11799999999999999</c:v>
                </c:pt>
                <c:pt idx="6">
                  <c:v>0.115</c:v>
                </c:pt>
                <c:pt idx="7">
                  <c:v>0.125</c:v>
                </c:pt>
                <c:pt idx="8">
                  <c:v>7.2999999999999995E-2</c:v>
                </c:pt>
                <c:pt idx="9">
                  <c:v>0.129</c:v>
                </c:pt>
                <c:pt idx="10">
                  <c:v>0.128</c:v>
                </c:pt>
                <c:pt idx="11">
                  <c:v>0.14972831821106927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CFM!$D$1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4258307639602602E-2"/>
                  <c:y val="-2.4975988408478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 b="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CFM!$A$2:$A$13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CFM!$D$2:$D$13</c:f>
              <c:numCache>
                <c:formatCode>0.0%</c:formatCode>
                <c:ptCount val="12"/>
                <c:pt idx="0">
                  <c:v>0.312</c:v>
                </c:pt>
                <c:pt idx="1">
                  <c:v>0.39800000000000002</c:v>
                </c:pt>
                <c:pt idx="2">
                  <c:v>0.105</c:v>
                </c:pt>
                <c:pt idx="3">
                  <c:v>0.28000000000000003</c:v>
                </c:pt>
                <c:pt idx="4">
                  <c:v>0.10100000000000001</c:v>
                </c:pt>
                <c:pt idx="5">
                  <c:v>0.1008384724009906</c:v>
                </c:pt>
                <c:pt idx="6">
                  <c:v>0.10075843430388798</c:v>
                </c:pt>
                <c:pt idx="7">
                  <c:v>0.11819205554269532</c:v>
                </c:pt>
                <c:pt idx="8">
                  <c:v>0.11939211315926643</c:v>
                </c:pt>
                <c:pt idx="9">
                  <c:v>0.10730825768717171</c:v>
                </c:pt>
                <c:pt idx="10">
                  <c:v>0.12775867686824843</c:v>
                </c:pt>
                <c:pt idx="11">
                  <c:v>0.17348032363089896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CFM!$E$1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1109969167523247E-3"/>
                  <c:y val="-9.6061493878764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76978417266189E-2"/>
                  <c:y val="1.7291068898177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4665981500513873E-2"/>
                  <c:y val="-2.6897218286054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925316889345643E-2"/>
                  <c:y val="1.7266189658594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776978417266189E-2"/>
                  <c:y val="1.72413819110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1925316889345715E-2"/>
                  <c:y val="-1.4767934942678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554984583761562E-2"/>
                  <c:y val="-1.6877639934489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3295649194929772E-2"/>
                  <c:y val="-1.4767934942678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6036313806097978E-2"/>
                  <c:y val="-1.4767934942678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6036313806097978E-2"/>
                  <c:y val="-1.8264843101322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4665981500513873E-2"/>
                  <c:y val="-2.0294270112580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406646111682084E-2"/>
                  <c:y val="-1.6235416090064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0962658444672733E-2"/>
                  <c:y val="-1.420598907880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3703323055841042E-2"/>
                  <c:y val="-2.0865939787141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CFM!$A$2:$A$13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CFM!$E$2:$E$13</c:f>
              <c:numCache>
                <c:formatCode>0.0%</c:formatCode>
                <c:ptCount val="12"/>
                <c:pt idx="0">
                  <c:v>0.7037618586880211</c:v>
                </c:pt>
                <c:pt idx="1">
                  <c:v>0.15390502601547462</c:v>
                </c:pt>
                <c:pt idx="2">
                  <c:v>0.18323683643458588</c:v>
                </c:pt>
                <c:pt idx="3" formatCode="#0.0%">
                  <c:v>0.27107566845796988</c:v>
                </c:pt>
                <c:pt idx="4">
                  <c:v>0.13700000000000001</c:v>
                </c:pt>
                <c:pt idx="5">
                  <c:v>0.20699999999999999</c:v>
                </c:pt>
                <c:pt idx="6" formatCode="#0.0%">
                  <c:v>0.21300155001088228</c:v>
                </c:pt>
                <c:pt idx="7" formatCode="#0.0%">
                  <c:v>0.30297956952602567</c:v>
                </c:pt>
                <c:pt idx="8" formatCode="#0.0%">
                  <c:v>0.29999813623338434</c:v>
                </c:pt>
                <c:pt idx="9" formatCode="#0.0%">
                  <c:v>0.30199999999999999</c:v>
                </c:pt>
                <c:pt idx="10" formatCode="#0.0%">
                  <c:v>0.308</c:v>
                </c:pt>
                <c:pt idx="11" formatCode="#0.0%">
                  <c:v>0.19672311564296993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6161408"/>
        <c:axId val="49856512"/>
      </c:lineChart>
      <c:catAx>
        <c:axId val="361614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856512"/>
        <c:crosses val="autoZero"/>
        <c:auto val="1"/>
        <c:lblAlgn val="ctr"/>
        <c:lblOffset val="100"/>
        <c:noMultiLvlLbl val="0"/>
      </c:catAx>
      <c:valAx>
        <c:axId val="49856512"/>
        <c:scaling>
          <c:orientation val="minMax"/>
          <c:max val="0.75000000000000011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6161408"/>
        <c:crosses val="autoZero"/>
        <c:crossBetween val="between"/>
        <c:majorUnit val="5.000000000000001E-2"/>
      </c:valAx>
    </c:plotArea>
    <c:legend>
      <c:legendPos val="r"/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Small Business Achievements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Contemporaneous Monthly Reporting</a:t>
            </a:r>
          </a:p>
          <a:p>
            <a:pPr>
              <a:defRPr/>
            </a:pPr>
            <a:r>
              <a:rPr lang="en-US" sz="1800" b="1" i="0" baseline="0">
                <a:effectLst/>
              </a:rPr>
              <a:t>NAC 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6792208735640899"/>
          <c:y val="8.7288612925519107E-3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NAC!$B$1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layout>
                <c:manualLayout>
                  <c:x val="-2.2462896109105509E-2"/>
                  <c:y val="-2.3523120179402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NAC!$A$2:$A$13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NAC!$B$2:$B$13</c:f>
              <c:numCache>
                <c:formatCode>0.0%</c:formatCode>
                <c:ptCount val="12"/>
                <c:pt idx="5">
                  <c:v>0</c:v>
                </c:pt>
                <c:pt idx="6">
                  <c:v>9.9210984711552305E-2</c:v>
                </c:pt>
                <c:pt idx="7">
                  <c:v>0.13274962836575366</c:v>
                </c:pt>
                <c:pt idx="8">
                  <c:v>0.12110661742598626</c:v>
                </c:pt>
                <c:pt idx="9">
                  <c:v>0.11328819906117424</c:v>
                </c:pt>
                <c:pt idx="10">
                  <c:v>0.11659589560884827</c:v>
                </c:pt>
                <c:pt idx="11">
                  <c:v>0.11922522084766747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NAC!$C$1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7276373846770958E-2"/>
                  <c:y val="2.56615856502568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NAC!$A$2:$A$13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NAC!$C$2:$C$13</c:f>
              <c:numCache>
                <c:formatCode>0.0%</c:formatCode>
                <c:ptCount val="12"/>
                <c:pt idx="0">
                  <c:v>0.107</c:v>
                </c:pt>
                <c:pt idx="1">
                  <c:v>0.10886242521318808</c:v>
                </c:pt>
                <c:pt idx="2">
                  <c:v>0.133656153665063</c:v>
                </c:pt>
                <c:pt idx="3">
                  <c:v>0.13900000000000001</c:v>
                </c:pt>
                <c:pt idx="4">
                  <c:v>0.12354102924864711</c:v>
                </c:pt>
                <c:pt idx="5">
                  <c:v>0.121</c:v>
                </c:pt>
                <c:pt idx="6">
                  <c:v>0.22800000000000001</c:v>
                </c:pt>
                <c:pt idx="7">
                  <c:v>0.218</c:v>
                </c:pt>
                <c:pt idx="8">
                  <c:v>0.19600000000000001</c:v>
                </c:pt>
                <c:pt idx="9">
                  <c:v>0.19600000000000001</c:v>
                </c:pt>
                <c:pt idx="10">
                  <c:v>0.16300000000000001</c:v>
                </c:pt>
                <c:pt idx="11">
                  <c:v>0.18630265472143015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NAC!$D$1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5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Lbls>
            <c:dLbl>
              <c:idx val="0"/>
              <c:layout>
                <c:manualLayout>
                  <c:x val="-3.8507821901323708E-2"/>
                  <c:y val="1.9246189237692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 b="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NAC!$A$2:$A$13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NAC!$D$2:$D$13</c:f>
              <c:numCache>
                <c:formatCode>0.0%</c:formatCode>
                <c:ptCount val="12"/>
                <c:pt idx="0">
                  <c:v>0.186</c:v>
                </c:pt>
                <c:pt idx="1">
                  <c:v>0.23100000000000001</c:v>
                </c:pt>
                <c:pt idx="2">
                  <c:v>0.20599999999999999</c:v>
                </c:pt>
                <c:pt idx="3">
                  <c:v>0.19700000000000001</c:v>
                </c:pt>
                <c:pt idx="4">
                  <c:v>0.16700000000000001</c:v>
                </c:pt>
                <c:pt idx="5">
                  <c:v>0.1264120647104664</c:v>
                </c:pt>
                <c:pt idx="6">
                  <c:v>0.12398414726521292</c:v>
                </c:pt>
                <c:pt idx="7">
                  <c:v>0.11809070518880174</c:v>
                </c:pt>
                <c:pt idx="8">
                  <c:v>0.12123026341641381</c:v>
                </c:pt>
                <c:pt idx="9">
                  <c:v>0.12440985844419954</c:v>
                </c:pt>
                <c:pt idx="10">
                  <c:v>0.12654952711050396</c:v>
                </c:pt>
                <c:pt idx="11">
                  <c:v>9.5814945707313845E-2</c:v>
                </c:pt>
              </c:numCache>
            </c:numRef>
          </c:val>
          <c:smooth val="0"/>
        </c:ser>
        <c:ser>
          <c:idx val="1"/>
          <c:order val="3"/>
          <c:tx>
            <c:strRef>
              <c:f>NAC!$E$1</c:f>
              <c:strCache>
                <c:ptCount val="1"/>
                <c:pt idx="0">
                  <c:v>FY 2015</c:v>
                </c:pt>
              </c:strCache>
            </c:strRef>
          </c:tx>
          <c:dLbls>
            <c:dLbl>
              <c:idx val="6"/>
              <c:layout>
                <c:manualLayout>
                  <c:x val="-2.4067388688327317E-2"/>
                  <c:y val="1.7188462500729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8880866425992722E-2"/>
                  <c:y val="1.9643957143691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671881267549136E-2"/>
                  <c:y val="1.7188462500729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8880866425992781E-2"/>
                  <c:y val="1.8779346194104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8880866425992781E-2"/>
                  <c:y val="1.8779346194104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880866425992781E-2"/>
                  <c:y val="1.4084509645578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8880866425992781E-2"/>
                  <c:y val="1.8779101651940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5671881267549136E-2"/>
                  <c:y val="2.1818185982951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8880866425992899E-2"/>
                  <c:y val="1.9393943095956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9933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NAC!$A$2:$A$13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NAC!$E$2:$E$13</c:f>
              <c:numCache>
                <c:formatCode>0.0%</c:formatCode>
                <c:ptCount val="12"/>
                <c:pt idx="0">
                  <c:v>0.1062576193014486</c:v>
                </c:pt>
                <c:pt idx="1">
                  <c:v>0.30657423397883038</c:v>
                </c:pt>
                <c:pt idx="2">
                  <c:v>0.23263247691641892</c:v>
                </c:pt>
                <c:pt idx="3" formatCode="#0.0%">
                  <c:v>0.15955183397663053</c:v>
                </c:pt>
                <c:pt idx="4">
                  <c:v>0.121</c:v>
                </c:pt>
                <c:pt idx="5">
                  <c:v>0.10100000000000001</c:v>
                </c:pt>
                <c:pt idx="6" formatCode="#0.0%">
                  <c:v>8.4312725115221615E-2</c:v>
                </c:pt>
                <c:pt idx="7" formatCode="#0.0%">
                  <c:v>8.5747229728549701E-2</c:v>
                </c:pt>
                <c:pt idx="8" formatCode="#0.0%">
                  <c:v>8.4704381832390999E-2</c:v>
                </c:pt>
                <c:pt idx="9" formatCode="#0.0%">
                  <c:v>8.5999999999999993E-2</c:v>
                </c:pt>
                <c:pt idx="10" formatCode="#0.0%">
                  <c:v>8.8999999999999996E-2</c:v>
                </c:pt>
                <c:pt idx="11" formatCode="#0.0%">
                  <c:v>9.1536608876963368E-2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014464"/>
        <c:axId val="49859584"/>
      </c:lineChart>
      <c:catAx>
        <c:axId val="480144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1800000"/>
          <a:lstStyle/>
          <a:p>
            <a:pPr>
              <a:defRPr sz="7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859584"/>
        <c:crosses val="autoZero"/>
        <c:auto val="1"/>
        <c:lblAlgn val="ctr"/>
        <c:lblOffset val="100"/>
        <c:noMultiLvlLbl val="0"/>
      </c:catAx>
      <c:valAx>
        <c:axId val="49859584"/>
        <c:scaling>
          <c:orientation val="minMax"/>
        </c:scaling>
        <c:delete val="0"/>
        <c:axPos val="l"/>
        <c:majorGridlines/>
        <c:numFmt formatCode="0.0%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0144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400" b="1" i="0" u="none" strike="noStrike" baseline="0">
                <a:effectLst/>
              </a:rPr>
              <a:t>Small Business Achievements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Contemporaneous Monthly Reporting</a:t>
            </a:r>
          </a:p>
          <a:p>
            <a: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b="1" i="0" u="none" strike="noStrike" baseline="0">
                <a:effectLst/>
              </a:rPr>
              <a:t>OAO 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7560346973435043E-2"/>
          <c:y val="0.18578150681984423"/>
          <c:w val="0.77005567581363255"/>
          <c:h val="0.68865263973150892"/>
        </c:manualLayout>
      </c:layout>
      <c:lineChart>
        <c:grouping val="standard"/>
        <c:varyColors val="0"/>
        <c:ser>
          <c:idx val="1"/>
          <c:order val="0"/>
          <c:tx>
            <c:strRef>
              <c:f>OAO!$B$1</c:f>
              <c:strCache>
                <c:ptCount val="1"/>
                <c:pt idx="0">
                  <c:v>FY 2012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pPr>
              <a:solidFill>
                <a:schemeClr val="accent1">
                  <a:alpha val="75000"/>
                </a:schemeClr>
              </a:solidFill>
              <a:ln>
                <a:solidFill>
                  <a:schemeClr val="accent1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6022408963585436E-2"/>
                  <c:y val="1.9199999999999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OAO!$A$2:$A$13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OAO!$B$2:$B$13</c:f>
              <c:numCache>
                <c:formatCode>0.0%</c:formatCode>
                <c:ptCount val="12"/>
                <c:pt idx="5">
                  <c:v>0</c:v>
                </c:pt>
                <c:pt idx="6">
                  <c:v>0.54193512652857867</c:v>
                </c:pt>
                <c:pt idx="7">
                  <c:v>0.5168110942080737</c:v>
                </c:pt>
                <c:pt idx="8">
                  <c:v>0.50165036511701477</c:v>
                </c:pt>
                <c:pt idx="9">
                  <c:v>0.49626688074757142</c:v>
                </c:pt>
                <c:pt idx="10">
                  <c:v>0.51119551569085531</c:v>
                </c:pt>
                <c:pt idx="11">
                  <c:v>0.51068158055124635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OAO!$C$1</c:f>
              <c:strCache>
                <c:ptCount val="1"/>
                <c:pt idx="0">
                  <c:v>FY 2013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4">
                  <a:alpha val="75000"/>
                </a:schemeClr>
              </a:solidFill>
              <a:ln>
                <a:solidFill>
                  <a:schemeClr val="accent4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0824329731892758E-2"/>
                  <c:y val="-4.2666666666666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>
                    <a:solidFill>
                      <a:schemeClr val="accent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OAO!$A$2:$A$13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OAO!$C$2:$C$13</c:f>
              <c:numCache>
                <c:formatCode>0.0%</c:formatCode>
                <c:ptCount val="12"/>
                <c:pt idx="0">
                  <c:v>0.61899999999999999</c:v>
                </c:pt>
                <c:pt idx="1">
                  <c:v>0.63225156818541772</c:v>
                </c:pt>
                <c:pt idx="2">
                  <c:v>0.48372261168463676</c:v>
                </c:pt>
                <c:pt idx="3">
                  <c:v>0.47099999999999997</c:v>
                </c:pt>
                <c:pt idx="4">
                  <c:v>0.44489935941494763</c:v>
                </c:pt>
                <c:pt idx="5">
                  <c:v>0.47199999999999998</c:v>
                </c:pt>
                <c:pt idx="6">
                  <c:v>0.46600000000000003</c:v>
                </c:pt>
                <c:pt idx="7">
                  <c:v>0.48899999999999999</c:v>
                </c:pt>
                <c:pt idx="8">
                  <c:v>0.497</c:v>
                </c:pt>
                <c:pt idx="9">
                  <c:v>0.48599999999999999</c:v>
                </c:pt>
                <c:pt idx="10">
                  <c:v>0.48699999999999999</c:v>
                </c:pt>
                <c:pt idx="11">
                  <c:v>0.46199857642347858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OAO!$D$1</c:f>
              <c:strCache>
                <c:ptCount val="1"/>
                <c:pt idx="0">
                  <c:v>FY 2014</c:v>
                </c:pt>
              </c:strCache>
            </c:strRef>
          </c:tx>
          <c:spPr>
            <a:ln w="25400">
              <a:solidFill>
                <a:schemeClr val="bg1">
                  <a:lumMod val="65000"/>
                  <a:alpha val="75000"/>
                </a:schemeClr>
              </a:solidFill>
              <a:prstDash val="dash"/>
            </a:ln>
          </c:spPr>
          <c:marker>
            <c:symbol val="square"/>
            <c:size val="5"/>
            <c:spPr>
              <a:solidFill>
                <a:schemeClr val="accent3">
                  <a:alpha val="78000"/>
                </a:schemeClr>
              </a:solidFill>
              <a:ln>
                <a:solidFill>
                  <a:schemeClr val="accent3">
                    <a:alpha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2424969987995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 sz="1100" b="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OAO!$A$2:$A$13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OAO!$D$2:$D$13</c:f>
              <c:numCache>
                <c:formatCode>0.0%</c:formatCode>
                <c:ptCount val="12"/>
                <c:pt idx="0">
                  <c:v>0.67300000000000004</c:v>
                </c:pt>
                <c:pt idx="1">
                  <c:v>0.67500000000000004</c:v>
                </c:pt>
                <c:pt idx="2">
                  <c:v>0.47599999999999998</c:v>
                </c:pt>
                <c:pt idx="3">
                  <c:v>0.48</c:v>
                </c:pt>
                <c:pt idx="4">
                  <c:v>0.52400000000000002</c:v>
                </c:pt>
                <c:pt idx="5">
                  <c:v>0.52953090510933221</c:v>
                </c:pt>
                <c:pt idx="6">
                  <c:v>0.51781784509402673</c:v>
                </c:pt>
                <c:pt idx="7">
                  <c:v>0.51679206801723121</c:v>
                </c:pt>
                <c:pt idx="8">
                  <c:v>0.49420864225951977</c:v>
                </c:pt>
                <c:pt idx="9">
                  <c:v>0.49401483682576769</c:v>
                </c:pt>
                <c:pt idx="10">
                  <c:v>0.49837141117933698</c:v>
                </c:pt>
                <c:pt idx="11">
                  <c:v>0.5042203490284688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OAO!$E$1</c:f>
              <c:strCache>
                <c:ptCount val="1"/>
                <c:pt idx="0">
                  <c:v>FY 2015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922368947579032E-2"/>
                  <c:y val="-2.13333333333333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5214085634253704E-2"/>
                  <c:y val="2.2331464566929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811524609843937E-2"/>
                  <c:y val="1.9199999999999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521408563425367E-2"/>
                  <c:y val="2.341893866137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210884353741496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210884353741496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408963585434174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009603841536616E-2"/>
                  <c:y val="1.657785671995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7607042817126852E-2"/>
                  <c:y val="1.360544217687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0808323329331732E-2"/>
                  <c:y val="1.360544217687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4009603841536616E-2"/>
                  <c:y val="1.8140589569160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4405762304921969E-2"/>
                  <c:y val="1.637426900584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805122048819529E-2"/>
                  <c:y val="1.637426900584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OAO!$A$2:$A$13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</c:strCache>
            </c:strRef>
          </c:cat>
          <c:val>
            <c:numRef>
              <c:f>OAO!$E$2:$E$13</c:f>
              <c:numCache>
                <c:formatCode>0.0%</c:formatCode>
                <c:ptCount val="12"/>
                <c:pt idx="0">
                  <c:v>0.57422017163501571</c:v>
                </c:pt>
                <c:pt idx="1">
                  <c:v>0.52295365951030071</c:v>
                </c:pt>
                <c:pt idx="2">
                  <c:v>0.46053555004813612</c:v>
                </c:pt>
                <c:pt idx="3" formatCode="#0.0%">
                  <c:v>0.37491609915118507</c:v>
                </c:pt>
                <c:pt idx="4">
                  <c:v>0.38200000000000001</c:v>
                </c:pt>
                <c:pt idx="5">
                  <c:v>0.40899999999999997</c:v>
                </c:pt>
                <c:pt idx="6" formatCode="#0.0%">
                  <c:v>0.41599999999999998</c:v>
                </c:pt>
                <c:pt idx="7" formatCode="#0.0%">
                  <c:v>0.4147696617201293</c:v>
                </c:pt>
                <c:pt idx="8" formatCode="#0.0%">
                  <c:v>0.42761042820070549</c:v>
                </c:pt>
                <c:pt idx="9" formatCode="#0.0%">
                  <c:v>0.43099999999999999</c:v>
                </c:pt>
                <c:pt idx="10" formatCode="#0.0%">
                  <c:v>0.432</c:v>
                </c:pt>
                <c:pt idx="11" formatCode="#0.0%">
                  <c:v>0.46113148625202888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7471232"/>
        <c:axId val="47575808"/>
      </c:lineChart>
      <c:catAx>
        <c:axId val="47471232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7575808"/>
        <c:crossesAt val="0.2"/>
        <c:auto val="1"/>
        <c:lblAlgn val="ctr"/>
        <c:lblOffset val="100"/>
        <c:noMultiLvlLbl val="0"/>
      </c:catAx>
      <c:valAx>
        <c:axId val="47575808"/>
        <c:scaling>
          <c:orientation val="minMax"/>
          <c:min val="0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7471232"/>
        <c:crosses val="autoZero"/>
        <c:crossBetween val="midCat"/>
        <c:majorUnit val="5.000000000000001E-2"/>
        <c:minorUnit val="2.0000000000000004E-2"/>
      </c:valAx>
    </c:plotArea>
    <c:legend>
      <c:legendPos val="r"/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0.86315</cdr:x>
      <cdr:y>0.69714</cdr:y>
    </cdr:from>
    <cdr:to>
      <cdr:x>0.98559</cdr:x>
      <cdr:y>0.87459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48509" y="3751737"/>
          <a:ext cx="971479" cy="954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FY2012 - 2015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0.86315</cdr:x>
      <cdr:y>0.69673</cdr:y>
    </cdr:from>
    <cdr:to>
      <cdr:x>0.98559</cdr:x>
      <cdr:y>0.87418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48509" y="3603544"/>
          <a:ext cx="971479" cy="917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FY2012 - 2015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0.86315</cdr:x>
      <cdr:y>0.69673</cdr:y>
    </cdr:from>
    <cdr:to>
      <cdr:x>0.98559</cdr:x>
      <cdr:y>0.87418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48509" y="3603544"/>
          <a:ext cx="971479" cy="9177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FY2012 - 2015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0.86795</cdr:x>
      <cdr:y>0.68392</cdr:y>
    </cdr:from>
    <cdr:to>
      <cdr:x>0.99039</cdr:x>
      <cdr:y>0.86137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86609" y="3524263"/>
          <a:ext cx="971479" cy="914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FY2012 - 2015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0.88448</cdr:x>
      <cdr:y>0.66667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05675" y="23764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0.87124</cdr:x>
      <cdr:y>0.68116</cdr:y>
    </cdr:from>
    <cdr:to>
      <cdr:x>1</cdr:x>
      <cdr:y>0.84274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896099" y="4045299"/>
          <a:ext cx="1019175" cy="959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Business </a:t>
          </a:r>
        </a:p>
        <a:p xmlns:a="http://schemas.openxmlformats.org/drawingml/2006/main">
          <a:r>
            <a:rPr lang="en-US" sz="1100" baseline="0"/>
            <a:t>Goaling  Reports</a:t>
          </a:r>
          <a:r>
            <a:rPr lang="en-US" sz="1100" b="1" baseline="0"/>
            <a:t>,  </a:t>
          </a:r>
        </a:p>
        <a:p xmlns:a="http://schemas.openxmlformats.org/drawingml/2006/main">
          <a:r>
            <a:rPr lang="en-US" sz="1100" b="0" baseline="0"/>
            <a:t>FY2012 - FY2015</a:t>
          </a:r>
          <a:endParaRPr lang="en-US" sz="1100" b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0.86435</cdr:x>
      <cdr:y>0.66174</cdr:y>
    </cdr:from>
    <cdr:to>
      <cdr:x>0.98679</cdr:x>
      <cdr:y>0.83919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01" y="3409951"/>
          <a:ext cx="97155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/>
            <a:t>Source:</a:t>
          </a:r>
          <a:r>
            <a:rPr lang="en-US" sz="1100" b="1" baseline="0"/>
            <a:t>  </a:t>
          </a:r>
          <a:r>
            <a:rPr lang="en-US" sz="1100" baseline="0"/>
            <a:t>Small </a:t>
          </a:r>
        </a:p>
        <a:p xmlns:a="http://schemas.openxmlformats.org/drawingml/2006/main">
          <a:r>
            <a:rPr lang="en-US" sz="1100" baseline="0"/>
            <a:t>Business </a:t>
          </a:r>
        </a:p>
        <a:p xmlns:a="http://schemas.openxmlformats.org/drawingml/2006/main">
          <a:r>
            <a:rPr lang="en-US" sz="1100" baseline="0"/>
            <a:t>Goaling Reports,</a:t>
          </a:r>
        </a:p>
        <a:p xmlns:a="http://schemas.openxmlformats.org/drawingml/2006/main">
          <a:r>
            <a:rPr lang="en-US" sz="1100" baseline="0"/>
            <a:t> FY2012 - 2015</a:t>
          </a:r>
        </a:p>
        <a:p xmlns:a="http://schemas.openxmlformats.org/drawingml/2006/main">
          <a:r>
            <a:rPr lang="en-US" sz="1100" baseline="0"/>
            <a:t> (YTD)</a:t>
          </a:r>
        </a:p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8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8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4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9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4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6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2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3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6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3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D6FC2-1C67-49FD-80AD-2E145BB314A6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5539B-1645-4BEE-A975-BAACFD071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2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604837" y="823912"/>
          <a:ext cx="7934325" cy="521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068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604837" y="1014412"/>
          <a:ext cx="7934325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356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604837" y="1014412"/>
          <a:ext cx="7934325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148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604837" y="1014412"/>
          <a:ext cx="7934325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191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192511"/>
              </p:ext>
            </p:extLst>
          </p:nvPr>
        </p:nvGraphicFramePr>
        <p:xfrm>
          <a:off x="152400" y="1066800"/>
          <a:ext cx="8901113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626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614362" y="1109663"/>
          <a:ext cx="7915275" cy="463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802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758093"/>
              </p:ext>
            </p:extLst>
          </p:nvPr>
        </p:nvGraphicFramePr>
        <p:xfrm>
          <a:off x="604837" y="457200"/>
          <a:ext cx="7934325" cy="5386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116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313</Words>
  <Application>Microsoft Office PowerPoint</Application>
  <PresentationFormat>On-screen Show (4:3)</PresentationFormat>
  <Paragraphs>138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Logue, Shawn (GCC)</dc:creator>
  <cp:lastModifiedBy>Logue, Shawn (GCC)</cp:lastModifiedBy>
  <cp:revision>10</cp:revision>
  <dcterms:created xsi:type="dcterms:W3CDTF">2015-07-09T15:55:25Z</dcterms:created>
  <dcterms:modified xsi:type="dcterms:W3CDTF">2015-10-08T18:10:53Z</dcterms:modified>
</cp:coreProperties>
</file>