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81" r:id="rId3"/>
    <p:sldId id="271" r:id="rId4"/>
    <p:sldId id="257" r:id="rId5"/>
    <p:sldId id="272" r:id="rId6"/>
    <p:sldId id="282" r:id="rId7"/>
    <p:sldId id="285" r:id="rId8"/>
    <p:sldId id="263" r:id="rId9"/>
    <p:sldId id="286" r:id="rId10"/>
    <p:sldId id="262" r:id="rId11"/>
    <p:sldId id="259" r:id="rId12"/>
    <p:sldId id="260" r:id="rId13"/>
    <p:sldId id="288" r:id="rId14"/>
    <p:sldId id="291" r:id="rId15"/>
    <p:sldId id="292" r:id="rId16"/>
    <p:sldId id="293" r:id="rId17"/>
    <p:sldId id="294" r:id="rId18"/>
    <p:sldId id="295" r:id="rId19"/>
    <p:sldId id="261" r:id="rId20"/>
    <p:sldId id="264" r:id="rId21"/>
    <p:sldId id="287" r:id="rId22"/>
    <p:sldId id="267" r:id="rId23"/>
    <p:sldId id="268" r:id="rId24"/>
    <p:sldId id="269" r:id="rId25"/>
    <p:sldId id="270" r:id="rId26"/>
    <p:sldId id="274" r:id="rId27"/>
    <p:sldId id="275" r:id="rId28"/>
    <p:sldId id="276" r:id="rId29"/>
    <p:sldId id="277" r:id="rId30"/>
    <p:sldId id="278" r:id="rId31"/>
    <p:sldId id="279" r:id="rId32"/>
    <p:sldId id="280" r:id="rId33"/>
    <p:sldId id="283" r:id="rId34"/>
    <p:sldId id="28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2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F0C18-E00F-4F45-99CC-1B8F9F286CBD}" type="datetimeFigureOut">
              <a:rPr lang="en-US" smtClean="0"/>
              <a:pPr/>
              <a:t>5/7/2013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03AA4E-110A-4BC0-A92C-EF796195A84F}" type="slidenum">
              <a:rPr lang="en-US" smtClean="0"/>
              <a:pPr/>
              <a:t>‹#›</a:t>
            </a:fld>
            <a:endParaRPr lang="en-US"/>
          </a:p>
        </p:txBody>
      </p:sp>
    </p:spTree>
    <p:extLst>
      <p:ext uri="{BB962C8B-B14F-4D97-AF65-F5344CB8AC3E}">
        <p14:creationId xmlns:p14="http://schemas.microsoft.com/office/powerpoint/2010/main" val="1840694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7C73D3-0DA9-48EE-B52B-429171D87759}" type="slidenum">
              <a:rPr lang="en-US" smtClean="0">
                <a:latin typeface="Arial" pitchFamily="34" charset="0"/>
                <a:cs typeface="Arial" pitchFamily="34" charset="0"/>
              </a:rPr>
              <a:pPr/>
              <a:t>2</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03AA4E-110A-4BC0-A92C-EF796195A84F}"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316D355-2DD0-4CF4-9DE2-E2760CC66436}" type="slidenum">
              <a:rPr lang="en-US"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E7A5CA-79DE-487A-8272-D0F2C7CA5F80}" type="slidenum">
              <a:rPr lang="en-US" smtClean="0">
                <a:latin typeface="Arial" pitchFamily="34" charset="0"/>
                <a:cs typeface="Arial" pitchFamily="34" charset="0"/>
              </a:rPr>
              <a:pPr/>
              <a:t>7</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DE0E2C-080C-41B4-8E28-1130B430DECD}" type="slidenum">
              <a:rPr lang="en-US"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472AFA-A6BC-41B5-AAFD-68E5FEB70B85}" type="slidenum">
              <a:rPr lang="en-US" smtClean="0">
                <a:latin typeface="Arial" pitchFamily="34" charset="0"/>
                <a:cs typeface="Arial" pitchFamily="34" charset="0"/>
              </a:rPr>
              <a:pPr/>
              <a:t>13</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0FB84C-393A-44A7-9DE0-DCAE30AC0B67}" type="slidenum">
              <a:rPr lang="en-US" smtClean="0">
                <a:latin typeface="Arial" pitchFamily="34" charset="0"/>
                <a:cs typeface="Arial" pitchFamily="34" charset="0"/>
              </a:rPr>
              <a:pPr/>
              <a:t>21</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80578"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7D488435-F1AD-47EA-92F5-1E03EF5D3522}" type="slidenum">
              <a:rPr lang="en-US" sz="1200">
                <a:latin typeface="Tahoma" pitchFamily="34" charset="0"/>
              </a:rPr>
              <a:pPr algn="r" defTabSz="915084"/>
              <a:t>22</a:t>
            </a:fld>
            <a:endParaRPr lang="en-US" sz="1200" dirty="0">
              <a:latin typeface="Tahoma" pitchFamily="34" charset="0"/>
            </a:endParaRPr>
          </a:p>
        </p:txBody>
      </p:sp>
      <p:sp>
        <p:nvSpPr>
          <p:cNvPr id="280579" name="Rectangle 1026"/>
          <p:cNvSpPr>
            <a:spLocks noGrp="1" noRot="1" noChangeAspect="1" noChangeArrowheads="1" noTextEdit="1"/>
          </p:cNvSpPr>
          <p:nvPr>
            <p:ph type="sldImg"/>
          </p:nvPr>
        </p:nvSpPr>
        <p:spPr>
          <a:xfrm>
            <a:off x="1144588" y="685800"/>
            <a:ext cx="4568825" cy="3427413"/>
          </a:xfrm>
          <a:ln cap="flat"/>
        </p:spPr>
      </p:sp>
      <p:sp>
        <p:nvSpPr>
          <p:cNvPr id="280580" name="Rectangle 1027"/>
          <p:cNvSpPr>
            <a:spLocks noGrp="1" noChangeArrowheads="1"/>
          </p:cNvSpPr>
          <p:nvPr>
            <p:ph type="body" idx="1"/>
          </p:nvPr>
        </p:nvSpPr>
        <p:spPr/>
        <p:txBody>
          <a:bodyPr lIns="91698" tIns="45850" rIns="91698" bIns="45850"/>
          <a:lstStyle/>
          <a:p>
            <a:pPr latinLnBrk="1"/>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82626"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EE6DE381-78FC-4D5A-A0A7-87877BD8E9A1}" type="slidenum">
              <a:rPr lang="en-US" sz="1200">
                <a:latin typeface="Tahoma" pitchFamily="34" charset="0"/>
              </a:rPr>
              <a:pPr algn="r" defTabSz="915084"/>
              <a:t>23</a:t>
            </a:fld>
            <a:endParaRPr lang="en-US" sz="1200" dirty="0">
              <a:latin typeface="Tahoma" pitchFamily="34" charset="0"/>
            </a:endParaRPr>
          </a:p>
        </p:txBody>
      </p:sp>
      <p:sp>
        <p:nvSpPr>
          <p:cNvPr id="282627" name="Rectangle 2"/>
          <p:cNvSpPr>
            <a:spLocks noGrp="1" noRot="1" noChangeAspect="1" noChangeArrowheads="1" noTextEdit="1"/>
          </p:cNvSpPr>
          <p:nvPr>
            <p:ph type="sldImg"/>
          </p:nvPr>
        </p:nvSpPr>
        <p:spPr>
          <a:xfrm>
            <a:off x="1143000" y="685800"/>
            <a:ext cx="4572000" cy="3429000"/>
          </a:xfrm>
          <a:ln cap="flat"/>
        </p:spPr>
      </p:sp>
      <p:sp>
        <p:nvSpPr>
          <p:cNvPr id="282628" name="Rectangle 3"/>
          <p:cNvSpPr>
            <a:spLocks noGrp="1" noChangeArrowheads="1"/>
          </p:cNvSpPr>
          <p:nvPr>
            <p:ph type="body" idx="1"/>
          </p:nvPr>
        </p:nvSpPr>
        <p:spPr/>
        <p:txBody>
          <a:bodyPr lIns="91698" tIns="45850" rIns="91698" bIns="45850"/>
          <a:lstStyle/>
          <a:p>
            <a:pPr latinLnBrk="1"/>
            <a:r>
              <a:rPr lang="en-US" dirty="0"/>
              <a:t>These are the Exceptions to fair opportunity to compete found in FAR Part 16.505 and detailed in Section 00800 SC4 Ordering in the solicitation   (FAR LANGUAGE FOLLOWS-GIVE ENTIRE EXCEPTION WHEN STATING)</a:t>
            </a:r>
          </a:p>
          <a:p>
            <a:pPr latinLnBrk="1"/>
            <a:r>
              <a:rPr lang="en-US" dirty="0"/>
              <a:t>(i) The agency need for the supplies or services is so urgent that providing a fair opportunity would result in unacceptable delays;</a:t>
            </a:r>
          </a:p>
          <a:p>
            <a:pPr latinLnBrk="1"/>
            <a:r>
              <a:rPr lang="en-US" dirty="0"/>
              <a:t>(ii) Only one </a:t>
            </a:r>
            <a:r>
              <a:rPr lang="en-US" dirty="0" smtClean="0"/>
              <a:t>awardees </a:t>
            </a:r>
            <a:r>
              <a:rPr lang="en-US" dirty="0"/>
              <a:t>is capable of providing the supplies or services required at the level of quality required because the supplies or services ordered are unique or highly specialized;</a:t>
            </a:r>
          </a:p>
          <a:p>
            <a:pPr latinLnBrk="1"/>
            <a:r>
              <a:rPr lang="en-US" dirty="0"/>
              <a:t>(iii) The order must be issued on a sole-source basis in the interest of economy and efficiency as a logical follow-on to an order already issued under the contract, provided that all awardees were given a fair opportunity to be considered for the original order; or</a:t>
            </a:r>
          </a:p>
          <a:p>
            <a:pPr latinLnBrk="1"/>
            <a:r>
              <a:rPr lang="en-US" dirty="0"/>
              <a:t>(iv) It is necessary to place an order to satisfy a minimum guarantee</a:t>
            </a:r>
          </a:p>
          <a:p>
            <a:pPr latinLnBrk="1"/>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84674"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883092C0-562D-4E1B-9309-B6D8384491EF}" type="slidenum">
              <a:rPr lang="en-US" sz="1200">
                <a:latin typeface="Tahoma" pitchFamily="34" charset="0"/>
              </a:rPr>
              <a:pPr algn="r" defTabSz="915084"/>
              <a:t>24</a:t>
            </a:fld>
            <a:endParaRPr lang="en-US" sz="1200" dirty="0">
              <a:latin typeface="Tahoma" pitchFamily="34" charset="0"/>
            </a:endParaRPr>
          </a:p>
        </p:txBody>
      </p:sp>
      <p:sp>
        <p:nvSpPr>
          <p:cNvPr id="284675" name="Rectangle 2"/>
          <p:cNvSpPr>
            <a:spLocks noGrp="1" noRot="1" noChangeAspect="1" noChangeArrowheads="1" noTextEdit="1"/>
          </p:cNvSpPr>
          <p:nvPr>
            <p:ph type="sldImg"/>
          </p:nvPr>
        </p:nvSpPr>
        <p:spPr>
          <a:xfrm>
            <a:off x="1143000" y="685800"/>
            <a:ext cx="4572000" cy="3429000"/>
          </a:xfrm>
          <a:ln cap="flat"/>
        </p:spPr>
      </p:sp>
      <p:sp>
        <p:nvSpPr>
          <p:cNvPr id="284676" name="Rectangle 3"/>
          <p:cNvSpPr>
            <a:spLocks noGrp="1" noChangeArrowheads="1"/>
          </p:cNvSpPr>
          <p:nvPr>
            <p:ph type="body" idx="1"/>
          </p:nvPr>
        </p:nvSpPr>
        <p:spPr/>
        <p:txBody>
          <a:bodyPr lIns="91698" tIns="45850" rIns="91698" bIns="45850"/>
          <a:lstStyle/>
          <a:p>
            <a:pPr marL="221465" indent="-221465" latinLnBrk="1">
              <a:buFontTx/>
              <a:buAutoNum type="arabicPeriod"/>
            </a:pPr>
            <a:r>
              <a:rPr lang="en-US" dirty="0">
                <a:cs typeface="Tahoma" pitchFamily="34" charset="0"/>
              </a:rPr>
              <a:t>Pursuant to FAR 16.505(b)(ii) the Contracting Officer will exercise broad discretion in determining if a contractor is eligible for the award of a project.  To determine eligibility the Contracting Officer will consider the areas of consideration applicable to each individual MATOC award. The Contracting Officer may consider such factors that the Contracting Officer, in the exercise of sound business judgment, believes are relevant to the placement of orders.  To satisfy the contracting agency’s Small Business Administration contracting goals/targets, the Contracting Officer may consider such factors as achievement of Section 8(a) and HUB Zone goals/targets, and the emerging small business (ESB) reserve amount, currently $25,000.  Projects with an estimated values equal to, or less than the ESB reserve amount will be offered only to ESB contractors</a:t>
            </a:r>
            <a:r>
              <a:rPr lang="en-US" dirty="0"/>
              <a:t> UNDER $25,00 IS SET-ASIDE FOR EMERGING SMALL </a:t>
            </a:r>
            <a:r>
              <a:rPr lang="en-US" dirty="0" smtClean="0"/>
              <a:t>BUSINESS </a:t>
            </a:r>
            <a:r>
              <a:rPr lang="en-US" dirty="0"/>
              <a:t>IAW COMPETIVENESS DEMONSTRATION PROGRAM</a:t>
            </a:r>
          </a:p>
          <a:p>
            <a:pPr marL="221465" indent="-221465" algn="just" latinLnBrk="1">
              <a:buFontTx/>
              <a:buAutoNum type="arabicPeriod"/>
            </a:pPr>
            <a:r>
              <a:rPr lang="en-US" dirty="0">
                <a:cs typeface="Tahoma" pitchFamily="34" charset="0"/>
              </a:rPr>
              <a:t>Additional factors on prior Task Orders under the MATOC contract, such as past performance, quality, timeliness, special expertise or other factors the Contracting Officer determines are relevant to award of a particular Task Order may be considered.   Timely performance by a TOC contractor is very important.  Failure to prosecute the work diligently, on a currently awarded task order, will be cause for the Contracting Officer not to include the contractor in the competitive fair-opportunity pool for future task orders.  When the contractor’s delinquency has been cured, they will be considered  for  competition in future task orders.</a:t>
            </a:r>
          </a:p>
          <a:p>
            <a:pPr marL="221465" indent="-221465" latinLnBrk="1">
              <a:buFontTx/>
              <a:buAutoNum type="arabicPeriod"/>
            </a:pP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86722"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B1A859CB-2F7B-484D-AA96-5CE1C5F4A199}" type="slidenum">
              <a:rPr lang="en-US" sz="1200">
                <a:latin typeface="Tahoma" pitchFamily="34" charset="0"/>
              </a:rPr>
              <a:pPr algn="r" defTabSz="915084"/>
              <a:t>26</a:t>
            </a:fld>
            <a:endParaRPr lang="en-US" sz="1200" dirty="0">
              <a:latin typeface="Tahoma" pitchFamily="34" charset="0"/>
            </a:endParaRPr>
          </a:p>
        </p:txBody>
      </p:sp>
      <p:sp>
        <p:nvSpPr>
          <p:cNvPr id="286723" name="Rectangle 2"/>
          <p:cNvSpPr>
            <a:spLocks noGrp="1" noChangeArrowheads="1"/>
          </p:cNvSpPr>
          <p:nvPr>
            <p:ph type="body" idx="1"/>
          </p:nvPr>
        </p:nvSpPr>
        <p:spPr/>
        <p:txBody>
          <a:bodyPr lIns="91698" tIns="45850" rIns="91698" bIns="45850"/>
          <a:lstStyle/>
          <a:p>
            <a:pPr latinLnBrk="1"/>
            <a:r>
              <a:rPr lang="en-US" dirty="0"/>
              <a:t>Master specifications start at section 01001 of the solicitation and at Attachment 1 </a:t>
            </a:r>
          </a:p>
        </p:txBody>
      </p:sp>
      <p:sp>
        <p:nvSpPr>
          <p:cNvPr id="286724" name="Rectangle 3"/>
          <p:cNvSpPr>
            <a:spLocks noGrp="1" noRot="1" noChangeAspect="1" noChangeArrowheads="1" noTextEdit="1"/>
          </p:cNvSpPr>
          <p:nvPr>
            <p:ph type="sldImg"/>
          </p:nvPr>
        </p:nvSpPr>
        <p:spPr>
          <a:xfrm>
            <a:off x="1144588" y="685800"/>
            <a:ext cx="4568825" cy="3427413"/>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88770"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E88C15AA-F6E4-41AA-8524-3309AC3BBFC5}" type="slidenum">
              <a:rPr lang="en-US" sz="1200">
                <a:latin typeface="Tahoma" pitchFamily="34" charset="0"/>
              </a:rPr>
              <a:pPr algn="r" defTabSz="915084"/>
              <a:t>27</a:t>
            </a:fld>
            <a:endParaRPr lang="en-US" sz="1200" dirty="0">
              <a:latin typeface="Tahoma" pitchFamily="34" charset="0"/>
            </a:endParaRPr>
          </a:p>
        </p:txBody>
      </p:sp>
      <p:sp>
        <p:nvSpPr>
          <p:cNvPr id="288771" name="Rectangle 2"/>
          <p:cNvSpPr>
            <a:spLocks noGrp="1" noRot="1" noChangeAspect="1" noChangeArrowheads="1" noTextEdit="1"/>
          </p:cNvSpPr>
          <p:nvPr>
            <p:ph type="sldImg"/>
          </p:nvPr>
        </p:nvSpPr>
        <p:spPr>
          <a:xfrm>
            <a:off x="1143000" y="685800"/>
            <a:ext cx="4572000" cy="3429000"/>
          </a:xfrm>
          <a:ln/>
        </p:spPr>
      </p:sp>
      <p:sp>
        <p:nvSpPr>
          <p:cNvPr id="288772" name="Rectangle 3"/>
          <p:cNvSpPr>
            <a:spLocks noGrp="1" noChangeArrowheads="1"/>
          </p:cNvSpPr>
          <p:nvPr>
            <p:ph type="body" idx="1"/>
          </p:nvPr>
        </p:nvSpPr>
        <p:spPr/>
        <p:txBody>
          <a:bodyPr lIns="91420" tIns="45710" rIns="91420" bIns="45710"/>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DBB728-D7F4-458F-B543-BEBD51174CF8}" type="slidenum">
              <a:rPr lang="en-US" smtClean="0"/>
              <a:pPr/>
              <a:t>28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90818"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EECA1ECD-8BD5-4525-85E8-B83A22D8564B}" type="slidenum">
              <a:rPr lang="en-US" sz="1200">
                <a:latin typeface="Tahoma" pitchFamily="34" charset="0"/>
              </a:rPr>
              <a:pPr algn="r" defTabSz="915084"/>
              <a:t>29</a:t>
            </a:fld>
            <a:endParaRPr lang="en-US" sz="1200" dirty="0">
              <a:latin typeface="Tahoma" pitchFamily="34" charset="0"/>
            </a:endParaRPr>
          </a:p>
        </p:txBody>
      </p:sp>
      <p:sp>
        <p:nvSpPr>
          <p:cNvPr id="290819" name="Rectangle 2"/>
          <p:cNvSpPr>
            <a:spLocks noGrp="1" noRot="1" noChangeAspect="1" noChangeArrowheads="1" noTextEdit="1"/>
          </p:cNvSpPr>
          <p:nvPr>
            <p:ph type="sldImg"/>
          </p:nvPr>
        </p:nvSpPr>
        <p:spPr>
          <a:xfrm>
            <a:off x="1130300" y="686393"/>
            <a:ext cx="4597400" cy="3428802"/>
          </a:xfrm>
          <a:ln cap="flat"/>
        </p:spPr>
      </p:sp>
      <p:sp>
        <p:nvSpPr>
          <p:cNvPr id="290820" name="Rectangle 3"/>
          <p:cNvSpPr>
            <a:spLocks noGrp="1" noChangeArrowheads="1"/>
          </p:cNvSpPr>
          <p:nvPr>
            <p:ph type="body" idx="1"/>
          </p:nvPr>
        </p:nvSpPr>
        <p:spPr/>
        <p:txBody>
          <a:bodyPr lIns="91698" tIns="45850" rIns="91698" bIns="45850"/>
          <a:lstStyle/>
          <a:p>
            <a:pPr latinLnBrk="1"/>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92866"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93B5ED2C-6708-42F9-BD4D-5140EDF4D4AB}" type="slidenum">
              <a:rPr lang="en-US" sz="1200">
                <a:latin typeface="Tahoma" pitchFamily="34" charset="0"/>
              </a:rPr>
              <a:pPr algn="r" defTabSz="915084"/>
              <a:t>30</a:t>
            </a:fld>
            <a:endParaRPr lang="en-US" sz="1200" dirty="0">
              <a:latin typeface="Tahoma" pitchFamily="34" charset="0"/>
            </a:endParaRPr>
          </a:p>
        </p:txBody>
      </p:sp>
      <p:sp>
        <p:nvSpPr>
          <p:cNvPr id="292867" name="Rectangle 2"/>
          <p:cNvSpPr>
            <a:spLocks noGrp="1" noRot="1" noChangeAspect="1" noChangeArrowheads="1" noTextEdit="1"/>
          </p:cNvSpPr>
          <p:nvPr>
            <p:ph type="sldImg"/>
          </p:nvPr>
        </p:nvSpPr>
        <p:spPr>
          <a:xfrm>
            <a:off x="1146175" y="687388"/>
            <a:ext cx="4570413" cy="3427412"/>
          </a:xfrm>
          <a:ln cap="flat">
            <a:solidFill>
              <a:schemeClr val="tx1"/>
            </a:solidFill>
          </a:ln>
        </p:spPr>
      </p:sp>
      <p:sp>
        <p:nvSpPr>
          <p:cNvPr id="292868" name="Rectangle 3"/>
          <p:cNvSpPr>
            <a:spLocks noGrp="1" noChangeArrowheads="1"/>
          </p:cNvSpPr>
          <p:nvPr>
            <p:ph type="body" idx="1"/>
          </p:nvPr>
        </p:nvSpPr>
        <p:spPr/>
        <p:txBody>
          <a:bodyPr lIns="91698" tIns="45850" rIns="91698" bIns="45850"/>
          <a:lstStyle/>
          <a:p>
            <a:pPr latinLnBrk="1"/>
            <a:r>
              <a:rPr lang="en-US" dirty="0" smtClean="0"/>
              <a:t>This process</a:t>
            </a:r>
            <a:r>
              <a:rPr lang="en-US" baseline="0" dirty="0" smtClean="0"/>
              <a:t> of how you will receive Task Order notices.</a:t>
            </a:r>
            <a:endParaRPr lang="en-US" dirty="0" smtClean="0"/>
          </a:p>
          <a:p>
            <a:pPr latinLnBrk="1"/>
            <a:r>
              <a:rPr lang="en-US" dirty="0" smtClean="0"/>
              <a:t>KO </a:t>
            </a:r>
            <a:r>
              <a:rPr lang="en-US" dirty="0"/>
              <a:t>or CO means Contracting Officer</a:t>
            </a:r>
          </a:p>
          <a:p>
            <a:pPr latinLnBrk="1"/>
            <a:r>
              <a:rPr lang="en-US" dirty="0"/>
              <a:t>Usually Offering letter is emailed with  Synopsis or SOW-  Plans (Drawings are usually distributed at Site visit, unless electronic</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94914"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706EB239-0C0A-4C73-97E4-ED4AC93EB648}" type="slidenum">
              <a:rPr lang="en-US" sz="1200">
                <a:latin typeface="Tahoma" pitchFamily="34" charset="0"/>
              </a:rPr>
              <a:pPr algn="r" defTabSz="915084"/>
              <a:t>31</a:t>
            </a:fld>
            <a:endParaRPr lang="en-US" sz="1200" dirty="0">
              <a:latin typeface="Tahoma" pitchFamily="34" charset="0"/>
            </a:endParaRPr>
          </a:p>
        </p:txBody>
      </p:sp>
      <p:sp>
        <p:nvSpPr>
          <p:cNvPr id="294915" name="Rectangle 2"/>
          <p:cNvSpPr>
            <a:spLocks noGrp="1" noRot="1" noChangeAspect="1" noChangeArrowheads="1" noTextEdit="1"/>
          </p:cNvSpPr>
          <p:nvPr>
            <p:ph type="sldImg"/>
          </p:nvPr>
        </p:nvSpPr>
        <p:spPr>
          <a:xfrm>
            <a:off x="1143000" y="685800"/>
            <a:ext cx="4572000" cy="3429000"/>
          </a:xfrm>
          <a:ln/>
        </p:spPr>
      </p:sp>
      <p:sp>
        <p:nvSpPr>
          <p:cNvPr id="294916" name="Rectangle 3"/>
          <p:cNvSpPr>
            <a:spLocks noGrp="1" noChangeArrowheads="1"/>
          </p:cNvSpPr>
          <p:nvPr>
            <p:ph type="body" idx="1"/>
          </p:nvPr>
        </p:nvSpPr>
        <p:spPr/>
        <p:txBody>
          <a:bodyPr lIns="91420" tIns="45710" rIns="91420" bIns="45710"/>
          <a:lstStyle/>
          <a:p>
            <a:r>
              <a:rPr lang="en-US" dirty="0" smtClean="0"/>
              <a:t>All questions routed to KO not engineers.  </a:t>
            </a:r>
          </a:p>
          <a:p>
            <a:r>
              <a:rPr lang="en-US" dirty="0" smtClean="0"/>
              <a:t>You</a:t>
            </a:r>
            <a:r>
              <a:rPr lang="en-US" baseline="0" dirty="0" smtClean="0"/>
              <a:t> will only know who was awarded and the amount.</a:t>
            </a: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a:ln/>
        </p:spPr>
        <p:txBody>
          <a:bodyPr/>
          <a:lstStyle/>
          <a:p>
            <a:r>
              <a:rPr lang="en-US" dirty="0"/>
              <a:t>Module 4 2008</a:t>
            </a:r>
          </a:p>
        </p:txBody>
      </p:sp>
      <p:sp>
        <p:nvSpPr>
          <p:cNvPr id="296962" name="Rectangle 7"/>
          <p:cNvSpPr txBox="1">
            <a:spLocks noGrp="1" noChangeArrowheads="1"/>
          </p:cNvSpPr>
          <p:nvPr/>
        </p:nvSpPr>
        <p:spPr bwMode="auto">
          <a:xfrm>
            <a:off x="3885279" y="8688341"/>
            <a:ext cx="2972722" cy="455661"/>
          </a:xfrm>
          <a:prstGeom prst="rect">
            <a:avLst/>
          </a:prstGeom>
          <a:noFill/>
          <a:ln w="9525">
            <a:noFill/>
            <a:miter lim="800000"/>
            <a:headEnd/>
            <a:tailEnd/>
          </a:ln>
        </p:spPr>
        <p:txBody>
          <a:bodyPr lIns="91420" tIns="45710" rIns="91420" bIns="45710" anchor="b"/>
          <a:lstStyle/>
          <a:p>
            <a:pPr algn="r" defTabSz="915084"/>
            <a:fld id="{8EFC252A-6059-408A-8A80-A57F12D6643C}" type="slidenum">
              <a:rPr lang="en-US" sz="1200">
                <a:latin typeface="Tahoma" pitchFamily="34" charset="0"/>
              </a:rPr>
              <a:pPr algn="r" defTabSz="915084"/>
              <a:t>32</a:t>
            </a:fld>
            <a:endParaRPr lang="en-US" sz="1200" dirty="0">
              <a:latin typeface="Tahoma" pitchFamily="34" charset="0"/>
            </a:endParaRPr>
          </a:p>
        </p:txBody>
      </p:sp>
      <p:sp>
        <p:nvSpPr>
          <p:cNvPr id="296963" name="Rectangle 2"/>
          <p:cNvSpPr>
            <a:spLocks noGrp="1" noRot="1" noChangeAspect="1" noChangeArrowheads="1" noTextEdit="1"/>
          </p:cNvSpPr>
          <p:nvPr>
            <p:ph type="sldImg"/>
          </p:nvPr>
        </p:nvSpPr>
        <p:spPr>
          <a:xfrm>
            <a:off x="1143000" y="685800"/>
            <a:ext cx="4572000" cy="3429000"/>
          </a:xfrm>
          <a:ln cap="flat"/>
        </p:spPr>
      </p:sp>
      <p:sp>
        <p:nvSpPr>
          <p:cNvPr id="296964" name="Rectangle 3"/>
          <p:cNvSpPr>
            <a:spLocks noGrp="1" noChangeArrowheads="1"/>
          </p:cNvSpPr>
          <p:nvPr>
            <p:ph type="body" idx="1"/>
          </p:nvPr>
        </p:nvSpPr>
        <p:spPr/>
        <p:txBody>
          <a:bodyPr lIns="91698" tIns="45850" rIns="91698" bIns="45850"/>
          <a:lstStyle/>
          <a:p>
            <a:pPr latinLnBrk="1"/>
            <a:r>
              <a:rPr lang="en-US" dirty="0" smtClean="0"/>
              <a:t>Make sure we have a valid email address that is regularly</a:t>
            </a:r>
            <a:r>
              <a:rPr lang="en-US" baseline="0" dirty="0" smtClean="0"/>
              <a:t> checked.</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E23832-76DD-4262-876F-F4DE85FF05B8}" type="slidenum">
              <a:rPr lang="en-US" smtClean="0">
                <a:latin typeface="Arial" pitchFamily="34" charset="0"/>
                <a:cs typeface="Arial" pitchFamily="34" charset="0"/>
              </a:rPr>
              <a:pPr/>
              <a:t>33</a:t>
            </a:fld>
            <a:endParaRPr lang="en-US" smtClean="0">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AEA605-FDF8-433B-8EB4-B6B33BBED7D2}" type="slidenum">
              <a:rPr lang="en-US" smtClean="0">
                <a:latin typeface="Arial" pitchFamily="34" charset="0"/>
                <a:cs typeface="Arial" pitchFamily="34" charset="0"/>
              </a:rPr>
              <a:pPr/>
              <a:t>34</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21F0E5-ADDE-46F8-A218-E410B9B40E26}"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21F0E5-ADDE-46F8-A218-E410B9B40E26}" type="datetimeFigureOut">
              <a:rPr lang="en-US" smtClean="0"/>
              <a:pPr/>
              <a:t>5/7/2013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21F0E5-ADDE-46F8-A218-E410B9B40E26}" type="datetimeFigureOut">
              <a:rPr lang="en-US" smtClean="0"/>
              <a:pPr/>
              <a:t>5/7/2013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21F0E5-ADDE-46F8-A218-E410B9B40E26}" type="datetimeFigureOut">
              <a:rPr lang="en-US" smtClean="0"/>
              <a:pPr/>
              <a:t>5/7/2013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21F0E5-ADDE-46F8-A218-E410B9B40E26}"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21F0E5-ADDE-46F8-A218-E410B9B40E26}"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8E243-742E-4385-AB06-F6391E6D36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1F0E5-ADDE-46F8-A218-E410B9B40E26}" type="datetimeFigureOut">
              <a:rPr lang="en-US" smtClean="0"/>
              <a:pPr/>
              <a:t>5/7/2013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8E243-742E-4385-AB06-F6391E6D36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fbo.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3200" b="1" dirty="0">
                <a:latin typeface="+mn-lt"/>
                <a:cs typeface="Times New Roman" pitchFamily="18" charset="0"/>
              </a:rPr>
              <a:t>Department of Veterans Affairs </a:t>
            </a:r>
            <a:r>
              <a:rPr lang="en-US" sz="3200" dirty="0">
                <a:latin typeface="+mn-lt"/>
                <a:cs typeface="Times New Roman" pitchFamily="18" charset="0"/>
              </a:rPr>
              <a:t/>
            </a:r>
            <a:br>
              <a:rPr lang="en-US" sz="3200" dirty="0">
                <a:latin typeface="+mn-lt"/>
                <a:cs typeface="Times New Roman" pitchFamily="18" charset="0"/>
              </a:rPr>
            </a:br>
            <a:r>
              <a:rPr lang="en-US" sz="3200" b="1" dirty="0">
                <a:latin typeface="+mn-lt"/>
                <a:cs typeface="Times New Roman" pitchFamily="18" charset="0"/>
              </a:rPr>
              <a:t>Network Contracting Office (NCO) 21</a:t>
            </a:r>
            <a:endParaRPr lang="en-US" dirty="0">
              <a:latin typeface="+mn-lt"/>
              <a:cs typeface="Times New Roman" pitchFamily="18" charset="0"/>
            </a:endParaRPr>
          </a:p>
        </p:txBody>
      </p:sp>
      <p:pic>
        <p:nvPicPr>
          <p:cNvPr id="12" name="Content Placeholder 11" descr="Department_of_Veterans_Affairs-logo-98F1390759-seeklogo_com.gif"/>
          <p:cNvPicPr>
            <a:picLocks noGrp="1" noChangeAspect="1"/>
          </p:cNvPicPr>
          <p:nvPr>
            <p:ph idx="1"/>
          </p:nvPr>
        </p:nvPicPr>
        <p:blipFill>
          <a:blip r:embed="rId2" cstate="print"/>
          <a:stretch>
            <a:fillRect/>
          </a:stretch>
        </p:blipFill>
        <p:spPr>
          <a:xfrm>
            <a:off x="2971800" y="1676400"/>
            <a:ext cx="2743200" cy="27432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3" name="TextBox 12"/>
          <p:cNvSpPr txBox="1"/>
          <p:nvPr/>
        </p:nvSpPr>
        <p:spPr>
          <a:xfrm>
            <a:off x="457200" y="4800600"/>
            <a:ext cx="8382000" cy="1938992"/>
          </a:xfrm>
          <a:prstGeom prst="rect">
            <a:avLst/>
          </a:prstGeom>
          <a:noFill/>
        </p:spPr>
        <p:txBody>
          <a:bodyPr wrap="square" rtlCol="0">
            <a:spAutoFit/>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ea typeface="Times New Roman" pitchFamily="18" charset="0"/>
                <a:cs typeface="Times New Roman" pitchFamily="18" charset="0"/>
              </a:rPr>
              <a:t>Multiple Award Task Order Contract (MATOC) </a:t>
            </a:r>
            <a:endParaRPr kumimoji="0" lang="en-US" sz="1200" b="0" i="0" u="none" strike="noStrike" cap="none" normalizeH="0" baseline="0" dirty="0" smtClean="0">
              <a:ln>
                <a:noFill/>
              </a:ln>
              <a:solidFill>
                <a:schemeClr val="tx1"/>
              </a:solidFill>
              <a:effectLst/>
              <a:cs typeface="Times New Roman" pitchFamily="18" charset="0"/>
            </a:endParaRPr>
          </a:p>
          <a:p>
            <a:pPr lvl="0" algn="ctr" eaLnBrk="0" fontAlgn="base" hangingPunct="0">
              <a:spcBef>
                <a:spcPct val="0"/>
              </a:spcBef>
              <a:spcAft>
                <a:spcPct val="0"/>
              </a:spcAft>
            </a:pPr>
            <a:r>
              <a:rPr kumimoji="0" lang="en-US" sz="2400" b="0" i="0" u="none" strike="noStrike" cap="none" normalizeH="0" baseline="0" dirty="0" smtClean="0">
                <a:ln>
                  <a:noFill/>
                </a:ln>
                <a:solidFill>
                  <a:schemeClr val="tx1"/>
                </a:solidFill>
                <a:effectLst/>
                <a:ea typeface="Times New Roman" pitchFamily="18" charset="0"/>
                <a:cs typeface="Times New Roman" pitchFamily="18" charset="0"/>
              </a:rPr>
              <a:t>Pre-Proposal Conference and Project Site Walk</a:t>
            </a:r>
          </a:p>
          <a:p>
            <a:pPr lvl="0" algn="ctr" eaLnBrk="0" fontAlgn="base" hangingPunct="0">
              <a:spcBef>
                <a:spcPct val="0"/>
              </a:spcBef>
              <a:spcAft>
                <a:spcPct val="0"/>
              </a:spcAft>
            </a:pPr>
            <a:r>
              <a:rPr lang="en-US" sz="2400" dirty="0" smtClean="0">
                <a:cs typeface="Times New Roman" pitchFamily="18" charset="0"/>
              </a:rPr>
              <a:t>May 6, 2013</a:t>
            </a:r>
          </a:p>
          <a:p>
            <a:pPr lvl="0" algn="ctr" eaLnBrk="0" fontAlgn="base" hangingPunct="0">
              <a:spcBef>
                <a:spcPct val="0"/>
              </a:spcBef>
              <a:spcAft>
                <a:spcPct val="0"/>
              </a:spcAft>
            </a:pPr>
            <a:r>
              <a:rPr lang="en-US" sz="2400" dirty="0" smtClean="0">
                <a:cs typeface="Times New Roman" pitchFamily="18" charset="0"/>
              </a:rPr>
              <a:t>San Francisco VA Medical Center</a:t>
            </a:r>
          </a:p>
          <a:p>
            <a:pPr algn="ctr" eaLnBrk="0" fontAlgn="base" hangingPunct="0">
              <a:spcBef>
                <a:spcPct val="0"/>
              </a:spcBef>
              <a:spcAft>
                <a:spcPct val="0"/>
              </a:spcAft>
            </a:pPr>
            <a:r>
              <a:rPr lang="en-US" sz="2400" dirty="0">
                <a:cs typeface="Times New Roman" pitchFamily="18" charset="0"/>
              </a:rPr>
              <a:t>Auditorium Bldg 7., Room 112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2775" y="228600"/>
            <a:ext cx="8153400" cy="990600"/>
          </a:xfrm>
        </p:spPr>
        <p:txBody>
          <a:bodyPr/>
          <a:lstStyle/>
          <a:p>
            <a:pPr eaLnBrk="1" hangingPunct="1"/>
            <a:r>
              <a:rPr lang="en-US" b="1" dirty="0" smtClean="0"/>
              <a:t>INTRODUCTIONS</a:t>
            </a:r>
          </a:p>
        </p:txBody>
      </p:sp>
      <p:sp>
        <p:nvSpPr>
          <p:cNvPr id="3" name="Content Placeholder 2"/>
          <p:cNvSpPr>
            <a:spLocks noGrp="1"/>
          </p:cNvSpPr>
          <p:nvPr>
            <p:ph sz="quarter" idx="1"/>
          </p:nvPr>
        </p:nvSpPr>
        <p:spPr>
          <a:xfrm>
            <a:off x="612775" y="1600200"/>
            <a:ext cx="8153400" cy="4495800"/>
          </a:xfrm>
        </p:spPr>
        <p:txBody>
          <a:bodyPr rtlCol="0">
            <a:normAutofit/>
          </a:bodyPr>
          <a:lstStyle/>
          <a:p>
            <a:pPr marL="320040" indent="-320040" eaLnBrk="1" fontAlgn="auto" hangingPunct="1">
              <a:spcAft>
                <a:spcPts val="0"/>
              </a:spcAft>
              <a:buFont typeface="Arial" pitchFamily="34" charset="0"/>
              <a:buNone/>
              <a:defRPr/>
            </a:pPr>
            <a:r>
              <a:rPr lang="en-US" sz="4000" dirty="0" smtClean="0"/>
              <a:t>VA REPRESENTATIVES:</a:t>
            </a:r>
          </a:p>
          <a:p>
            <a:pPr marL="320040" indent="-320040" eaLnBrk="1" fontAlgn="auto" hangingPunct="1">
              <a:spcAft>
                <a:spcPts val="0"/>
              </a:spcAft>
              <a:buNone/>
              <a:defRPr/>
            </a:pPr>
            <a:r>
              <a:rPr lang="en-US" sz="3000" dirty="0" smtClean="0"/>
              <a:t>Contract Specialist:  Javier E. Castro</a:t>
            </a:r>
          </a:p>
          <a:p>
            <a:pPr marL="320040" indent="-320040" eaLnBrk="1" fontAlgn="auto" hangingPunct="1">
              <a:spcAft>
                <a:spcPts val="0"/>
              </a:spcAft>
              <a:buNone/>
              <a:defRPr/>
            </a:pPr>
            <a:r>
              <a:rPr lang="en-US" sz="3000" dirty="0" smtClean="0"/>
              <a:t>Engineering: Travis </a:t>
            </a:r>
            <a:r>
              <a:rPr lang="en-US" sz="3000" dirty="0" err="1" smtClean="0"/>
              <a:t>Dilts</a:t>
            </a:r>
            <a:r>
              <a:rPr lang="en-US" sz="3000" dirty="0" smtClean="0"/>
              <a:t>, SF VAMC, </a:t>
            </a:r>
            <a:endParaRPr lang="en-US" sz="3000" dirty="0"/>
          </a:p>
          <a:p>
            <a:pPr marL="320040" indent="-320040" eaLnBrk="1" fontAlgn="auto" hangingPunct="1">
              <a:spcAft>
                <a:spcPts val="0"/>
              </a:spcAft>
              <a:buNone/>
              <a:defRPr/>
            </a:pPr>
            <a:endParaRPr lang="en-US" dirty="0" smtClean="0"/>
          </a:p>
          <a:p>
            <a:pPr marL="320040" indent="-320040" eaLnBrk="1" fontAlgn="auto" hangingPunct="1">
              <a:spcAft>
                <a:spcPts val="0"/>
              </a:spcAft>
              <a:buFont typeface="Arial" pitchFamily="34" charset="0"/>
              <a:buNone/>
              <a:defRPr/>
            </a:pPr>
            <a:r>
              <a:rPr lang="en-US" dirty="0" smtClean="0"/>
              <a:t>	</a:t>
            </a:r>
            <a:r>
              <a:rPr lang="en-US" b="1" dirty="0" smtClean="0"/>
              <a:t>Your point of contact for all correspondence:  </a:t>
            </a:r>
            <a:r>
              <a:rPr lang="en-US" sz="3500" b="1" dirty="0" smtClean="0">
                <a:solidFill>
                  <a:srgbClr val="FF0000"/>
                </a:solidFill>
              </a:rPr>
              <a:t>javier.castro@va.gov</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a:bodyPr>
          <a:lstStyle/>
          <a:p>
            <a:r>
              <a:rPr lang="en-US" dirty="0" smtClean="0"/>
              <a:t>Welcome</a:t>
            </a:r>
          </a:p>
          <a:p>
            <a:r>
              <a:rPr lang="en-US" dirty="0" smtClean="0"/>
              <a:t>Housekeeping</a:t>
            </a:r>
          </a:p>
          <a:p>
            <a:r>
              <a:rPr lang="en-US" dirty="0" smtClean="0"/>
              <a:t>Disclosure</a:t>
            </a:r>
          </a:p>
          <a:p>
            <a:r>
              <a:rPr lang="en-US" dirty="0" smtClean="0"/>
              <a:t>MATOC Ordering Guide Overview</a:t>
            </a:r>
          </a:p>
          <a:p>
            <a:r>
              <a:rPr lang="en-US" dirty="0" smtClean="0"/>
              <a:t>SF Project Site Walk</a:t>
            </a:r>
          </a:p>
          <a:p>
            <a:r>
              <a:rPr lang="en-US" dirty="0" smtClean="0"/>
              <a:t>Q &amp; A - Open Discussion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dirty="0" smtClean="0"/>
              <a:t>Disclosure</a:t>
            </a:r>
            <a:br>
              <a:rPr lang="en-US" dirty="0" smtClean="0"/>
            </a:br>
            <a:endParaRPr lang="en-US" dirty="0"/>
          </a:p>
        </p:txBody>
      </p:sp>
      <p:sp>
        <p:nvSpPr>
          <p:cNvPr id="12" name="Content Placeholder 11"/>
          <p:cNvSpPr>
            <a:spLocks noGrp="1"/>
          </p:cNvSpPr>
          <p:nvPr>
            <p:ph idx="1"/>
          </p:nvPr>
        </p:nvSpPr>
        <p:spPr>
          <a:xfrm>
            <a:off x="457200" y="914400"/>
            <a:ext cx="8229600" cy="5211763"/>
          </a:xfrm>
        </p:spPr>
        <p:txBody>
          <a:bodyPr>
            <a:normAutofit fontScale="32500" lnSpcReduction="20000"/>
          </a:bodyPr>
          <a:lstStyle/>
          <a:p>
            <a:pPr marL="0" indent="0">
              <a:lnSpc>
                <a:spcPct val="120000"/>
              </a:lnSpc>
              <a:spcBef>
                <a:spcPts val="0"/>
              </a:spcBef>
              <a:spcAft>
                <a:spcPts val="600"/>
              </a:spcAft>
              <a:buNone/>
            </a:pPr>
            <a:r>
              <a:rPr lang="en-US" sz="4900" dirty="0" smtClean="0"/>
              <a:t>This </a:t>
            </a:r>
            <a:r>
              <a:rPr lang="en-US" sz="4900" dirty="0"/>
              <a:t>is an open forum </a:t>
            </a:r>
            <a:r>
              <a:rPr lang="en-US" sz="4900" dirty="0" smtClean="0"/>
              <a:t>to provide industry with a brief overview of the MATOC solicitation and “Seed Project” site specifics.  </a:t>
            </a:r>
          </a:p>
          <a:p>
            <a:pPr marL="0" indent="0">
              <a:lnSpc>
                <a:spcPct val="120000"/>
              </a:lnSpc>
              <a:spcBef>
                <a:spcPts val="0"/>
              </a:spcBef>
              <a:spcAft>
                <a:spcPts val="600"/>
              </a:spcAft>
              <a:buNone/>
            </a:pPr>
            <a:r>
              <a:rPr lang="en-US" sz="4900" dirty="0" smtClean="0"/>
              <a:t>Information exchanged during this event may </a:t>
            </a:r>
            <a:r>
              <a:rPr lang="en-US" sz="4900" dirty="0"/>
              <a:t>be </a:t>
            </a:r>
            <a:r>
              <a:rPr lang="en-US" sz="4900" dirty="0" smtClean="0"/>
              <a:t>publicized </a:t>
            </a:r>
            <a:r>
              <a:rPr lang="en-US" sz="4900" dirty="0"/>
              <a:t>on FedBizOpps.gov or another form of record for this event.  </a:t>
            </a:r>
          </a:p>
          <a:p>
            <a:pPr marL="0" indent="0">
              <a:lnSpc>
                <a:spcPct val="120000"/>
              </a:lnSpc>
              <a:spcBef>
                <a:spcPts val="0"/>
              </a:spcBef>
              <a:spcAft>
                <a:spcPts val="600"/>
              </a:spcAft>
              <a:buNone/>
            </a:pPr>
            <a:r>
              <a:rPr lang="en-US" sz="4900" dirty="0" smtClean="0"/>
              <a:t>This event </a:t>
            </a:r>
            <a:r>
              <a:rPr lang="en-US" sz="4900" dirty="0"/>
              <a:t>is not appropriate for proprietary </a:t>
            </a:r>
            <a:r>
              <a:rPr lang="en-US" sz="4900" dirty="0" smtClean="0"/>
              <a:t>disclosures.   </a:t>
            </a:r>
            <a:endParaRPr lang="en-US" sz="4900" dirty="0"/>
          </a:p>
          <a:p>
            <a:pPr marL="0" indent="0">
              <a:lnSpc>
                <a:spcPct val="120000"/>
              </a:lnSpc>
              <a:spcBef>
                <a:spcPts val="0"/>
              </a:spcBef>
              <a:spcAft>
                <a:spcPts val="600"/>
              </a:spcAft>
              <a:buNone/>
            </a:pPr>
            <a:r>
              <a:rPr lang="en-US" sz="4900" dirty="0" smtClean="0"/>
              <a:t>No </a:t>
            </a:r>
            <a:r>
              <a:rPr lang="en-US" sz="4900" dirty="0"/>
              <a:t>agreements, promises or other commitments are made or implied by the government or contractors participating in </a:t>
            </a:r>
            <a:r>
              <a:rPr lang="en-US" sz="4900" dirty="0" smtClean="0"/>
              <a:t>this event. </a:t>
            </a:r>
            <a:endParaRPr lang="en-US" sz="4900" dirty="0"/>
          </a:p>
          <a:p>
            <a:pPr marL="0" indent="0">
              <a:lnSpc>
                <a:spcPct val="120000"/>
              </a:lnSpc>
              <a:spcBef>
                <a:spcPts val="0"/>
              </a:spcBef>
              <a:spcAft>
                <a:spcPts val="600"/>
              </a:spcAft>
              <a:buNone/>
            </a:pPr>
            <a:r>
              <a:rPr lang="en-US" sz="4900" dirty="0" smtClean="0"/>
              <a:t>The </a:t>
            </a:r>
            <a:r>
              <a:rPr lang="en-US" sz="4900" dirty="0"/>
              <a:t>government </a:t>
            </a:r>
            <a:r>
              <a:rPr lang="en-US" sz="4900" dirty="0" smtClean="0"/>
              <a:t>will attempt </a:t>
            </a:r>
            <a:r>
              <a:rPr lang="en-US" sz="4900" dirty="0"/>
              <a:t>to provide equal opportunity </a:t>
            </a:r>
            <a:r>
              <a:rPr lang="en-US" sz="4900" dirty="0" smtClean="0"/>
              <a:t>to all attendees to ask questions.  </a:t>
            </a:r>
            <a:r>
              <a:rPr lang="en-US" sz="4900" dirty="0"/>
              <a:t>Please allow others to express themselves without interruptions.</a:t>
            </a:r>
          </a:p>
          <a:p>
            <a:pPr marL="0" indent="0">
              <a:lnSpc>
                <a:spcPct val="120000"/>
              </a:lnSpc>
              <a:spcBef>
                <a:spcPts val="0"/>
              </a:spcBef>
              <a:spcAft>
                <a:spcPts val="600"/>
              </a:spcAft>
              <a:buNone/>
            </a:pPr>
            <a:r>
              <a:rPr lang="en-US" sz="4900" dirty="0" smtClean="0"/>
              <a:t>One-on-One </a:t>
            </a:r>
            <a:r>
              <a:rPr lang="en-US" sz="4900" dirty="0"/>
              <a:t>sessions with interested vendors will not be conducted.</a:t>
            </a:r>
          </a:p>
          <a:p>
            <a:pPr marL="0" indent="0">
              <a:lnSpc>
                <a:spcPct val="120000"/>
              </a:lnSpc>
              <a:spcBef>
                <a:spcPts val="0"/>
              </a:spcBef>
              <a:spcAft>
                <a:spcPts val="600"/>
              </a:spcAft>
              <a:buNone/>
            </a:pPr>
            <a:r>
              <a:rPr lang="en-US" sz="4900" dirty="0" smtClean="0"/>
              <a:t>Questions </a:t>
            </a:r>
            <a:r>
              <a:rPr lang="en-US" sz="4900" dirty="0"/>
              <a:t>will be answered to the best of the panel’s knowledge of plans, desires, and general situation as it exists at this </a:t>
            </a:r>
            <a:r>
              <a:rPr lang="en-US" sz="4900" dirty="0" smtClean="0"/>
              <a:t>time.    </a:t>
            </a:r>
            <a:endParaRPr lang="en-US" sz="4900" dirty="0"/>
          </a:p>
          <a:p>
            <a:pPr marL="0" indent="0">
              <a:lnSpc>
                <a:spcPct val="120000"/>
              </a:lnSpc>
              <a:spcBef>
                <a:spcPts val="0"/>
              </a:spcBef>
              <a:spcAft>
                <a:spcPts val="600"/>
              </a:spcAft>
              <a:buNone/>
            </a:pPr>
            <a:r>
              <a:rPr lang="en-US" sz="4900" dirty="0" smtClean="0"/>
              <a:t>Contractor </a:t>
            </a:r>
            <a:r>
              <a:rPr lang="en-US" sz="4900" dirty="0"/>
              <a:t>recommendations may or may not be incorporated into government documents.</a:t>
            </a:r>
          </a:p>
          <a:p>
            <a:pPr marL="0" indent="0">
              <a:lnSpc>
                <a:spcPct val="120000"/>
              </a:lnSpc>
              <a:spcBef>
                <a:spcPts val="0"/>
              </a:spcBef>
              <a:spcAft>
                <a:spcPts val="600"/>
              </a:spcAft>
              <a:buNone/>
            </a:pPr>
            <a:r>
              <a:rPr lang="en-US" sz="4900" dirty="0" smtClean="0"/>
              <a:t>Discussions </a:t>
            </a:r>
            <a:r>
              <a:rPr lang="en-US" sz="4900" dirty="0"/>
              <a:t>will not venture into pricing, or source selection sensitive information.</a:t>
            </a:r>
          </a:p>
          <a:p>
            <a:pPr marL="0" indent="0">
              <a:lnSpc>
                <a:spcPct val="120000"/>
              </a:lnSpc>
              <a:spcBef>
                <a:spcPts val="0"/>
              </a:spcBef>
              <a:spcAft>
                <a:spcPts val="600"/>
              </a:spcAft>
              <a:buNone/>
            </a:pPr>
            <a:r>
              <a:rPr lang="en-US" sz="4900" b="1" dirty="0" smtClean="0"/>
              <a:t>Note</a:t>
            </a:r>
            <a:r>
              <a:rPr lang="en-US" sz="4900" b="1" dirty="0"/>
              <a:t>:  To ensure all parties have access to the same information, non-proprietary questions and answers will be recorded and placed on FedBizOpps.gov.</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p:txBody>
          <a:bodyPr/>
          <a:lstStyle/>
          <a:p>
            <a:pPr>
              <a:buNone/>
            </a:pPr>
            <a:r>
              <a:rPr lang="en-US" dirty="0" smtClean="0"/>
              <a:t>Task Order Proposal Request Notification</a:t>
            </a:r>
          </a:p>
          <a:p>
            <a:pPr lvl="1"/>
            <a:r>
              <a:rPr lang="en-US" dirty="0" smtClean="0"/>
              <a:t>Thank you for your interest</a:t>
            </a:r>
          </a:p>
          <a:p>
            <a:pPr lvl="1"/>
            <a:r>
              <a:rPr lang="en-US" dirty="0" smtClean="0"/>
              <a:t>Documents/Briefing Slides will be posted to FBO</a:t>
            </a:r>
          </a:p>
          <a:p>
            <a:pPr lvl="1"/>
            <a:r>
              <a:rPr lang="en-US" dirty="0" smtClean="0"/>
              <a:t>Contractor Capability Briefs</a:t>
            </a:r>
          </a:p>
          <a:p>
            <a:pPr lvl="2"/>
            <a:r>
              <a:rPr lang="en-US" dirty="0" smtClean="0"/>
              <a:t>Not required</a:t>
            </a:r>
          </a:p>
          <a:p>
            <a:pPr lvl="2">
              <a:buFontTx/>
              <a:buNone/>
            </a:pPr>
            <a:endParaRPr lang="en-US" sz="800" dirty="0" smtClean="0"/>
          </a:p>
          <a:p>
            <a:r>
              <a:rPr lang="en-US" dirty="0" smtClean="0"/>
              <a:t>Emergency Exits</a:t>
            </a:r>
            <a:endParaRPr lang="en-US" sz="800" dirty="0" smtClean="0"/>
          </a:p>
          <a:p>
            <a:r>
              <a:rPr lang="en-US" dirty="0" smtClean="0"/>
              <a:t>Restrooms</a:t>
            </a:r>
          </a:p>
          <a:p>
            <a:r>
              <a:rPr lang="en-US" dirty="0" smtClean="0"/>
              <a:t>Project Site Walk</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12775" y="228600"/>
            <a:ext cx="8153400" cy="990600"/>
          </a:xfrm>
        </p:spPr>
        <p:txBody>
          <a:bodyPr/>
          <a:lstStyle/>
          <a:p>
            <a:pPr eaLnBrk="1" hangingPunct="1"/>
            <a:r>
              <a:rPr lang="en-US" b="1" dirty="0" smtClean="0"/>
              <a:t>PURPOSE</a:t>
            </a:r>
          </a:p>
        </p:txBody>
      </p:sp>
      <p:sp>
        <p:nvSpPr>
          <p:cNvPr id="3" name="Content Placeholder 2"/>
          <p:cNvSpPr>
            <a:spLocks noGrp="1"/>
          </p:cNvSpPr>
          <p:nvPr>
            <p:ph sz="quarter" idx="1"/>
          </p:nvPr>
        </p:nvSpPr>
        <p:spPr>
          <a:xfrm>
            <a:off x="612775" y="1600200"/>
            <a:ext cx="8153400" cy="4495800"/>
          </a:xfrm>
        </p:spPr>
        <p:txBody>
          <a:bodyPr rtlCol="0">
            <a:normAutofit fontScale="92500" lnSpcReduction="20000"/>
          </a:bodyPr>
          <a:lstStyle/>
          <a:p>
            <a:pPr marL="320040" indent="-320040" eaLnBrk="1" fontAlgn="auto" hangingPunct="1">
              <a:spcAft>
                <a:spcPts val="0"/>
              </a:spcAft>
              <a:buFont typeface="Arial" pitchFamily="34" charset="0"/>
              <a:buNone/>
              <a:defRPr/>
            </a:pPr>
            <a:r>
              <a:rPr lang="en-US" dirty="0" smtClean="0"/>
              <a:t>PURPOSE:</a:t>
            </a:r>
          </a:p>
          <a:p>
            <a:pPr marL="320040" indent="-320040" eaLnBrk="1" fontAlgn="auto" hangingPunct="1">
              <a:spcAft>
                <a:spcPts val="600"/>
              </a:spcAft>
              <a:buFont typeface="Arial" pitchFamily="34" charset="0"/>
              <a:buChar char="•"/>
              <a:defRPr/>
            </a:pPr>
            <a:r>
              <a:rPr lang="en-US" dirty="0" smtClean="0"/>
              <a:t>Provide additional information about the TOPR and project site</a:t>
            </a:r>
          </a:p>
          <a:p>
            <a:pPr marL="320040" indent="-320040" eaLnBrk="1" fontAlgn="auto" hangingPunct="1">
              <a:spcAft>
                <a:spcPts val="0"/>
              </a:spcAft>
              <a:buFont typeface="Arial" pitchFamily="34" charset="0"/>
              <a:buNone/>
              <a:defRPr/>
            </a:pPr>
            <a:r>
              <a:rPr lang="en-US" dirty="0" smtClean="0"/>
              <a:t>AGENDA:</a:t>
            </a:r>
          </a:p>
          <a:p>
            <a:pPr marL="320040" indent="-320040" eaLnBrk="1" fontAlgn="auto" hangingPunct="1">
              <a:spcAft>
                <a:spcPts val="0"/>
              </a:spcAft>
              <a:buFont typeface="Arial" pitchFamily="34" charset="0"/>
              <a:buChar char="•"/>
              <a:defRPr/>
            </a:pPr>
            <a:r>
              <a:rPr lang="en-US" dirty="0" smtClean="0"/>
              <a:t>Review portions of the requirements</a:t>
            </a:r>
          </a:p>
          <a:p>
            <a:pPr marL="320040" indent="-320040" eaLnBrk="1" fontAlgn="auto" hangingPunct="1">
              <a:spcAft>
                <a:spcPts val="0"/>
              </a:spcAft>
              <a:buFont typeface="Arial" pitchFamily="34" charset="0"/>
              <a:buChar char="•"/>
              <a:defRPr/>
            </a:pPr>
            <a:r>
              <a:rPr lang="en-US" dirty="0" smtClean="0"/>
              <a:t>Solicitation and all amendments will be posted to the </a:t>
            </a:r>
            <a:r>
              <a:rPr lang="en-US" u="sng" dirty="0" smtClean="0">
                <a:solidFill>
                  <a:srgbClr val="FF0000"/>
                </a:solidFill>
              </a:rPr>
              <a:t>www.fbo.gov</a:t>
            </a:r>
            <a:r>
              <a:rPr lang="en-US" dirty="0" smtClean="0"/>
              <a:t> website. </a:t>
            </a:r>
          </a:p>
          <a:p>
            <a:pPr marL="320040" indent="-320040" eaLnBrk="1" fontAlgn="auto" hangingPunct="1">
              <a:spcAft>
                <a:spcPts val="0"/>
              </a:spcAft>
              <a:buFont typeface="Arial" pitchFamily="34" charset="0"/>
              <a:buChar char="•"/>
              <a:defRPr/>
            </a:pPr>
            <a:r>
              <a:rPr lang="en-US" dirty="0" smtClean="0"/>
              <a:t>Review of project scopes – VA Engineering and AE firm</a:t>
            </a:r>
          </a:p>
          <a:p>
            <a:pPr marL="320040" indent="-320040" eaLnBrk="1" fontAlgn="auto" hangingPunct="1">
              <a:spcAft>
                <a:spcPts val="0"/>
              </a:spcAft>
              <a:buFont typeface="Arial" pitchFamily="34" charset="0"/>
              <a:buChar char="•"/>
              <a:defRPr/>
            </a:pPr>
            <a:r>
              <a:rPr lang="en-US" dirty="0" smtClean="0"/>
              <a:t>Job Site Walk through- Pictures Authorized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990600"/>
          </a:xfrm>
        </p:spPr>
        <p:txBody>
          <a:bodyPr>
            <a:normAutofit/>
          </a:bodyPr>
          <a:lstStyle/>
          <a:p>
            <a:pPr eaLnBrk="1" hangingPunct="1"/>
            <a:r>
              <a:rPr lang="en-US" b="1" dirty="0" smtClean="0"/>
              <a:t>SOLICITATION OVERVIEW – 1442</a:t>
            </a:r>
            <a:endParaRPr lang="en-US" dirty="0" smtClean="0"/>
          </a:p>
        </p:txBody>
      </p:sp>
      <p:sp>
        <p:nvSpPr>
          <p:cNvPr id="15363" name="Content Placeholder 2"/>
          <p:cNvSpPr>
            <a:spLocks noGrp="1"/>
          </p:cNvSpPr>
          <p:nvPr>
            <p:ph sz="quarter" idx="1"/>
          </p:nvPr>
        </p:nvSpPr>
        <p:spPr>
          <a:xfrm>
            <a:off x="612775" y="1600200"/>
            <a:ext cx="8153400" cy="4495800"/>
          </a:xfrm>
        </p:spPr>
        <p:txBody>
          <a:bodyPr>
            <a:normAutofit/>
          </a:bodyPr>
          <a:lstStyle/>
          <a:p>
            <a:pPr eaLnBrk="1" hangingPunct="1">
              <a:buFont typeface="Arial" pitchFamily="34" charset="0"/>
              <a:buChar char="•"/>
            </a:pPr>
            <a:r>
              <a:rPr lang="en-US" dirty="0" smtClean="0"/>
              <a:t>Set Aside for MATOC contractors only</a:t>
            </a:r>
            <a:r>
              <a:rPr lang="en-US" b="1" dirty="0" smtClean="0"/>
              <a:t>.</a:t>
            </a:r>
            <a:r>
              <a:rPr lang="en-US" dirty="0" smtClean="0"/>
              <a:t>  </a:t>
            </a:r>
          </a:p>
          <a:p>
            <a:pPr eaLnBrk="1" hangingPunct="1">
              <a:buFont typeface="Arial" pitchFamily="34" charset="0"/>
              <a:buChar char="•"/>
            </a:pPr>
            <a:r>
              <a:rPr lang="en-US" dirty="0" smtClean="0"/>
              <a:t>All offerors shall be registered in both CCR </a:t>
            </a:r>
            <a:r>
              <a:rPr lang="en-US" u="sng" dirty="0" smtClean="0">
                <a:solidFill>
                  <a:srgbClr val="FF0000"/>
                </a:solidFill>
              </a:rPr>
              <a:t>www.ccr.gov</a:t>
            </a:r>
            <a:r>
              <a:rPr lang="en-US" dirty="0" smtClean="0"/>
              <a:t>  &amp; VetBiz </a:t>
            </a:r>
            <a:r>
              <a:rPr lang="en-US" u="sng" dirty="0" smtClean="0">
                <a:solidFill>
                  <a:srgbClr val="FF0000"/>
                </a:solidFill>
              </a:rPr>
              <a:t>http://vip.vetbiz.gov</a:t>
            </a:r>
            <a:endParaRPr lang="en-US" dirty="0" smtClean="0">
              <a:solidFill>
                <a:srgbClr val="FF0000"/>
              </a:solidFill>
            </a:endParaRPr>
          </a:p>
          <a:p>
            <a:pPr eaLnBrk="1" hangingPunct="1">
              <a:buFont typeface="Arial" pitchFamily="34" charset="0"/>
              <a:buChar char="•"/>
            </a:pPr>
            <a:r>
              <a:rPr lang="en-US" dirty="0" smtClean="0"/>
              <a:t>Offeror will be verified that it is an SDVOSB Concern listed as verified in the VetBiz Database at time of submission of offer and time of Award</a:t>
            </a:r>
          </a:p>
          <a:p>
            <a:pPr eaLnBrk="1" hangingPunct="1">
              <a:buFont typeface="Arial" pitchFamily="34" charset="0"/>
              <a:buNone/>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MULTIPLE-AWARD TASK ORDER CONTRACT</a:t>
            </a:r>
            <a:br>
              <a:rPr lang="en-US" sz="3200" dirty="0" smtClean="0"/>
            </a:br>
            <a:r>
              <a:rPr lang="en-US" sz="3200" dirty="0" smtClean="0"/>
              <a:t>(MATOC)</a:t>
            </a:r>
            <a:endParaRPr lang="en-US" sz="3200" dirty="0"/>
          </a:p>
        </p:txBody>
      </p:sp>
      <p:sp>
        <p:nvSpPr>
          <p:cNvPr id="3" name="Content Placeholder 2"/>
          <p:cNvSpPr>
            <a:spLocks noGrp="1"/>
          </p:cNvSpPr>
          <p:nvPr>
            <p:ph idx="1"/>
          </p:nvPr>
        </p:nvSpPr>
        <p:spPr/>
        <p:txBody>
          <a:bodyPr/>
          <a:lstStyle/>
          <a:p>
            <a:pPr marL="0" indent="0">
              <a:buFontTx/>
              <a:buNone/>
            </a:pPr>
            <a:r>
              <a:rPr lang="en-US" dirty="0" smtClean="0"/>
              <a:t>Competitive</a:t>
            </a:r>
          </a:p>
          <a:p>
            <a:pPr marL="0" indent="0">
              <a:buFontTx/>
              <a:buNone/>
            </a:pPr>
            <a:r>
              <a:rPr lang="en-US" dirty="0" smtClean="0"/>
              <a:t>Firm Fixed-Price (FFP) Contract</a:t>
            </a:r>
          </a:p>
          <a:p>
            <a:pPr marL="0" indent="0">
              <a:buFontTx/>
              <a:buNone/>
            </a:pPr>
            <a:r>
              <a:rPr lang="en-US" dirty="0" smtClean="0"/>
              <a:t>Multiple Award</a:t>
            </a:r>
          </a:p>
          <a:p>
            <a:pPr marL="0" indent="0">
              <a:buFontTx/>
              <a:buNone/>
            </a:pPr>
            <a:r>
              <a:rPr lang="en-US" dirty="0" smtClean="0"/>
              <a:t>Task Order - Driven</a:t>
            </a:r>
          </a:p>
          <a:p>
            <a:pPr marL="0" indent="0">
              <a:buFontTx/>
              <a:buNone/>
            </a:pPr>
            <a:r>
              <a:rPr lang="en-US" dirty="0" smtClean="0"/>
              <a:t>Indefinite Delivery/Indefinite Quantity (IDIQ)</a:t>
            </a:r>
          </a:p>
          <a:p>
            <a:pPr>
              <a:buNone/>
            </a:pPr>
            <a:r>
              <a:rPr lang="en-US" dirty="0" smtClean="0"/>
              <a:t>Service-Disabled Veteran Owned Small Business (SDVOSB) Set-Aside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2775" y="228600"/>
            <a:ext cx="8153400" cy="990600"/>
          </a:xfrm>
        </p:spPr>
        <p:txBody>
          <a:bodyPr/>
          <a:lstStyle/>
          <a:p>
            <a:pPr eaLnBrk="1" hangingPunct="1"/>
            <a:r>
              <a:rPr lang="en-US" b="1" smtClean="0"/>
              <a:t>AWARD</a:t>
            </a:r>
          </a:p>
        </p:txBody>
      </p:sp>
      <p:sp>
        <p:nvSpPr>
          <p:cNvPr id="18435" name="Content Placeholder 2"/>
          <p:cNvSpPr>
            <a:spLocks noGrp="1"/>
          </p:cNvSpPr>
          <p:nvPr>
            <p:ph sz="quarter" idx="1"/>
          </p:nvPr>
        </p:nvSpPr>
        <p:spPr>
          <a:xfrm>
            <a:off x="612775" y="1600200"/>
            <a:ext cx="8153400" cy="4495800"/>
          </a:xfrm>
        </p:spPr>
        <p:txBody>
          <a:bodyPr/>
          <a:lstStyle/>
          <a:p>
            <a:pPr eaLnBrk="1" hangingPunct="1">
              <a:buFont typeface="Arial" pitchFamily="34" charset="0"/>
              <a:buChar char="•"/>
            </a:pPr>
            <a:r>
              <a:rPr lang="en-US" dirty="0" smtClean="0"/>
              <a:t>Basis for award shall be specified in the individual TOPR.</a:t>
            </a:r>
          </a:p>
          <a:p>
            <a:pPr eaLnBrk="1" hangingPunct="1">
              <a:buFont typeface="Arial" pitchFamily="34" charset="0"/>
              <a:buChar char="•"/>
            </a:pPr>
            <a:r>
              <a:rPr lang="en-US" dirty="0" smtClean="0"/>
              <a:t>Result in Firm-Fixed Price (FFP) Task Order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 VALUES $$$</a:t>
            </a:r>
            <a:endParaRPr lang="en-US" dirty="0"/>
          </a:p>
        </p:txBody>
      </p:sp>
      <p:sp>
        <p:nvSpPr>
          <p:cNvPr id="3" name="Content Placeholder 2"/>
          <p:cNvSpPr>
            <a:spLocks noGrp="1"/>
          </p:cNvSpPr>
          <p:nvPr>
            <p:ph idx="1"/>
          </p:nvPr>
        </p:nvSpPr>
        <p:spPr/>
        <p:txBody>
          <a:bodyPr>
            <a:normAutofit/>
          </a:bodyPr>
          <a:lstStyle/>
          <a:p>
            <a:pPr>
              <a:buNone/>
            </a:pPr>
            <a:r>
              <a:rPr lang="en-US" dirty="0" smtClean="0"/>
              <a:t>$400 Million – Not to exceed (NTE)</a:t>
            </a:r>
          </a:p>
          <a:p>
            <a:pPr>
              <a:buNone/>
            </a:pPr>
            <a:r>
              <a:rPr lang="en-US" dirty="0" smtClean="0"/>
              <a:t>$50 Million – Each award (NTE)</a:t>
            </a:r>
          </a:p>
          <a:p>
            <a:pPr>
              <a:buNone/>
            </a:pPr>
            <a:r>
              <a:rPr lang="en-US" dirty="0" smtClean="0"/>
              <a:t>8 Minimum Contract Awards</a:t>
            </a:r>
          </a:p>
          <a:p>
            <a:pPr>
              <a:buNone/>
            </a:pPr>
            <a:r>
              <a:rPr lang="en-US" dirty="0" smtClean="0"/>
              <a:t>$5,000 Minimum guarantee</a:t>
            </a:r>
          </a:p>
          <a:p>
            <a:pPr>
              <a:buNone/>
            </a:pPr>
            <a:r>
              <a:rPr lang="en-US" dirty="0" smtClean="0"/>
              <a:t>$10M Task Order Threshold Limit</a:t>
            </a:r>
          </a:p>
          <a:p>
            <a:pPr>
              <a:buNone/>
            </a:pPr>
            <a:r>
              <a:rPr lang="en-US" dirty="0" smtClean="0"/>
              <a:t>SEED Project – Priced Individually</a:t>
            </a:r>
          </a:p>
          <a:p>
            <a:pPr>
              <a:buNone/>
            </a:pPr>
            <a:r>
              <a:rPr lang="en-US" dirty="0" smtClean="0"/>
              <a:t>No contract bundling</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PERIOD OF PERFORMANCE (POP)</a:t>
            </a:r>
            <a:endParaRPr lang="en-US" dirty="0"/>
          </a:p>
        </p:txBody>
      </p:sp>
      <p:sp>
        <p:nvSpPr>
          <p:cNvPr id="3" name="Content Placeholder 2"/>
          <p:cNvSpPr>
            <a:spLocks noGrp="1"/>
          </p:cNvSpPr>
          <p:nvPr>
            <p:ph idx="1"/>
          </p:nvPr>
        </p:nvSpPr>
        <p:spPr/>
        <p:txBody>
          <a:bodyPr/>
          <a:lstStyle/>
          <a:p>
            <a:pPr>
              <a:buNone/>
            </a:pPr>
            <a:r>
              <a:rPr lang="en-US" dirty="0" smtClean="0"/>
              <a:t>Total Estimated - 5 YEAR</a:t>
            </a:r>
          </a:p>
          <a:p>
            <a:pPr>
              <a:buNone/>
            </a:pPr>
            <a:r>
              <a:rPr lang="en-US" dirty="0" smtClean="0"/>
              <a:t>Base Period – Date of award to Sep 30, 2013</a:t>
            </a:r>
          </a:p>
          <a:p>
            <a:pPr>
              <a:buNone/>
            </a:pPr>
            <a:r>
              <a:rPr lang="en-US" dirty="0" smtClean="0"/>
              <a:t>Four (4) Option Periods to extend One (1) Year</a:t>
            </a:r>
          </a:p>
          <a:p>
            <a:pPr>
              <a:buNone/>
            </a:pPr>
            <a:endParaRPr lang="en-US" dirty="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PLACE OF PERFORMANCE</a:t>
            </a:r>
            <a:endParaRPr lang="en-US" dirty="0"/>
          </a:p>
        </p:txBody>
      </p:sp>
      <p:sp>
        <p:nvSpPr>
          <p:cNvPr id="3" name="Content Placeholder 2"/>
          <p:cNvSpPr>
            <a:spLocks noGrp="1"/>
          </p:cNvSpPr>
          <p:nvPr>
            <p:ph idx="1"/>
          </p:nvPr>
        </p:nvSpPr>
        <p:spPr/>
        <p:txBody>
          <a:bodyPr>
            <a:normAutofit fontScale="62500" lnSpcReduction="20000"/>
          </a:bodyPr>
          <a:lstStyle/>
          <a:p>
            <a:pPr marL="0" indent="0" algn="ctr">
              <a:spcBef>
                <a:spcPts val="0"/>
              </a:spcBef>
              <a:spcAft>
                <a:spcPts val="1200"/>
              </a:spcAft>
              <a:buNone/>
            </a:pPr>
            <a:r>
              <a:rPr lang="en-US" u="sng" dirty="0" smtClean="0"/>
              <a:t>Multiple service-area locations</a:t>
            </a:r>
          </a:p>
          <a:p>
            <a:pPr marL="0" indent="0">
              <a:spcBef>
                <a:spcPts val="0"/>
              </a:spcBef>
              <a:spcAft>
                <a:spcPts val="600"/>
              </a:spcAft>
              <a:buNone/>
            </a:pPr>
            <a:r>
              <a:rPr lang="en-US" dirty="0" smtClean="0"/>
              <a:t>Continental U.S. (CONUS)</a:t>
            </a:r>
          </a:p>
          <a:p>
            <a:pPr marL="0" indent="0">
              <a:lnSpc>
                <a:spcPct val="120000"/>
              </a:lnSpc>
              <a:spcBef>
                <a:spcPts val="0"/>
              </a:spcBef>
              <a:buNone/>
            </a:pPr>
            <a:r>
              <a:rPr lang="en-US" b="1" dirty="0" smtClean="0"/>
              <a:t>California</a:t>
            </a:r>
          </a:p>
          <a:p>
            <a:pPr marL="0" indent="0">
              <a:lnSpc>
                <a:spcPct val="120000"/>
              </a:lnSpc>
              <a:spcBef>
                <a:spcPts val="0"/>
              </a:spcBef>
              <a:buNone/>
            </a:pPr>
            <a:r>
              <a:rPr lang="en-US" dirty="0" smtClean="0"/>
              <a:t>Fresno		McClellan</a:t>
            </a:r>
          </a:p>
          <a:p>
            <a:pPr marL="0" indent="0">
              <a:lnSpc>
                <a:spcPct val="120000"/>
              </a:lnSpc>
              <a:spcBef>
                <a:spcPts val="0"/>
              </a:spcBef>
              <a:buNone/>
            </a:pPr>
            <a:r>
              <a:rPr lang="en-US" dirty="0" smtClean="0"/>
              <a:t>Palo Alto	Mather</a:t>
            </a:r>
          </a:p>
          <a:p>
            <a:pPr marL="0" indent="0">
              <a:lnSpc>
                <a:spcPct val="120000"/>
              </a:lnSpc>
              <a:spcBef>
                <a:spcPts val="0"/>
              </a:spcBef>
              <a:buNone/>
            </a:pPr>
            <a:r>
              <a:rPr lang="en-US" dirty="0" smtClean="0"/>
              <a:t>Martinez	*Outpatient Clinics (OPC’s)</a:t>
            </a:r>
          </a:p>
          <a:p>
            <a:pPr marL="0" indent="0">
              <a:lnSpc>
                <a:spcPct val="120000"/>
              </a:lnSpc>
              <a:spcBef>
                <a:spcPts val="0"/>
              </a:spcBef>
              <a:buNone/>
            </a:pPr>
            <a:r>
              <a:rPr lang="en-US" dirty="0" smtClean="0"/>
              <a:t>San Francisco</a:t>
            </a:r>
          </a:p>
          <a:p>
            <a:pPr marL="0" indent="0">
              <a:lnSpc>
                <a:spcPct val="120000"/>
              </a:lnSpc>
              <a:spcBef>
                <a:spcPts val="0"/>
              </a:spcBef>
              <a:buNone/>
            </a:pPr>
            <a:r>
              <a:rPr lang="en-US" dirty="0" smtClean="0"/>
              <a:t>Mare Island</a:t>
            </a:r>
          </a:p>
          <a:p>
            <a:pPr marL="0" indent="0">
              <a:spcBef>
                <a:spcPts val="0"/>
              </a:spcBef>
              <a:buNone/>
            </a:pPr>
            <a:r>
              <a:rPr lang="en-US" dirty="0"/>
              <a:t/>
            </a:r>
            <a:br>
              <a:rPr lang="en-US" dirty="0"/>
            </a:br>
            <a:r>
              <a:rPr lang="en-US" b="1" dirty="0" smtClean="0"/>
              <a:t>Nevada</a:t>
            </a:r>
          </a:p>
          <a:p>
            <a:pPr marL="0" indent="0">
              <a:spcBef>
                <a:spcPts val="0"/>
              </a:spcBef>
              <a:buNone/>
            </a:pPr>
            <a:r>
              <a:rPr lang="en-US" dirty="0" smtClean="0"/>
              <a:t>Reno</a:t>
            </a:r>
          </a:p>
          <a:p>
            <a:pPr marL="0" indent="0">
              <a:spcBef>
                <a:spcPts val="0"/>
              </a:spcBef>
              <a:buNone/>
            </a:pPr>
            <a:endParaRPr lang="en-US" dirty="0"/>
          </a:p>
          <a:p>
            <a:pPr marL="0" indent="0">
              <a:spcBef>
                <a:spcPts val="0"/>
              </a:spcBef>
              <a:spcAft>
                <a:spcPts val="600"/>
              </a:spcAft>
              <a:buNone/>
            </a:pPr>
            <a:r>
              <a:rPr lang="en-US" dirty="0" smtClean="0"/>
              <a:t>Outside (OCONUS)</a:t>
            </a:r>
          </a:p>
          <a:p>
            <a:pPr marL="0" indent="0">
              <a:spcBef>
                <a:spcPts val="0"/>
              </a:spcBef>
              <a:buNone/>
            </a:pPr>
            <a:r>
              <a:rPr lang="en-US" b="1" dirty="0" smtClean="0"/>
              <a:t>Hawaii</a:t>
            </a:r>
          </a:p>
          <a:p>
            <a:pPr marL="0" indent="0">
              <a:spcBef>
                <a:spcPts val="0"/>
              </a:spcBef>
              <a:buNone/>
            </a:pPr>
            <a:r>
              <a:rPr lang="en-US" dirty="0" smtClean="0"/>
              <a:t>Honolulu (Oahu)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pPr eaLnBrk="1" hangingPunct="1"/>
            <a:r>
              <a:rPr lang="en-US" b="1" smtClean="0"/>
              <a:t>DRAWINGS/SPECS</a:t>
            </a:r>
          </a:p>
        </p:txBody>
      </p:sp>
      <p:sp>
        <p:nvSpPr>
          <p:cNvPr id="20483" name="Content Placeholder 2"/>
          <p:cNvSpPr>
            <a:spLocks noGrp="1"/>
          </p:cNvSpPr>
          <p:nvPr>
            <p:ph sz="quarter" idx="1"/>
          </p:nvPr>
        </p:nvSpPr>
        <p:spPr>
          <a:xfrm>
            <a:off x="612775" y="1600200"/>
            <a:ext cx="8153400" cy="4495800"/>
          </a:xfrm>
        </p:spPr>
        <p:txBody>
          <a:bodyPr/>
          <a:lstStyle/>
          <a:p>
            <a:pPr eaLnBrk="1" hangingPunct="1">
              <a:buFont typeface="Arial" pitchFamily="34" charset="0"/>
              <a:buChar char="•"/>
            </a:pPr>
            <a:r>
              <a:rPr lang="en-US" sz="3200" dirty="0" smtClean="0"/>
              <a:t>Drawings and Specifications </a:t>
            </a:r>
            <a:r>
              <a:rPr lang="en-US" dirty="0" smtClean="0"/>
              <a:t>will be</a:t>
            </a:r>
            <a:r>
              <a:rPr lang="en-US" sz="3200" dirty="0" smtClean="0"/>
              <a:t> included as attachments to solicitation: </a:t>
            </a:r>
            <a:r>
              <a:rPr lang="en-US" sz="3200" dirty="0" smtClean="0">
                <a:solidFill>
                  <a:srgbClr val="FF0000"/>
                </a:solidFill>
                <a:hlinkClick r:id="rId3"/>
              </a:rPr>
              <a:t>www.fbo.gov</a:t>
            </a:r>
            <a:endParaRPr lang="en-US" sz="3200" dirty="0" smtClean="0">
              <a:solidFill>
                <a:srgbClr val="FF0000"/>
              </a:solidFill>
            </a:endParaRPr>
          </a:p>
          <a:p>
            <a:pPr eaLnBrk="1" hangingPunct="1">
              <a:buFont typeface="Arial" pitchFamily="34" charset="0"/>
              <a:buChar char="•"/>
            </a:pPr>
            <a:r>
              <a:rPr lang="en-US" dirty="0" smtClean="0">
                <a:solidFill>
                  <a:srgbClr val="FF0000"/>
                </a:solidFill>
              </a:rPr>
              <a:t>Drawings and specifications also available via FTP.</a:t>
            </a:r>
          </a:p>
          <a:p>
            <a:pPr eaLnBrk="1" hangingPunct="1">
              <a:buFont typeface="Arial" pitchFamily="34" charset="0"/>
              <a:buChar char="•"/>
            </a:pPr>
            <a:r>
              <a:rPr lang="en-US" dirty="0" smtClean="0">
                <a:solidFill>
                  <a:srgbClr val="FF0000"/>
                </a:solidFill>
              </a:rPr>
              <a:t>Specifications and Drawing updates will be done via amendment and uploaded to both FBO and FTP Site.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Work</a:t>
            </a:r>
            <a:endParaRPr lang="en-US" dirty="0"/>
          </a:p>
        </p:txBody>
      </p:sp>
      <p:sp>
        <p:nvSpPr>
          <p:cNvPr id="3" name="Content Placeholder 2"/>
          <p:cNvSpPr>
            <a:spLocks noGrp="1"/>
          </p:cNvSpPr>
          <p:nvPr>
            <p:ph idx="1"/>
          </p:nvPr>
        </p:nvSpPr>
        <p:spPr/>
        <p:txBody>
          <a:bodyPr>
            <a:normAutofit fontScale="92500"/>
          </a:bodyPr>
          <a:lstStyle/>
          <a:p>
            <a:r>
              <a:rPr lang="en-US" dirty="0"/>
              <a:t>Contractor shall provide all disposal, equipment, labor, materials, tools, supervision, transportation, safe measures, necessary to construct a retaining wall, stone walls, a monument wall with signage, concrete monument stairs and new landscaping including the necessary removal of existing structures, site improvements, </a:t>
            </a:r>
            <a:r>
              <a:rPr lang="en-US" dirty="0" smtClean="0"/>
              <a:t>and landscaping for:</a:t>
            </a:r>
            <a:endParaRPr lang="en-US" dirty="0"/>
          </a:p>
          <a:p>
            <a:r>
              <a:rPr lang="en-US" dirty="0" smtClean="0"/>
              <a:t>Parking </a:t>
            </a:r>
            <a:r>
              <a:rPr lang="en-US" dirty="0"/>
              <a:t>Lot 100W(West) and Loop Road</a:t>
            </a:r>
          </a:p>
        </p:txBody>
      </p:sp>
    </p:spTree>
    <p:extLst>
      <p:ext uri="{BB962C8B-B14F-4D97-AF65-F5344CB8AC3E}">
        <p14:creationId xmlns:p14="http://schemas.microsoft.com/office/powerpoint/2010/main" val="666080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Deducts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Deduct Alternative 1:</a:t>
            </a:r>
            <a:endParaRPr lang="en-US" dirty="0"/>
          </a:p>
          <a:p>
            <a:pPr lvl="0"/>
            <a:r>
              <a:rPr lang="en-US" dirty="0"/>
              <a:t>Delete the stone wall within Deduct Alternative 1 limits as shown on C3.2</a:t>
            </a:r>
          </a:p>
          <a:p>
            <a:r>
              <a:rPr lang="en-US" dirty="0"/>
              <a:t> </a:t>
            </a:r>
          </a:p>
          <a:p>
            <a:pPr lvl="0"/>
            <a:r>
              <a:rPr lang="en-US" dirty="0"/>
              <a:t>Delete the irrigation system within the Deduct Alternative 1 limits as shown on L3.2 and provide a stub out in the irrigation valve box for future irrigation</a:t>
            </a:r>
          </a:p>
          <a:p>
            <a:r>
              <a:rPr lang="en-US" dirty="0"/>
              <a:t> </a:t>
            </a:r>
          </a:p>
          <a:p>
            <a:pPr lvl="0"/>
            <a:r>
              <a:rPr lang="en-US" dirty="0"/>
              <a:t>Delete the trees and shrubs within the Deduct Alternative 1 limits as shown on L4.2 </a:t>
            </a:r>
          </a:p>
          <a:p>
            <a:r>
              <a:rPr lang="en-US" dirty="0"/>
              <a:t> </a:t>
            </a:r>
          </a:p>
          <a:p>
            <a:pPr lvl="0"/>
            <a:r>
              <a:rPr lang="en-US" dirty="0"/>
              <a:t>Delete all associated work within the limits of Deductive Alternative 1 as shown on drawings C2.2, C3.2, C4.2, C6.2, L1.2, L3.2, L4.2</a:t>
            </a:r>
          </a:p>
          <a:p>
            <a:endParaRPr lang="en-US" dirty="0"/>
          </a:p>
        </p:txBody>
      </p:sp>
    </p:spTree>
    <p:extLst>
      <p:ext uri="{BB962C8B-B14F-4D97-AF65-F5344CB8AC3E}">
        <p14:creationId xmlns:p14="http://schemas.microsoft.com/office/powerpoint/2010/main" val="1825238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Deducts</a:t>
            </a:r>
            <a:endParaRPr lang="en-US" dirty="0"/>
          </a:p>
        </p:txBody>
      </p:sp>
      <p:sp>
        <p:nvSpPr>
          <p:cNvPr id="3" name="Content Placeholder 2"/>
          <p:cNvSpPr>
            <a:spLocks noGrp="1"/>
          </p:cNvSpPr>
          <p:nvPr>
            <p:ph idx="1"/>
          </p:nvPr>
        </p:nvSpPr>
        <p:spPr/>
        <p:txBody>
          <a:bodyPr>
            <a:normAutofit fontScale="55000" lnSpcReduction="20000"/>
          </a:bodyPr>
          <a:lstStyle/>
          <a:p>
            <a:r>
              <a:rPr lang="en-US" b="1" dirty="0"/>
              <a:t>Deduct Alternative 2:</a:t>
            </a:r>
            <a:endParaRPr lang="en-US" dirty="0"/>
          </a:p>
          <a:p>
            <a:pPr lvl="0"/>
            <a:r>
              <a:rPr lang="en-US" dirty="0"/>
              <a:t>Delete the stone wall within Deduct Alternative 2 limits as shown on C3.1</a:t>
            </a:r>
          </a:p>
          <a:p>
            <a:r>
              <a:rPr lang="en-US" dirty="0"/>
              <a:t> </a:t>
            </a:r>
          </a:p>
          <a:p>
            <a:pPr lvl="0"/>
            <a:r>
              <a:rPr lang="en-US" dirty="0"/>
              <a:t>Delete the Monument Wall, the wall’s signage and it’s concrete pad.</a:t>
            </a:r>
          </a:p>
          <a:p>
            <a:r>
              <a:rPr lang="en-US" dirty="0"/>
              <a:t> </a:t>
            </a:r>
          </a:p>
          <a:p>
            <a:pPr lvl="0"/>
            <a:r>
              <a:rPr lang="en-US" dirty="0"/>
              <a:t>Delete the light fixtures within Deduct Alternative 2 limits and their conduit run as shown on E1.1 and their concrete pad as shown on C4.1</a:t>
            </a:r>
          </a:p>
          <a:p>
            <a:r>
              <a:rPr lang="en-US" dirty="0"/>
              <a:t> </a:t>
            </a:r>
          </a:p>
          <a:p>
            <a:pPr lvl="0"/>
            <a:r>
              <a:rPr lang="en-US" dirty="0"/>
              <a:t>Delete the trees and shrubs within the Deduct Alternative 2 limits as shown on L4.1</a:t>
            </a:r>
          </a:p>
          <a:p>
            <a:r>
              <a:rPr lang="en-US" dirty="0"/>
              <a:t> </a:t>
            </a:r>
          </a:p>
          <a:p>
            <a:pPr lvl="0"/>
            <a:r>
              <a:rPr lang="en-US" dirty="0"/>
              <a:t>Delete the irrigation system within the Deduct Alternative 2 limits as shown on L3.1 and provide a stub out in the irrigation valve box for future irrigation.</a:t>
            </a:r>
          </a:p>
          <a:p>
            <a:r>
              <a:rPr lang="en-US" dirty="0"/>
              <a:t> </a:t>
            </a:r>
          </a:p>
          <a:p>
            <a:pPr lvl="0"/>
            <a:r>
              <a:rPr lang="en-US" dirty="0"/>
              <a:t>Delete grading and all associated work within the limits of Deductive Alternative 2 as shown on drawings C2.1, C3.1, C4.1, C6.1, L1.1, L3.1, L4.1</a:t>
            </a:r>
          </a:p>
          <a:p>
            <a:endParaRPr lang="en-US" dirty="0"/>
          </a:p>
        </p:txBody>
      </p:sp>
    </p:spTree>
    <p:extLst>
      <p:ext uri="{BB962C8B-B14F-4D97-AF65-F5344CB8AC3E}">
        <p14:creationId xmlns:p14="http://schemas.microsoft.com/office/powerpoint/2010/main" val="1924195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Deducts</a:t>
            </a:r>
            <a:endParaRPr lang="en-US" dirty="0"/>
          </a:p>
        </p:txBody>
      </p:sp>
      <p:sp>
        <p:nvSpPr>
          <p:cNvPr id="3" name="Content Placeholder 2"/>
          <p:cNvSpPr>
            <a:spLocks noGrp="1"/>
          </p:cNvSpPr>
          <p:nvPr>
            <p:ph idx="1"/>
          </p:nvPr>
        </p:nvSpPr>
        <p:spPr/>
        <p:txBody>
          <a:bodyPr>
            <a:normAutofit/>
          </a:bodyPr>
          <a:lstStyle/>
          <a:p>
            <a:r>
              <a:rPr lang="en-US" dirty="0"/>
              <a:t>Deduct Alternative:</a:t>
            </a:r>
          </a:p>
          <a:p>
            <a:r>
              <a:rPr lang="en-US" dirty="0" smtClean="0"/>
              <a:t>Replace </a:t>
            </a:r>
            <a:r>
              <a:rPr lang="en-US" dirty="0"/>
              <a:t>the stainless steel with galvanized steel for both the pipe and the steel bar support at the top of the retaining wall as shown on </a:t>
            </a:r>
            <a:r>
              <a:rPr lang="en-US" dirty="0" smtClean="0"/>
              <a:t>L2.1</a:t>
            </a:r>
            <a:endParaRPr lang="en-US" dirty="0"/>
          </a:p>
        </p:txBody>
      </p:sp>
    </p:spTree>
    <p:extLst>
      <p:ext uri="{BB962C8B-B14F-4D97-AF65-F5344CB8AC3E}">
        <p14:creationId xmlns:p14="http://schemas.microsoft.com/office/powerpoint/2010/main" val="728823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Period of Performance and Magnitude</a:t>
            </a:r>
            <a:endParaRPr lang="en-US" dirty="0"/>
          </a:p>
        </p:txBody>
      </p:sp>
      <p:sp>
        <p:nvSpPr>
          <p:cNvPr id="3" name="Content Placeholder 2"/>
          <p:cNvSpPr>
            <a:spLocks noGrp="1"/>
          </p:cNvSpPr>
          <p:nvPr>
            <p:ph idx="1"/>
          </p:nvPr>
        </p:nvSpPr>
        <p:spPr/>
        <p:txBody>
          <a:bodyPr/>
          <a:lstStyle/>
          <a:p>
            <a:r>
              <a:rPr lang="en-US" dirty="0"/>
              <a:t>COMPLETION TIME: 270 Calendar days from date of notice to proceed</a:t>
            </a:r>
            <a:r>
              <a:rPr lang="en-US" dirty="0" smtClean="0"/>
              <a:t>.</a:t>
            </a:r>
          </a:p>
          <a:p>
            <a:endParaRPr lang="en-US" dirty="0"/>
          </a:p>
          <a:p>
            <a:r>
              <a:rPr lang="en-US" dirty="0" smtClean="0"/>
              <a:t>$1 Million to $2 Million</a:t>
            </a:r>
            <a:endParaRPr lang="en-US" dirty="0"/>
          </a:p>
        </p:txBody>
      </p:sp>
    </p:spTree>
    <p:extLst>
      <p:ext uri="{BB962C8B-B14F-4D97-AF65-F5344CB8AC3E}">
        <p14:creationId xmlns:p14="http://schemas.microsoft.com/office/powerpoint/2010/main" val="3944923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Business Information</a:t>
            </a:r>
            <a:endParaRPr lang="en-US" dirty="0"/>
          </a:p>
        </p:txBody>
      </p:sp>
      <p:sp>
        <p:nvSpPr>
          <p:cNvPr id="3" name="Content Placeholder 2"/>
          <p:cNvSpPr>
            <a:spLocks noGrp="1"/>
          </p:cNvSpPr>
          <p:nvPr>
            <p:ph idx="1"/>
          </p:nvPr>
        </p:nvSpPr>
        <p:spPr/>
        <p:txBody>
          <a:bodyPr>
            <a:normAutofit/>
          </a:bodyPr>
          <a:lstStyle/>
          <a:p>
            <a:pPr>
              <a:buNone/>
            </a:pPr>
            <a:r>
              <a:rPr lang="en-US" dirty="0" smtClean="0"/>
              <a:t>Primary NAICS Code - </a:t>
            </a:r>
            <a:r>
              <a:rPr lang="en-US" dirty="0"/>
              <a:t>236220 - Commercial and Institutional Building </a:t>
            </a:r>
            <a:r>
              <a:rPr lang="en-US" dirty="0" smtClean="0"/>
              <a:t>Construction</a:t>
            </a:r>
          </a:p>
          <a:p>
            <a:pPr>
              <a:buNone/>
            </a:pPr>
            <a:r>
              <a:rPr lang="en-US" dirty="0" smtClean="0"/>
              <a:t>Small Business Size Standard – $33.5 Million</a:t>
            </a:r>
          </a:p>
          <a:p>
            <a:pPr>
              <a:buFont typeface="Wingdings" pitchFamily="2" charset="2"/>
              <a:buChar char="§"/>
            </a:pPr>
            <a:r>
              <a:rPr lang="en-US" dirty="0" smtClean="0">
                <a:cs typeface="Arial" charset="0"/>
              </a:rPr>
              <a:t>NAICS code and corresponding size standard assigned to each procurement</a:t>
            </a:r>
          </a:p>
          <a:p>
            <a:pPr lvl="1">
              <a:buFont typeface="Arial" charset="0"/>
              <a:buChar char="•"/>
            </a:pPr>
            <a:r>
              <a:rPr lang="en-US" dirty="0" smtClean="0">
                <a:cs typeface="Arial" charset="0"/>
              </a:rPr>
              <a:t>Services:  Annual gross receipts (3 years)</a:t>
            </a:r>
          </a:p>
          <a:p>
            <a:pPr lvl="1">
              <a:buFont typeface="Arial" charset="0"/>
              <a:buChar char="•"/>
            </a:pPr>
            <a:r>
              <a:rPr lang="en-US" dirty="0" smtClean="0">
                <a:cs typeface="Arial" charset="0"/>
              </a:rPr>
              <a:t>Supplies:  Number of employees (12 months)</a:t>
            </a:r>
          </a:p>
          <a:p>
            <a:pPr>
              <a:buFont typeface="Wingdings" pitchFamily="2" charset="2"/>
              <a:buChar char="§"/>
            </a:pPr>
            <a:r>
              <a:rPr lang="en-US" dirty="0" smtClean="0">
                <a:cs typeface="Arial" charset="0"/>
              </a:rPr>
              <a:t>Size standard establishes size of the business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Small Business Information, Cont’d</a:t>
            </a:r>
            <a:endParaRPr lang="en-US" dirty="0"/>
          </a:p>
        </p:txBody>
      </p:sp>
      <p:sp>
        <p:nvSpPr>
          <p:cNvPr id="3" name="Content Placeholder 2"/>
          <p:cNvSpPr>
            <a:spLocks noGrp="1"/>
          </p:cNvSpPr>
          <p:nvPr>
            <p:ph idx="1"/>
          </p:nvPr>
        </p:nvSpPr>
        <p:spPr/>
        <p:txBody>
          <a:bodyPr/>
          <a:lstStyle/>
          <a:p>
            <a:pPr>
              <a:buNone/>
            </a:pPr>
            <a:r>
              <a:rPr lang="en-US" dirty="0" smtClean="0">
                <a:cs typeface="Arial" charset="0"/>
              </a:rPr>
              <a:t>“A business entity, including all its </a:t>
            </a:r>
            <a:r>
              <a:rPr lang="en-US" i="1" dirty="0" smtClean="0">
                <a:solidFill>
                  <a:srgbClr val="FF0000"/>
                </a:solidFill>
                <a:cs typeface="Arial" charset="0"/>
              </a:rPr>
              <a:t>affiliates,</a:t>
            </a:r>
            <a:r>
              <a:rPr lang="en-US" dirty="0" smtClean="0">
                <a:cs typeface="Arial" charset="0"/>
              </a:rPr>
              <a:t> that is independently owned and operated, not dominant in the field of operation in which it is bidding on government contracts and qualified under the criteria and size standards identified in 13 CFR part 121.”</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pPr eaLnBrk="1" hangingPunct="1"/>
            <a:r>
              <a:rPr lang="en-US" b="1" smtClean="0"/>
              <a:t>BONDS</a:t>
            </a:r>
          </a:p>
        </p:txBody>
      </p:sp>
      <p:sp>
        <p:nvSpPr>
          <p:cNvPr id="19459" name="Content Placeholder 2"/>
          <p:cNvSpPr>
            <a:spLocks noGrp="1"/>
          </p:cNvSpPr>
          <p:nvPr>
            <p:ph sz="quarter" idx="1"/>
          </p:nvPr>
        </p:nvSpPr>
        <p:spPr>
          <a:xfrm>
            <a:off x="612775" y="1600200"/>
            <a:ext cx="8153400" cy="4495800"/>
          </a:xfrm>
        </p:spPr>
        <p:txBody>
          <a:bodyPr/>
          <a:lstStyle/>
          <a:p>
            <a:pPr lvl="1" eaLnBrk="1" hangingPunct="1">
              <a:buFont typeface="Arial" pitchFamily="34" charset="0"/>
              <a:buChar char="•"/>
            </a:pPr>
            <a:r>
              <a:rPr lang="en-US" sz="2800" dirty="0" smtClean="0"/>
              <a:t>Solicitation requires Bid Guarantee, and both Payment and Performance Bonds </a:t>
            </a:r>
          </a:p>
          <a:p>
            <a:pPr lvl="1" eaLnBrk="1" hangingPunct="1">
              <a:buFont typeface="Arial" pitchFamily="34" charset="0"/>
              <a:buChar char="•"/>
            </a:pPr>
            <a:r>
              <a:rPr lang="en-US" sz="2800" dirty="0" smtClean="0"/>
              <a:t>Bond forms can be found at </a:t>
            </a:r>
            <a:r>
              <a:rPr lang="en-US" sz="2800" u="sng" dirty="0" smtClean="0">
                <a:solidFill>
                  <a:srgbClr val="FF0000"/>
                </a:solidFill>
              </a:rPr>
              <a:t>www.gsa.gov</a:t>
            </a:r>
            <a:r>
              <a:rPr lang="en-US" sz="2800" dirty="0" smtClean="0"/>
              <a:t> </a:t>
            </a:r>
          </a:p>
          <a:p>
            <a:pPr eaLnBrk="1" hangingPunct="1"/>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0" y="253536"/>
            <a:ext cx="8839200" cy="1143000"/>
          </a:xfrm>
        </p:spPr>
        <p:txBody>
          <a:bodyPr lIns="92075" tIns="46038" rIns="92075" bIns="46038" anchor="b">
            <a:normAutofit fontScale="90000"/>
          </a:bodyPr>
          <a:lstStyle/>
          <a:p>
            <a:r>
              <a:rPr lang="en-US" dirty="0" smtClean="0"/>
              <a:t>Task Order Award &amp; </a:t>
            </a:r>
            <a:br>
              <a:rPr lang="en-US" dirty="0" smtClean="0"/>
            </a:br>
            <a:r>
              <a:rPr lang="en-US" dirty="0" smtClean="0"/>
              <a:t>Fair Opportunity</a:t>
            </a:r>
            <a:endParaRPr lang="en-US" dirty="0"/>
          </a:p>
        </p:txBody>
      </p:sp>
      <p:sp>
        <p:nvSpPr>
          <p:cNvPr id="180227" name="Rectangle 3"/>
          <p:cNvSpPr>
            <a:spLocks noGrp="1" noChangeArrowheads="1"/>
          </p:cNvSpPr>
          <p:nvPr>
            <p:ph idx="1"/>
          </p:nvPr>
        </p:nvSpPr>
        <p:spPr>
          <a:xfrm>
            <a:off x="2590800" y="1676400"/>
            <a:ext cx="6248400" cy="4526280"/>
          </a:xfrm>
        </p:spPr>
        <p:txBody>
          <a:bodyPr lIns="92075" tIns="46038" rIns="92075" bIns="46038">
            <a:normAutofit/>
          </a:bodyPr>
          <a:lstStyle/>
          <a:p>
            <a:pPr marL="0" indent="0" algn="ctr">
              <a:buFontTx/>
              <a:buNone/>
            </a:pPr>
            <a:r>
              <a:rPr lang="en-US" sz="3600" dirty="0" smtClean="0">
                <a:effectLst>
                  <a:outerShdw blurRad="38100" dist="38100" dir="2700000" algn="tl">
                    <a:srgbClr val="000000">
                      <a:alpha val="43137"/>
                    </a:srgbClr>
                  </a:outerShdw>
                </a:effectLst>
              </a:rPr>
              <a:t>Every Contractor who is awarded a MATOC contract will be given a </a:t>
            </a:r>
            <a:r>
              <a:rPr lang="en-US" sz="3600" u="sng" dirty="0" smtClean="0">
                <a:effectLst>
                  <a:outerShdw blurRad="38100" dist="38100" dir="2700000" algn="tl">
                    <a:srgbClr val="000000">
                      <a:alpha val="43137"/>
                    </a:srgbClr>
                  </a:outerShdw>
                </a:effectLst>
              </a:rPr>
              <a:t>FAIR OPPORTUNITY </a:t>
            </a:r>
            <a:r>
              <a:rPr lang="en-US" sz="3600" dirty="0" smtClean="0">
                <a:effectLst>
                  <a:outerShdw blurRad="38100" dist="38100" dir="2700000" algn="tl">
                    <a:srgbClr val="000000">
                      <a:alpha val="43137"/>
                    </a:srgbClr>
                  </a:outerShdw>
                </a:effectLst>
              </a:rPr>
              <a:t>to compete for the award of Task or Projects unless an exemption applies</a:t>
            </a:r>
            <a:endParaRPr lang="en-US" sz="3600" dirty="0">
              <a:effectLst>
                <a:outerShdw blurRad="38100" dist="38100" dir="2700000" algn="tl">
                  <a:srgbClr val="000000">
                    <a:alpha val="43137"/>
                  </a:srgbClr>
                </a:outerShdw>
              </a:effectLst>
            </a:endParaRPr>
          </a:p>
        </p:txBody>
      </p:sp>
      <p:graphicFrame>
        <p:nvGraphicFramePr>
          <p:cNvPr id="279556" name="Object 4"/>
          <p:cNvGraphicFramePr>
            <a:graphicFrameLocks/>
          </p:cNvGraphicFramePr>
          <p:nvPr/>
        </p:nvGraphicFramePr>
        <p:xfrm>
          <a:off x="381000" y="2362200"/>
          <a:ext cx="2133600" cy="1905000"/>
        </p:xfrm>
        <a:graphic>
          <a:graphicData uri="http://schemas.openxmlformats.org/presentationml/2006/ole">
            <mc:AlternateContent xmlns:mc="http://schemas.openxmlformats.org/markup-compatibility/2006">
              <mc:Choice xmlns:v="urn:schemas-microsoft-com:vml" Requires="v">
                <p:oleObj spid="_x0000_s17417" name="Clip" r:id="rId4" imgW="2298600" imgH="2074680" progId="">
                  <p:embed/>
                </p:oleObj>
              </mc:Choice>
              <mc:Fallback>
                <p:oleObj name="Clip" r:id="rId4" imgW="2298600" imgH="2074680" progId="">
                  <p:embed/>
                  <p:pic>
                    <p:nvPicPr>
                      <p:cNvPr id="0"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1336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lIns="92075" tIns="46038" rIns="92075" bIns="46038" anchor="b">
            <a:normAutofit/>
          </a:bodyPr>
          <a:lstStyle/>
          <a:p>
            <a:r>
              <a:rPr lang="en-US" dirty="0" smtClean="0"/>
              <a:t>Fair Opportunity Exemptions</a:t>
            </a:r>
            <a:endParaRPr lang="en-US" dirty="0"/>
          </a:p>
        </p:txBody>
      </p:sp>
      <p:sp>
        <p:nvSpPr>
          <p:cNvPr id="182275" name="Rectangle 3"/>
          <p:cNvSpPr>
            <a:spLocks noGrp="1" noChangeArrowheads="1"/>
          </p:cNvSpPr>
          <p:nvPr>
            <p:ph idx="1"/>
          </p:nvPr>
        </p:nvSpPr>
        <p:spPr>
          <a:xfrm>
            <a:off x="2133600" y="1646237"/>
            <a:ext cx="6553200" cy="4526280"/>
          </a:xfrm>
          <a:ln>
            <a:noFill/>
          </a:ln>
        </p:spPr>
        <p:txBody>
          <a:bodyPr lIns="92075" tIns="46038" rIns="92075" bIns="46038">
            <a:normAutofit/>
          </a:bodyPr>
          <a:lstStyle/>
          <a:p>
            <a:pPr>
              <a:lnSpc>
                <a:spcPct val="90000"/>
              </a:lnSpc>
            </a:pPr>
            <a:r>
              <a:rPr lang="en-US" dirty="0" smtClean="0">
                <a:effectLst>
                  <a:outerShdw blurRad="38100" dist="38100" dir="2700000" algn="tl">
                    <a:srgbClr val="000000">
                      <a:alpha val="43137"/>
                    </a:srgbClr>
                  </a:outerShdw>
                </a:effectLst>
              </a:rPr>
              <a:t>Urgent or emergency requirements </a:t>
            </a:r>
            <a:endParaRPr lang="en-US" dirty="0">
              <a:effectLst>
                <a:outerShdw blurRad="38100" dist="38100" dir="2700000" algn="tl">
                  <a:srgbClr val="000000">
                    <a:alpha val="43137"/>
                  </a:srgbClr>
                </a:outerShdw>
              </a:effectLst>
            </a:endParaRPr>
          </a:p>
          <a:p>
            <a:pPr>
              <a:lnSpc>
                <a:spcPct val="90000"/>
              </a:lnSpc>
            </a:pPr>
            <a:r>
              <a:rPr lang="en-US" dirty="0" smtClean="0">
                <a:effectLst>
                  <a:outerShdw blurRad="38100" dist="38100" dir="2700000" algn="tl">
                    <a:srgbClr val="000000">
                      <a:alpha val="43137"/>
                    </a:srgbClr>
                  </a:outerShdw>
                </a:effectLst>
              </a:rPr>
              <a:t>Services are unique or highly specialized interest of economy and efficiency</a:t>
            </a:r>
            <a:endParaRPr lang="en-US" dirty="0">
              <a:effectLst>
                <a:outerShdw blurRad="38100" dist="38100" dir="2700000" algn="tl">
                  <a:srgbClr val="000000">
                    <a:alpha val="43137"/>
                  </a:srgbClr>
                </a:outerShdw>
              </a:effectLst>
            </a:endParaRPr>
          </a:p>
          <a:p>
            <a:pPr>
              <a:lnSpc>
                <a:spcPct val="90000"/>
              </a:lnSpc>
            </a:pPr>
            <a:r>
              <a:rPr lang="en-US" dirty="0" smtClean="0">
                <a:effectLst>
                  <a:outerShdw blurRad="38100" dist="38100" dir="2700000" algn="tl">
                    <a:srgbClr val="000000">
                      <a:alpha val="43137"/>
                    </a:srgbClr>
                  </a:outerShdw>
                </a:effectLst>
              </a:rPr>
              <a:t>Satisfy the minimum guarantee</a:t>
            </a:r>
          </a:p>
          <a:p>
            <a:pPr>
              <a:lnSpc>
                <a:spcPct val="90000"/>
              </a:lnSpc>
              <a:buNone/>
            </a:pPr>
            <a:endParaRPr lang="en-US" dirty="0">
              <a:effectLst>
                <a:outerShdw blurRad="38100" dist="38100" dir="2700000" algn="tl">
                  <a:srgbClr val="000000">
                    <a:alpha val="43137"/>
                  </a:srgbClr>
                </a:outerShdw>
              </a:effectLst>
            </a:endParaRPr>
          </a:p>
          <a:p>
            <a:pPr>
              <a:lnSpc>
                <a:spcPct val="90000"/>
              </a:lnSpc>
              <a:buFontTx/>
              <a:buNone/>
            </a:pPr>
            <a:r>
              <a:rPr lang="en-US" sz="2800" dirty="0">
                <a:effectLst>
                  <a:outerShdw blurRad="38100" dist="38100" dir="2700000" algn="tl">
                    <a:srgbClr val="000000">
                      <a:alpha val="43137"/>
                    </a:srgbClr>
                  </a:outerShdw>
                </a:effectLst>
              </a:rPr>
              <a:t>	</a:t>
            </a:r>
            <a:r>
              <a:rPr lang="en-US" sz="2800" dirty="0">
                <a:solidFill>
                  <a:srgbClr val="92D050"/>
                </a:solidFill>
                <a:effectLst>
                  <a:outerShdw blurRad="38100" dist="38100" dir="2700000" algn="tl">
                    <a:srgbClr val="000000">
                      <a:alpha val="43137"/>
                    </a:srgbClr>
                  </a:outerShdw>
                </a:effectLst>
              </a:rPr>
              <a:t>NOTE:  THIS IS NOT A REQUIREMENTS CONTRACT</a:t>
            </a:r>
            <a:endParaRPr lang="en-US" dirty="0">
              <a:solidFill>
                <a:srgbClr val="92D050"/>
              </a:solidFill>
              <a:effectLst>
                <a:outerShdw blurRad="38100" dist="38100" dir="2700000" algn="tl">
                  <a:srgbClr val="000000">
                    <a:alpha val="43137"/>
                  </a:srgbClr>
                </a:outerShdw>
              </a:effectLst>
            </a:endParaRPr>
          </a:p>
        </p:txBody>
      </p:sp>
      <p:graphicFrame>
        <p:nvGraphicFramePr>
          <p:cNvPr id="281604" name="Object 4"/>
          <p:cNvGraphicFramePr>
            <a:graphicFrameLocks/>
          </p:cNvGraphicFramePr>
          <p:nvPr/>
        </p:nvGraphicFramePr>
        <p:xfrm>
          <a:off x="304800" y="3429000"/>
          <a:ext cx="1828800" cy="2743200"/>
        </p:xfrm>
        <a:graphic>
          <a:graphicData uri="http://schemas.openxmlformats.org/presentationml/2006/ole">
            <mc:AlternateContent xmlns:mc="http://schemas.openxmlformats.org/markup-compatibility/2006">
              <mc:Choice xmlns:v="urn:schemas-microsoft-com:vml" Requires="v">
                <p:oleObj spid="_x0000_s18441" name="Clip" r:id="rId4" imgW="2679480" imgH="3288960" progId="">
                  <p:embed/>
                </p:oleObj>
              </mc:Choice>
              <mc:Fallback>
                <p:oleObj name="Clip" r:id="rId4" imgW="2679480" imgH="3288960" progId="">
                  <p:embed/>
                  <p:pic>
                    <p:nvPicPr>
                      <p:cNvPr id="0"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429000"/>
                        <a:ext cx="18288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3074"/>
          <p:cNvSpPr>
            <a:spLocks noGrp="1" noChangeArrowheads="1"/>
          </p:cNvSpPr>
          <p:nvPr>
            <p:ph type="title"/>
          </p:nvPr>
        </p:nvSpPr>
        <p:spPr>
          <a:xfrm>
            <a:off x="152400" y="253536"/>
            <a:ext cx="8534400" cy="1143000"/>
          </a:xfrm>
        </p:spPr>
        <p:txBody>
          <a:bodyPr lIns="92075" tIns="46038" rIns="92075" bIns="46038" anchor="b">
            <a:normAutofit fontScale="90000"/>
          </a:bodyPr>
          <a:lstStyle/>
          <a:p>
            <a:r>
              <a:rPr lang="en-US" sz="3600" dirty="0" smtClean="0"/>
              <a:t>Other Times You May Not Be Given An Opportunity To Compete</a:t>
            </a:r>
            <a:endParaRPr lang="en-US" sz="3600" dirty="0"/>
          </a:p>
        </p:txBody>
      </p:sp>
      <p:sp>
        <p:nvSpPr>
          <p:cNvPr id="184323" name="Rectangle 3075"/>
          <p:cNvSpPr>
            <a:spLocks noGrp="1" noChangeArrowheads="1"/>
          </p:cNvSpPr>
          <p:nvPr>
            <p:ph idx="1"/>
          </p:nvPr>
        </p:nvSpPr>
        <p:spPr/>
        <p:txBody>
          <a:bodyPr lIns="92075" tIns="46038" rIns="92075" bIns="46038">
            <a:normAutofit/>
          </a:bodyPr>
          <a:lstStyle/>
          <a:p>
            <a:pPr>
              <a:buClr>
                <a:schemeClr val="tx2">
                  <a:lumMod val="50000"/>
                </a:schemeClr>
              </a:buClr>
              <a:buNone/>
            </a:pPr>
            <a:r>
              <a:rPr lang="en-US" sz="2400" dirty="0"/>
              <a:t>KO </a:t>
            </a:r>
            <a:r>
              <a:rPr lang="en-US" sz="2400" dirty="0" smtClean="0"/>
              <a:t>May limit competition or exclude a contractor for the following reasons:</a:t>
            </a:r>
            <a:endParaRPr lang="en-US" sz="2400" dirty="0"/>
          </a:p>
          <a:p>
            <a:pPr lvl="1">
              <a:buClr>
                <a:schemeClr val="tx2">
                  <a:lumMod val="50000"/>
                </a:schemeClr>
              </a:buClr>
            </a:pPr>
            <a:r>
              <a:rPr lang="en-US" sz="2400" dirty="0" smtClean="0">
                <a:cs typeface="Tahoma" pitchFamily="34" charset="0"/>
              </a:rPr>
              <a:t>Failure to prosecute the work diligently on a current Task Order Award</a:t>
            </a:r>
            <a:endParaRPr lang="en-US" sz="2400" dirty="0">
              <a:cs typeface="Tahoma" pitchFamily="34" charset="0"/>
            </a:endParaRPr>
          </a:p>
          <a:p>
            <a:pPr lvl="1">
              <a:buClr>
                <a:schemeClr val="tx2">
                  <a:lumMod val="50000"/>
                </a:schemeClr>
              </a:buClr>
            </a:pPr>
            <a:r>
              <a:rPr lang="en-US" sz="2400" dirty="0" smtClean="0">
                <a:cs typeface="Tahoma" pitchFamily="34" charset="0"/>
              </a:rPr>
              <a:t>Order outside your areas of consideration (</a:t>
            </a:r>
            <a:r>
              <a:rPr lang="en-US" sz="2400" dirty="0" err="1" smtClean="0">
                <a:cs typeface="Tahoma" pitchFamily="34" charset="0"/>
              </a:rPr>
              <a:t>ie</a:t>
            </a:r>
            <a:r>
              <a:rPr lang="en-US" sz="2400" dirty="0" smtClean="0">
                <a:cs typeface="Tahoma" pitchFamily="34" charset="0"/>
              </a:rPr>
              <a:t>: CONUS </a:t>
            </a:r>
            <a:r>
              <a:rPr lang="en-US" sz="2400" dirty="0" err="1" smtClean="0">
                <a:cs typeface="Tahoma" pitchFamily="34" charset="0"/>
              </a:rPr>
              <a:t>vs</a:t>
            </a:r>
            <a:r>
              <a:rPr lang="en-US" sz="2400" dirty="0" smtClean="0">
                <a:cs typeface="Tahoma" pitchFamily="34" charset="0"/>
              </a:rPr>
              <a:t> OCONUS Offerors)</a:t>
            </a:r>
          </a:p>
          <a:p>
            <a:pPr lvl="1">
              <a:buClr>
                <a:schemeClr val="tx2">
                  <a:lumMod val="50000"/>
                </a:schemeClr>
              </a:buClr>
              <a:buNone/>
            </a:pP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STANDARDS</a:t>
            </a:r>
          </a:p>
        </p:txBody>
      </p:sp>
      <p:sp>
        <p:nvSpPr>
          <p:cNvPr id="3" name="Content Placeholder 2"/>
          <p:cNvSpPr>
            <a:spLocks noGrp="1"/>
          </p:cNvSpPr>
          <p:nvPr>
            <p:ph idx="1"/>
          </p:nvPr>
        </p:nvSpPr>
        <p:spPr/>
        <p:txBody>
          <a:bodyPr>
            <a:normAutofit lnSpcReduction="10000"/>
          </a:bodyPr>
          <a:lstStyle/>
          <a:p>
            <a:pPr lvl="1"/>
            <a:r>
              <a:rPr lang="en-US" sz="2000" dirty="0" smtClean="0"/>
              <a:t>Facility Design Standards</a:t>
            </a:r>
          </a:p>
          <a:p>
            <a:pPr lvl="1"/>
            <a:r>
              <a:rPr lang="en-US" sz="2000" dirty="0" smtClean="0"/>
              <a:t>Medical Facility Architectural Compatibility Standards</a:t>
            </a:r>
          </a:p>
          <a:p>
            <a:pPr lvl="1"/>
            <a:r>
              <a:rPr lang="en-US" sz="2000" dirty="0" smtClean="0"/>
              <a:t>National Electric &amp; National Electric Safety Codes (ANSI C2)</a:t>
            </a:r>
          </a:p>
          <a:p>
            <a:pPr lvl="1"/>
            <a:r>
              <a:rPr lang="en-US" sz="2000" dirty="0" smtClean="0"/>
              <a:t>National Fire Protection Assoc (NFPA 101) Safety Code</a:t>
            </a:r>
          </a:p>
          <a:p>
            <a:pPr lvl="1"/>
            <a:r>
              <a:rPr lang="en-US" sz="2000" dirty="0" smtClean="0"/>
              <a:t>International Building, Mechanical, and Plumbing Codes</a:t>
            </a:r>
          </a:p>
          <a:p>
            <a:pPr lvl="1"/>
            <a:r>
              <a:rPr lang="en-US" sz="2000" dirty="0" smtClean="0"/>
              <a:t>Uniform Federal Accessibility Standard (UFAS)</a:t>
            </a:r>
          </a:p>
          <a:p>
            <a:pPr lvl="1"/>
            <a:r>
              <a:rPr lang="en-US" sz="2000" dirty="0" smtClean="0"/>
              <a:t>Americans with Disabilities Act Accessibility Guidelines (ADAAG)</a:t>
            </a:r>
          </a:p>
          <a:p>
            <a:pPr lvl="1"/>
            <a:r>
              <a:rPr lang="en-US" sz="2000" dirty="0" smtClean="0"/>
              <a:t>Uniform Facilities Criteria (UFC) and ASHRAE</a:t>
            </a:r>
          </a:p>
          <a:p>
            <a:pPr lvl="1"/>
            <a:r>
              <a:rPr lang="en-US" sz="2000" dirty="0" smtClean="0"/>
              <a:t>10 CFR Part 433, 434 - Energy Code for New Federal Commercial &amp; Multi-Family High Rise Residential Buildings</a:t>
            </a:r>
          </a:p>
          <a:p>
            <a:pPr lvl="1"/>
            <a:r>
              <a:rPr lang="en-US" sz="2000" dirty="0" smtClean="0"/>
              <a:t>10 CFR Part 436 Subpart A - Methodology and Procedures for Life Cycle Cost Analysis</a:t>
            </a:r>
          </a:p>
          <a:p>
            <a:pPr lvl="1"/>
            <a:r>
              <a:rPr lang="en-US" sz="2000" dirty="0" smtClean="0"/>
              <a:t>ETL 008-13 Sustainable Building</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lIns="92075" tIns="46038" rIns="92075" bIns="46038" anchor="b"/>
          <a:lstStyle/>
          <a:p>
            <a:r>
              <a:rPr lang="en-US" dirty="0" smtClean="0"/>
              <a:t>Master Specification</a:t>
            </a:r>
            <a:endParaRPr lang="en-US" dirty="0"/>
          </a:p>
        </p:txBody>
      </p:sp>
      <p:sp>
        <p:nvSpPr>
          <p:cNvPr id="285699" name="Rectangle 3"/>
          <p:cNvSpPr>
            <a:spLocks noChangeArrowheads="1"/>
          </p:cNvSpPr>
          <p:nvPr/>
        </p:nvSpPr>
        <p:spPr bwMode="auto">
          <a:xfrm>
            <a:off x="304800" y="1905000"/>
            <a:ext cx="8839200" cy="4648200"/>
          </a:xfrm>
          <a:prstGeom prst="rect">
            <a:avLst/>
          </a:prstGeom>
          <a:noFill/>
          <a:ln w="9525">
            <a:noFill/>
            <a:miter lim="800000"/>
            <a:headEnd/>
            <a:tailEnd/>
          </a:ln>
        </p:spPr>
        <p:txBody>
          <a:bodyPr lIns="92075" tIns="46038" rIns="92075" bIns="46038"/>
          <a:lstStyle/>
          <a:p>
            <a:pPr eaLnBrk="0" hangingPunct="0">
              <a:spcBef>
                <a:spcPct val="20000"/>
              </a:spcBef>
              <a:buClr>
                <a:schemeClr val="tx2">
                  <a:lumMod val="50000"/>
                </a:schemeClr>
              </a:buClr>
              <a:buFont typeface="Arial" pitchFamily="34" charset="0"/>
              <a:buChar char="•"/>
            </a:pPr>
            <a:r>
              <a:rPr lang="en-US" sz="2800" dirty="0">
                <a:solidFill>
                  <a:srgbClr val="FFFF00"/>
                </a:solidFill>
                <a:latin typeface="+mj-lt"/>
              </a:rPr>
              <a:t> </a:t>
            </a:r>
            <a:r>
              <a:rPr lang="en-US" sz="2800" dirty="0" smtClean="0">
                <a:latin typeface="+mj-lt"/>
              </a:rPr>
              <a:t>The Master specifications, also referred to as the default specifications </a:t>
            </a:r>
            <a:endParaRPr lang="en-US" sz="2800" dirty="0">
              <a:latin typeface="+mj-lt"/>
            </a:endParaRPr>
          </a:p>
          <a:p>
            <a:pPr lvl="1" eaLnBrk="0" hangingPunct="0">
              <a:spcBef>
                <a:spcPct val="20000"/>
              </a:spcBef>
              <a:buClr>
                <a:schemeClr val="tx2">
                  <a:lumMod val="50000"/>
                </a:schemeClr>
              </a:buClr>
              <a:buFont typeface="Arial" pitchFamily="34" charset="0"/>
              <a:buChar char="•"/>
            </a:pPr>
            <a:r>
              <a:rPr lang="en-US" sz="2800" dirty="0">
                <a:latin typeface="+mj-lt"/>
              </a:rPr>
              <a:t> </a:t>
            </a:r>
            <a:r>
              <a:rPr lang="en-US" sz="2800" dirty="0" smtClean="0">
                <a:latin typeface="+mj-lt"/>
              </a:rPr>
              <a:t>Establishes an industrial and/or commercial standards for maintenance and repair of Government Facilities</a:t>
            </a:r>
          </a:p>
          <a:p>
            <a:pPr lvl="1" eaLnBrk="0" hangingPunct="0">
              <a:spcBef>
                <a:spcPct val="20000"/>
              </a:spcBef>
              <a:buClr>
                <a:schemeClr val="tx2">
                  <a:lumMod val="50000"/>
                </a:schemeClr>
              </a:buClr>
              <a:buFont typeface="Arial" pitchFamily="34" charset="0"/>
              <a:buChar char="•"/>
            </a:pPr>
            <a:r>
              <a:rPr lang="en-US" sz="2800" dirty="0" smtClean="0">
                <a:latin typeface="+mj-lt"/>
              </a:rPr>
              <a:t>If SOW does not address a specification for an element of work, the master/default specification applies </a:t>
            </a:r>
            <a:endParaRPr lang="en-US" sz="2800" dirty="0">
              <a:latin typeface="+mj-lt"/>
            </a:endParaRPr>
          </a:p>
        </p:txBody>
      </p:sp>
    </p:spTree>
  </p:cSld>
  <p:clrMapOvr>
    <a:masterClrMapping/>
  </p:clrMapOvr>
  <p:transition>
    <p:split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normAutofit/>
          </a:bodyPr>
          <a:lstStyle/>
          <a:p>
            <a:r>
              <a:rPr lang="en-US" dirty="0" smtClean="0"/>
              <a:t>Contractor’s Location</a:t>
            </a:r>
            <a:endParaRPr lang="en-US" dirty="0"/>
          </a:p>
        </p:txBody>
      </p:sp>
      <p:sp>
        <p:nvSpPr>
          <p:cNvPr id="188419" name="Rectangle 3"/>
          <p:cNvSpPr>
            <a:spLocks noGrp="1" noChangeArrowheads="1"/>
          </p:cNvSpPr>
          <p:nvPr>
            <p:ph idx="1"/>
          </p:nvPr>
        </p:nvSpPr>
        <p:spPr/>
        <p:txBody>
          <a:bodyPr/>
          <a:lstStyle/>
          <a:p>
            <a:pPr>
              <a:buSzTx/>
            </a:pPr>
            <a:r>
              <a:rPr lang="en-US" sz="2800" b="0" dirty="0"/>
              <a:t> </a:t>
            </a:r>
            <a:r>
              <a:rPr lang="en-US" sz="2800" dirty="0" smtClean="0"/>
              <a:t>Normal response time is two (2) days for site visit and three (3) days to thirty (30) for proposal depending on complexity </a:t>
            </a:r>
            <a:endParaRPr lang="en-US" sz="2800" dirty="0"/>
          </a:p>
          <a:p>
            <a:pPr>
              <a:buSzTx/>
            </a:pPr>
            <a:r>
              <a:rPr lang="en-US" sz="2800" dirty="0" smtClean="0"/>
              <a:t>Contractors must be able to respond within 120 Minutes in the event of an emergency to view a site and possibly give a price.</a:t>
            </a:r>
            <a:endParaRPr lang="en-US" sz="2800" dirty="0"/>
          </a:p>
        </p:txBody>
      </p:sp>
      <p:graphicFrame>
        <p:nvGraphicFramePr>
          <p:cNvPr id="287748" name="Object 4"/>
          <p:cNvGraphicFramePr>
            <a:graphicFrameLocks noChangeAspect="1"/>
          </p:cNvGraphicFramePr>
          <p:nvPr/>
        </p:nvGraphicFramePr>
        <p:xfrm>
          <a:off x="5943600" y="4334750"/>
          <a:ext cx="1884362" cy="2218450"/>
        </p:xfrm>
        <a:graphic>
          <a:graphicData uri="http://schemas.openxmlformats.org/presentationml/2006/ole">
            <mc:AlternateContent xmlns:mc="http://schemas.openxmlformats.org/markup-compatibility/2006">
              <mc:Choice xmlns:v="urn:schemas-microsoft-com:vml" Requires="v">
                <p:oleObj spid="_x0000_s19465" name="Clip" r:id="rId4" imgW="2826720" imgH="3497040" progId="">
                  <p:embed/>
                </p:oleObj>
              </mc:Choice>
              <mc:Fallback>
                <p:oleObj name="Clip" r:id="rId4" imgW="2826720" imgH="349704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4334750"/>
                        <a:ext cx="1884362" cy="221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Insurance Requirements</a:t>
            </a:r>
            <a:endParaRPr lang="en-US" dirty="0"/>
          </a:p>
        </p:txBody>
      </p:sp>
      <p:sp>
        <p:nvSpPr>
          <p:cNvPr id="4" name="Content Placeholder 3"/>
          <p:cNvSpPr>
            <a:spLocks noGrp="1"/>
          </p:cNvSpPr>
          <p:nvPr>
            <p:ph idx="1"/>
          </p:nvPr>
        </p:nvSpPr>
        <p:spPr/>
        <p:txBody>
          <a:bodyPr/>
          <a:lstStyle/>
          <a:p>
            <a:r>
              <a:rPr lang="en-US" dirty="0" smtClean="0"/>
              <a:t>MATOC contractors are required to have insurance while under contract - not just when the task order is issued.</a:t>
            </a:r>
          </a:p>
          <a:p>
            <a:r>
              <a:rPr lang="en-US" dirty="0" smtClean="0"/>
              <a:t>You will have access to base for contract related events </a:t>
            </a:r>
          </a:p>
          <a:p>
            <a:r>
              <a:rPr lang="en-US" dirty="0" smtClean="0"/>
              <a:t>Must be in place if responding to emergencies</a:t>
            </a:r>
            <a:endParaRPr lang="en-US" dirty="0"/>
          </a:p>
        </p:txBody>
      </p:sp>
      <p:sp>
        <p:nvSpPr>
          <p:cNvPr id="2" name="Slide Number Placeholder 1"/>
          <p:cNvSpPr>
            <a:spLocks noGrp="1"/>
          </p:cNvSpPr>
          <p:nvPr>
            <p:ph type="sldNum" sz="quarter" idx="12"/>
          </p:nvPr>
        </p:nvSpPr>
        <p:spPr/>
        <p:txBody>
          <a:bodyPr/>
          <a:lstStyle/>
          <a:p>
            <a:pPr>
              <a:defRPr/>
            </a:pPr>
            <a:fld id="{115F6680-F28C-49BE-AC8C-EEEB5205E8F7}" type="slidenum">
              <a:rPr lang="en-US" smtClean="0"/>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normAutofit/>
          </a:bodyPr>
          <a:lstStyle/>
          <a:p>
            <a:r>
              <a:rPr lang="en-US" dirty="0" smtClean="0"/>
              <a:t>Davis Bacon Wages &amp; Bonds</a:t>
            </a:r>
            <a:endParaRPr lang="en-US" dirty="0"/>
          </a:p>
        </p:txBody>
      </p:sp>
      <p:sp>
        <p:nvSpPr>
          <p:cNvPr id="190467" name="Rectangle 3"/>
          <p:cNvSpPr>
            <a:spLocks noGrp="1" noChangeArrowheads="1"/>
          </p:cNvSpPr>
          <p:nvPr>
            <p:ph idx="1"/>
          </p:nvPr>
        </p:nvSpPr>
        <p:spPr/>
        <p:txBody>
          <a:bodyPr>
            <a:normAutofit/>
          </a:bodyPr>
          <a:lstStyle/>
          <a:p>
            <a:pPr>
              <a:lnSpc>
                <a:spcPct val="90000"/>
              </a:lnSpc>
              <a:buClr>
                <a:schemeClr val="tx2">
                  <a:lumMod val="50000"/>
                </a:schemeClr>
              </a:buClr>
              <a:buSzTx/>
            </a:pPr>
            <a:r>
              <a:rPr lang="en-US" sz="2800" dirty="0" smtClean="0"/>
              <a:t>Most current Davis Bacon Wage rates will apply to each MATOC Request for Proposal</a:t>
            </a:r>
            <a:endParaRPr lang="en-US" sz="2800" dirty="0"/>
          </a:p>
          <a:p>
            <a:pPr lvl="1">
              <a:lnSpc>
                <a:spcPct val="90000"/>
              </a:lnSpc>
              <a:buClr>
                <a:schemeClr val="tx2">
                  <a:lumMod val="50000"/>
                </a:schemeClr>
              </a:buClr>
              <a:buSzTx/>
            </a:pPr>
            <a:r>
              <a:rPr lang="en-US" dirty="0"/>
              <a:t>Link to Web site will be provided- Note the most current wage determination at time of award of Task Order applies to the Task Order</a:t>
            </a:r>
          </a:p>
          <a:p>
            <a:pPr>
              <a:lnSpc>
                <a:spcPct val="90000"/>
              </a:lnSpc>
              <a:buClr>
                <a:schemeClr val="tx2">
                  <a:lumMod val="50000"/>
                </a:schemeClr>
              </a:buClr>
              <a:buSzTx/>
            </a:pPr>
            <a:r>
              <a:rPr lang="en-US" sz="2800" dirty="0" smtClean="0"/>
              <a:t>Performance and Payment bonds are established by each Task Order </a:t>
            </a:r>
            <a:endParaRPr lang="en-US" sz="2800" dirty="0"/>
          </a:p>
          <a:p>
            <a:pPr lvl="1">
              <a:lnSpc>
                <a:spcPct val="90000"/>
              </a:lnSpc>
              <a:buClr>
                <a:schemeClr val="tx2">
                  <a:lumMod val="50000"/>
                </a:schemeClr>
              </a:buClr>
            </a:pPr>
            <a:r>
              <a:rPr lang="en-US" dirty="0"/>
              <a:t> PAYMENT BOND - T.O.</a:t>
            </a:r>
            <a:r>
              <a:rPr lang="en-US" u="sng" dirty="0"/>
              <a:t>&gt;</a:t>
            </a:r>
            <a:r>
              <a:rPr lang="en-US" dirty="0"/>
              <a:t>$30K</a:t>
            </a:r>
          </a:p>
          <a:p>
            <a:pPr lvl="1">
              <a:lnSpc>
                <a:spcPct val="90000"/>
              </a:lnSpc>
              <a:buClr>
                <a:schemeClr val="tx2">
                  <a:lumMod val="50000"/>
                </a:schemeClr>
              </a:buClr>
            </a:pPr>
            <a:r>
              <a:rPr lang="en-US" dirty="0"/>
              <a:t> PERFORMANCE BOND - T.O.</a:t>
            </a:r>
            <a:r>
              <a:rPr lang="en-US" u="sng" dirty="0"/>
              <a:t>&gt;</a:t>
            </a:r>
            <a:r>
              <a:rPr lang="en-US" dirty="0"/>
              <a:t>$</a:t>
            </a:r>
            <a:r>
              <a:rPr lang="en-US" dirty="0" smtClean="0"/>
              <a:t>150K</a:t>
            </a:r>
            <a:endParaRPr lang="en-US" dirty="0"/>
          </a:p>
        </p:txBody>
      </p:sp>
      <p:sp>
        <p:nvSpPr>
          <p:cNvPr id="289796" name="Rectangle 4"/>
          <p:cNvSpPr>
            <a:spLocks noChangeArrowheads="1"/>
          </p:cNvSpPr>
          <p:nvPr/>
        </p:nvSpPr>
        <p:spPr bwMode="auto">
          <a:xfrm>
            <a:off x="228600" y="2057400"/>
            <a:ext cx="8915400" cy="3581400"/>
          </a:xfrm>
          <a:prstGeom prst="rect">
            <a:avLst/>
          </a:prstGeom>
          <a:noFill/>
          <a:ln w="9525">
            <a:noFill/>
            <a:miter lim="800000"/>
            <a:headEnd/>
            <a:tailEnd/>
          </a:ln>
        </p:spPr>
        <p:txBody>
          <a:bodyPr lIns="92075" tIns="46038" rIns="92075" bIns="46038"/>
          <a:lstStyle/>
          <a:p>
            <a:pPr lvl="1" eaLnBrk="0" hangingPunct="0">
              <a:spcBef>
                <a:spcPct val="20000"/>
              </a:spcBef>
            </a:pPr>
            <a:endParaRPr lang="en-US" sz="3200" i="1" dirty="0">
              <a:latin typeface="Tahom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lIns="92075" tIns="46038" rIns="92075" bIns="46038">
            <a:normAutofit fontScale="90000"/>
          </a:bodyPr>
          <a:lstStyle/>
          <a:p>
            <a:r>
              <a:rPr lang="en-US" dirty="0" smtClean="0"/>
              <a:t>Task Order Award</a:t>
            </a:r>
            <a:r>
              <a:rPr lang="en-US" dirty="0"/>
              <a:t/>
            </a:r>
            <a:br>
              <a:rPr lang="en-US" dirty="0"/>
            </a:br>
            <a:r>
              <a:rPr lang="en-US" dirty="0" smtClean="0"/>
              <a:t>Execution Procedures</a:t>
            </a:r>
            <a:endParaRPr lang="en-US" sz="1800" b="0" dirty="0">
              <a:solidFill>
                <a:schemeClr val="bg1"/>
              </a:solidFill>
            </a:endParaRPr>
          </a:p>
        </p:txBody>
      </p:sp>
      <p:sp>
        <p:nvSpPr>
          <p:cNvPr id="192515" name="Rectangle 3"/>
          <p:cNvSpPr>
            <a:spLocks noGrp="1" noChangeArrowheads="1"/>
          </p:cNvSpPr>
          <p:nvPr>
            <p:ph idx="1"/>
          </p:nvPr>
        </p:nvSpPr>
        <p:spPr/>
        <p:txBody>
          <a:bodyPr lIns="92075" tIns="46038" rIns="92075" bIns="46038">
            <a:normAutofit/>
          </a:bodyPr>
          <a:lstStyle/>
          <a:p>
            <a:pPr>
              <a:buClr>
                <a:schemeClr val="tx2">
                  <a:lumMod val="50000"/>
                </a:schemeClr>
              </a:buClr>
            </a:pPr>
            <a:r>
              <a:rPr lang="en-US" sz="2400" dirty="0"/>
              <a:t>KO </a:t>
            </a:r>
            <a:r>
              <a:rPr lang="en-US" sz="2400" dirty="0" smtClean="0"/>
              <a:t>establishes site visit &amp; notifies MATOC Contractors by email or FBO</a:t>
            </a:r>
            <a:endParaRPr lang="en-US" sz="2400" dirty="0"/>
          </a:p>
          <a:p>
            <a:pPr lvl="1">
              <a:buClr>
                <a:schemeClr val="tx2">
                  <a:lumMod val="50000"/>
                </a:schemeClr>
              </a:buClr>
            </a:pPr>
            <a:r>
              <a:rPr lang="en-US" sz="2400" dirty="0" smtClean="0"/>
              <a:t>Provides </a:t>
            </a:r>
            <a:r>
              <a:rPr lang="en-US" sz="2400" dirty="0"/>
              <a:t>MATOC </a:t>
            </a:r>
            <a:r>
              <a:rPr lang="en-US" sz="2400" dirty="0" smtClean="0"/>
              <a:t>Project synopsis, offering letter and when available SOW/Plans/Wage Rates etc.(</a:t>
            </a:r>
            <a:r>
              <a:rPr lang="en-US" sz="2400" dirty="0"/>
              <a:t>RFQ/RFP) (Note in some instances </a:t>
            </a:r>
            <a:r>
              <a:rPr lang="en-US" sz="2400" dirty="0" smtClean="0"/>
              <a:t>drawings/specs may </a:t>
            </a:r>
            <a:r>
              <a:rPr lang="en-US" sz="2400" dirty="0"/>
              <a:t>be provided at the site visit) </a:t>
            </a:r>
          </a:p>
          <a:p>
            <a:pPr lvl="1">
              <a:buClr>
                <a:schemeClr val="tx2">
                  <a:lumMod val="50000"/>
                </a:schemeClr>
              </a:buClr>
            </a:pPr>
            <a:r>
              <a:rPr lang="en-US" sz="2400" dirty="0" smtClean="0"/>
              <a:t>COR/Engineer conducts site visit with MATOC Contractors</a:t>
            </a:r>
            <a:endParaRPr lang="en-US" sz="2400" dirty="0"/>
          </a:p>
          <a:p>
            <a:pPr lvl="1">
              <a:buClr>
                <a:schemeClr val="tx2">
                  <a:lumMod val="50000"/>
                </a:schemeClr>
              </a:buClr>
            </a:pPr>
            <a:r>
              <a:rPr lang="en-US" sz="2400" dirty="0"/>
              <a:t>KO </a:t>
            </a:r>
            <a:r>
              <a:rPr lang="en-US" sz="2400" dirty="0" smtClean="0"/>
              <a:t>validates proposal due date with Contractors</a:t>
            </a:r>
          </a:p>
          <a:p>
            <a:pPr lvl="1">
              <a:buClr>
                <a:schemeClr val="tx2">
                  <a:lumMod val="50000"/>
                </a:schemeClr>
              </a:buClr>
            </a:pPr>
            <a:endParaRPr lang="en-US" sz="2400" dirty="0"/>
          </a:p>
        </p:txBody>
      </p:sp>
    </p:spTree>
  </p:cSld>
  <p:clrMapOvr>
    <a:masterClrMapping/>
  </p:clrMapOvr>
  <p:transition>
    <p:cover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normAutofit fontScale="90000"/>
          </a:bodyPr>
          <a:lstStyle/>
          <a:p>
            <a:r>
              <a:rPr lang="en-US" dirty="0" smtClean="0"/>
              <a:t>Task Order Award </a:t>
            </a:r>
            <a:r>
              <a:rPr lang="en-US" dirty="0"/>
              <a:t/>
            </a:r>
            <a:br>
              <a:rPr lang="en-US" dirty="0"/>
            </a:br>
            <a:r>
              <a:rPr lang="en-US" dirty="0" smtClean="0"/>
              <a:t>Execution Procedures</a:t>
            </a:r>
            <a:endParaRPr lang="en-US" sz="3600" b="0" dirty="0"/>
          </a:p>
        </p:txBody>
      </p:sp>
      <p:sp>
        <p:nvSpPr>
          <p:cNvPr id="194563" name="Rectangle 3"/>
          <p:cNvSpPr>
            <a:spLocks noGrp="1" noChangeArrowheads="1"/>
          </p:cNvSpPr>
          <p:nvPr>
            <p:ph idx="1"/>
          </p:nvPr>
        </p:nvSpPr>
        <p:spPr/>
        <p:txBody>
          <a:bodyPr>
            <a:noAutofit/>
          </a:bodyPr>
          <a:lstStyle/>
          <a:p>
            <a:pPr>
              <a:lnSpc>
                <a:spcPct val="90000"/>
              </a:lnSpc>
            </a:pPr>
            <a:r>
              <a:rPr lang="en-US" sz="2800" dirty="0" smtClean="0"/>
              <a:t>Contractor submits price proposal by, email, or fax as applicable</a:t>
            </a:r>
            <a:endParaRPr lang="en-US" sz="2800" dirty="0"/>
          </a:p>
          <a:p>
            <a:pPr>
              <a:lnSpc>
                <a:spcPct val="90000"/>
              </a:lnSpc>
            </a:pPr>
            <a:r>
              <a:rPr lang="en-US" sz="2800" dirty="0"/>
              <a:t>KO </a:t>
            </a:r>
            <a:r>
              <a:rPr lang="en-US" sz="2800" dirty="0" smtClean="0"/>
              <a:t>and Engineering/COR conducts price/tech evaluation </a:t>
            </a:r>
          </a:p>
          <a:p>
            <a:pPr>
              <a:lnSpc>
                <a:spcPct val="90000"/>
              </a:lnSpc>
            </a:pPr>
            <a:r>
              <a:rPr lang="en-US" sz="2800" dirty="0" smtClean="0"/>
              <a:t>Award is made upon receipt of funds</a:t>
            </a:r>
            <a:endParaRPr lang="en-US" sz="2800" dirty="0"/>
          </a:p>
          <a:p>
            <a:pPr>
              <a:lnSpc>
                <a:spcPct val="90000"/>
              </a:lnSpc>
            </a:pPr>
            <a:r>
              <a:rPr lang="en-US" sz="2800" dirty="0"/>
              <a:t>KO </a:t>
            </a:r>
            <a:r>
              <a:rPr lang="en-US" sz="2800" dirty="0" smtClean="0"/>
              <a:t>emails award notice to awardees</a:t>
            </a:r>
            <a:endParaRPr lang="en-US" sz="2800" dirty="0"/>
          </a:p>
          <a:p>
            <a:pPr>
              <a:lnSpc>
                <a:spcPct val="90000"/>
              </a:lnSpc>
            </a:pPr>
            <a:r>
              <a:rPr lang="en-US" sz="2800" dirty="0" smtClean="0"/>
              <a:t>Notifies all others of award only</a:t>
            </a:r>
          </a:p>
          <a:p>
            <a:pPr>
              <a:lnSpc>
                <a:spcPct val="90000"/>
              </a:lnSpc>
            </a:pPr>
            <a:r>
              <a:rPr lang="en-US" sz="2800" dirty="0" smtClean="0"/>
              <a:t>Debrief not required</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lIns="92075" tIns="46038" rIns="92075" bIns="46038" anchor="b">
            <a:normAutofit/>
          </a:bodyPr>
          <a:lstStyle/>
          <a:p>
            <a:r>
              <a:rPr lang="en-US" dirty="0" smtClean="0"/>
              <a:t>Plans and Specifications</a:t>
            </a:r>
            <a:endParaRPr lang="en-US" dirty="0"/>
          </a:p>
        </p:txBody>
      </p:sp>
      <p:sp>
        <p:nvSpPr>
          <p:cNvPr id="295939" name="Rectangle 3"/>
          <p:cNvSpPr>
            <a:spLocks noChangeArrowheads="1"/>
          </p:cNvSpPr>
          <p:nvPr/>
        </p:nvSpPr>
        <p:spPr bwMode="auto">
          <a:xfrm>
            <a:off x="533400" y="1524000"/>
            <a:ext cx="8382000" cy="4953000"/>
          </a:xfrm>
          <a:prstGeom prst="rect">
            <a:avLst/>
          </a:prstGeom>
          <a:noFill/>
          <a:ln w="9525">
            <a:noFill/>
            <a:miter lim="800000"/>
            <a:headEnd/>
            <a:tailEnd/>
          </a:ln>
        </p:spPr>
        <p:txBody>
          <a:bodyPr lIns="92075" tIns="46038" rIns="92075" bIns="46038"/>
          <a:lstStyle/>
          <a:p>
            <a:pPr marL="231775" indent="-231775" eaLnBrk="0" hangingPunct="0">
              <a:spcBef>
                <a:spcPct val="20000"/>
              </a:spcBef>
              <a:buClr>
                <a:schemeClr val="tx2">
                  <a:lumMod val="50000"/>
                </a:schemeClr>
              </a:buClr>
            </a:pPr>
            <a:r>
              <a:rPr lang="en-US" sz="2800" dirty="0" smtClean="0">
                <a:latin typeface="+mj-lt"/>
              </a:rPr>
              <a:t>Normal </a:t>
            </a:r>
            <a:r>
              <a:rPr lang="en-US" sz="2800" dirty="0">
                <a:latin typeface="+mj-lt"/>
              </a:rPr>
              <a:t>method of distribution will be via </a:t>
            </a:r>
            <a:r>
              <a:rPr lang="en-US" sz="2800" dirty="0" smtClean="0">
                <a:latin typeface="+mj-lt"/>
              </a:rPr>
              <a:t>email, </a:t>
            </a:r>
            <a:r>
              <a:rPr lang="en-US" sz="2800" dirty="0">
                <a:latin typeface="+mj-lt"/>
              </a:rPr>
              <a:t>web </a:t>
            </a:r>
            <a:r>
              <a:rPr lang="en-US" sz="2800" dirty="0" smtClean="0">
                <a:latin typeface="+mj-lt"/>
              </a:rPr>
              <a:t>posting (FBO) or VA SFTP Site</a:t>
            </a:r>
            <a:endParaRPr lang="en-US" sz="2800" dirty="0">
              <a:latin typeface="+mj-lt"/>
            </a:endParaRPr>
          </a:p>
          <a:p>
            <a:pPr marL="231775" indent="-231775" eaLnBrk="0" hangingPunct="0">
              <a:spcBef>
                <a:spcPct val="20000"/>
              </a:spcBef>
              <a:buClr>
                <a:schemeClr val="tx2">
                  <a:lumMod val="50000"/>
                </a:schemeClr>
              </a:buClr>
            </a:pPr>
            <a:r>
              <a:rPr lang="en-US" sz="2800" dirty="0" smtClean="0">
                <a:latin typeface="+mj-lt"/>
              </a:rPr>
              <a:t>It </a:t>
            </a:r>
            <a:r>
              <a:rPr lang="en-US" sz="2800" dirty="0">
                <a:latin typeface="+mj-lt"/>
              </a:rPr>
              <a:t>is the MATOC contractors responsibility to notify their subcontractors and provide them copies.</a:t>
            </a:r>
          </a:p>
          <a:p>
            <a:pPr marL="231775" indent="-231775" eaLnBrk="0" hangingPunct="0">
              <a:spcBef>
                <a:spcPct val="20000"/>
              </a:spcBef>
              <a:buClr>
                <a:schemeClr val="tx2">
                  <a:lumMod val="50000"/>
                </a:schemeClr>
              </a:buClr>
            </a:pPr>
            <a:r>
              <a:rPr lang="en-US" sz="2800" dirty="0" smtClean="0">
                <a:latin typeface="+mj-lt"/>
              </a:rPr>
              <a:t>Electronic </a:t>
            </a:r>
            <a:r>
              <a:rPr lang="en-US" sz="2800" dirty="0">
                <a:latin typeface="+mj-lt"/>
              </a:rPr>
              <a:t>versions when available will be on the Web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pPr eaLnBrk="1" hangingPunct="1"/>
            <a:r>
              <a:rPr lang="en-US" b="1" dirty="0" smtClean="0"/>
              <a:t>QUESTIONS</a:t>
            </a:r>
          </a:p>
        </p:txBody>
      </p:sp>
      <p:sp>
        <p:nvSpPr>
          <p:cNvPr id="13315" name="Content Placeholder 2"/>
          <p:cNvSpPr>
            <a:spLocks noGrp="1"/>
          </p:cNvSpPr>
          <p:nvPr>
            <p:ph sz="quarter" idx="1"/>
          </p:nvPr>
        </p:nvSpPr>
        <p:spPr>
          <a:xfrm>
            <a:off x="612775" y="1600200"/>
            <a:ext cx="8153400" cy="4495800"/>
          </a:xfrm>
        </p:spPr>
        <p:txBody>
          <a:bodyPr>
            <a:normAutofit fontScale="92500"/>
          </a:bodyPr>
          <a:lstStyle/>
          <a:p>
            <a:pPr eaLnBrk="1" hangingPunct="1">
              <a:buFont typeface="Arial" pitchFamily="34" charset="0"/>
              <a:buChar char="•"/>
            </a:pPr>
            <a:r>
              <a:rPr lang="en-US" dirty="0" smtClean="0"/>
              <a:t>Proposal questions – Will address basic questions regarding the solicitation requirements, not technical questions regarding drawings/specifications</a:t>
            </a:r>
          </a:p>
          <a:p>
            <a:pPr eaLnBrk="1" hangingPunct="1">
              <a:buFont typeface="Arial" pitchFamily="34" charset="0"/>
              <a:buChar char="•"/>
            </a:pPr>
            <a:r>
              <a:rPr lang="en-US" b="1" dirty="0" smtClean="0"/>
              <a:t>Words of Caution- </a:t>
            </a:r>
            <a:r>
              <a:rPr lang="en-US" dirty="0" smtClean="0"/>
              <a:t>Base your offers on the solicitation and amendments to the solicitation as issued.  Nothing said at this conference can be interpreted as an amendment to this solicitation unless issued as a formal amendment</a:t>
            </a:r>
          </a:p>
          <a:p>
            <a:pPr eaLnBrk="1" hangingPunct="1"/>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228600"/>
            <a:ext cx="8153400" cy="990600"/>
          </a:xfrm>
        </p:spPr>
        <p:txBody>
          <a:bodyPr/>
          <a:lstStyle/>
          <a:p>
            <a:pPr eaLnBrk="1" hangingPunct="1"/>
            <a:r>
              <a:rPr lang="en-US" b="1" smtClean="0"/>
              <a:t>TECHNICAL QUESTIONS</a:t>
            </a:r>
          </a:p>
        </p:txBody>
      </p:sp>
      <p:sp>
        <p:nvSpPr>
          <p:cNvPr id="3" name="Content Placeholder 2"/>
          <p:cNvSpPr>
            <a:spLocks noGrp="1"/>
          </p:cNvSpPr>
          <p:nvPr>
            <p:ph sz="quarter" idx="1"/>
          </p:nvPr>
        </p:nvSpPr>
        <p:spPr>
          <a:xfrm>
            <a:off x="612775" y="1600200"/>
            <a:ext cx="8153400" cy="4495800"/>
          </a:xfrm>
        </p:spPr>
        <p:txBody>
          <a:bodyPr rtlCol="0">
            <a:normAutofit fontScale="62500" lnSpcReduction="20000"/>
          </a:bodyPr>
          <a:lstStyle/>
          <a:p>
            <a:pPr marL="320040" indent="-320040" eaLnBrk="1" fontAlgn="auto" hangingPunct="1">
              <a:spcAft>
                <a:spcPts val="0"/>
              </a:spcAft>
              <a:buFont typeface="Arial" pitchFamily="34" charset="0"/>
              <a:buChar char="•"/>
              <a:defRPr/>
            </a:pPr>
            <a:r>
              <a:rPr lang="en-US" sz="4500" dirty="0" smtClean="0"/>
              <a:t>Submit all solicitation questions in writing – Send questions related to the solicitation documents to my email address </a:t>
            </a:r>
            <a:r>
              <a:rPr lang="en-US" sz="4500" dirty="0" smtClean="0">
                <a:solidFill>
                  <a:srgbClr val="FF0000"/>
                </a:solidFill>
              </a:rPr>
              <a:t>javier.castro@va.gov</a:t>
            </a:r>
            <a:r>
              <a:rPr lang="en-US" sz="4500" dirty="0" smtClean="0"/>
              <a:t> via an RFI. </a:t>
            </a:r>
            <a:r>
              <a:rPr lang="en-US" sz="4500" b="1" u="sng" dirty="0" smtClean="0"/>
              <a:t>Submit in a Word Document or in the body of email</a:t>
            </a:r>
            <a:endParaRPr lang="en-US" sz="4500" dirty="0" smtClean="0"/>
          </a:p>
          <a:p>
            <a:pPr marL="320040" indent="-320040" eaLnBrk="1" fontAlgn="auto" hangingPunct="1">
              <a:spcAft>
                <a:spcPts val="0"/>
              </a:spcAft>
              <a:buFont typeface="Arial" pitchFamily="34" charset="0"/>
              <a:buNone/>
              <a:defRPr/>
            </a:pPr>
            <a:r>
              <a:rPr lang="en-US" sz="3500" dirty="0" smtClean="0"/>
              <a:t> </a:t>
            </a:r>
          </a:p>
          <a:p>
            <a:pPr marL="320040" indent="-320040" eaLnBrk="1" fontAlgn="auto" hangingPunct="1">
              <a:spcAft>
                <a:spcPts val="0"/>
              </a:spcAft>
              <a:buFont typeface="Arial" pitchFamily="34" charset="0"/>
              <a:buChar char="•"/>
              <a:defRPr/>
            </a:pPr>
            <a:r>
              <a:rPr lang="en-US" sz="3500" dirty="0" smtClean="0"/>
              <a:t>Responses will be obtained and issued by amendment</a:t>
            </a:r>
          </a:p>
          <a:p>
            <a:pPr marL="320040" indent="-320040" eaLnBrk="1" fontAlgn="auto" hangingPunct="1">
              <a:spcAft>
                <a:spcPts val="0"/>
              </a:spcAft>
              <a:buFont typeface="Arial" pitchFamily="34" charset="0"/>
              <a:buNone/>
              <a:defRPr/>
            </a:pPr>
            <a:endParaRPr lang="en-US" sz="3500" dirty="0" smtClean="0"/>
          </a:p>
          <a:p>
            <a:pPr marL="320040" indent="-320040" eaLnBrk="1" fontAlgn="auto" hangingPunct="1">
              <a:spcAft>
                <a:spcPts val="0"/>
              </a:spcAft>
              <a:buFont typeface="Arial" pitchFamily="34" charset="0"/>
              <a:buChar char="•"/>
              <a:defRPr/>
            </a:pPr>
            <a:r>
              <a:rPr lang="en-US" sz="3500" dirty="0" smtClean="0"/>
              <a:t>Cutoff date for questions shall be May 17, 2013, 2PM Local Time- no further questions will be accepted unless noted in an amendment.</a:t>
            </a:r>
          </a:p>
          <a:p>
            <a:pPr marL="320040" indent="-320040" eaLnBrk="1" fontAlgn="auto" hangingPunct="1">
              <a:spcAft>
                <a:spcPts val="0"/>
              </a:spcAft>
              <a:buFont typeface="Arial" pitchFamily="34" charset="0"/>
              <a:buNone/>
              <a:defRPr/>
            </a:pPr>
            <a:r>
              <a:rPr lang="en-US" sz="3500" dirty="0" smtClean="0"/>
              <a:t> </a:t>
            </a:r>
          </a:p>
          <a:p>
            <a:pPr marL="320040" indent="-320040" eaLnBrk="1" fontAlgn="auto" hangingPunct="1">
              <a:spcAft>
                <a:spcPts val="0"/>
              </a:spcAft>
              <a:buFont typeface="Arial" pitchFamily="34" charset="0"/>
              <a:buChar char="•"/>
              <a:defRPr/>
            </a:pPr>
            <a:r>
              <a:rPr lang="en-US" sz="3500" dirty="0" smtClean="0"/>
              <a:t>Attempts will be made to respond to questions after the cutoff date, but due to time constraints, responses may not be provided</a:t>
            </a:r>
          </a:p>
          <a:p>
            <a:pPr marL="320040" indent="-320040" eaLnBrk="1" fontAlgn="auto" hangingPunct="1">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1260</TotalTime>
  <Words>2089</Words>
  <Application>Microsoft Office PowerPoint</Application>
  <PresentationFormat>On-screen Show (4:3)</PresentationFormat>
  <Paragraphs>251</Paragraphs>
  <Slides>34</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Office Theme</vt:lpstr>
      <vt:lpstr>Clip</vt:lpstr>
      <vt:lpstr>Department of Veterans Affairs  Network Contracting Office (NCO) 21</vt:lpstr>
      <vt:lpstr>INTRODUCTIONS</vt:lpstr>
      <vt:lpstr>Agenda</vt:lpstr>
      <vt:lpstr>Disclosure </vt:lpstr>
      <vt:lpstr>Welcome</vt:lpstr>
      <vt:lpstr>PURPOSE</vt:lpstr>
      <vt:lpstr>SOLICITATION OVERVIEW – 1442</vt:lpstr>
      <vt:lpstr>MULTIPLE-AWARD TASK ORDER CONTRACT (MATOC)</vt:lpstr>
      <vt:lpstr>AWARD</vt:lpstr>
      <vt:lpstr>CONTRACT VALUES $$$</vt:lpstr>
      <vt:lpstr>PERIOD OF PERFORMANCE (POP)</vt:lpstr>
      <vt:lpstr>PLACE OF PERFORMANCE</vt:lpstr>
      <vt:lpstr>DRAWINGS/SPECS</vt:lpstr>
      <vt:lpstr>Scope of Work</vt:lpstr>
      <vt:lpstr>Deducts</vt:lpstr>
      <vt:lpstr>Deducts</vt:lpstr>
      <vt:lpstr>Deducts</vt:lpstr>
      <vt:lpstr>Period of Performance and Magnitude</vt:lpstr>
      <vt:lpstr>Small Business Information</vt:lpstr>
      <vt:lpstr>Small Business Information, Cont’d</vt:lpstr>
      <vt:lpstr>BONDS</vt:lpstr>
      <vt:lpstr>Task Order Award &amp;  Fair Opportunity</vt:lpstr>
      <vt:lpstr>Fair Opportunity Exemptions</vt:lpstr>
      <vt:lpstr>Other Times You May Not Be Given An Opportunity To Compete</vt:lpstr>
      <vt:lpstr>INDUSTRY STANDARDS</vt:lpstr>
      <vt:lpstr>Master Specification</vt:lpstr>
      <vt:lpstr>Contractor’s Location</vt:lpstr>
      <vt:lpstr>Insurance Requirements</vt:lpstr>
      <vt:lpstr>Davis Bacon Wages &amp; Bonds</vt:lpstr>
      <vt:lpstr>Task Order Award Execution Procedures</vt:lpstr>
      <vt:lpstr>Task Order Award  Execution Procedures</vt:lpstr>
      <vt:lpstr>Plans and Specifications</vt:lpstr>
      <vt:lpstr>QUESTIONS</vt:lpstr>
      <vt:lpstr>TECHNICAL QUESTIONS</vt:lpstr>
    </vt:vector>
  </TitlesOfParts>
  <Company>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Veterans Affairs  Network Contracting Office (NCO) 21</dc:title>
  <dc:creator>VHAMACCASTRJA</dc:creator>
  <cp:lastModifiedBy>Department of Veterans Affairs</cp:lastModifiedBy>
  <cp:revision>30</cp:revision>
  <dcterms:created xsi:type="dcterms:W3CDTF">2012-05-15T23:51:20Z</dcterms:created>
  <dcterms:modified xsi:type="dcterms:W3CDTF">2013-05-07T17:54:20Z</dcterms:modified>
</cp:coreProperties>
</file>