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8" d="100"/>
          <a:sy n="88" d="100"/>
        </p:scale>
        <p:origin x="-654" y="-4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CAA45-A6CC-4FB6-A2C1-81A7DD276C61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C16-0CC9-4D8F-993C-9330BD4A1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171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CAA45-A6CC-4FB6-A2C1-81A7DD276C61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C16-0CC9-4D8F-993C-9330BD4A1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257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CAA45-A6CC-4FB6-A2C1-81A7DD276C61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C16-0CC9-4D8F-993C-9330BD4A1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862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CAA45-A6CC-4FB6-A2C1-81A7DD276C61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C16-0CC9-4D8F-993C-9330BD4A1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810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CAA45-A6CC-4FB6-A2C1-81A7DD276C61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C16-0CC9-4D8F-993C-9330BD4A1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431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CAA45-A6CC-4FB6-A2C1-81A7DD276C61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C16-0CC9-4D8F-993C-9330BD4A1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65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CAA45-A6CC-4FB6-A2C1-81A7DD276C61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C16-0CC9-4D8F-993C-9330BD4A1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824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CAA45-A6CC-4FB6-A2C1-81A7DD276C61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C16-0CC9-4D8F-993C-9330BD4A1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360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CAA45-A6CC-4FB6-A2C1-81A7DD276C61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C16-0CC9-4D8F-993C-9330BD4A1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386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CAA45-A6CC-4FB6-A2C1-81A7DD276C61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C16-0CC9-4D8F-993C-9330BD4A1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531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CAA45-A6CC-4FB6-A2C1-81A7DD276C61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C16-0CC9-4D8F-993C-9330BD4A1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008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8CAA45-A6CC-4FB6-A2C1-81A7DD276C61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1EC16-0CC9-4D8F-993C-9330BD4A1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888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shishir.doctor@ghd.co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1447799"/>
          </a:xfrm>
        </p:spPr>
        <p:txBody>
          <a:bodyPr/>
          <a:lstStyle/>
          <a:p>
            <a:r>
              <a:rPr lang="en-US" dirty="0" smtClean="0"/>
              <a:t>TASK ORDER PROPOSAL REQUEST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133600"/>
            <a:ext cx="6858000" cy="3505200"/>
          </a:xfrm>
        </p:spPr>
        <p:txBody>
          <a:bodyPr>
            <a:normAutofit fontScale="85000" lnSpcReduction="20000"/>
          </a:bodyPr>
          <a:lstStyle/>
          <a:p>
            <a:pPr marL="342900" lvl="0" indent="-342900" algn="l" eaLnBrk="0" fontAlgn="base" hangingPunct="0">
              <a:spcAft>
                <a:spcPct val="0"/>
              </a:spcAft>
              <a:buFont typeface="Arial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VA261-13-R-1221-Install Radiology UPS System                                                              </a:t>
            </a:r>
          </a:p>
          <a:p>
            <a:pPr marL="342900" lvl="0" indent="-342900" algn="l" eaLnBrk="0" fontAlgn="base" hangingPunct="0">
              <a:spcAft>
                <a:spcPct val="0"/>
              </a:spcAft>
              <a:buFont typeface="Arial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Bid due date: June 27, 2013 at 11:00am </a:t>
            </a:r>
            <a:r>
              <a:rPr lang="en-US">
                <a:solidFill>
                  <a:prstClr val="black"/>
                </a:solidFill>
              </a:rPr>
              <a:t>PST</a:t>
            </a:r>
            <a:r>
              <a:rPr lang="en-US" smtClean="0">
                <a:solidFill>
                  <a:prstClr val="black"/>
                </a:solidFill>
              </a:rPr>
              <a:t>.</a:t>
            </a:r>
          </a:p>
          <a:p>
            <a:pPr marL="342900" lvl="0" indent="-342900" algn="l" eaLnBrk="0" fontAlgn="base" hangingPunct="0">
              <a:spcAft>
                <a:spcPct val="0"/>
              </a:spcAft>
              <a:buFont typeface="Arial" charset="0"/>
              <a:buChar char="•"/>
            </a:pPr>
            <a:endParaRPr lang="en-US" dirty="0">
              <a:solidFill>
                <a:prstClr val="black"/>
              </a:solidFill>
            </a:endParaRPr>
          </a:p>
          <a:p>
            <a:pPr marL="342900" lvl="0" indent="-342900" algn="l" eaLnBrk="0" fontAlgn="base" hangingPunct="0">
              <a:spcAft>
                <a:spcPct val="0"/>
              </a:spcAft>
              <a:buFont typeface="Arial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RFI’s are due no later than June 19, 2013 at 11:00am karen.smith3@va.gov</a:t>
            </a:r>
          </a:p>
          <a:p>
            <a:pPr marL="342900" lvl="0" indent="-342900" algn="l" eaLnBrk="0" fontAlgn="base" hangingPunct="0">
              <a:spcAft>
                <a:spcPct val="0"/>
              </a:spcAft>
              <a:buFont typeface="Arial" charset="0"/>
              <a:buChar char="•"/>
            </a:pPr>
            <a:endParaRPr lang="en-US" dirty="0">
              <a:solidFill>
                <a:prstClr val="black"/>
              </a:solidFill>
            </a:endParaRPr>
          </a:p>
          <a:p>
            <a:pPr marL="342900" lvl="0" indent="-342900" algn="l" eaLnBrk="0" fontAlgn="base" hangingPunct="0">
              <a:spcAft>
                <a:spcPct val="0"/>
              </a:spcAft>
              <a:buFont typeface="Arial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Magnitude of  Construction cost:  $500,000.00  and $1,000,000.00</a:t>
            </a:r>
          </a:p>
        </p:txBody>
      </p:sp>
    </p:spTree>
    <p:extLst>
      <p:ext uri="{BB962C8B-B14F-4D97-AF65-F5344CB8AC3E}">
        <p14:creationId xmlns:p14="http://schemas.microsoft.com/office/powerpoint/2010/main" val="2860631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 Radiology UPS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UPS room</a:t>
            </a:r>
          </a:p>
          <a:p>
            <a:r>
              <a:rPr lang="en-US" dirty="0" smtClean="0"/>
              <a:t>UPS Equipment</a:t>
            </a:r>
          </a:p>
          <a:p>
            <a:r>
              <a:rPr lang="en-US" dirty="0" smtClean="0"/>
              <a:t>UPS commissioning and startup</a:t>
            </a:r>
          </a:p>
          <a:p>
            <a:r>
              <a:rPr lang="en-US" dirty="0" smtClean="0"/>
              <a:t>Bldg. 2 MCC Replacements</a:t>
            </a:r>
          </a:p>
          <a:p>
            <a:r>
              <a:rPr lang="en-US" dirty="0" smtClean="0"/>
              <a:t>Toshiba Q9 VFDs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940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General Comments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defRPr/>
            </a:pPr>
            <a:r>
              <a:rPr lang="en-US" sz="2700" dirty="0">
                <a:solidFill>
                  <a:prstClr val="black"/>
                </a:solidFill>
              </a:rPr>
              <a:t>All outages for electrical connections shall occur on off hours or over weekends.</a:t>
            </a:r>
          </a:p>
          <a:p>
            <a:pPr lvl="0">
              <a:defRPr/>
            </a:pPr>
            <a:r>
              <a:rPr lang="en-US" sz="2700" dirty="0">
                <a:solidFill>
                  <a:prstClr val="black"/>
                </a:solidFill>
              </a:rPr>
              <a:t>All outages need to be scheduled 3 weeks prior to the work.</a:t>
            </a:r>
          </a:p>
          <a:p>
            <a:pPr lvl="0">
              <a:defRPr/>
            </a:pPr>
            <a:r>
              <a:rPr lang="en-US" sz="2700" dirty="0">
                <a:solidFill>
                  <a:prstClr val="black"/>
                </a:solidFill>
              </a:rPr>
              <a:t>Arc Flash rating shall be provided and updated by the contractor by a licensed Electrical Engineer in the State of California.</a:t>
            </a:r>
          </a:p>
          <a:p>
            <a:pPr lvl="0">
              <a:defRPr/>
            </a:pPr>
            <a:r>
              <a:rPr lang="en-US" sz="2700" dirty="0">
                <a:solidFill>
                  <a:prstClr val="black"/>
                </a:solidFill>
              </a:rPr>
              <a:t>Shishir Doctor, PE, LEED® AP</a:t>
            </a:r>
          </a:p>
          <a:p>
            <a:pPr lvl="0">
              <a:defRPr/>
            </a:pPr>
            <a:r>
              <a:rPr lang="en-US" sz="2700" dirty="0">
                <a:solidFill>
                  <a:prstClr val="black"/>
                </a:solidFill>
              </a:rPr>
              <a:t>Sr. Project Manager/Sr. Electrical Engineer</a:t>
            </a:r>
          </a:p>
          <a:p>
            <a:pPr lvl="0">
              <a:defRPr/>
            </a:pPr>
            <a:r>
              <a:rPr lang="en-US" sz="2700" dirty="0" err="1">
                <a:solidFill>
                  <a:prstClr val="black"/>
                </a:solidFill>
              </a:rPr>
              <a:t>Winzler</a:t>
            </a:r>
            <a:r>
              <a:rPr lang="en-US" sz="2700" dirty="0">
                <a:solidFill>
                  <a:prstClr val="black"/>
                </a:solidFill>
              </a:rPr>
              <a:t> &amp; Kelly | GHD</a:t>
            </a:r>
          </a:p>
          <a:p>
            <a:pPr lvl="0">
              <a:defRPr/>
            </a:pPr>
            <a:r>
              <a:rPr lang="en-US" sz="2700" dirty="0">
                <a:solidFill>
                  <a:prstClr val="black"/>
                </a:solidFill>
              </a:rPr>
              <a:t>T: 408 451 9615:   </a:t>
            </a:r>
            <a:r>
              <a:rPr lang="en-US" sz="2700" dirty="0">
                <a:solidFill>
                  <a:prstClr val="black"/>
                </a:solidFill>
                <a:hlinkClick r:id="rId2"/>
              </a:rPr>
              <a:t>shishir.doctor@ghd.com</a:t>
            </a:r>
            <a:endParaRPr lang="en-US" sz="27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462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800"/>
            <a:ext cx="8763000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70346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142</Words>
  <Application>Microsoft Office PowerPoint</Application>
  <PresentationFormat>On-screen Show (4:3)</PresentationFormat>
  <Paragraphs>22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TASK ORDER PROPOSAL REQUEST</vt:lpstr>
      <vt:lpstr>Install Radiology UPS System</vt:lpstr>
      <vt:lpstr>General Comments</vt:lpstr>
      <vt:lpstr>PowerPoint Presentation</vt:lpstr>
    </vt:vector>
  </TitlesOfParts>
  <Company>Dept. of Veterans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TASK ORDER PROPOSAL REQUEST</dc:title>
  <dc:creator>Department of Veterans Affairs</dc:creator>
  <cp:lastModifiedBy>Department of Veterans Affairs</cp:lastModifiedBy>
  <cp:revision>4</cp:revision>
  <dcterms:created xsi:type="dcterms:W3CDTF">2013-06-11T22:54:11Z</dcterms:created>
  <dcterms:modified xsi:type="dcterms:W3CDTF">2013-06-13T17:34:47Z</dcterms:modified>
</cp:coreProperties>
</file>