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59" r:id="rId2"/>
    <p:sldMasterId id="2147483664" r:id="rId3"/>
    <p:sldMasterId id="2147483694" r:id="rId4"/>
  </p:sldMasterIdLst>
  <p:notesMasterIdLst>
    <p:notesMasterId r:id="rId12"/>
  </p:notesMasterIdLst>
  <p:handoutMasterIdLst>
    <p:handoutMasterId r:id="rId13"/>
  </p:handoutMasterIdLst>
  <p:sldIdLst>
    <p:sldId id="271" r:id="rId5"/>
    <p:sldId id="274" r:id="rId6"/>
    <p:sldId id="272" r:id="rId7"/>
    <p:sldId id="259" r:id="rId8"/>
    <p:sldId id="261" r:id="rId9"/>
    <p:sldId id="263" r:id="rId10"/>
    <p:sldId id="265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6">
          <p15:clr>
            <a:srgbClr val="A4A3A4"/>
          </p15:clr>
        </p15:guide>
        <p15:guide id="2" pos="56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7" d="100"/>
          <a:sy n="127" d="100"/>
        </p:scale>
        <p:origin x="144" y="114"/>
      </p:cViewPr>
      <p:guideLst>
        <p:guide orient="horz" pos="676"/>
        <p:guide pos="56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50545-E260-4F41-A803-5BF85CFE96EA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D68D1-0A4A-364F-B3D1-97755523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469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CAFC9-2F5E-7849-9A3C-3E3602566C83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59D8E-2A04-7648-BB99-EC53D2571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32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56494" y="2494609"/>
            <a:ext cx="5661618" cy="1234730"/>
          </a:xfrm>
        </p:spPr>
        <p:txBody>
          <a:bodyPr anchor="b">
            <a:normAutofit/>
          </a:bodyPr>
          <a:lstStyle>
            <a:lvl1pPr marL="0" indent="0">
              <a:buNone/>
              <a:defRPr sz="3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the title of your presentation here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3389891" y="4862023"/>
            <a:ext cx="1874480" cy="238727"/>
            <a:chOff x="3519449" y="4886156"/>
            <a:chExt cx="1874480" cy="238727"/>
          </a:xfrm>
        </p:grpSpPr>
        <p:sp>
          <p:nvSpPr>
            <p:cNvPr id="11" name="Subtitle 1"/>
            <p:cNvSpPr txBox="1">
              <a:spLocks/>
            </p:cNvSpPr>
            <p:nvPr userDrawn="1"/>
          </p:nvSpPr>
          <p:spPr>
            <a:xfrm>
              <a:off x="3519449" y="4886156"/>
              <a:ext cx="1050635" cy="16020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" dirty="0">
                  <a:solidFill>
                    <a:srgbClr val="FFFFFF"/>
                  </a:solidFill>
                  <a:latin typeface="Helvetica Neue"/>
                  <a:cs typeface="Helvetica Neue"/>
                </a:rPr>
                <a:t>Powered by</a:t>
              </a:r>
            </a:p>
          </p:txBody>
        </p:sp>
        <p:pic>
          <p:nvPicPr>
            <p:cNvPr id="12" name="Picture 11" descr="sm_logo_reversed1color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4796" y="4895292"/>
              <a:ext cx="1109133" cy="22959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57175" y="3732517"/>
            <a:ext cx="3897313" cy="3746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6756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15888" y="723900"/>
            <a:ext cx="3887787" cy="2619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74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31729107"/>
              </p:ext>
            </p:extLst>
          </p:nvPr>
        </p:nvGraphicFramePr>
        <p:xfrm>
          <a:off x="204787" y="1052400"/>
          <a:ext cx="5953649" cy="2184875"/>
        </p:xfrm>
        <a:graphic>
          <a:graphicData uri="http://schemas.openxmlformats.org/drawingml/2006/table">
            <a:tbl>
              <a:tblPr firstRow="1" lastRow="1" bandRow="1">
                <a:tableStyleId>{1FECB4D8-DB02-4DC6-A0A2-4F2EBAE1DC90}</a:tableStyleId>
              </a:tblPr>
              <a:tblGrid>
                <a:gridCol w="4802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2125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Answer Choices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Responses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Less than one year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to 3 years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 to 5 years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 to 7 years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More than seven</a:t>
                      </a:r>
                      <a:r>
                        <a:rPr lang="en-US" sz="105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40.00%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15888" y="723900"/>
            <a:ext cx="4478337" cy="2619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644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204788" y="3880918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204788" y="2469270"/>
            <a:ext cx="8229600" cy="8572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04788" y="3166774"/>
            <a:ext cx="3859212" cy="280987"/>
          </a:xfrm>
        </p:spPr>
        <p:txBody>
          <a:bodyPr/>
          <a:lstStyle>
            <a:lvl2pPr marL="4763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204788" y="4274702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085850"/>
            <a:ext cx="6619244" cy="2497186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20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96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146300"/>
            <a:ext cx="6619243" cy="143673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692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1545432"/>
            <a:ext cx="3297254" cy="314682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1542069"/>
            <a:ext cx="3297256" cy="315018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1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351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30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40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2550798" cy="10858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085850"/>
            <a:ext cx="3896998" cy="3429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346961"/>
            <a:ext cx="2550797" cy="217169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27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390644"/>
            <a:ext cx="3819680" cy="1181106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857250"/>
            <a:ext cx="2400300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3813734" cy="102870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82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3600440"/>
            <a:ext cx="6619243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7305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4025494"/>
            <a:ext cx="6619242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9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6619244" cy="14859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6619244" cy="177165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32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085850"/>
            <a:ext cx="5999486" cy="1742531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7800" y="2828380"/>
            <a:ext cx="5459737" cy="25663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262993"/>
            <a:ext cx="6619244" cy="12573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3721" y="728440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7868" y="1960341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1832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43151"/>
            <a:ext cx="6619245" cy="123988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287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485900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000250"/>
            <a:ext cx="2195513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485900"/>
            <a:ext cx="220218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000250"/>
            <a:ext cx="2210096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485900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000250"/>
            <a:ext cx="2199085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132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3188212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1657350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3620409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3188212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1657350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3620408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3188212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1657350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3620406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6609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502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322660"/>
            <a:ext cx="1314451" cy="4369594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665561"/>
            <a:ext cx="5567362" cy="402669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5978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37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8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5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788" y="1200151"/>
            <a:ext cx="8482012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4788" y="469116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537D1D7B-70B5-9D4F-A9E5-525C1090DAAC}" type="datetime4">
              <a:rPr lang="en-US" smtClean="0"/>
              <a:t>September 4, 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28084"/>
            <a:ext cx="3841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CCCCC"/>
                </a:solidFill>
                <a:latin typeface="Arial"/>
                <a:cs typeface="Arial"/>
              </a:defRPr>
            </a:lvl1pPr>
          </a:lstStyle>
          <a:p>
            <a:fld id="{7FE0505B-37A8-D24C-BEF3-C2D216B51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2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1800" b="1" kern="1200" baseline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136" y="333381"/>
            <a:ext cx="8229600" cy="3912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136" y="736649"/>
            <a:ext cx="5332506" cy="24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4815076"/>
            <a:ext cx="9144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4788" y="729178"/>
            <a:ext cx="8780462" cy="0"/>
          </a:xfrm>
          <a:prstGeom prst="line">
            <a:avLst/>
          </a:prstGeom>
          <a:ln w="635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498" y="2009589"/>
            <a:ext cx="8229600" cy="53314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9705" y="4819820"/>
            <a:ext cx="66301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37B593F9-7B30-274B-BFFF-492683631E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4815076"/>
            <a:ext cx="9144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204788" y="807371"/>
            <a:ext cx="8229600" cy="85725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9196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600" b="1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002264"/>
            <a:ext cx="3027759" cy="31412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169261"/>
            <a:ext cx="1141809" cy="177409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257300"/>
            <a:ext cx="2114550" cy="211455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60" y="1"/>
            <a:ext cx="1202540" cy="8560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4572000"/>
            <a:ext cx="745301" cy="5715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339538"/>
            <a:ext cx="7053542" cy="1050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1539689"/>
            <a:ext cx="6709906" cy="3146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616730" y="1343026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37D1D7B-70B5-9D4F-A9E5-525C1090DAAC}" type="datetime4">
              <a:rPr lang="en-US" smtClean="0"/>
              <a:t>September 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713680" y="2418973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0505B-37A8-D24C-BEF3-C2D216B51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5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</p:sldLayoutIdLst>
  <p:hf hdr="0" ftr="0"/>
  <p:txStyles>
    <p:titleStyle>
      <a:lvl1pPr algn="l" defTabSz="342900" rtl="0" eaLnBrk="1" latinLnBrk="0" hangingPunct="1">
        <a:spcBef>
          <a:spcPct val="0"/>
        </a:spcBef>
        <a:buNone/>
        <a:defRPr sz="315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4F266-202D-4D22-AAF4-60F0027C8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2161" y="45961"/>
            <a:ext cx="3498389" cy="1039890"/>
          </a:xfrm>
        </p:spPr>
        <p:txBody>
          <a:bodyPr/>
          <a:lstStyle/>
          <a:p>
            <a:r>
              <a:rPr lang="en-US" dirty="0"/>
              <a:t>Lots &amp; Times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AF455-A19B-454E-A859-B3BB1823B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8350" y="1085851"/>
            <a:ext cx="3785555" cy="3942807"/>
          </a:xfrm>
        </p:spPr>
        <p:txBody>
          <a:bodyPr>
            <a:normAutofit lnSpcReduction="10000"/>
          </a:bodyPr>
          <a:lstStyle/>
          <a:p>
            <a:r>
              <a:rPr lang="en-US" sz="1600" b="1" u="sng" dirty="0"/>
              <a:t>Lot Hours</a:t>
            </a:r>
          </a:p>
          <a:p>
            <a:pPr lvl="1"/>
            <a:r>
              <a:rPr lang="en-US" sz="1400" dirty="0"/>
              <a:t> </a:t>
            </a:r>
            <a:r>
              <a:rPr lang="en-US" sz="1600" dirty="0"/>
              <a:t>5 AM - 9 PM</a:t>
            </a:r>
          </a:p>
          <a:p>
            <a:pPr lvl="2"/>
            <a:r>
              <a:rPr lang="en-US" sz="1600" b="1" dirty="0"/>
              <a:t>A</a:t>
            </a:r>
            <a:r>
              <a:rPr lang="en-US" sz="1600" dirty="0"/>
              <a:t> : Central California Blood Bank, 3425 N. First and 3445 N. First St.  Fresno, CA 93726.</a:t>
            </a:r>
          </a:p>
          <a:p>
            <a:pPr lvl="2"/>
            <a:r>
              <a:rPr lang="en-US" sz="1600" b="1" dirty="0"/>
              <a:t>B</a:t>
            </a:r>
            <a:r>
              <a:rPr lang="en-US" sz="1600" dirty="0"/>
              <a:t>: Midtown Plaza. 3201 E. Shields Ave. Fresno, CA 93726.</a:t>
            </a:r>
          </a:p>
          <a:p>
            <a:pPr lvl="1"/>
            <a:r>
              <a:rPr lang="en-US" sz="1600" dirty="0"/>
              <a:t>6 AM – 6 PM , hours determined by current contract.</a:t>
            </a:r>
          </a:p>
          <a:p>
            <a:pPr lvl="2"/>
            <a:r>
              <a:rPr lang="en-US" sz="1600" b="1" dirty="0"/>
              <a:t>C </a:t>
            </a:r>
            <a:r>
              <a:rPr lang="en-US" sz="1600" dirty="0"/>
              <a:t>– Masonic Lodge, 3444 E Shields Ave, Fresno, CA 93726.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D0640-9B9C-4ACE-967B-E081E90C7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65C-DBD0-4B67-B947-4E2CE25EDEFF}" type="datetime1">
              <a:rPr lang="en-US" smtClean="0"/>
              <a:t>9/4/2018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3CF951-7397-401F-A478-AB30967A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1</a:t>
            </a:fld>
            <a:endParaRPr lang="en-US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FA1A38B-855D-488C-BD7E-66F97F64A7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1023068"/>
              </p:ext>
            </p:extLst>
          </p:nvPr>
        </p:nvGraphicFramePr>
        <p:xfrm>
          <a:off x="0" y="0"/>
          <a:ext cx="3974995" cy="5144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Acrobat Document" r:id="rId3" imgW="5829199" imgH="7543800" progId="Acrobat.Document.DC">
                  <p:embed/>
                </p:oleObj>
              </mc:Choice>
              <mc:Fallback>
                <p:oleObj name="Acrobat Document" r:id="rId3" imgW="5829199" imgH="75438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3974995" cy="51445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8958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66791-D1BB-4F8C-B219-737C214E9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33" y="51249"/>
            <a:ext cx="2288845" cy="1709538"/>
          </a:xfrm>
        </p:spPr>
        <p:txBody>
          <a:bodyPr/>
          <a:lstStyle/>
          <a:p>
            <a:r>
              <a:rPr lang="en-US" dirty="0"/>
              <a:t>Facility Bus Stop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B0CC6-0C7E-40C7-8390-18DED2143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32" y="1828801"/>
            <a:ext cx="1722069" cy="2589226"/>
          </a:xfrm>
        </p:spPr>
        <p:txBody>
          <a:bodyPr/>
          <a:lstStyle/>
          <a:p>
            <a:r>
              <a:rPr lang="en-US" dirty="0"/>
              <a:t>Pick-Up &amp; Drop-Off will be behind facility in Warehouse loading zones.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09905-3079-42F5-84FB-394CA1233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4CA3-0EFB-4417-ADC2-3132D34552F1}" type="datetime1">
              <a:rPr lang="en-US" smtClean="0"/>
              <a:t>9/4/2018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E8FC9D-3989-4667-BA43-40281E5A3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335EB6-F6C2-4F79-A329-76254EE48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156" y="509679"/>
            <a:ext cx="7523153" cy="3820496"/>
          </a:xfrm>
          <a:prstGeom prst="rect">
            <a:avLst/>
          </a:prstGeom>
        </p:spPr>
      </p:pic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03BA9195-5140-4888-B06B-D4F7C928519A}"/>
              </a:ext>
            </a:extLst>
          </p:cNvPr>
          <p:cNvSpPr/>
          <p:nvPr/>
        </p:nvSpPr>
        <p:spPr>
          <a:xfrm>
            <a:off x="4800382" y="550822"/>
            <a:ext cx="506320" cy="575765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289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6D37003-D383-4422-BC89-3BECC1F98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7834" y="933222"/>
            <a:ext cx="5176572" cy="4210277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47EA0-D905-44E3-81BA-5B5CA9296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F2126-1ECE-442C-ABDE-4F4822F7769A}" type="datetime1">
              <a:rPr lang="en-US" smtClean="0"/>
              <a:t>9/4/2018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70DFE9-6396-4A2B-8BE6-CFC813FFF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F0EBED8-2972-44F1-AD85-3C9072437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91" y="51249"/>
            <a:ext cx="2526443" cy="881973"/>
          </a:xfrm>
        </p:spPr>
        <p:txBody>
          <a:bodyPr/>
          <a:lstStyle/>
          <a:p>
            <a:r>
              <a:rPr lang="en-US" dirty="0"/>
              <a:t>Bus Stop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5B5DD3F-65BD-47A4-88D6-0D0E15174C95}"/>
              </a:ext>
            </a:extLst>
          </p:cNvPr>
          <p:cNvSpPr txBox="1">
            <a:spLocks/>
          </p:cNvSpPr>
          <p:nvPr/>
        </p:nvSpPr>
        <p:spPr>
          <a:xfrm>
            <a:off x="53832" y="1828800"/>
            <a:ext cx="2349301" cy="3260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5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/>
              <a:t>Pick-Up &amp; Drop-Off will be behind facility in Warehouse loading zones.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865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797" y="71128"/>
            <a:ext cx="3438447" cy="3926538"/>
          </a:xfrm>
        </p:spPr>
        <p:txBody>
          <a:bodyPr>
            <a:normAutofit/>
          </a:bodyPr>
          <a:lstStyle/>
          <a:p>
            <a:r>
              <a:rPr dirty="0"/>
              <a:t>Q1: What time do you usually arrive at the Fresno facility Monday - Friday?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821" y="4284833"/>
            <a:ext cx="2716761" cy="726419"/>
          </a:xfrm>
        </p:spPr>
        <p:txBody>
          <a:bodyPr/>
          <a:lstStyle/>
          <a:p>
            <a:r>
              <a:rPr dirty="0"/>
              <a:t>Answered: 682    Skipped: 2</a:t>
            </a:r>
          </a:p>
        </p:txBody>
      </p:sp>
      <p:pic>
        <p:nvPicPr>
          <p:cNvPr id="4" name="Picture 3" descr="table9886793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4929" y="71128"/>
            <a:ext cx="5509071" cy="506389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12" y="143583"/>
            <a:ext cx="4428417" cy="3959881"/>
          </a:xfrm>
        </p:spPr>
        <p:txBody>
          <a:bodyPr>
            <a:normAutofit/>
          </a:bodyPr>
          <a:lstStyle/>
          <a:p>
            <a:r>
              <a:rPr dirty="0"/>
              <a:t>Q2: What time do you usually leave the facility after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887" y="4103464"/>
            <a:ext cx="2542949" cy="665963"/>
          </a:xfrm>
        </p:spPr>
        <p:txBody>
          <a:bodyPr/>
          <a:lstStyle/>
          <a:p>
            <a:r>
              <a:rPr dirty="0"/>
              <a:t>Answered: 683    Skipped: 1</a:t>
            </a:r>
          </a:p>
        </p:txBody>
      </p:sp>
      <p:pic>
        <p:nvPicPr>
          <p:cNvPr id="4" name="Picture 3" descr="table98869798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684" y="790437"/>
            <a:ext cx="4481316" cy="43530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Q3: Do you use your vehicle for lunch / errands during the work day?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683    Skipped: 1</a:t>
            </a:r>
          </a:p>
        </p:txBody>
      </p:sp>
      <p:pic>
        <p:nvPicPr>
          <p:cNvPr id="4" name="Picture 3" descr="table9887219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68" y="2161309"/>
            <a:ext cx="8145994" cy="28113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Q4: Thinking about your response to question #1; how many days during the work week do you arrive earlier to work?</a:t>
            </a:r>
          </a:p>
        </p:txBody>
      </p:sp>
      <p:pic>
        <p:nvPicPr>
          <p:cNvPr id="4" name="Picture 3" descr="table9887258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01" y="2251993"/>
            <a:ext cx="7883232" cy="2720643"/>
          </a:xfrm>
          <a:prstGeom prst="rect">
            <a:avLst/>
          </a:prstGeom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M-template-20140529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ata slides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Response Summary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SM-template-20140529.potx</Template>
  <TotalTime>588</TotalTime>
  <Words>200</Words>
  <Application>Microsoft Office PowerPoint</Application>
  <PresentationFormat>On-screen Show (16:9)</PresentationFormat>
  <Paragraphs>24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Century Gothic</vt:lpstr>
      <vt:lpstr>Helvetica Neue</vt:lpstr>
      <vt:lpstr>Wingdings 3</vt:lpstr>
      <vt:lpstr>SM-template-20140529</vt:lpstr>
      <vt:lpstr>Data slides</vt:lpstr>
      <vt:lpstr>Response Summary</vt:lpstr>
      <vt:lpstr>Ion</vt:lpstr>
      <vt:lpstr>Acrobat Document</vt:lpstr>
      <vt:lpstr>Lots &amp; Times </vt:lpstr>
      <vt:lpstr>Facility Bus Stop </vt:lpstr>
      <vt:lpstr>Bus Stop</vt:lpstr>
      <vt:lpstr>Q1: What time do you usually arrive at the Fresno facility Monday - Friday?</vt:lpstr>
      <vt:lpstr>Q2: What time do you usually leave the facility after work?</vt:lpstr>
      <vt:lpstr>Q3: Do you use your vehicle for lunch / errands during the work day?</vt:lpstr>
      <vt:lpstr>Q4: Thinking about your response to question #1; how many days during the work week do you arrive earlier to work?</vt:lpstr>
    </vt:vector>
  </TitlesOfParts>
  <Company>SurveyMonkey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Clarke</dc:creator>
  <cp:lastModifiedBy>Luce, Timothy</cp:lastModifiedBy>
  <cp:revision>56</cp:revision>
  <dcterms:created xsi:type="dcterms:W3CDTF">2014-01-30T23:18:11Z</dcterms:created>
  <dcterms:modified xsi:type="dcterms:W3CDTF">2018-09-04T21:20:42Z</dcterms:modified>
</cp:coreProperties>
</file>