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5"/>
  </p:sldMasterIdLst>
  <p:notesMasterIdLst>
    <p:notesMasterId r:id="rId12"/>
  </p:notesMasterIdLst>
  <p:handoutMasterIdLst>
    <p:handoutMasterId r:id="rId13"/>
  </p:handoutMasterIdLst>
  <p:sldIdLst>
    <p:sldId id="507" r:id="rId6"/>
    <p:sldId id="509" r:id="rId7"/>
    <p:sldId id="512" r:id="rId8"/>
    <p:sldId id="511" r:id="rId9"/>
    <p:sldId id="514" r:id="rId10"/>
    <p:sldId id="513" r:id="rId11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C4EBF1A0-7A30-4C71-874B-4750BB6B2AAF}">
          <p14:sldIdLst>
            <p14:sldId id="507"/>
            <p14:sldId id="509"/>
            <p14:sldId id="512"/>
            <p14:sldId id="511"/>
            <p14:sldId id="514"/>
            <p14:sldId id="513"/>
          </p14:sldIdLst>
        </p14:section>
      </p14:sectionLst>
    </p:ext>
    <p:ext uri="{EFAFB233-063F-42B5-8137-9DF3F51BA10A}">
      <p15:sldGuideLst xmlns="" xmlns:p15="http://schemas.microsoft.com/office/powerpoint/2012/main">
        <p15:guide id="1" orient="horz" pos="3168" userDrawn="1">
          <p15:clr>
            <a:srgbClr val="A4A3A4"/>
          </p15:clr>
        </p15:guide>
        <p15:guide id="2" pos="1440" userDrawn="1">
          <p15:clr>
            <a:srgbClr val="A4A3A4"/>
          </p15:clr>
        </p15:guide>
        <p15:guide id="3" pos="2016" userDrawn="1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7" name="Avi E Moses" initials="AEM" lastIdx="1" clrIdx="6">
    <p:extLst/>
  </p:cmAuthor>
  <p:cmAuthor id="1" name="Qualliotine, Amy" initials="AQ" lastIdx="16" clrIdx="0">
    <p:extLst/>
  </p:cmAuthor>
  <p:cmAuthor id="8" name="Little, David F." initials="LDF" lastIdx="10" clrIdx="7"/>
  <p:cmAuthor id="2" name="Nadler, Jessica" initials="JN" lastIdx="27" clrIdx="1">
    <p:extLst/>
  </p:cmAuthor>
  <p:cmAuthor id="3" name="Bricoli, Cristina" initials="CB" lastIdx="6" clrIdx="2">
    <p:extLst/>
  </p:cmAuthor>
  <p:cmAuthor id="4" name="Department of Veterans Affairs" initials="DoVA" lastIdx="3" clrIdx="3"/>
  <p:cmAuthor id="5" name="Cogar, Dana [USA]" initials="DLC" lastIdx="16" clrIdx="4">
    <p:extLst/>
  </p:cmAuthor>
  <p:cmAuthor id="6" name="Department of Veterans Affairs" initials="" lastIdx="0" clrIdx="5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08B1A"/>
    <a:srgbClr val="F3CF45"/>
    <a:srgbClr val="CCECFF"/>
    <a:srgbClr val="CCFF33"/>
    <a:srgbClr val="66CCFF"/>
    <a:srgbClr val="6B9646"/>
    <a:srgbClr val="00AAE7"/>
    <a:srgbClr val="69BE28"/>
    <a:srgbClr val="772432"/>
    <a:srgbClr val="FF58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96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276" autoAdjust="0"/>
    <p:restoredTop sz="87545" autoAdjust="0"/>
  </p:normalViewPr>
  <p:slideViewPr>
    <p:cSldViewPr>
      <p:cViewPr varScale="1">
        <p:scale>
          <a:sx n="64" d="100"/>
          <a:sy n="64" d="100"/>
        </p:scale>
        <p:origin x="-1944" y="-102"/>
      </p:cViewPr>
      <p:guideLst>
        <p:guide orient="horz" pos="3168"/>
        <p:guide pos="1440"/>
        <p:guide pos="201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200" d="100"/>
        <a:sy n="200" d="100"/>
      </p:scale>
      <p:origin x="0" y="130"/>
    </p:cViewPr>
  </p:sorterViewPr>
  <p:notesViewPr>
    <p:cSldViewPr>
      <p:cViewPr varScale="1">
        <p:scale>
          <a:sx n="131" d="100"/>
          <a:sy n="131" d="100"/>
        </p:scale>
        <p:origin x="2016" y="20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handoutMaster" Target="handoutMasters/handoutMaster1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1.xml"/><Relationship Id="rId15" Type="http://schemas.openxmlformats.org/officeDocument/2006/relationships/presProps" Target="presProps.xml"/><Relationship Id="rId10" Type="http://schemas.openxmlformats.org/officeDocument/2006/relationships/slide" Target="slides/slide5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1C0B1C-802A-3C44-B8E2-BD6783D63959}" type="datetimeFigureOut">
              <a:rPr lang="en-US" smtClean="0"/>
              <a:t>3/2/2017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F2B118-5350-A04D-9FE9-6EF314EEF8A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715606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A08DF29A-66A4-475A-8653-03A89E6416C6}" type="datetimeFigureOut">
              <a:rPr lang="en-US" smtClean="0"/>
              <a:t>3/2/2017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6C8C2CAC-63AC-4147-8F63-E2517E1BB83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80477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8C2CAC-63AC-4147-8F63-E2517E1BB837}" type="slidenum">
              <a:rPr lang="en-US" smtClean="0">
                <a:solidFill>
                  <a:prstClr val="black"/>
                </a:solidFill>
              </a:rPr>
              <a:pPr/>
              <a:t>1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69995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9C0FF8-56A9-42BA-B4AF-9B0F61167B74}" type="slidenum">
              <a:rPr lang="en-US" altLang="en-US" smtClean="0"/>
              <a:pPr>
                <a:defRPr/>
              </a:pPr>
              <a:t>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908654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9501863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38811"/>
            <a:ext cx="8229600" cy="452596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83F1FA-211D-3044-9E35-958DFBC26156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 userDrawn="1"/>
        </p:nvSpPr>
        <p:spPr>
          <a:xfrm>
            <a:off x="0" y="2"/>
            <a:ext cx="9144000" cy="506626"/>
          </a:xfrm>
          <a:prstGeom prst="rect">
            <a:avLst/>
          </a:prstGeom>
          <a:solidFill>
            <a:srgbClr val="003F72"/>
          </a:solidFill>
          <a:ln w="9525" cap="flat" cmpd="sng" algn="ctr">
            <a:noFill/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506628"/>
          </a:xfrm>
        </p:spPr>
        <p:txBody>
          <a:bodyPr>
            <a:noAutofit/>
          </a:bodyPr>
          <a:lstStyle>
            <a:lvl1pPr>
              <a:defRPr sz="28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9647156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83F1FA-211D-3044-9E35-958DFBC26156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9144000" cy="506626"/>
          </a:xfrm>
          <a:prstGeom prst="rect">
            <a:avLst/>
          </a:prstGeom>
          <a:solidFill>
            <a:srgbClr val="003F72"/>
          </a:solidFill>
          <a:ln w="9525" cap="flat" cmpd="sng" algn="ctr">
            <a:noFill/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304800"/>
            <a:ext cx="8229600" cy="1143000"/>
          </a:xfrm>
        </p:spPr>
        <p:txBody>
          <a:bodyPr>
            <a:normAutofit/>
          </a:bodyPr>
          <a:lstStyle>
            <a:lvl1pPr>
              <a:defRPr sz="28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179184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83F1FA-211D-3044-9E35-958DFBC26156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9144000" cy="506626"/>
          </a:xfrm>
          <a:prstGeom prst="rect">
            <a:avLst/>
          </a:prstGeom>
          <a:solidFill>
            <a:srgbClr val="003F72"/>
          </a:solidFill>
          <a:ln w="9525" cap="flat" cmpd="sng" algn="ctr">
            <a:noFill/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981200"/>
            <a:ext cx="8229600" cy="1143000"/>
          </a:xfrm>
        </p:spPr>
        <p:txBody>
          <a:bodyPr>
            <a:normAutofit/>
          </a:bodyPr>
          <a:lstStyle>
            <a:lvl1pPr>
              <a:defRPr sz="3600" b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2091117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83F1FA-211D-3044-9E35-958DFBC26156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45202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83F1FA-211D-3044-9E35-958DFBC26156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41904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defTabSz="457200"/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pPr defTabSz="457200"/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83F1FA-211D-3044-9E35-958DFBC26156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07615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defTabSz="457200"/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pPr defTabSz="457200"/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83F1FA-211D-3044-9E35-958DFBC26156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81086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8087"/>
            <a:ext cx="8229600" cy="4525963"/>
          </a:xfrm>
        </p:spPr>
        <p:txBody>
          <a:bodyPr>
            <a:no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64" y="1"/>
            <a:ext cx="9144000" cy="50292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algn="l">
              <a:defRPr sz="24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0"/>
          </p:nvPr>
        </p:nvSpPr>
        <p:spPr>
          <a:xfrm>
            <a:off x="311944" y="581025"/>
            <a:ext cx="8520113" cy="315790"/>
          </a:xfrm>
        </p:spPr>
        <p:txBody>
          <a:bodyPr/>
          <a:lstStyle>
            <a:lvl1pPr marL="0" indent="0">
              <a:buFontTx/>
              <a:buNone/>
              <a:defRPr sz="1200" i="1"/>
            </a:lvl1pPr>
            <a:lvl2pPr marL="457200" indent="0">
              <a:buFontTx/>
              <a:buNone/>
              <a:defRPr sz="1200"/>
            </a:lvl2pPr>
            <a:lvl3pPr marL="914400" indent="0">
              <a:buFontTx/>
              <a:buNone/>
              <a:defRPr sz="1200"/>
            </a:lvl3pPr>
            <a:lvl4pPr marL="1371600" indent="0">
              <a:buFontTx/>
              <a:buNone/>
              <a:defRPr sz="1200"/>
            </a:lvl4pPr>
            <a:lvl5pPr marL="1828800" indent="0">
              <a:buFontTx/>
              <a:buNone/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6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8356600" y="6447155"/>
            <a:ext cx="762000" cy="39560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EDEE232E-1CCB-447D-A09D-457473E32FE3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29414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506413"/>
          </a:xfrm>
          <a:prstGeom prst="rect">
            <a:avLst/>
          </a:prstGeom>
          <a:solidFill>
            <a:srgbClr val="003F72"/>
          </a:solidFill>
          <a:ln w="9525" cap="flat" cmpd="sng" algn="ctr">
            <a:noFill/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anchor="ctr"/>
          <a:lstStyle/>
          <a:p>
            <a:pPr algn="ctr"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kern="0" dirty="0">
              <a:solidFill>
                <a:prstClr val="white"/>
              </a:solidFill>
              <a:latin typeface="Calibri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17"/>
            <a:ext cx="9144000" cy="506196"/>
          </a:xfrm>
        </p:spPr>
        <p:txBody>
          <a:bodyPr>
            <a:normAutofit/>
          </a:bodyPr>
          <a:lstStyle>
            <a:lvl1pPr>
              <a:defRPr sz="28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4E43F2-B1FA-4F71-8EFF-27FEFD24F1D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914682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135305"/>
            <a:ext cx="9144000" cy="731838"/>
          </a:xfrm>
          <a:prstGeom prst="rect">
            <a:avLst/>
          </a:prstGeom>
          <a:solidFill>
            <a:srgbClr val="17355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9" name="Picture 8" descr="3. VA-PRIMARY-HORIZONTAL-WHITE-VECTOR2.png"/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0974" y="6266034"/>
            <a:ext cx="2209800" cy="491986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 userDrawn="1">
            <p:ph type="sldNum" sz="quarter" idx="4"/>
          </p:nvPr>
        </p:nvSpPr>
        <p:spPr>
          <a:xfrm>
            <a:off x="6937830" y="640013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pPr defTabSz="457200"/>
            <a:fld id="{D983F1FA-211D-3044-9E35-958DFBC26156}" type="slidenum">
              <a:rPr lang="en-US" smtClean="0">
                <a:solidFill>
                  <a:prstClr val="white"/>
                </a:solidFill>
              </a:rPr>
              <a:pPr defTabSz="457200"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91" y="6248400"/>
            <a:ext cx="1930400" cy="582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02076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70" r:id="rId4"/>
    <p:sldLayoutId id="2147483664" r:id="rId5"/>
    <p:sldLayoutId id="2147483665" r:id="rId6"/>
    <p:sldLayoutId id="2147483666" r:id="rId7"/>
    <p:sldLayoutId id="2147483667" r:id="rId8"/>
    <p:sldLayoutId id="2147483688" r:id="rId9"/>
    <p:sldLayoutId id="2147483695" r:id="rId10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3810001"/>
            <a:ext cx="9143999" cy="838199"/>
          </a:xfrm>
        </p:spPr>
        <p:txBody>
          <a:bodyPr>
            <a:normAutofit fontScale="90000"/>
          </a:bodyPr>
          <a:lstStyle/>
          <a:p>
            <a:r>
              <a:rPr lang="en-US" sz="4900" b="1" dirty="0">
                <a:solidFill>
                  <a:schemeClr val="tx2"/>
                </a:solidFill>
              </a:rPr>
              <a:t>VHA Office of Community Care</a:t>
            </a:r>
            <a:br>
              <a:rPr lang="en-US" sz="4900" b="1" dirty="0">
                <a:solidFill>
                  <a:schemeClr val="tx2"/>
                </a:solidFill>
              </a:rPr>
            </a:br>
            <a:r>
              <a:rPr lang="en-US" sz="4900" b="1" dirty="0">
                <a:solidFill>
                  <a:schemeClr val="tx2"/>
                </a:solidFill>
              </a:rPr>
              <a:t/>
            </a:r>
            <a:br>
              <a:rPr lang="en-US" sz="4900" b="1" dirty="0">
                <a:solidFill>
                  <a:schemeClr val="tx2"/>
                </a:solidFill>
              </a:rPr>
            </a:br>
            <a:r>
              <a:rPr lang="en-US" sz="2700" b="1" dirty="0">
                <a:solidFill>
                  <a:schemeClr val="tx2"/>
                </a:solidFill>
              </a:rPr>
              <a:t>Network RFP Updates</a:t>
            </a:r>
            <a:r>
              <a:rPr lang="en-US" sz="2700" b="1">
                <a:solidFill>
                  <a:schemeClr val="tx2"/>
                </a:solidFill>
              </a:rPr>
              <a:t/>
            </a:r>
            <a:br>
              <a:rPr lang="en-US" sz="2700" b="1">
                <a:solidFill>
                  <a:schemeClr val="tx2"/>
                </a:solidFill>
              </a:rPr>
            </a:br>
            <a:r>
              <a:rPr lang="en-US" sz="2700" b="1">
                <a:solidFill>
                  <a:schemeClr val="tx2"/>
                </a:solidFill>
              </a:rPr>
              <a:t>March 2, 2017</a:t>
            </a:r>
            <a:r>
              <a:rPr lang="en-US" sz="2700" b="1" dirty="0">
                <a:solidFill>
                  <a:schemeClr val="tx2"/>
                </a:solidFill>
              </a:rPr>
              <a:t/>
            </a:r>
            <a:br>
              <a:rPr lang="en-US" sz="2700" b="1" dirty="0">
                <a:solidFill>
                  <a:schemeClr val="tx2"/>
                </a:solidFill>
              </a:rPr>
            </a:br>
            <a:r>
              <a:rPr lang="en-US" sz="2100" b="1" dirty="0">
                <a:solidFill>
                  <a:srgbClr val="173558"/>
                </a:solidFill>
              </a:rPr>
              <a:t/>
            </a:r>
            <a:br>
              <a:rPr lang="en-US" sz="2100" b="1" dirty="0">
                <a:solidFill>
                  <a:srgbClr val="173558"/>
                </a:solidFill>
              </a:rPr>
            </a:br>
            <a:r>
              <a:rPr lang="en-US" sz="2100" b="1" dirty="0">
                <a:solidFill>
                  <a:srgbClr val="FF0000"/>
                </a:solidFill>
              </a:rPr>
              <a:t>Gain access to Webinar: 10:30 am – 11 EST</a:t>
            </a:r>
            <a:r>
              <a:rPr lang="en-US" sz="2100" b="1" dirty="0">
                <a:solidFill>
                  <a:srgbClr val="173558"/>
                </a:solidFill>
              </a:rPr>
              <a:t/>
            </a:r>
            <a:br>
              <a:rPr lang="en-US" sz="2100" b="1" dirty="0">
                <a:solidFill>
                  <a:srgbClr val="173558"/>
                </a:solidFill>
              </a:rPr>
            </a:br>
            <a:r>
              <a:rPr lang="en-US" sz="2100" b="1" dirty="0">
                <a:solidFill>
                  <a:srgbClr val="173558"/>
                </a:solidFill>
              </a:rPr>
              <a:t>VA Presentation: 11am – 11:30 EST</a:t>
            </a:r>
            <a:endParaRPr lang="en-US" sz="2100" b="1" dirty="0"/>
          </a:p>
        </p:txBody>
      </p:sp>
      <p:pic>
        <p:nvPicPr>
          <p:cNvPr id="3" name="Picture 2" descr="Header on page 1 - shows people working in the healthcare community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" y="457200"/>
            <a:ext cx="8657070" cy="1828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54722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History and Engagement: Timeline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84E43F2-B1FA-4F71-8EFF-27FEFD24F1D2}" type="slidenum">
              <a:rPr lang="en-US" altLang="en-US" smtClean="0"/>
              <a:pPr>
                <a:defRPr/>
              </a:pPr>
              <a:t>2</a:t>
            </a:fld>
            <a:endParaRPr lang="en-US" altLang="en-US"/>
          </a:p>
        </p:txBody>
      </p:sp>
      <p:grpSp>
        <p:nvGrpSpPr>
          <p:cNvPr id="31" name="Group 30"/>
          <p:cNvGrpSpPr/>
          <p:nvPr/>
        </p:nvGrpSpPr>
        <p:grpSpPr>
          <a:xfrm>
            <a:off x="76200" y="30585"/>
            <a:ext cx="1066539" cy="426615"/>
            <a:chOff x="651" y="176430"/>
            <a:chExt cx="1066539" cy="426615"/>
          </a:xfrm>
        </p:grpSpPr>
        <p:sp>
          <p:nvSpPr>
            <p:cNvPr id="32" name="Pentagon 31"/>
            <p:cNvSpPr/>
            <p:nvPr/>
          </p:nvSpPr>
          <p:spPr>
            <a:xfrm>
              <a:off x="651" y="176430"/>
              <a:ext cx="1066539" cy="426615"/>
            </a:xfrm>
            <a:prstGeom prst="homePlat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3" name="Pentagon 4"/>
            <p:cNvSpPr/>
            <p:nvPr/>
          </p:nvSpPr>
          <p:spPr>
            <a:xfrm>
              <a:off x="651" y="176430"/>
              <a:ext cx="959885" cy="426615"/>
            </a:xfrm>
            <a:prstGeom prst="rect">
              <a:avLst/>
            </a:prstGeom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2672" tIns="21336" rIns="10668" bIns="21336" numCol="1" spcCol="1270" anchor="ctr" anchorCtr="0">
              <a:noAutofit/>
            </a:bodyPr>
            <a:lstStyle/>
            <a:p>
              <a:pPr lvl="0" algn="ctr" defTabSz="355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000" b="1" dirty="0">
                  <a:solidFill>
                    <a:schemeClr val="tx2"/>
                  </a:solidFill>
                </a:rPr>
                <a:t>RFP Background</a:t>
              </a:r>
              <a:endParaRPr lang="en-US" sz="1000" b="1" kern="1200" dirty="0">
                <a:solidFill>
                  <a:schemeClr val="tx2"/>
                </a:solidFill>
              </a:endParaRPr>
            </a:p>
          </p:txBody>
        </p:sp>
      </p:grpSp>
      <p:sp>
        <p:nvSpPr>
          <p:cNvPr id="25" name="Parallelogram 24"/>
          <p:cNvSpPr/>
          <p:nvPr/>
        </p:nvSpPr>
        <p:spPr bwMode="ltGray">
          <a:xfrm flipH="1">
            <a:off x="2769638" y="1131001"/>
            <a:ext cx="3619079" cy="4024490"/>
          </a:xfrm>
          <a:prstGeom prst="parallelogram">
            <a:avLst>
              <a:gd name="adj" fmla="val 79330"/>
            </a:avLst>
          </a:prstGeom>
          <a:solidFill>
            <a:srgbClr val="D5D1C5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 err="1">
              <a:solidFill>
                <a:schemeClr val="bg1"/>
              </a:solidFill>
              <a:latin typeface="Georgia" pitchFamily="18" charset="0"/>
            </a:endParaRPr>
          </a:p>
        </p:txBody>
      </p:sp>
      <p:grpSp>
        <p:nvGrpSpPr>
          <p:cNvPr id="102" name="Group 101"/>
          <p:cNvGrpSpPr/>
          <p:nvPr/>
        </p:nvGrpSpPr>
        <p:grpSpPr>
          <a:xfrm>
            <a:off x="3239633" y="2974928"/>
            <a:ext cx="2598636" cy="562572"/>
            <a:chOff x="2059723" y="2539013"/>
            <a:chExt cx="3326200" cy="720080"/>
          </a:xfrm>
        </p:grpSpPr>
        <p:sp>
          <p:nvSpPr>
            <p:cNvPr id="26" name="Rectangle 2"/>
            <p:cNvSpPr/>
            <p:nvPr/>
          </p:nvSpPr>
          <p:spPr bwMode="ltGray">
            <a:xfrm>
              <a:off x="2059723" y="2539013"/>
              <a:ext cx="3293548" cy="720080"/>
            </a:xfrm>
            <a:custGeom>
              <a:avLst/>
              <a:gdLst>
                <a:gd name="connsiteX0" fmla="*/ 0 w 3744987"/>
                <a:gd name="connsiteY0" fmla="*/ 0 h 720080"/>
                <a:gd name="connsiteX1" fmla="*/ 3744987 w 3744987"/>
                <a:gd name="connsiteY1" fmla="*/ 0 h 720080"/>
                <a:gd name="connsiteX2" fmla="*/ 3744987 w 3744987"/>
                <a:gd name="connsiteY2" fmla="*/ 720080 h 720080"/>
                <a:gd name="connsiteX3" fmla="*/ 0 w 3744987"/>
                <a:gd name="connsiteY3" fmla="*/ 720080 h 720080"/>
                <a:gd name="connsiteX4" fmla="*/ 0 w 3744987"/>
                <a:gd name="connsiteY4" fmla="*/ 0 h 720080"/>
                <a:gd name="connsiteX0" fmla="*/ 0 w 3744987"/>
                <a:gd name="connsiteY0" fmla="*/ 0 h 720080"/>
                <a:gd name="connsiteX1" fmla="*/ 3744987 w 3744987"/>
                <a:gd name="connsiteY1" fmla="*/ 0 h 720080"/>
                <a:gd name="connsiteX2" fmla="*/ 3744987 w 3744987"/>
                <a:gd name="connsiteY2" fmla="*/ 720080 h 720080"/>
                <a:gd name="connsiteX3" fmla="*/ 467591 w 3744987"/>
                <a:gd name="connsiteY3" fmla="*/ 720080 h 720080"/>
                <a:gd name="connsiteX4" fmla="*/ 0 w 3744987"/>
                <a:gd name="connsiteY4" fmla="*/ 0 h 720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44987" h="720080">
                  <a:moveTo>
                    <a:pt x="0" y="0"/>
                  </a:moveTo>
                  <a:lnTo>
                    <a:pt x="3744987" y="0"/>
                  </a:lnTo>
                  <a:lnTo>
                    <a:pt x="3744987" y="720080"/>
                  </a:lnTo>
                  <a:lnTo>
                    <a:pt x="467591" y="720080"/>
                  </a:lnTo>
                  <a:lnTo>
                    <a:pt x="0" y="0"/>
                  </a:lnTo>
                  <a:close/>
                </a:path>
              </a:pathLst>
            </a:custGeom>
            <a:ln/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200" dirty="0" err="1">
                <a:solidFill>
                  <a:schemeClr val="bg1"/>
                </a:solidFill>
                <a:latin typeface="Georgia" pitchFamily="18" charset="0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2579519" y="2683610"/>
              <a:ext cx="671512" cy="43088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spcAft>
                  <a:spcPts val="900"/>
                </a:spcAft>
              </a:pPr>
              <a:r>
                <a:rPr lang="en-GB" sz="1200" b="1" i="1" dirty="0">
                  <a:solidFill>
                    <a:schemeClr val="bg1"/>
                  </a:solidFill>
                  <a:latin typeface="+mn-lt"/>
                </a:rPr>
                <a:t>Q1 FY17</a:t>
              </a: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3420356" y="2686403"/>
              <a:ext cx="1965567" cy="425301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r>
                <a:rPr lang="en-US" sz="1200" b="1" dirty="0">
                  <a:solidFill>
                    <a:prstClr val="white"/>
                  </a:solidFill>
                </a:rPr>
                <a:t>*RFP Released on </a:t>
              </a:r>
              <a:r>
                <a:rPr lang="en-US" sz="1200" b="1" dirty="0" err="1">
                  <a:solidFill>
                    <a:prstClr val="white"/>
                  </a:solidFill>
                </a:rPr>
                <a:t>FedBizOpps</a:t>
              </a:r>
              <a:endParaRPr lang="en-US" sz="1200" b="1" dirty="0">
                <a:solidFill>
                  <a:prstClr val="white"/>
                </a:solidFill>
              </a:endParaRPr>
            </a:p>
          </p:txBody>
        </p:sp>
      </p:grpSp>
      <p:grpSp>
        <p:nvGrpSpPr>
          <p:cNvPr id="101" name="Group 100"/>
          <p:cNvGrpSpPr/>
          <p:nvPr/>
        </p:nvGrpSpPr>
        <p:grpSpPr>
          <a:xfrm>
            <a:off x="2963076" y="3708203"/>
            <a:ext cx="4056712" cy="575650"/>
            <a:chOff x="961525" y="3523215"/>
            <a:chExt cx="3518241" cy="736821"/>
          </a:xfrm>
        </p:grpSpPr>
        <p:sp>
          <p:nvSpPr>
            <p:cNvPr id="27" name="Rectangle 2"/>
            <p:cNvSpPr/>
            <p:nvPr/>
          </p:nvSpPr>
          <p:spPr bwMode="ltGray">
            <a:xfrm flipH="1" flipV="1">
              <a:off x="961525" y="3523215"/>
              <a:ext cx="3518241" cy="736821"/>
            </a:xfrm>
            <a:custGeom>
              <a:avLst/>
              <a:gdLst>
                <a:gd name="connsiteX0" fmla="*/ 0 w 3744987"/>
                <a:gd name="connsiteY0" fmla="*/ 0 h 720080"/>
                <a:gd name="connsiteX1" fmla="*/ 3744987 w 3744987"/>
                <a:gd name="connsiteY1" fmla="*/ 0 h 720080"/>
                <a:gd name="connsiteX2" fmla="*/ 3744987 w 3744987"/>
                <a:gd name="connsiteY2" fmla="*/ 720080 h 720080"/>
                <a:gd name="connsiteX3" fmla="*/ 0 w 3744987"/>
                <a:gd name="connsiteY3" fmla="*/ 720080 h 720080"/>
                <a:gd name="connsiteX4" fmla="*/ 0 w 3744987"/>
                <a:gd name="connsiteY4" fmla="*/ 0 h 720080"/>
                <a:gd name="connsiteX0" fmla="*/ 0 w 3744987"/>
                <a:gd name="connsiteY0" fmla="*/ 0 h 720080"/>
                <a:gd name="connsiteX1" fmla="*/ 3744987 w 3744987"/>
                <a:gd name="connsiteY1" fmla="*/ 0 h 720080"/>
                <a:gd name="connsiteX2" fmla="*/ 3744987 w 3744987"/>
                <a:gd name="connsiteY2" fmla="*/ 720080 h 720080"/>
                <a:gd name="connsiteX3" fmla="*/ 467591 w 3744987"/>
                <a:gd name="connsiteY3" fmla="*/ 720080 h 720080"/>
                <a:gd name="connsiteX4" fmla="*/ 0 w 3744987"/>
                <a:gd name="connsiteY4" fmla="*/ 0 h 720080"/>
                <a:gd name="connsiteX0" fmla="*/ 0 w 3744987"/>
                <a:gd name="connsiteY0" fmla="*/ 0 h 730471"/>
                <a:gd name="connsiteX1" fmla="*/ 3744987 w 3744987"/>
                <a:gd name="connsiteY1" fmla="*/ 0 h 730471"/>
                <a:gd name="connsiteX2" fmla="*/ 3744987 w 3744987"/>
                <a:gd name="connsiteY2" fmla="*/ 720080 h 730471"/>
                <a:gd name="connsiteX3" fmla="*/ 563391 w 3744987"/>
                <a:gd name="connsiteY3" fmla="*/ 730471 h 730471"/>
                <a:gd name="connsiteX4" fmla="*/ 0 w 3744987"/>
                <a:gd name="connsiteY4" fmla="*/ 0 h 730471"/>
                <a:gd name="connsiteX0" fmla="*/ 0 w 3744987"/>
                <a:gd name="connsiteY0" fmla="*/ 0 h 733646"/>
                <a:gd name="connsiteX1" fmla="*/ 3744987 w 3744987"/>
                <a:gd name="connsiteY1" fmla="*/ 0 h 733646"/>
                <a:gd name="connsiteX2" fmla="*/ 3744987 w 3744987"/>
                <a:gd name="connsiteY2" fmla="*/ 720080 h 733646"/>
                <a:gd name="connsiteX3" fmla="*/ 605209 w 3744987"/>
                <a:gd name="connsiteY3" fmla="*/ 733646 h 733646"/>
                <a:gd name="connsiteX4" fmla="*/ 0 w 3744987"/>
                <a:gd name="connsiteY4" fmla="*/ 0 h 733646"/>
                <a:gd name="connsiteX0" fmla="*/ 0 w 3728260"/>
                <a:gd name="connsiteY0" fmla="*/ 0 h 736821"/>
                <a:gd name="connsiteX1" fmla="*/ 3728260 w 3728260"/>
                <a:gd name="connsiteY1" fmla="*/ 3175 h 736821"/>
                <a:gd name="connsiteX2" fmla="*/ 3728260 w 3728260"/>
                <a:gd name="connsiteY2" fmla="*/ 723255 h 736821"/>
                <a:gd name="connsiteX3" fmla="*/ 588482 w 3728260"/>
                <a:gd name="connsiteY3" fmla="*/ 736821 h 736821"/>
                <a:gd name="connsiteX4" fmla="*/ 0 w 3728260"/>
                <a:gd name="connsiteY4" fmla="*/ 0 h 7368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28260" h="736821">
                  <a:moveTo>
                    <a:pt x="0" y="0"/>
                  </a:moveTo>
                  <a:lnTo>
                    <a:pt x="3728260" y="3175"/>
                  </a:lnTo>
                  <a:lnTo>
                    <a:pt x="3728260" y="723255"/>
                  </a:lnTo>
                  <a:lnTo>
                    <a:pt x="588482" y="736821"/>
                  </a:lnTo>
                  <a:lnTo>
                    <a:pt x="0" y="0"/>
                  </a:lnTo>
                  <a:close/>
                </a:path>
              </a:pathLst>
            </a:custGeom>
            <a:ln/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200" dirty="0" err="1">
                <a:solidFill>
                  <a:schemeClr val="bg1"/>
                </a:solidFill>
                <a:latin typeface="Georgia" pitchFamily="18" charset="0"/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1125685" y="3655257"/>
              <a:ext cx="1913464" cy="47273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1200" b="1" dirty="0">
                  <a:solidFill>
                    <a:schemeClr val="bg1"/>
                  </a:solidFill>
                </a:rPr>
                <a:t>Pre-Proposal Conference and Questions from Offerors</a:t>
              </a:r>
            </a:p>
          </p:txBody>
        </p:sp>
        <p:sp>
          <p:nvSpPr>
            <p:cNvPr id="75" name="TextBox 74"/>
            <p:cNvSpPr txBox="1"/>
            <p:nvPr/>
          </p:nvSpPr>
          <p:spPr>
            <a:xfrm>
              <a:off x="3119321" y="3655257"/>
              <a:ext cx="671512" cy="42530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spcAft>
                  <a:spcPts val="900"/>
                </a:spcAft>
              </a:pPr>
              <a:r>
                <a:rPr lang="en-GB" sz="1200" b="1" i="1" dirty="0">
                  <a:solidFill>
                    <a:schemeClr val="bg1"/>
                  </a:solidFill>
                  <a:latin typeface="+mn-lt"/>
                </a:rPr>
                <a:t>Q2     FY17</a:t>
              </a:r>
            </a:p>
          </p:txBody>
        </p:sp>
      </p:grpSp>
      <p:grpSp>
        <p:nvGrpSpPr>
          <p:cNvPr id="99" name="Group 98"/>
          <p:cNvGrpSpPr/>
          <p:nvPr/>
        </p:nvGrpSpPr>
        <p:grpSpPr>
          <a:xfrm>
            <a:off x="5537591" y="5155491"/>
            <a:ext cx="2981844" cy="570690"/>
            <a:chOff x="1304016" y="5031094"/>
            <a:chExt cx="3816697" cy="730472"/>
          </a:xfrm>
        </p:grpSpPr>
        <p:sp>
          <p:nvSpPr>
            <p:cNvPr id="29" name="Rectangle 2"/>
            <p:cNvSpPr/>
            <p:nvPr/>
          </p:nvSpPr>
          <p:spPr bwMode="ltGray">
            <a:xfrm flipH="1" flipV="1">
              <a:off x="1304016" y="5031094"/>
              <a:ext cx="3816697" cy="730472"/>
            </a:xfrm>
            <a:custGeom>
              <a:avLst/>
              <a:gdLst>
                <a:gd name="connsiteX0" fmla="*/ 0 w 3744987"/>
                <a:gd name="connsiteY0" fmla="*/ 0 h 720080"/>
                <a:gd name="connsiteX1" fmla="*/ 3744987 w 3744987"/>
                <a:gd name="connsiteY1" fmla="*/ 0 h 720080"/>
                <a:gd name="connsiteX2" fmla="*/ 3744987 w 3744987"/>
                <a:gd name="connsiteY2" fmla="*/ 720080 h 720080"/>
                <a:gd name="connsiteX3" fmla="*/ 0 w 3744987"/>
                <a:gd name="connsiteY3" fmla="*/ 720080 h 720080"/>
                <a:gd name="connsiteX4" fmla="*/ 0 w 3744987"/>
                <a:gd name="connsiteY4" fmla="*/ 0 h 720080"/>
                <a:gd name="connsiteX0" fmla="*/ 0 w 3744987"/>
                <a:gd name="connsiteY0" fmla="*/ 0 h 720080"/>
                <a:gd name="connsiteX1" fmla="*/ 3744987 w 3744987"/>
                <a:gd name="connsiteY1" fmla="*/ 0 h 720080"/>
                <a:gd name="connsiteX2" fmla="*/ 3744987 w 3744987"/>
                <a:gd name="connsiteY2" fmla="*/ 720080 h 720080"/>
                <a:gd name="connsiteX3" fmla="*/ 467591 w 3744987"/>
                <a:gd name="connsiteY3" fmla="*/ 720080 h 720080"/>
                <a:gd name="connsiteX4" fmla="*/ 0 w 3744987"/>
                <a:gd name="connsiteY4" fmla="*/ 0 h 720080"/>
                <a:gd name="connsiteX0" fmla="*/ 0 w 3744987"/>
                <a:gd name="connsiteY0" fmla="*/ 0 h 730471"/>
                <a:gd name="connsiteX1" fmla="*/ 3744987 w 3744987"/>
                <a:gd name="connsiteY1" fmla="*/ 0 h 730471"/>
                <a:gd name="connsiteX2" fmla="*/ 3744987 w 3744987"/>
                <a:gd name="connsiteY2" fmla="*/ 720080 h 730471"/>
                <a:gd name="connsiteX3" fmla="*/ 563391 w 3744987"/>
                <a:gd name="connsiteY3" fmla="*/ 730471 h 730471"/>
                <a:gd name="connsiteX4" fmla="*/ 0 w 3744987"/>
                <a:gd name="connsiteY4" fmla="*/ 0 h 730471"/>
                <a:gd name="connsiteX0" fmla="*/ 0 w 3744987"/>
                <a:gd name="connsiteY0" fmla="*/ 0 h 725709"/>
                <a:gd name="connsiteX1" fmla="*/ 3744987 w 3744987"/>
                <a:gd name="connsiteY1" fmla="*/ 0 h 725709"/>
                <a:gd name="connsiteX2" fmla="*/ 3744987 w 3744987"/>
                <a:gd name="connsiteY2" fmla="*/ 720080 h 725709"/>
                <a:gd name="connsiteX3" fmla="*/ 300553 w 3744987"/>
                <a:gd name="connsiteY3" fmla="*/ 725709 h 725709"/>
                <a:gd name="connsiteX4" fmla="*/ 0 w 3744987"/>
                <a:gd name="connsiteY4" fmla="*/ 0 h 725709"/>
                <a:gd name="connsiteX0" fmla="*/ 0 w 3900743"/>
                <a:gd name="connsiteY0" fmla="*/ 0 h 730472"/>
                <a:gd name="connsiteX1" fmla="*/ 3900743 w 3900743"/>
                <a:gd name="connsiteY1" fmla="*/ 4763 h 730472"/>
                <a:gd name="connsiteX2" fmla="*/ 3900743 w 3900743"/>
                <a:gd name="connsiteY2" fmla="*/ 724843 h 730472"/>
                <a:gd name="connsiteX3" fmla="*/ 456309 w 3900743"/>
                <a:gd name="connsiteY3" fmla="*/ 730472 h 730472"/>
                <a:gd name="connsiteX4" fmla="*/ 0 w 3900743"/>
                <a:gd name="connsiteY4" fmla="*/ 0 h 7304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00743" h="730472">
                  <a:moveTo>
                    <a:pt x="0" y="0"/>
                  </a:moveTo>
                  <a:lnTo>
                    <a:pt x="3900743" y="4763"/>
                  </a:lnTo>
                  <a:lnTo>
                    <a:pt x="3900743" y="724843"/>
                  </a:lnTo>
                  <a:lnTo>
                    <a:pt x="456309" y="730472"/>
                  </a:lnTo>
                  <a:lnTo>
                    <a:pt x="0" y="0"/>
                  </a:lnTo>
                  <a:close/>
                </a:path>
              </a:pathLst>
            </a:custGeom>
            <a:ln/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200" dirty="0" err="1">
                <a:solidFill>
                  <a:schemeClr val="bg1"/>
                </a:solidFill>
                <a:latin typeface="Georgia" pitchFamily="18" charset="0"/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1400310" y="5286729"/>
              <a:ext cx="2177636" cy="21265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1200" b="1" dirty="0">
                  <a:solidFill>
                    <a:prstClr val="white"/>
                  </a:solidFill>
                </a:rPr>
                <a:t>Proposals Due</a:t>
              </a:r>
            </a:p>
          </p:txBody>
        </p:sp>
        <p:sp>
          <p:nvSpPr>
            <p:cNvPr id="77" name="TextBox 76"/>
            <p:cNvSpPr txBox="1"/>
            <p:nvPr/>
          </p:nvSpPr>
          <p:spPr>
            <a:xfrm>
              <a:off x="3138845" y="5282792"/>
              <a:ext cx="1620796" cy="23636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spcAft>
                  <a:spcPts val="900"/>
                </a:spcAft>
              </a:pPr>
              <a:r>
                <a:rPr lang="en-GB" sz="1200" b="1" i="1" dirty="0">
                  <a:solidFill>
                    <a:schemeClr val="bg1"/>
                  </a:solidFill>
                  <a:latin typeface="+mn-lt"/>
                </a:rPr>
                <a:t>April 28, 2017</a:t>
              </a:r>
            </a:p>
          </p:txBody>
        </p:sp>
      </p:grpSp>
      <p:grpSp>
        <p:nvGrpSpPr>
          <p:cNvPr id="104" name="Group 103"/>
          <p:cNvGrpSpPr/>
          <p:nvPr/>
        </p:nvGrpSpPr>
        <p:grpSpPr>
          <a:xfrm>
            <a:off x="2043997" y="1413163"/>
            <a:ext cx="2139949" cy="565052"/>
            <a:chOff x="1359858" y="1595366"/>
            <a:chExt cx="2739090" cy="723255"/>
          </a:xfrm>
        </p:grpSpPr>
        <p:sp>
          <p:nvSpPr>
            <p:cNvPr id="79" name="Rectangle 2"/>
            <p:cNvSpPr/>
            <p:nvPr/>
          </p:nvSpPr>
          <p:spPr bwMode="ltGray">
            <a:xfrm>
              <a:off x="1359858" y="1595366"/>
              <a:ext cx="2739090" cy="723255"/>
            </a:xfrm>
            <a:custGeom>
              <a:avLst/>
              <a:gdLst>
                <a:gd name="connsiteX0" fmla="*/ 0 w 3744987"/>
                <a:gd name="connsiteY0" fmla="*/ 0 h 720080"/>
                <a:gd name="connsiteX1" fmla="*/ 3744987 w 3744987"/>
                <a:gd name="connsiteY1" fmla="*/ 0 h 720080"/>
                <a:gd name="connsiteX2" fmla="*/ 3744987 w 3744987"/>
                <a:gd name="connsiteY2" fmla="*/ 720080 h 720080"/>
                <a:gd name="connsiteX3" fmla="*/ 0 w 3744987"/>
                <a:gd name="connsiteY3" fmla="*/ 720080 h 720080"/>
                <a:gd name="connsiteX4" fmla="*/ 0 w 3744987"/>
                <a:gd name="connsiteY4" fmla="*/ 0 h 720080"/>
                <a:gd name="connsiteX0" fmla="*/ 0 w 3744987"/>
                <a:gd name="connsiteY0" fmla="*/ 0 h 720080"/>
                <a:gd name="connsiteX1" fmla="*/ 3744987 w 3744987"/>
                <a:gd name="connsiteY1" fmla="*/ 0 h 720080"/>
                <a:gd name="connsiteX2" fmla="*/ 3744987 w 3744987"/>
                <a:gd name="connsiteY2" fmla="*/ 720080 h 720080"/>
                <a:gd name="connsiteX3" fmla="*/ 467591 w 3744987"/>
                <a:gd name="connsiteY3" fmla="*/ 720080 h 720080"/>
                <a:gd name="connsiteX4" fmla="*/ 0 w 3744987"/>
                <a:gd name="connsiteY4" fmla="*/ 0 h 720080"/>
                <a:gd name="connsiteX0" fmla="*/ 0 w 3664286"/>
                <a:gd name="connsiteY0" fmla="*/ 0 h 720080"/>
                <a:gd name="connsiteX1" fmla="*/ 3664286 w 3664286"/>
                <a:gd name="connsiteY1" fmla="*/ 0 h 720080"/>
                <a:gd name="connsiteX2" fmla="*/ 3664286 w 3664286"/>
                <a:gd name="connsiteY2" fmla="*/ 720080 h 720080"/>
                <a:gd name="connsiteX3" fmla="*/ 386890 w 3664286"/>
                <a:gd name="connsiteY3" fmla="*/ 720080 h 720080"/>
                <a:gd name="connsiteX4" fmla="*/ 0 w 3664286"/>
                <a:gd name="connsiteY4" fmla="*/ 0 h 720080"/>
                <a:gd name="connsiteX0" fmla="*/ 0 w 3664286"/>
                <a:gd name="connsiteY0" fmla="*/ 0 h 723255"/>
                <a:gd name="connsiteX1" fmla="*/ 3664286 w 3664286"/>
                <a:gd name="connsiteY1" fmla="*/ 0 h 723255"/>
                <a:gd name="connsiteX2" fmla="*/ 3664286 w 3664286"/>
                <a:gd name="connsiteY2" fmla="*/ 720080 h 723255"/>
                <a:gd name="connsiteX3" fmla="*/ 595014 w 3664286"/>
                <a:gd name="connsiteY3" fmla="*/ 723255 h 723255"/>
                <a:gd name="connsiteX4" fmla="*/ 0 w 3664286"/>
                <a:gd name="connsiteY4" fmla="*/ 0 h 7232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64286" h="723255">
                  <a:moveTo>
                    <a:pt x="0" y="0"/>
                  </a:moveTo>
                  <a:lnTo>
                    <a:pt x="3664286" y="0"/>
                  </a:lnTo>
                  <a:lnTo>
                    <a:pt x="3664286" y="720080"/>
                  </a:lnTo>
                  <a:lnTo>
                    <a:pt x="595014" y="72325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/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200" dirty="0" err="1">
                <a:solidFill>
                  <a:schemeClr val="bg1"/>
                </a:solidFill>
                <a:latin typeface="Georgia" pitchFamily="18" charset="0"/>
              </a:endParaRPr>
            </a:p>
          </p:txBody>
        </p:sp>
        <p:sp>
          <p:nvSpPr>
            <p:cNvPr id="82" name="TextBox 81"/>
            <p:cNvSpPr txBox="1"/>
            <p:nvPr/>
          </p:nvSpPr>
          <p:spPr>
            <a:xfrm>
              <a:off x="2496161" y="1703433"/>
              <a:ext cx="1506244" cy="47273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1200" b="1" dirty="0">
                  <a:solidFill>
                    <a:prstClr val="white"/>
                  </a:solidFill>
                </a:rPr>
                <a:t>Draft PWS and Industry Day </a:t>
              </a:r>
            </a:p>
          </p:txBody>
        </p:sp>
        <p:sp>
          <p:nvSpPr>
            <p:cNvPr id="85" name="TextBox 84"/>
            <p:cNvSpPr txBox="1"/>
            <p:nvPr/>
          </p:nvSpPr>
          <p:spPr>
            <a:xfrm>
              <a:off x="1824648" y="1727152"/>
              <a:ext cx="671512" cy="42530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spcAft>
                  <a:spcPts val="900"/>
                </a:spcAft>
              </a:pPr>
              <a:r>
                <a:rPr lang="en-GB" sz="1200" b="1" i="1" dirty="0">
                  <a:solidFill>
                    <a:schemeClr val="bg1"/>
                  </a:solidFill>
                  <a:latin typeface="+mn-lt"/>
                </a:rPr>
                <a:t>Q2 FY16</a:t>
              </a:r>
            </a:p>
          </p:txBody>
        </p:sp>
      </p:grpSp>
      <p:grpSp>
        <p:nvGrpSpPr>
          <p:cNvPr id="103" name="Group 102"/>
          <p:cNvGrpSpPr/>
          <p:nvPr/>
        </p:nvGrpSpPr>
        <p:grpSpPr>
          <a:xfrm>
            <a:off x="2715461" y="2225764"/>
            <a:ext cx="2374976" cy="570691"/>
            <a:chOff x="149048" y="1690045"/>
            <a:chExt cx="3039919" cy="730472"/>
          </a:xfrm>
        </p:grpSpPr>
        <p:sp>
          <p:nvSpPr>
            <p:cNvPr id="80" name="Rectangle 2"/>
            <p:cNvSpPr/>
            <p:nvPr/>
          </p:nvSpPr>
          <p:spPr bwMode="ltGray">
            <a:xfrm flipH="1" flipV="1">
              <a:off x="149048" y="1690045"/>
              <a:ext cx="3039919" cy="730472"/>
            </a:xfrm>
            <a:custGeom>
              <a:avLst/>
              <a:gdLst>
                <a:gd name="connsiteX0" fmla="*/ 0 w 3744987"/>
                <a:gd name="connsiteY0" fmla="*/ 0 h 720080"/>
                <a:gd name="connsiteX1" fmla="*/ 3744987 w 3744987"/>
                <a:gd name="connsiteY1" fmla="*/ 0 h 720080"/>
                <a:gd name="connsiteX2" fmla="*/ 3744987 w 3744987"/>
                <a:gd name="connsiteY2" fmla="*/ 720080 h 720080"/>
                <a:gd name="connsiteX3" fmla="*/ 0 w 3744987"/>
                <a:gd name="connsiteY3" fmla="*/ 720080 h 720080"/>
                <a:gd name="connsiteX4" fmla="*/ 0 w 3744987"/>
                <a:gd name="connsiteY4" fmla="*/ 0 h 720080"/>
                <a:gd name="connsiteX0" fmla="*/ 0 w 3744987"/>
                <a:gd name="connsiteY0" fmla="*/ 0 h 720080"/>
                <a:gd name="connsiteX1" fmla="*/ 3744987 w 3744987"/>
                <a:gd name="connsiteY1" fmla="*/ 0 h 720080"/>
                <a:gd name="connsiteX2" fmla="*/ 3744987 w 3744987"/>
                <a:gd name="connsiteY2" fmla="*/ 720080 h 720080"/>
                <a:gd name="connsiteX3" fmla="*/ 467591 w 3744987"/>
                <a:gd name="connsiteY3" fmla="*/ 720080 h 720080"/>
                <a:gd name="connsiteX4" fmla="*/ 0 w 3744987"/>
                <a:gd name="connsiteY4" fmla="*/ 0 h 720080"/>
                <a:gd name="connsiteX0" fmla="*/ 0 w 3744987"/>
                <a:gd name="connsiteY0" fmla="*/ 0 h 730471"/>
                <a:gd name="connsiteX1" fmla="*/ 3744987 w 3744987"/>
                <a:gd name="connsiteY1" fmla="*/ 0 h 730471"/>
                <a:gd name="connsiteX2" fmla="*/ 3744987 w 3744987"/>
                <a:gd name="connsiteY2" fmla="*/ 720080 h 730471"/>
                <a:gd name="connsiteX3" fmla="*/ 563391 w 3744987"/>
                <a:gd name="connsiteY3" fmla="*/ 730471 h 730471"/>
                <a:gd name="connsiteX4" fmla="*/ 0 w 3744987"/>
                <a:gd name="connsiteY4" fmla="*/ 0 h 730471"/>
                <a:gd name="connsiteX0" fmla="*/ 0 w 3744987"/>
                <a:gd name="connsiteY0" fmla="*/ 0 h 725709"/>
                <a:gd name="connsiteX1" fmla="*/ 3744987 w 3744987"/>
                <a:gd name="connsiteY1" fmla="*/ 0 h 725709"/>
                <a:gd name="connsiteX2" fmla="*/ 3744987 w 3744987"/>
                <a:gd name="connsiteY2" fmla="*/ 720080 h 725709"/>
                <a:gd name="connsiteX3" fmla="*/ 300553 w 3744987"/>
                <a:gd name="connsiteY3" fmla="*/ 725709 h 725709"/>
                <a:gd name="connsiteX4" fmla="*/ 0 w 3744987"/>
                <a:gd name="connsiteY4" fmla="*/ 0 h 725709"/>
                <a:gd name="connsiteX0" fmla="*/ 0 w 3900743"/>
                <a:gd name="connsiteY0" fmla="*/ 0 h 730472"/>
                <a:gd name="connsiteX1" fmla="*/ 3900743 w 3900743"/>
                <a:gd name="connsiteY1" fmla="*/ 4763 h 730472"/>
                <a:gd name="connsiteX2" fmla="*/ 3900743 w 3900743"/>
                <a:gd name="connsiteY2" fmla="*/ 724843 h 730472"/>
                <a:gd name="connsiteX3" fmla="*/ 456309 w 3900743"/>
                <a:gd name="connsiteY3" fmla="*/ 730472 h 730472"/>
                <a:gd name="connsiteX4" fmla="*/ 0 w 3900743"/>
                <a:gd name="connsiteY4" fmla="*/ 0 h 7304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00743" h="730472">
                  <a:moveTo>
                    <a:pt x="0" y="0"/>
                  </a:moveTo>
                  <a:lnTo>
                    <a:pt x="3900743" y="4763"/>
                  </a:lnTo>
                  <a:lnTo>
                    <a:pt x="3900743" y="724843"/>
                  </a:lnTo>
                  <a:lnTo>
                    <a:pt x="456309" y="73047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/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200" dirty="0" err="1">
                <a:solidFill>
                  <a:schemeClr val="bg1"/>
                </a:solidFill>
                <a:latin typeface="Georgia" pitchFamily="18" charset="0"/>
              </a:endParaRPr>
            </a:p>
          </p:txBody>
        </p:sp>
        <p:sp>
          <p:nvSpPr>
            <p:cNvPr id="83" name="TextBox 82"/>
            <p:cNvSpPr txBox="1"/>
            <p:nvPr/>
          </p:nvSpPr>
          <p:spPr>
            <a:xfrm>
              <a:off x="307123" y="1972317"/>
              <a:ext cx="1261150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1200" b="1" dirty="0">
                  <a:solidFill>
                    <a:prstClr val="white"/>
                  </a:solidFill>
                </a:rPr>
                <a:t>DRAFT RFP</a:t>
              </a:r>
            </a:p>
          </p:txBody>
        </p:sp>
        <p:sp>
          <p:nvSpPr>
            <p:cNvPr id="86" name="TextBox 85"/>
            <p:cNvSpPr txBox="1"/>
            <p:nvPr/>
          </p:nvSpPr>
          <p:spPr>
            <a:xfrm>
              <a:off x="2156383" y="1864596"/>
              <a:ext cx="671512" cy="42530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spcAft>
                  <a:spcPts val="900"/>
                </a:spcAft>
              </a:pPr>
              <a:r>
                <a:rPr lang="en-GB" sz="1200" b="1" i="1" dirty="0">
                  <a:solidFill>
                    <a:schemeClr val="bg1"/>
                  </a:solidFill>
                  <a:latin typeface="+mn-lt"/>
                </a:rPr>
                <a:t>Q3 FY16</a:t>
              </a: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3787251" y="4461287"/>
            <a:ext cx="3952830" cy="565052"/>
            <a:chOff x="5247386" y="4591789"/>
            <a:chExt cx="2504275" cy="628075"/>
          </a:xfrm>
        </p:grpSpPr>
        <p:sp>
          <p:nvSpPr>
            <p:cNvPr id="28" name="Rectangle 2"/>
            <p:cNvSpPr/>
            <p:nvPr/>
          </p:nvSpPr>
          <p:spPr bwMode="ltGray">
            <a:xfrm>
              <a:off x="5247386" y="4591789"/>
              <a:ext cx="2371089" cy="628075"/>
            </a:xfrm>
            <a:custGeom>
              <a:avLst/>
              <a:gdLst>
                <a:gd name="connsiteX0" fmla="*/ 0 w 3744987"/>
                <a:gd name="connsiteY0" fmla="*/ 0 h 720080"/>
                <a:gd name="connsiteX1" fmla="*/ 3744987 w 3744987"/>
                <a:gd name="connsiteY1" fmla="*/ 0 h 720080"/>
                <a:gd name="connsiteX2" fmla="*/ 3744987 w 3744987"/>
                <a:gd name="connsiteY2" fmla="*/ 720080 h 720080"/>
                <a:gd name="connsiteX3" fmla="*/ 0 w 3744987"/>
                <a:gd name="connsiteY3" fmla="*/ 720080 h 720080"/>
                <a:gd name="connsiteX4" fmla="*/ 0 w 3744987"/>
                <a:gd name="connsiteY4" fmla="*/ 0 h 720080"/>
                <a:gd name="connsiteX0" fmla="*/ 0 w 3744987"/>
                <a:gd name="connsiteY0" fmla="*/ 0 h 720080"/>
                <a:gd name="connsiteX1" fmla="*/ 3744987 w 3744987"/>
                <a:gd name="connsiteY1" fmla="*/ 0 h 720080"/>
                <a:gd name="connsiteX2" fmla="*/ 3744987 w 3744987"/>
                <a:gd name="connsiteY2" fmla="*/ 720080 h 720080"/>
                <a:gd name="connsiteX3" fmla="*/ 467591 w 3744987"/>
                <a:gd name="connsiteY3" fmla="*/ 720080 h 720080"/>
                <a:gd name="connsiteX4" fmla="*/ 0 w 3744987"/>
                <a:gd name="connsiteY4" fmla="*/ 0 h 720080"/>
                <a:gd name="connsiteX0" fmla="*/ 0 w 3664286"/>
                <a:gd name="connsiteY0" fmla="*/ 0 h 720080"/>
                <a:gd name="connsiteX1" fmla="*/ 3664286 w 3664286"/>
                <a:gd name="connsiteY1" fmla="*/ 0 h 720080"/>
                <a:gd name="connsiteX2" fmla="*/ 3664286 w 3664286"/>
                <a:gd name="connsiteY2" fmla="*/ 720080 h 720080"/>
                <a:gd name="connsiteX3" fmla="*/ 386890 w 3664286"/>
                <a:gd name="connsiteY3" fmla="*/ 720080 h 720080"/>
                <a:gd name="connsiteX4" fmla="*/ 0 w 3664286"/>
                <a:gd name="connsiteY4" fmla="*/ 0 h 720080"/>
                <a:gd name="connsiteX0" fmla="*/ 0 w 3664286"/>
                <a:gd name="connsiteY0" fmla="*/ 0 h 723255"/>
                <a:gd name="connsiteX1" fmla="*/ 3664286 w 3664286"/>
                <a:gd name="connsiteY1" fmla="*/ 0 h 723255"/>
                <a:gd name="connsiteX2" fmla="*/ 3664286 w 3664286"/>
                <a:gd name="connsiteY2" fmla="*/ 720080 h 723255"/>
                <a:gd name="connsiteX3" fmla="*/ 595014 w 3664286"/>
                <a:gd name="connsiteY3" fmla="*/ 723255 h 723255"/>
                <a:gd name="connsiteX4" fmla="*/ 0 w 3664286"/>
                <a:gd name="connsiteY4" fmla="*/ 0 h 7232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64286" h="723255">
                  <a:moveTo>
                    <a:pt x="0" y="0"/>
                  </a:moveTo>
                  <a:lnTo>
                    <a:pt x="3664286" y="0"/>
                  </a:lnTo>
                  <a:lnTo>
                    <a:pt x="3664286" y="720080"/>
                  </a:lnTo>
                  <a:lnTo>
                    <a:pt x="595014" y="72325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/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200" dirty="0" err="1">
                <a:solidFill>
                  <a:schemeClr val="bg1"/>
                </a:solidFill>
                <a:latin typeface="Georgia" pitchFamily="18" charset="0"/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6333418" y="4668851"/>
              <a:ext cx="1418243" cy="50405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r>
                <a:rPr lang="en-US" sz="1200" b="1" dirty="0">
                  <a:solidFill>
                    <a:schemeClr val="bg1"/>
                  </a:solidFill>
                </a:rPr>
                <a:t>Answers to Questions and Amendments to be Posted</a:t>
              </a:r>
            </a:p>
          </p:txBody>
        </p:sp>
        <p:sp>
          <p:nvSpPr>
            <p:cNvPr id="76" name="TextBox 75"/>
            <p:cNvSpPr txBox="1"/>
            <p:nvPr/>
          </p:nvSpPr>
          <p:spPr>
            <a:xfrm>
              <a:off x="5893211" y="4700564"/>
              <a:ext cx="334273" cy="41052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spcAft>
                  <a:spcPts val="900"/>
                </a:spcAft>
              </a:pPr>
              <a:r>
                <a:rPr lang="en-GB" sz="1200" b="1" i="1" dirty="0">
                  <a:solidFill>
                    <a:schemeClr val="bg1"/>
                  </a:solidFill>
                  <a:latin typeface="+mn-lt"/>
                </a:rPr>
                <a:t>Q2 FY17</a:t>
              </a: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1256435" y="700738"/>
            <a:ext cx="2374976" cy="570691"/>
            <a:chOff x="149048" y="1686311"/>
            <a:chExt cx="3039919" cy="730472"/>
          </a:xfrm>
        </p:grpSpPr>
        <p:sp>
          <p:nvSpPr>
            <p:cNvPr id="39" name="Rectangle 2"/>
            <p:cNvSpPr/>
            <p:nvPr/>
          </p:nvSpPr>
          <p:spPr bwMode="ltGray">
            <a:xfrm flipH="1" flipV="1">
              <a:off x="149048" y="1686311"/>
              <a:ext cx="3039919" cy="730472"/>
            </a:xfrm>
            <a:custGeom>
              <a:avLst/>
              <a:gdLst>
                <a:gd name="connsiteX0" fmla="*/ 0 w 3744987"/>
                <a:gd name="connsiteY0" fmla="*/ 0 h 720080"/>
                <a:gd name="connsiteX1" fmla="*/ 3744987 w 3744987"/>
                <a:gd name="connsiteY1" fmla="*/ 0 h 720080"/>
                <a:gd name="connsiteX2" fmla="*/ 3744987 w 3744987"/>
                <a:gd name="connsiteY2" fmla="*/ 720080 h 720080"/>
                <a:gd name="connsiteX3" fmla="*/ 0 w 3744987"/>
                <a:gd name="connsiteY3" fmla="*/ 720080 h 720080"/>
                <a:gd name="connsiteX4" fmla="*/ 0 w 3744987"/>
                <a:gd name="connsiteY4" fmla="*/ 0 h 720080"/>
                <a:gd name="connsiteX0" fmla="*/ 0 w 3744987"/>
                <a:gd name="connsiteY0" fmla="*/ 0 h 720080"/>
                <a:gd name="connsiteX1" fmla="*/ 3744987 w 3744987"/>
                <a:gd name="connsiteY1" fmla="*/ 0 h 720080"/>
                <a:gd name="connsiteX2" fmla="*/ 3744987 w 3744987"/>
                <a:gd name="connsiteY2" fmla="*/ 720080 h 720080"/>
                <a:gd name="connsiteX3" fmla="*/ 467591 w 3744987"/>
                <a:gd name="connsiteY3" fmla="*/ 720080 h 720080"/>
                <a:gd name="connsiteX4" fmla="*/ 0 w 3744987"/>
                <a:gd name="connsiteY4" fmla="*/ 0 h 720080"/>
                <a:gd name="connsiteX0" fmla="*/ 0 w 3744987"/>
                <a:gd name="connsiteY0" fmla="*/ 0 h 730471"/>
                <a:gd name="connsiteX1" fmla="*/ 3744987 w 3744987"/>
                <a:gd name="connsiteY1" fmla="*/ 0 h 730471"/>
                <a:gd name="connsiteX2" fmla="*/ 3744987 w 3744987"/>
                <a:gd name="connsiteY2" fmla="*/ 720080 h 730471"/>
                <a:gd name="connsiteX3" fmla="*/ 563391 w 3744987"/>
                <a:gd name="connsiteY3" fmla="*/ 730471 h 730471"/>
                <a:gd name="connsiteX4" fmla="*/ 0 w 3744987"/>
                <a:gd name="connsiteY4" fmla="*/ 0 h 730471"/>
                <a:gd name="connsiteX0" fmla="*/ 0 w 3744987"/>
                <a:gd name="connsiteY0" fmla="*/ 0 h 725709"/>
                <a:gd name="connsiteX1" fmla="*/ 3744987 w 3744987"/>
                <a:gd name="connsiteY1" fmla="*/ 0 h 725709"/>
                <a:gd name="connsiteX2" fmla="*/ 3744987 w 3744987"/>
                <a:gd name="connsiteY2" fmla="*/ 720080 h 725709"/>
                <a:gd name="connsiteX3" fmla="*/ 300553 w 3744987"/>
                <a:gd name="connsiteY3" fmla="*/ 725709 h 725709"/>
                <a:gd name="connsiteX4" fmla="*/ 0 w 3744987"/>
                <a:gd name="connsiteY4" fmla="*/ 0 h 725709"/>
                <a:gd name="connsiteX0" fmla="*/ 0 w 3900743"/>
                <a:gd name="connsiteY0" fmla="*/ 0 h 730472"/>
                <a:gd name="connsiteX1" fmla="*/ 3900743 w 3900743"/>
                <a:gd name="connsiteY1" fmla="*/ 4763 h 730472"/>
                <a:gd name="connsiteX2" fmla="*/ 3900743 w 3900743"/>
                <a:gd name="connsiteY2" fmla="*/ 724843 h 730472"/>
                <a:gd name="connsiteX3" fmla="*/ 456309 w 3900743"/>
                <a:gd name="connsiteY3" fmla="*/ 730472 h 730472"/>
                <a:gd name="connsiteX4" fmla="*/ 0 w 3900743"/>
                <a:gd name="connsiteY4" fmla="*/ 0 h 7304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00743" h="730472">
                  <a:moveTo>
                    <a:pt x="0" y="0"/>
                  </a:moveTo>
                  <a:lnTo>
                    <a:pt x="3900743" y="4763"/>
                  </a:lnTo>
                  <a:lnTo>
                    <a:pt x="3900743" y="724843"/>
                  </a:lnTo>
                  <a:lnTo>
                    <a:pt x="456309" y="73047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/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200" dirty="0" err="1">
                <a:solidFill>
                  <a:schemeClr val="bg1"/>
                </a:solidFill>
                <a:latin typeface="Georgia" pitchFamily="18" charset="0"/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290706" y="1836106"/>
              <a:ext cx="1672492" cy="47273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1200" b="1" dirty="0">
                  <a:solidFill>
                    <a:prstClr val="white"/>
                  </a:solidFill>
                </a:rPr>
                <a:t>Site visits and Industry Day </a:t>
              </a: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2156383" y="1836105"/>
              <a:ext cx="671512" cy="42530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spcAft>
                  <a:spcPts val="900"/>
                </a:spcAft>
              </a:pPr>
              <a:r>
                <a:rPr lang="en-GB" sz="1200" b="1" i="1" dirty="0">
                  <a:solidFill>
                    <a:schemeClr val="bg1"/>
                  </a:solidFill>
                  <a:latin typeface="+mn-lt"/>
                </a:rPr>
                <a:t>Q1 FY16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822690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3696259" y="3505200"/>
            <a:ext cx="5321651" cy="2438401"/>
            <a:chOff x="357554" y="936067"/>
            <a:chExt cx="8732730" cy="2151618"/>
          </a:xfrm>
        </p:grpSpPr>
        <p:sp>
          <p:nvSpPr>
            <p:cNvPr id="11" name="Content Placeholder 4"/>
            <p:cNvSpPr txBox="1">
              <a:spLocks/>
            </p:cNvSpPr>
            <p:nvPr/>
          </p:nvSpPr>
          <p:spPr>
            <a:xfrm>
              <a:off x="357554" y="1173707"/>
              <a:ext cx="8732730" cy="1913978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  <p:txBody>
            <a:bodyPr>
              <a:noAutofit/>
            </a:bodyPr>
            <a:lstStyle>
              <a:lvl1pPr marL="342900" indent="-3429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742950" indent="-28575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18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1143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16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600200" indent="-22860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2057400" indent="-228600" algn="l" defTabSz="457200" rtl="0" eaLnBrk="1" latinLnBrk="0" hangingPunct="1">
                <a:spcBef>
                  <a:spcPct val="20000"/>
                </a:spcBef>
                <a:buFont typeface="Arial"/>
                <a:buChar char="»"/>
                <a:defRPr sz="1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 dirty="0"/>
            </a:p>
            <a:p>
              <a:r>
                <a:rPr lang="en-US" sz="1800" dirty="0"/>
                <a:t>Drafts were posted in February 2016</a:t>
              </a:r>
              <a:r>
                <a:rPr lang="en-US" sz="1800" dirty="0">
                  <a:solidFill>
                    <a:srgbClr val="FF0000"/>
                  </a:solidFill>
                </a:rPr>
                <a:t> </a:t>
              </a:r>
              <a:r>
                <a:rPr lang="en-US" sz="1800" dirty="0"/>
                <a:t>(PWS) and April 2016</a:t>
              </a:r>
              <a:r>
                <a:rPr lang="en-US" sz="1800" dirty="0">
                  <a:solidFill>
                    <a:srgbClr val="FF0000"/>
                  </a:solidFill>
                </a:rPr>
                <a:t> </a:t>
              </a:r>
              <a:r>
                <a:rPr lang="en-US" sz="1800" dirty="0"/>
                <a:t>(RFP)</a:t>
              </a:r>
            </a:p>
            <a:p>
              <a:r>
                <a:rPr lang="en-US" sz="1800" dirty="0"/>
                <a:t>February feedback was considered prior to VA issuing the April version</a:t>
              </a:r>
            </a:p>
            <a:p>
              <a:r>
                <a:rPr lang="en-US" sz="1800" dirty="0"/>
                <a:t>Questions and comments received and addressed from Dec RFP posting </a:t>
              </a:r>
              <a:endParaRPr lang="en-US" sz="1200" dirty="0"/>
            </a:p>
            <a:p>
              <a:pPr marL="0" indent="0">
                <a:buNone/>
              </a:pPr>
              <a:endParaRPr lang="en-US" sz="1200" dirty="0"/>
            </a:p>
            <a:p>
              <a:endParaRPr lang="en-US" sz="1200" dirty="0"/>
            </a:p>
          </p:txBody>
        </p:sp>
        <p:sp>
          <p:nvSpPr>
            <p:cNvPr id="12" name="Text Placeholder 6"/>
            <p:cNvSpPr txBox="1">
              <a:spLocks/>
            </p:cNvSpPr>
            <p:nvPr/>
          </p:nvSpPr>
          <p:spPr>
            <a:xfrm>
              <a:off x="1847934" y="936067"/>
              <a:ext cx="5751968" cy="411162"/>
            </a:xfrm>
            <a:prstGeom prst="rect">
              <a:avLst/>
            </a:prstGeom>
            <a:solidFill>
              <a:schemeClr val="bg1"/>
            </a:solidFill>
          </p:spPr>
          <p:txBody>
            <a:bodyPr anchor="b"/>
            <a:lstStyle>
              <a:lvl1pPr marL="342900" indent="-3429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742950" indent="-28575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18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1143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16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600200" indent="-22860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2057400" indent="-228600" algn="l" defTabSz="457200" rtl="0" eaLnBrk="1" latinLnBrk="0" hangingPunct="1">
                <a:spcBef>
                  <a:spcPct val="20000"/>
                </a:spcBef>
                <a:buFont typeface="Arial"/>
                <a:buChar char="»"/>
                <a:defRPr sz="1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sz="1800" b="1" dirty="0"/>
                <a:t>Response to Draft PWS / RFP </a:t>
              </a:r>
            </a:p>
          </p:txBody>
        </p:sp>
      </p:grpSp>
      <p:sp>
        <p:nvSpPr>
          <p:cNvPr id="4" name="TextBox 3" descr="&quot;&quot;"/>
          <p:cNvSpPr txBox="1"/>
          <p:nvPr/>
        </p:nvSpPr>
        <p:spPr>
          <a:xfrm>
            <a:off x="10515600" y="2545244"/>
            <a:ext cx="1101970" cy="923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83F1FA-211D-3044-9E35-958DFBC26156}" type="slidenum">
              <a:rPr lang="en-US" smtClean="0">
                <a:solidFill>
                  <a:prstClr val="white"/>
                </a:solidFill>
              </a:rPr>
              <a:pPr/>
              <a:t>3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Engaging VA and Industry</a:t>
            </a:r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>
          <a:xfrm>
            <a:off x="307172" y="888829"/>
            <a:ext cx="2764011" cy="2616371"/>
            <a:chOff x="479552" y="2819401"/>
            <a:chExt cx="3497602" cy="3228565"/>
          </a:xfrm>
        </p:grpSpPr>
        <p:sp>
          <p:nvSpPr>
            <p:cNvPr id="3" name="TextBox 2"/>
            <p:cNvSpPr txBox="1"/>
            <p:nvPr/>
          </p:nvSpPr>
          <p:spPr>
            <a:xfrm>
              <a:off x="479552" y="5105400"/>
              <a:ext cx="3364991" cy="9425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/>
                <a:t>Feb 2016 Draft PWS </a:t>
              </a:r>
            </a:p>
          </p:txBody>
        </p:sp>
        <p:pic>
          <p:nvPicPr>
            <p:cNvPr id="13" name="Picture 12" descr="C:\Users\vhacocogard\AppData\Local\Microsoft\Windows\Temporary Internet Files\Content.Outlook\7KCCZE2D\PWS RFP_v3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9600" y="2819401"/>
              <a:ext cx="3367554" cy="19812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6" name="TextBox 19"/>
          <p:cNvSpPr txBox="1"/>
          <p:nvPr/>
        </p:nvSpPr>
        <p:spPr>
          <a:xfrm>
            <a:off x="7303201" y="1191572"/>
            <a:ext cx="1768229" cy="10380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b="1" dirty="0">
                <a:solidFill>
                  <a:schemeClr val="accent1"/>
                </a:solidFill>
                <a:latin typeface="Calibri" panose="020F0502020204030204" pitchFamily="34" charset="0"/>
              </a:rPr>
              <a:t>~ 3,104</a:t>
            </a:r>
          </a:p>
          <a:p>
            <a:r>
              <a:rPr lang="en-US" sz="1600" dirty="0">
                <a:latin typeface="Calibri" panose="020F0502020204030204" pitchFamily="34" charset="0"/>
              </a:rPr>
              <a:t>Total Comments and Questions</a:t>
            </a:r>
            <a:endParaRPr lang="en-US" sz="1600" b="1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</a:endParaRPr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3520114" y="793392"/>
            <a:ext cx="3238432" cy="2420797"/>
            <a:chOff x="4712486" y="2743200"/>
            <a:chExt cx="3901162" cy="2916198"/>
          </a:xfrm>
        </p:grpSpPr>
        <p:sp>
          <p:nvSpPr>
            <p:cNvPr id="10" name="TextBox 9"/>
            <p:cNvSpPr txBox="1"/>
            <p:nvPr/>
          </p:nvSpPr>
          <p:spPr>
            <a:xfrm>
              <a:off x="4800600" y="5105400"/>
              <a:ext cx="3813048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/>
                <a:t>April 2016 Draft RFP </a:t>
              </a:r>
            </a:p>
          </p:txBody>
        </p:sp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12486" y="2743200"/>
              <a:ext cx="3810000" cy="22098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17" name="TextBox 16"/>
          <p:cNvSpPr txBox="1"/>
          <p:nvPr/>
        </p:nvSpPr>
        <p:spPr>
          <a:xfrm>
            <a:off x="322398" y="5167582"/>
            <a:ext cx="2836330" cy="646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Jan 2017 RFP &amp; Pre-Proposal Conference  </a:t>
            </a:r>
          </a:p>
        </p:txBody>
      </p:sp>
      <p:grpSp>
        <p:nvGrpSpPr>
          <p:cNvPr id="15" name="Group 14"/>
          <p:cNvGrpSpPr/>
          <p:nvPr/>
        </p:nvGrpSpPr>
        <p:grpSpPr>
          <a:xfrm>
            <a:off x="762795" y="3361368"/>
            <a:ext cx="2268275" cy="1591632"/>
            <a:chOff x="3442495" y="1611501"/>
            <a:chExt cx="2268273" cy="1591631"/>
          </a:xfrm>
        </p:grpSpPr>
        <p:sp>
          <p:nvSpPr>
            <p:cNvPr id="9" name="Oval 8"/>
            <p:cNvSpPr/>
            <p:nvPr/>
          </p:nvSpPr>
          <p:spPr>
            <a:xfrm>
              <a:off x="4152916" y="1611501"/>
              <a:ext cx="1557852" cy="1591631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bg1"/>
                  </a:solidFill>
                </a:rPr>
                <a:t>~800</a:t>
              </a:r>
            </a:p>
          </p:txBody>
        </p:sp>
        <p:sp>
          <p:nvSpPr>
            <p:cNvPr id="19" name="Rectangle 18"/>
            <p:cNvSpPr/>
            <p:nvPr/>
          </p:nvSpPr>
          <p:spPr>
            <a:xfrm>
              <a:off x="3442495" y="3010895"/>
              <a:ext cx="146420" cy="114129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3618422" y="2939140"/>
              <a:ext cx="66544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b="1" dirty="0"/>
                <a:t>Industry</a:t>
              </a:r>
            </a:p>
          </p:txBody>
        </p:sp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522004" y="2468019"/>
              <a:ext cx="842377" cy="68593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604340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83F1FA-211D-3044-9E35-958DFBC26156}" type="slidenum">
              <a:rPr lang="en-US" smtClean="0">
                <a:solidFill>
                  <a:prstClr val="white"/>
                </a:solidFill>
              </a:rPr>
              <a:pPr/>
              <a:t>4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-304800"/>
            <a:ext cx="8458200" cy="114300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Proposed Changes </a:t>
            </a:r>
            <a:r>
              <a:rPr lang="en-US" sz="2400" dirty="0"/>
              <a:t>Based on Comments and Questions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836283"/>
              </p:ext>
            </p:extLst>
          </p:nvPr>
        </p:nvGraphicFramePr>
        <p:xfrm>
          <a:off x="285750" y="685802"/>
          <a:ext cx="8572500" cy="5333997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216804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6404455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495582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RFP</a:t>
                      </a:r>
                      <a:r>
                        <a:rPr lang="en-US" sz="1600" baseline="0" dirty="0"/>
                        <a:t> </a:t>
                      </a:r>
                      <a:endParaRPr lang="en-US" sz="1600" dirty="0"/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Description</a:t>
                      </a:r>
                      <a:r>
                        <a:rPr lang="en-US" sz="1600" baseline="0" dirty="0"/>
                        <a:t> of </a:t>
                      </a:r>
                      <a:r>
                        <a:rPr lang="en-US" sz="1600" baseline="0" dirty="0" smtClean="0"/>
                        <a:t>Proposed Changes </a:t>
                      </a:r>
                      <a:r>
                        <a:rPr lang="en-US" sz="1600" baseline="0" dirty="0"/>
                        <a:t>Made</a:t>
                      </a:r>
                      <a:endParaRPr lang="en-US" sz="16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684986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/>
                        <a:t>Data and</a:t>
                      </a:r>
                      <a:r>
                        <a:rPr lang="en-US" sz="1600" b="1" baseline="0" dirty="0"/>
                        <a:t> Attachments</a:t>
                      </a:r>
                      <a:endParaRPr lang="en-US" sz="1600" b="1" dirty="0"/>
                    </a:p>
                  </a:txBody>
                  <a:tcPr anchor="ctr"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Refreshing 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and </a:t>
                      </a:r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expanding 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data </a:t>
                      </a:r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in 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existing </a:t>
                      </a:r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and new 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attachments to help offerors better understand scope and prepare proposals</a:t>
                      </a:r>
                    </a:p>
                    <a:p>
                      <a:pPr marL="742950" lvl="1" indent="-285750">
                        <a:buFont typeface="Courier New" panose="02070309020205020404" pitchFamily="49" charset="0"/>
                        <a:buChar char="o"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Dental</a:t>
                      </a:r>
                      <a:r>
                        <a:rPr lang="en-US" sz="1600" baseline="0" dirty="0">
                          <a:solidFill>
                            <a:schemeClr val="tx1"/>
                          </a:solidFill>
                        </a:rPr>
                        <a:t> volumes by station, Unique Veterans by rurality, Tier 2 call center volume projections, Zip and Claims level data (de-identified of Veteran identifiable information)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068971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/>
                        <a:t>Referral and Authorization</a:t>
                      </a:r>
                    </a:p>
                  </a:txBody>
                  <a:tcPr anchor="ctr"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baseline="0" dirty="0">
                          <a:solidFill>
                            <a:schemeClr val="tx1"/>
                          </a:solidFill>
                        </a:rPr>
                        <a:t>Providing answers to ~70 related questions and adjusting requirement for more clarity and understanding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042229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/>
                        <a:t>Pharmacy Network Adequacy</a:t>
                      </a:r>
                    </a:p>
                  </a:txBody>
                  <a:tcPr anchor="ctr"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Adopting recommended CMS distance standards for pharmacy network locations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042229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/>
                        <a:t>Optional Requirements</a:t>
                      </a:r>
                    </a:p>
                  </a:txBody>
                  <a:tcPr anchor="ctr"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Adding</a:t>
                      </a:r>
                      <a:r>
                        <a:rPr lang="en-US" sz="1600" baseline="0" dirty="0">
                          <a:solidFill>
                            <a:schemeClr val="tx1"/>
                          </a:solidFill>
                        </a:rPr>
                        <a:t> an optional scheduling requirement, answered many questions and clarified language in the RFP for Case Management, Care Coordination and Disease Management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083226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83F1FA-211D-3044-9E35-958DFBC26156}" type="slidenum">
              <a:rPr lang="en-US" smtClean="0">
                <a:solidFill>
                  <a:prstClr val="white"/>
                </a:solidFill>
              </a:rPr>
              <a:pPr/>
              <a:t>5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04800" y="-304800"/>
            <a:ext cx="8534400" cy="114300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Proposed Changes </a:t>
            </a:r>
            <a:r>
              <a:rPr lang="en-US" sz="2400" dirty="0"/>
              <a:t>Based on Comments and Questions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5627920"/>
              </p:ext>
            </p:extLst>
          </p:nvPr>
        </p:nvGraphicFramePr>
        <p:xfrm>
          <a:off x="285750" y="685802"/>
          <a:ext cx="8572500" cy="5257799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216804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6404455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512453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RFP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Description</a:t>
                      </a:r>
                      <a:r>
                        <a:rPr lang="en-US" sz="1600" baseline="0" dirty="0"/>
                        <a:t> of Changes Made</a:t>
                      </a:r>
                      <a:endParaRPr lang="en-US" sz="16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562275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/>
                        <a:t>Pricing/Claims</a:t>
                      </a:r>
                      <a:r>
                        <a:rPr lang="en-US" sz="1600" b="1" baseline="0" dirty="0"/>
                        <a:t> &amp; </a:t>
                      </a:r>
                      <a:r>
                        <a:rPr lang="en-US" sz="1600" b="1" dirty="0"/>
                        <a:t>Invoicing</a:t>
                      </a:r>
                    </a:p>
                  </a:txBody>
                  <a:tcPr anchor="ctr"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Clarifying</a:t>
                      </a:r>
                      <a:r>
                        <a:rPr lang="en-US" sz="1600" baseline="0" dirty="0">
                          <a:solidFill>
                            <a:schemeClr val="tx1"/>
                          </a:solidFill>
                        </a:rPr>
                        <a:t> claims and invoicing information </a:t>
                      </a:r>
                      <a:r>
                        <a:rPr lang="en-US" sz="1600" baseline="0" dirty="0" smtClean="0">
                          <a:solidFill>
                            <a:schemeClr val="tx1"/>
                          </a:solidFill>
                        </a:rPr>
                        <a:t>and processes needed for submissions including </a:t>
                      </a:r>
                      <a:r>
                        <a:rPr lang="en-US" sz="1600" baseline="0" dirty="0">
                          <a:solidFill>
                            <a:schemeClr val="tx1"/>
                          </a:solidFill>
                        </a:rPr>
                        <a:t>flexibility for highly rural or hard to obtain providers/specialties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US" sz="1600" baseline="0" dirty="0">
                        <a:solidFill>
                          <a:schemeClr val="tx1"/>
                        </a:solidFill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baseline="0" dirty="0" smtClean="0">
                          <a:solidFill>
                            <a:schemeClr val="tx1"/>
                          </a:solidFill>
                        </a:rPr>
                        <a:t>Adding </a:t>
                      </a:r>
                      <a:r>
                        <a:rPr lang="en-US" sz="1600" baseline="0" dirty="0">
                          <a:solidFill>
                            <a:schemeClr val="tx1"/>
                          </a:solidFill>
                        </a:rPr>
                        <a:t>a Contract Line Item (CLIN) specific for Maryland HSCRS Hospital pricing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US" sz="1600" baseline="0" dirty="0">
                        <a:solidFill>
                          <a:schemeClr val="tx1"/>
                        </a:solidFill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baseline="0" dirty="0" smtClean="0">
                          <a:solidFill>
                            <a:schemeClr val="tx1"/>
                          </a:solidFill>
                        </a:rPr>
                        <a:t>Improving </a:t>
                      </a:r>
                      <a:r>
                        <a:rPr lang="en-US" sz="1600" baseline="0" dirty="0">
                          <a:solidFill>
                            <a:schemeClr val="tx1"/>
                          </a:solidFill>
                        </a:rPr>
                        <a:t>Home Infusion pricing based on Industry recommendation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105362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/>
                        <a:t>Claims Auditing</a:t>
                      </a:r>
                    </a:p>
                  </a:txBody>
                  <a:tcPr anchor="ctr"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Including requirements to</a:t>
                      </a:r>
                      <a:r>
                        <a:rPr lang="en-US" sz="1600" baseline="0" dirty="0">
                          <a:solidFill>
                            <a:schemeClr val="tx1"/>
                          </a:solidFill>
                        </a:rPr>
                        <a:t> improve claims auditing and recoupment of overpayments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077709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/>
                        <a:t>Minor</a:t>
                      </a:r>
                      <a:r>
                        <a:rPr lang="en-US" sz="1600" b="1" baseline="0" dirty="0"/>
                        <a:t> Changes</a:t>
                      </a:r>
                      <a:endParaRPr lang="en-US" sz="1600" b="1" dirty="0"/>
                    </a:p>
                  </a:txBody>
                  <a:tcPr anchor="ctr"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Clarifying</a:t>
                      </a:r>
                      <a:r>
                        <a:rPr lang="en-US" sz="1600" baseline="0" dirty="0">
                          <a:solidFill>
                            <a:schemeClr val="tx1"/>
                          </a:solidFill>
                        </a:rPr>
                        <a:t> and adjusting requirements related to Technology, Contract Clauses, Network Adequacy, Definitions, Customer Service, Benefits and High Performing Networks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48488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Freeform 30"/>
          <p:cNvSpPr/>
          <p:nvPr/>
        </p:nvSpPr>
        <p:spPr>
          <a:xfrm>
            <a:off x="2593714" y="5021178"/>
            <a:ext cx="6248399" cy="726059"/>
          </a:xfrm>
          <a:custGeom>
            <a:avLst/>
            <a:gdLst>
              <a:gd name="connsiteX0" fmla="*/ 149525 w 897135"/>
              <a:gd name="connsiteY0" fmla="*/ 0 h 5023104"/>
              <a:gd name="connsiteX1" fmla="*/ 747610 w 897135"/>
              <a:gd name="connsiteY1" fmla="*/ 0 h 5023104"/>
              <a:gd name="connsiteX2" fmla="*/ 897135 w 897135"/>
              <a:gd name="connsiteY2" fmla="*/ 149525 h 5023104"/>
              <a:gd name="connsiteX3" fmla="*/ 897135 w 897135"/>
              <a:gd name="connsiteY3" fmla="*/ 5023104 h 5023104"/>
              <a:gd name="connsiteX4" fmla="*/ 897135 w 897135"/>
              <a:gd name="connsiteY4" fmla="*/ 5023104 h 5023104"/>
              <a:gd name="connsiteX5" fmla="*/ 0 w 897135"/>
              <a:gd name="connsiteY5" fmla="*/ 5023104 h 5023104"/>
              <a:gd name="connsiteX6" fmla="*/ 0 w 897135"/>
              <a:gd name="connsiteY6" fmla="*/ 5023104 h 5023104"/>
              <a:gd name="connsiteX7" fmla="*/ 0 w 897135"/>
              <a:gd name="connsiteY7" fmla="*/ 149525 h 5023104"/>
              <a:gd name="connsiteX8" fmla="*/ 149525 w 897135"/>
              <a:gd name="connsiteY8" fmla="*/ 0 h 5023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97135" h="5023104">
                <a:moveTo>
                  <a:pt x="897135" y="837200"/>
                </a:moveTo>
                <a:lnTo>
                  <a:pt x="897135" y="4185904"/>
                </a:lnTo>
                <a:cubicBezTo>
                  <a:pt x="897135" y="4648273"/>
                  <a:pt x="885178" y="5023101"/>
                  <a:pt x="870429" y="5023101"/>
                </a:cubicBezTo>
                <a:lnTo>
                  <a:pt x="0" y="5023101"/>
                </a:lnTo>
                <a:lnTo>
                  <a:pt x="0" y="5023101"/>
                </a:lnTo>
                <a:lnTo>
                  <a:pt x="0" y="3"/>
                </a:lnTo>
                <a:lnTo>
                  <a:pt x="0" y="3"/>
                </a:lnTo>
                <a:lnTo>
                  <a:pt x="870429" y="3"/>
                </a:lnTo>
                <a:cubicBezTo>
                  <a:pt x="885178" y="3"/>
                  <a:pt x="897135" y="374831"/>
                  <a:pt x="897135" y="837200"/>
                </a:cubicBezTo>
                <a:close/>
              </a:path>
            </a:pathLst>
          </a:custGeom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72391" tIns="79990" rIns="116185" bIns="79991" numCol="1" spcCol="1270" anchor="ctr" anchorCtr="0">
            <a:noAutofit/>
          </a:bodyPr>
          <a:lstStyle/>
          <a:p>
            <a:pPr marL="171450" lvl="1" indent="-171450" algn="l" defTabSz="8445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r>
              <a:rPr lang="en-US" kern="1200" dirty="0"/>
              <a:t>Proposal due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83F1FA-211D-3044-9E35-958DFBC26156}" type="slidenum">
              <a:rPr lang="en-US" smtClean="0">
                <a:solidFill>
                  <a:prstClr val="white"/>
                </a:solidFill>
              </a:rPr>
              <a:pPr/>
              <a:t>6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Timeline Update </a:t>
            </a:r>
            <a:r>
              <a:rPr lang="en-US" sz="2000" dirty="0"/>
              <a:t>(all dates 2017)</a:t>
            </a:r>
          </a:p>
        </p:txBody>
      </p:sp>
      <p:sp>
        <p:nvSpPr>
          <p:cNvPr id="6" name="Freeform 5"/>
          <p:cNvSpPr/>
          <p:nvPr/>
        </p:nvSpPr>
        <p:spPr>
          <a:xfrm>
            <a:off x="2590800" y="879221"/>
            <a:ext cx="6248399" cy="726059"/>
          </a:xfrm>
          <a:custGeom>
            <a:avLst/>
            <a:gdLst>
              <a:gd name="connsiteX0" fmla="*/ 149525 w 897135"/>
              <a:gd name="connsiteY0" fmla="*/ 0 h 5023104"/>
              <a:gd name="connsiteX1" fmla="*/ 747610 w 897135"/>
              <a:gd name="connsiteY1" fmla="*/ 0 h 5023104"/>
              <a:gd name="connsiteX2" fmla="*/ 897135 w 897135"/>
              <a:gd name="connsiteY2" fmla="*/ 149525 h 5023104"/>
              <a:gd name="connsiteX3" fmla="*/ 897135 w 897135"/>
              <a:gd name="connsiteY3" fmla="*/ 5023104 h 5023104"/>
              <a:gd name="connsiteX4" fmla="*/ 897135 w 897135"/>
              <a:gd name="connsiteY4" fmla="*/ 5023104 h 5023104"/>
              <a:gd name="connsiteX5" fmla="*/ 0 w 897135"/>
              <a:gd name="connsiteY5" fmla="*/ 5023104 h 5023104"/>
              <a:gd name="connsiteX6" fmla="*/ 0 w 897135"/>
              <a:gd name="connsiteY6" fmla="*/ 5023104 h 5023104"/>
              <a:gd name="connsiteX7" fmla="*/ 0 w 897135"/>
              <a:gd name="connsiteY7" fmla="*/ 149525 h 5023104"/>
              <a:gd name="connsiteX8" fmla="*/ 149525 w 897135"/>
              <a:gd name="connsiteY8" fmla="*/ 0 h 5023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97135" h="5023104">
                <a:moveTo>
                  <a:pt x="897135" y="837200"/>
                </a:moveTo>
                <a:lnTo>
                  <a:pt x="897135" y="4185904"/>
                </a:lnTo>
                <a:cubicBezTo>
                  <a:pt x="897135" y="4648273"/>
                  <a:pt x="885178" y="5023101"/>
                  <a:pt x="870429" y="5023101"/>
                </a:cubicBezTo>
                <a:lnTo>
                  <a:pt x="0" y="5023101"/>
                </a:lnTo>
                <a:lnTo>
                  <a:pt x="0" y="5023101"/>
                </a:lnTo>
                <a:lnTo>
                  <a:pt x="0" y="3"/>
                </a:lnTo>
                <a:lnTo>
                  <a:pt x="0" y="3"/>
                </a:lnTo>
                <a:lnTo>
                  <a:pt x="870429" y="3"/>
                </a:lnTo>
                <a:cubicBezTo>
                  <a:pt x="885178" y="3"/>
                  <a:pt x="897135" y="374831"/>
                  <a:pt x="897135" y="837200"/>
                </a:cubicBezTo>
                <a:close/>
              </a:path>
            </a:pathLst>
          </a:custGeom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72391" tIns="79990" rIns="116185" bIns="79991" numCol="1" spcCol="1270" anchor="ctr" anchorCtr="0">
            <a:noAutofit/>
          </a:bodyPr>
          <a:lstStyle/>
          <a:p>
            <a:pPr marL="171450" lvl="1" indent="-171450" algn="l" defTabSz="8445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r>
              <a:rPr lang="en-US" kern="1200" dirty="0"/>
              <a:t>Posting of Answers and Amendment</a:t>
            </a:r>
          </a:p>
        </p:txBody>
      </p:sp>
      <p:sp>
        <p:nvSpPr>
          <p:cNvPr id="7" name="Freeform 6"/>
          <p:cNvSpPr/>
          <p:nvPr/>
        </p:nvSpPr>
        <p:spPr>
          <a:xfrm>
            <a:off x="457200" y="838200"/>
            <a:ext cx="2133600" cy="875403"/>
          </a:xfrm>
          <a:custGeom>
            <a:avLst/>
            <a:gdLst>
              <a:gd name="connsiteX0" fmla="*/ 0 w 2825496"/>
              <a:gd name="connsiteY0" fmla="*/ 186907 h 1121419"/>
              <a:gd name="connsiteX1" fmla="*/ 186907 w 2825496"/>
              <a:gd name="connsiteY1" fmla="*/ 0 h 1121419"/>
              <a:gd name="connsiteX2" fmla="*/ 2638589 w 2825496"/>
              <a:gd name="connsiteY2" fmla="*/ 0 h 1121419"/>
              <a:gd name="connsiteX3" fmla="*/ 2825496 w 2825496"/>
              <a:gd name="connsiteY3" fmla="*/ 186907 h 1121419"/>
              <a:gd name="connsiteX4" fmla="*/ 2825496 w 2825496"/>
              <a:gd name="connsiteY4" fmla="*/ 934512 h 1121419"/>
              <a:gd name="connsiteX5" fmla="*/ 2638589 w 2825496"/>
              <a:gd name="connsiteY5" fmla="*/ 1121419 h 1121419"/>
              <a:gd name="connsiteX6" fmla="*/ 186907 w 2825496"/>
              <a:gd name="connsiteY6" fmla="*/ 1121419 h 1121419"/>
              <a:gd name="connsiteX7" fmla="*/ 0 w 2825496"/>
              <a:gd name="connsiteY7" fmla="*/ 934512 h 1121419"/>
              <a:gd name="connsiteX8" fmla="*/ 0 w 2825496"/>
              <a:gd name="connsiteY8" fmla="*/ 186907 h 11214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25496" h="1121419">
                <a:moveTo>
                  <a:pt x="0" y="186907"/>
                </a:moveTo>
                <a:cubicBezTo>
                  <a:pt x="0" y="83681"/>
                  <a:pt x="83681" y="0"/>
                  <a:pt x="186907" y="0"/>
                </a:cubicBezTo>
                <a:lnTo>
                  <a:pt x="2638589" y="0"/>
                </a:lnTo>
                <a:cubicBezTo>
                  <a:pt x="2741815" y="0"/>
                  <a:pt x="2825496" y="83681"/>
                  <a:pt x="2825496" y="186907"/>
                </a:cubicBezTo>
                <a:lnTo>
                  <a:pt x="2825496" y="934512"/>
                </a:lnTo>
                <a:cubicBezTo>
                  <a:pt x="2825496" y="1037738"/>
                  <a:pt x="2741815" y="1121419"/>
                  <a:pt x="2638589" y="1121419"/>
                </a:cubicBezTo>
                <a:lnTo>
                  <a:pt x="186907" y="1121419"/>
                </a:lnTo>
                <a:cubicBezTo>
                  <a:pt x="83681" y="1121419"/>
                  <a:pt x="0" y="1037738"/>
                  <a:pt x="0" y="934512"/>
                </a:cubicBezTo>
                <a:lnTo>
                  <a:pt x="0" y="186907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46183" tIns="100463" rIns="146183" bIns="100463" numCol="1" spcCol="1270" anchor="ctr" anchorCtr="0">
            <a:noAutofit/>
          </a:bodyPr>
          <a:lstStyle/>
          <a:p>
            <a:pPr lvl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b="1" kern="1200" dirty="0"/>
              <a:t>Mid-March</a:t>
            </a:r>
          </a:p>
        </p:txBody>
      </p:sp>
      <p:sp>
        <p:nvSpPr>
          <p:cNvPr id="20" name="Freeform 19"/>
          <p:cNvSpPr/>
          <p:nvPr/>
        </p:nvSpPr>
        <p:spPr>
          <a:xfrm>
            <a:off x="2590800" y="1906298"/>
            <a:ext cx="6248399" cy="726059"/>
          </a:xfrm>
          <a:custGeom>
            <a:avLst/>
            <a:gdLst>
              <a:gd name="connsiteX0" fmla="*/ 149525 w 897135"/>
              <a:gd name="connsiteY0" fmla="*/ 0 h 5023104"/>
              <a:gd name="connsiteX1" fmla="*/ 747610 w 897135"/>
              <a:gd name="connsiteY1" fmla="*/ 0 h 5023104"/>
              <a:gd name="connsiteX2" fmla="*/ 897135 w 897135"/>
              <a:gd name="connsiteY2" fmla="*/ 149525 h 5023104"/>
              <a:gd name="connsiteX3" fmla="*/ 897135 w 897135"/>
              <a:gd name="connsiteY3" fmla="*/ 5023104 h 5023104"/>
              <a:gd name="connsiteX4" fmla="*/ 897135 w 897135"/>
              <a:gd name="connsiteY4" fmla="*/ 5023104 h 5023104"/>
              <a:gd name="connsiteX5" fmla="*/ 0 w 897135"/>
              <a:gd name="connsiteY5" fmla="*/ 5023104 h 5023104"/>
              <a:gd name="connsiteX6" fmla="*/ 0 w 897135"/>
              <a:gd name="connsiteY6" fmla="*/ 5023104 h 5023104"/>
              <a:gd name="connsiteX7" fmla="*/ 0 w 897135"/>
              <a:gd name="connsiteY7" fmla="*/ 149525 h 5023104"/>
              <a:gd name="connsiteX8" fmla="*/ 149525 w 897135"/>
              <a:gd name="connsiteY8" fmla="*/ 0 h 5023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97135" h="5023104">
                <a:moveTo>
                  <a:pt x="897135" y="837200"/>
                </a:moveTo>
                <a:lnTo>
                  <a:pt x="897135" y="4185904"/>
                </a:lnTo>
                <a:cubicBezTo>
                  <a:pt x="897135" y="4648273"/>
                  <a:pt x="885178" y="5023101"/>
                  <a:pt x="870429" y="5023101"/>
                </a:cubicBezTo>
                <a:lnTo>
                  <a:pt x="0" y="5023101"/>
                </a:lnTo>
                <a:lnTo>
                  <a:pt x="0" y="5023101"/>
                </a:lnTo>
                <a:lnTo>
                  <a:pt x="0" y="3"/>
                </a:lnTo>
                <a:lnTo>
                  <a:pt x="0" y="3"/>
                </a:lnTo>
                <a:lnTo>
                  <a:pt x="870429" y="3"/>
                </a:lnTo>
                <a:cubicBezTo>
                  <a:pt x="885178" y="3"/>
                  <a:pt x="897135" y="374831"/>
                  <a:pt x="897135" y="837200"/>
                </a:cubicBezTo>
                <a:close/>
              </a:path>
            </a:pathLst>
          </a:custGeom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72391" tIns="79990" rIns="116185" bIns="79991" numCol="1" spcCol="1270" anchor="ctr" anchorCtr="0">
            <a:noAutofit/>
          </a:bodyPr>
          <a:lstStyle/>
          <a:p>
            <a:pPr marL="171450" lvl="1" indent="-171450" defTabSz="8445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r>
              <a:rPr lang="en-US" dirty="0"/>
              <a:t>Industry Day for open discussion and further clarification on RFP</a:t>
            </a:r>
          </a:p>
        </p:txBody>
      </p:sp>
      <p:sp>
        <p:nvSpPr>
          <p:cNvPr id="21" name="Freeform 20"/>
          <p:cNvSpPr/>
          <p:nvPr/>
        </p:nvSpPr>
        <p:spPr>
          <a:xfrm>
            <a:off x="457200" y="1865277"/>
            <a:ext cx="2133600" cy="875403"/>
          </a:xfrm>
          <a:custGeom>
            <a:avLst/>
            <a:gdLst>
              <a:gd name="connsiteX0" fmla="*/ 0 w 2825496"/>
              <a:gd name="connsiteY0" fmla="*/ 186907 h 1121419"/>
              <a:gd name="connsiteX1" fmla="*/ 186907 w 2825496"/>
              <a:gd name="connsiteY1" fmla="*/ 0 h 1121419"/>
              <a:gd name="connsiteX2" fmla="*/ 2638589 w 2825496"/>
              <a:gd name="connsiteY2" fmla="*/ 0 h 1121419"/>
              <a:gd name="connsiteX3" fmla="*/ 2825496 w 2825496"/>
              <a:gd name="connsiteY3" fmla="*/ 186907 h 1121419"/>
              <a:gd name="connsiteX4" fmla="*/ 2825496 w 2825496"/>
              <a:gd name="connsiteY4" fmla="*/ 934512 h 1121419"/>
              <a:gd name="connsiteX5" fmla="*/ 2638589 w 2825496"/>
              <a:gd name="connsiteY5" fmla="*/ 1121419 h 1121419"/>
              <a:gd name="connsiteX6" fmla="*/ 186907 w 2825496"/>
              <a:gd name="connsiteY6" fmla="*/ 1121419 h 1121419"/>
              <a:gd name="connsiteX7" fmla="*/ 0 w 2825496"/>
              <a:gd name="connsiteY7" fmla="*/ 934512 h 1121419"/>
              <a:gd name="connsiteX8" fmla="*/ 0 w 2825496"/>
              <a:gd name="connsiteY8" fmla="*/ 186907 h 11214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25496" h="1121419">
                <a:moveTo>
                  <a:pt x="0" y="186907"/>
                </a:moveTo>
                <a:cubicBezTo>
                  <a:pt x="0" y="83681"/>
                  <a:pt x="83681" y="0"/>
                  <a:pt x="186907" y="0"/>
                </a:cubicBezTo>
                <a:lnTo>
                  <a:pt x="2638589" y="0"/>
                </a:lnTo>
                <a:cubicBezTo>
                  <a:pt x="2741815" y="0"/>
                  <a:pt x="2825496" y="83681"/>
                  <a:pt x="2825496" y="186907"/>
                </a:cubicBezTo>
                <a:lnTo>
                  <a:pt x="2825496" y="934512"/>
                </a:lnTo>
                <a:cubicBezTo>
                  <a:pt x="2825496" y="1037738"/>
                  <a:pt x="2741815" y="1121419"/>
                  <a:pt x="2638589" y="1121419"/>
                </a:cubicBezTo>
                <a:lnTo>
                  <a:pt x="186907" y="1121419"/>
                </a:lnTo>
                <a:cubicBezTo>
                  <a:pt x="83681" y="1121419"/>
                  <a:pt x="0" y="1037738"/>
                  <a:pt x="0" y="934512"/>
                </a:cubicBezTo>
                <a:lnTo>
                  <a:pt x="0" y="186907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46183" tIns="100463" rIns="146183" bIns="100463" numCol="1" spcCol="1270" anchor="ctr" anchorCtr="0">
            <a:noAutofit/>
          </a:bodyPr>
          <a:lstStyle/>
          <a:p>
            <a:pPr lvl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b="1" dirty="0"/>
              <a:t>End-March</a:t>
            </a:r>
          </a:p>
        </p:txBody>
      </p:sp>
      <p:sp>
        <p:nvSpPr>
          <p:cNvPr id="23" name="Freeform 22"/>
          <p:cNvSpPr/>
          <p:nvPr/>
        </p:nvSpPr>
        <p:spPr>
          <a:xfrm>
            <a:off x="2590800" y="3960452"/>
            <a:ext cx="6248399" cy="726059"/>
          </a:xfrm>
          <a:custGeom>
            <a:avLst/>
            <a:gdLst>
              <a:gd name="connsiteX0" fmla="*/ 149525 w 897135"/>
              <a:gd name="connsiteY0" fmla="*/ 0 h 5023104"/>
              <a:gd name="connsiteX1" fmla="*/ 747610 w 897135"/>
              <a:gd name="connsiteY1" fmla="*/ 0 h 5023104"/>
              <a:gd name="connsiteX2" fmla="*/ 897135 w 897135"/>
              <a:gd name="connsiteY2" fmla="*/ 149525 h 5023104"/>
              <a:gd name="connsiteX3" fmla="*/ 897135 w 897135"/>
              <a:gd name="connsiteY3" fmla="*/ 5023104 h 5023104"/>
              <a:gd name="connsiteX4" fmla="*/ 897135 w 897135"/>
              <a:gd name="connsiteY4" fmla="*/ 5023104 h 5023104"/>
              <a:gd name="connsiteX5" fmla="*/ 0 w 897135"/>
              <a:gd name="connsiteY5" fmla="*/ 5023104 h 5023104"/>
              <a:gd name="connsiteX6" fmla="*/ 0 w 897135"/>
              <a:gd name="connsiteY6" fmla="*/ 5023104 h 5023104"/>
              <a:gd name="connsiteX7" fmla="*/ 0 w 897135"/>
              <a:gd name="connsiteY7" fmla="*/ 149525 h 5023104"/>
              <a:gd name="connsiteX8" fmla="*/ 149525 w 897135"/>
              <a:gd name="connsiteY8" fmla="*/ 0 h 5023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97135" h="5023104">
                <a:moveTo>
                  <a:pt x="897135" y="837200"/>
                </a:moveTo>
                <a:lnTo>
                  <a:pt x="897135" y="4185904"/>
                </a:lnTo>
                <a:cubicBezTo>
                  <a:pt x="897135" y="4648273"/>
                  <a:pt x="885178" y="5023101"/>
                  <a:pt x="870429" y="5023101"/>
                </a:cubicBezTo>
                <a:lnTo>
                  <a:pt x="0" y="5023101"/>
                </a:lnTo>
                <a:lnTo>
                  <a:pt x="0" y="5023101"/>
                </a:lnTo>
                <a:lnTo>
                  <a:pt x="0" y="3"/>
                </a:lnTo>
                <a:lnTo>
                  <a:pt x="0" y="3"/>
                </a:lnTo>
                <a:lnTo>
                  <a:pt x="870429" y="3"/>
                </a:lnTo>
                <a:cubicBezTo>
                  <a:pt x="885178" y="3"/>
                  <a:pt x="897135" y="374831"/>
                  <a:pt x="897135" y="837200"/>
                </a:cubicBezTo>
                <a:close/>
              </a:path>
            </a:pathLst>
          </a:custGeom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72391" tIns="79990" rIns="116185" bIns="79991" numCol="1" spcCol="1270" anchor="ctr" anchorCtr="0">
            <a:noAutofit/>
          </a:bodyPr>
          <a:lstStyle/>
          <a:p>
            <a:pPr marL="171450" lvl="1" indent="-171450" algn="l" defTabSz="8445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r>
              <a:rPr lang="en-US" kern="1200" dirty="0"/>
              <a:t>Final Responses/Clarifications posted</a:t>
            </a:r>
          </a:p>
        </p:txBody>
      </p:sp>
      <p:sp>
        <p:nvSpPr>
          <p:cNvPr id="24" name="Freeform 23"/>
          <p:cNvSpPr/>
          <p:nvPr/>
        </p:nvSpPr>
        <p:spPr>
          <a:xfrm>
            <a:off x="457200" y="3919431"/>
            <a:ext cx="2133600" cy="875403"/>
          </a:xfrm>
          <a:custGeom>
            <a:avLst/>
            <a:gdLst>
              <a:gd name="connsiteX0" fmla="*/ 0 w 2825496"/>
              <a:gd name="connsiteY0" fmla="*/ 186907 h 1121419"/>
              <a:gd name="connsiteX1" fmla="*/ 186907 w 2825496"/>
              <a:gd name="connsiteY1" fmla="*/ 0 h 1121419"/>
              <a:gd name="connsiteX2" fmla="*/ 2638589 w 2825496"/>
              <a:gd name="connsiteY2" fmla="*/ 0 h 1121419"/>
              <a:gd name="connsiteX3" fmla="*/ 2825496 w 2825496"/>
              <a:gd name="connsiteY3" fmla="*/ 186907 h 1121419"/>
              <a:gd name="connsiteX4" fmla="*/ 2825496 w 2825496"/>
              <a:gd name="connsiteY4" fmla="*/ 934512 h 1121419"/>
              <a:gd name="connsiteX5" fmla="*/ 2638589 w 2825496"/>
              <a:gd name="connsiteY5" fmla="*/ 1121419 h 1121419"/>
              <a:gd name="connsiteX6" fmla="*/ 186907 w 2825496"/>
              <a:gd name="connsiteY6" fmla="*/ 1121419 h 1121419"/>
              <a:gd name="connsiteX7" fmla="*/ 0 w 2825496"/>
              <a:gd name="connsiteY7" fmla="*/ 934512 h 1121419"/>
              <a:gd name="connsiteX8" fmla="*/ 0 w 2825496"/>
              <a:gd name="connsiteY8" fmla="*/ 186907 h 11214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25496" h="1121419">
                <a:moveTo>
                  <a:pt x="0" y="186907"/>
                </a:moveTo>
                <a:cubicBezTo>
                  <a:pt x="0" y="83681"/>
                  <a:pt x="83681" y="0"/>
                  <a:pt x="186907" y="0"/>
                </a:cubicBezTo>
                <a:lnTo>
                  <a:pt x="2638589" y="0"/>
                </a:lnTo>
                <a:cubicBezTo>
                  <a:pt x="2741815" y="0"/>
                  <a:pt x="2825496" y="83681"/>
                  <a:pt x="2825496" y="186907"/>
                </a:cubicBezTo>
                <a:lnTo>
                  <a:pt x="2825496" y="934512"/>
                </a:lnTo>
                <a:cubicBezTo>
                  <a:pt x="2825496" y="1037738"/>
                  <a:pt x="2741815" y="1121419"/>
                  <a:pt x="2638589" y="1121419"/>
                </a:cubicBezTo>
                <a:lnTo>
                  <a:pt x="186907" y="1121419"/>
                </a:lnTo>
                <a:cubicBezTo>
                  <a:pt x="83681" y="1121419"/>
                  <a:pt x="0" y="1037738"/>
                  <a:pt x="0" y="934512"/>
                </a:cubicBezTo>
                <a:lnTo>
                  <a:pt x="0" y="186907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46183" tIns="100463" rIns="146183" bIns="100463" numCol="1" spcCol="1270" anchor="ctr" anchorCtr="0">
            <a:noAutofit/>
          </a:bodyPr>
          <a:lstStyle/>
          <a:p>
            <a:pPr lvl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b="1" dirty="0"/>
              <a:t>Mid April</a:t>
            </a:r>
            <a:endParaRPr lang="en-US" b="1" kern="1200" dirty="0"/>
          </a:p>
        </p:txBody>
      </p:sp>
      <p:sp>
        <p:nvSpPr>
          <p:cNvPr id="26" name="Freeform 25"/>
          <p:cNvSpPr/>
          <p:nvPr/>
        </p:nvSpPr>
        <p:spPr>
          <a:xfrm>
            <a:off x="2590800" y="2933375"/>
            <a:ext cx="6248399" cy="726059"/>
          </a:xfrm>
          <a:custGeom>
            <a:avLst/>
            <a:gdLst>
              <a:gd name="connsiteX0" fmla="*/ 149525 w 897135"/>
              <a:gd name="connsiteY0" fmla="*/ 0 h 5023104"/>
              <a:gd name="connsiteX1" fmla="*/ 747610 w 897135"/>
              <a:gd name="connsiteY1" fmla="*/ 0 h 5023104"/>
              <a:gd name="connsiteX2" fmla="*/ 897135 w 897135"/>
              <a:gd name="connsiteY2" fmla="*/ 149525 h 5023104"/>
              <a:gd name="connsiteX3" fmla="*/ 897135 w 897135"/>
              <a:gd name="connsiteY3" fmla="*/ 5023104 h 5023104"/>
              <a:gd name="connsiteX4" fmla="*/ 897135 w 897135"/>
              <a:gd name="connsiteY4" fmla="*/ 5023104 h 5023104"/>
              <a:gd name="connsiteX5" fmla="*/ 0 w 897135"/>
              <a:gd name="connsiteY5" fmla="*/ 5023104 h 5023104"/>
              <a:gd name="connsiteX6" fmla="*/ 0 w 897135"/>
              <a:gd name="connsiteY6" fmla="*/ 5023104 h 5023104"/>
              <a:gd name="connsiteX7" fmla="*/ 0 w 897135"/>
              <a:gd name="connsiteY7" fmla="*/ 149525 h 5023104"/>
              <a:gd name="connsiteX8" fmla="*/ 149525 w 897135"/>
              <a:gd name="connsiteY8" fmla="*/ 0 h 5023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97135" h="5023104">
                <a:moveTo>
                  <a:pt x="897135" y="837200"/>
                </a:moveTo>
                <a:lnTo>
                  <a:pt x="897135" y="4185904"/>
                </a:lnTo>
                <a:cubicBezTo>
                  <a:pt x="897135" y="4648273"/>
                  <a:pt x="885178" y="5023101"/>
                  <a:pt x="870429" y="5023101"/>
                </a:cubicBezTo>
                <a:lnTo>
                  <a:pt x="0" y="5023101"/>
                </a:lnTo>
                <a:lnTo>
                  <a:pt x="0" y="5023101"/>
                </a:lnTo>
                <a:lnTo>
                  <a:pt x="0" y="3"/>
                </a:lnTo>
                <a:lnTo>
                  <a:pt x="0" y="3"/>
                </a:lnTo>
                <a:lnTo>
                  <a:pt x="870429" y="3"/>
                </a:lnTo>
                <a:cubicBezTo>
                  <a:pt x="885178" y="3"/>
                  <a:pt x="897135" y="374831"/>
                  <a:pt x="897135" y="837200"/>
                </a:cubicBezTo>
                <a:close/>
              </a:path>
            </a:pathLst>
          </a:custGeom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72391" tIns="79990" rIns="116185" bIns="79991" numCol="1" spcCol="1270" anchor="ctr" anchorCtr="0">
            <a:noAutofit/>
          </a:bodyPr>
          <a:lstStyle/>
          <a:p>
            <a:pPr marL="171450" lvl="1" indent="-171450" defTabSz="8445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r>
              <a:rPr lang="en-US" dirty="0"/>
              <a:t>Opportunity for final questions from industry</a:t>
            </a:r>
          </a:p>
        </p:txBody>
      </p:sp>
      <p:sp>
        <p:nvSpPr>
          <p:cNvPr id="27" name="Freeform 26"/>
          <p:cNvSpPr/>
          <p:nvPr/>
        </p:nvSpPr>
        <p:spPr>
          <a:xfrm>
            <a:off x="457200" y="2892354"/>
            <a:ext cx="2133600" cy="875403"/>
          </a:xfrm>
          <a:custGeom>
            <a:avLst/>
            <a:gdLst>
              <a:gd name="connsiteX0" fmla="*/ 0 w 2825496"/>
              <a:gd name="connsiteY0" fmla="*/ 186907 h 1121419"/>
              <a:gd name="connsiteX1" fmla="*/ 186907 w 2825496"/>
              <a:gd name="connsiteY1" fmla="*/ 0 h 1121419"/>
              <a:gd name="connsiteX2" fmla="*/ 2638589 w 2825496"/>
              <a:gd name="connsiteY2" fmla="*/ 0 h 1121419"/>
              <a:gd name="connsiteX3" fmla="*/ 2825496 w 2825496"/>
              <a:gd name="connsiteY3" fmla="*/ 186907 h 1121419"/>
              <a:gd name="connsiteX4" fmla="*/ 2825496 w 2825496"/>
              <a:gd name="connsiteY4" fmla="*/ 934512 h 1121419"/>
              <a:gd name="connsiteX5" fmla="*/ 2638589 w 2825496"/>
              <a:gd name="connsiteY5" fmla="*/ 1121419 h 1121419"/>
              <a:gd name="connsiteX6" fmla="*/ 186907 w 2825496"/>
              <a:gd name="connsiteY6" fmla="*/ 1121419 h 1121419"/>
              <a:gd name="connsiteX7" fmla="*/ 0 w 2825496"/>
              <a:gd name="connsiteY7" fmla="*/ 934512 h 1121419"/>
              <a:gd name="connsiteX8" fmla="*/ 0 w 2825496"/>
              <a:gd name="connsiteY8" fmla="*/ 186907 h 11214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25496" h="1121419">
                <a:moveTo>
                  <a:pt x="0" y="186907"/>
                </a:moveTo>
                <a:cubicBezTo>
                  <a:pt x="0" y="83681"/>
                  <a:pt x="83681" y="0"/>
                  <a:pt x="186907" y="0"/>
                </a:cubicBezTo>
                <a:lnTo>
                  <a:pt x="2638589" y="0"/>
                </a:lnTo>
                <a:cubicBezTo>
                  <a:pt x="2741815" y="0"/>
                  <a:pt x="2825496" y="83681"/>
                  <a:pt x="2825496" y="186907"/>
                </a:cubicBezTo>
                <a:lnTo>
                  <a:pt x="2825496" y="934512"/>
                </a:lnTo>
                <a:cubicBezTo>
                  <a:pt x="2825496" y="1037738"/>
                  <a:pt x="2741815" y="1121419"/>
                  <a:pt x="2638589" y="1121419"/>
                </a:cubicBezTo>
                <a:lnTo>
                  <a:pt x="186907" y="1121419"/>
                </a:lnTo>
                <a:cubicBezTo>
                  <a:pt x="83681" y="1121419"/>
                  <a:pt x="0" y="1037738"/>
                  <a:pt x="0" y="934512"/>
                </a:cubicBezTo>
                <a:lnTo>
                  <a:pt x="0" y="186907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46183" tIns="100463" rIns="146183" bIns="100463" numCol="1" spcCol="1270" anchor="ctr" anchorCtr="0">
            <a:noAutofit/>
          </a:bodyPr>
          <a:lstStyle/>
          <a:p>
            <a:pPr lvl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b="1" dirty="0"/>
              <a:t>Early April</a:t>
            </a:r>
          </a:p>
        </p:txBody>
      </p:sp>
      <p:sp>
        <p:nvSpPr>
          <p:cNvPr id="30" name="Freeform 29"/>
          <p:cNvSpPr/>
          <p:nvPr/>
        </p:nvSpPr>
        <p:spPr>
          <a:xfrm>
            <a:off x="457200" y="4946507"/>
            <a:ext cx="2133600" cy="875403"/>
          </a:xfrm>
          <a:custGeom>
            <a:avLst/>
            <a:gdLst>
              <a:gd name="connsiteX0" fmla="*/ 0 w 2825496"/>
              <a:gd name="connsiteY0" fmla="*/ 186907 h 1121419"/>
              <a:gd name="connsiteX1" fmla="*/ 186907 w 2825496"/>
              <a:gd name="connsiteY1" fmla="*/ 0 h 1121419"/>
              <a:gd name="connsiteX2" fmla="*/ 2638589 w 2825496"/>
              <a:gd name="connsiteY2" fmla="*/ 0 h 1121419"/>
              <a:gd name="connsiteX3" fmla="*/ 2825496 w 2825496"/>
              <a:gd name="connsiteY3" fmla="*/ 186907 h 1121419"/>
              <a:gd name="connsiteX4" fmla="*/ 2825496 w 2825496"/>
              <a:gd name="connsiteY4" fmla="*/ 934512 h 1121419"/>
              <a:gd name="connsiteX5" fmla="*/ 2638589 w 2825496"/>
              <a:gd name="connsiteY5" fmla="*/ 1121419 h 1121419"/>
              <a:gd name="connsiteX6" fmla="*/ 186907 w 2825496"/>
              <a:gd name="connsiteY6" fmla="*/ 1121419 h 1121419"/>
              <a:gd name="connsiteX7" fmla="*/ 0 w 2825496"/>
              <a:gd name="connsiteY7" fmla="*/ 934512 h 1121419"/>
              <a:gd name="connsiteX8" fmla="*/ 0 w 2825496"/>
              <a:gd name="connsiteY8" fmla="*/ 186907 h 11214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25496" h="1121419">
                <a:moveTo>
                  <a:pt x="0" y="186907"/>
                </a:moveTo>
                <a:cubicBezTo>
                  <a:pt x="0" y="83681"/>
                  <a:pt x="83681" y="0"/>
                  <a:pt x="186907" y="0"/>
                </a:cubicBezTo>
                <a:lnTo>
                  <a:pt x="2638589" y="0"/>
                </a:lnTo>
                <a:cubicBezTo>
                  <a:pt x="2741815" y="0"/>
                  <a:pt x="2825496" y="83681"/>
                  <a:pt x="2825496" y="186907"/>
                </a:cubicBezTo>
                <a:lnTo>
                  <a:pt x="2825496" y="934512"/>
                </a:lnTo>
                <a:cubicBezTo>
                  <a:pt x="2825496" y="1037738"/>
                  <a:pt x="2741815" y="1121419"/>
                  <a:pt x="2638589" y="1121419"/>
                </a:cubicBezTo>
                <a:lnTo>
                  <a:pt x="186907" y="1121419"/>
                </a:lnTo>
                <a:cubicBezTo>
                  <a:pt x="83681" y="1121419"/>
                  <a:pt x="0" y="1037738"/>
                  <a:pt x="0" y="934512"/>
                </a:cubicBezTo>
                <a:lnTo>
                  <a:pt x="0" y="186907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46183" tIns="100463" rIns="146183" bIns="100463" numCol="1" spcCol="1270" anchor="ctr" anchorCtr="0">
            <a:noAutofit/>
          </a:bodyPr>
          <a:lstStyle/>
          <a:p>
            <a:pPr lvl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b="1" kern="1200" dirty="0"/>
              <a:t>April 28</a:t>
            </a:r>
          </a:p>
        </p:txBody>
      </p:sp>
    </p:spTree>
    <p:extLst>
      <p:ext uri="{BB962C8B-B14F-4D97-AF65-F5344CB8AC3E}">
        <p14:creationId xmlns:p14="http://schemas.microsoft.com/office/powerpoint/2010/main" val="1662452298"/>
      </p:ext>
    </p:extLst>
  </p:cSld>
  <p:clrMapOvr>
    <a:masterClrMapping/>
  </p:clrMapOvr>
</p:sld>
</file>

<file path=ppt/theme/theme1.xml><?xml version="1.0" encoding="utf-8"?>
<a:theme xmlns:a="http://schemas.openxmlformats.org/drawingml/2006/main" name="2_Office Theme">
  <a:themeElements>
    <a:clrScheme name="VA Community Care">
      <a:dk1>
        <a:srgbClr val="000000"/>
      </a:dk1>
      <a:lt1>
        <a:srgbClr val="FFFFFF"/>
      </a:lt1>
      <a:dk2>
        <a:srgbClr val="173558"/>
      </a:dk2>
      <a:lt2>
        <a:srgbClr val="7D6C5A"/>
      </a:lt2>
      <a:accent1>
        <a:srgbClr val="2372B1"/>
      </a:accent1>
      <a:accent2>
        <a:srgbClr val="CD2028"/>
      </a:accent2>
      <a:accent3>
        <a:srgbClr val="9A1C1F"/>
      </a:accent3>
      <a:accent4>
        <a:srgbClr val="BD872C"/>
      </a:accent4>
      <a:accent5>
        <a:srgbClr val="738F57"/>
      </a:accent5>
      <a:accent6>
        <a:srgbClr val="0092B2"/>
      </a:accent6>
      <a:hlink>
        <a:srgbClr val="00A1DE"/>
      </a:hlink>
      <a:folHlink>
        <a:srgbClr val="72C7E7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VCP Deliverable" ma:contentTypeID="0x0101006C87CE7C2485554FA05AE80BABD061E9" ma:contentTypeVersion="4" ma:contentTypeDescription="Create a new document." ma:contentTypeScope="" ma:versionID="0e8e5a1d5a8b326ed50f5a98673bfe8a">
  <xsd:schema xmlns:xsd="http://www.w3.org/2001/XMLSchema" xmlns:xs="http://www.w3.org/2001/XMLSchema" xmlns:p="http://schemas.microsoft.com/office/2006/metadata/properties" xmlns:ns2="8dd4b5e2-142b-453f-b573-0b3068c69ff3" xmlns:ns3="cfcec022-6891-44fb-a8a0-46555b47a548" targetNamespace="http://schemas.microsoft.com/office/2006/metadata/properties" ma:root="true" ma:fieldsID="3e028eb7b238b4e4e245a302ff7de224" ns2:_="" ns3:_="">
    <xsd:import namespace="8dd4b5e2-142b-453f-b573-0b3068c69ff3"/>
    <xsd:import namespace="cfcec022-6891-44fb-a8a0-46555b47a548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Deliverable_x0020_Type" minOccurs="0"/>
                <xsd:element ref="ns3:Program_x0020_Type" minOccurs="0"/>
                <xsd:element ref="ns3:Status" minOccurs="0"/>
                <xsd:element ref="ns3:Phas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dd4b5e2-142b-453f-b573-0b3068c69ff3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fcec022-6891-44fb-a8a0-46555b47a548" elementFormDefault="qualified">
    <xsd:import namespace="http://schemas.microsoft.com/office/2006/documentManagement/types"/>
    <xsd:import namespace="http://schemas.microsoft.com/office/infopath/2007/PartnerControls"/>
    <xsd:element name="Deliverable_x0020_Type" ma:index="11" nillable="true" ma:displayName="Deliverable Type" ma:format="Dropdown" ma:internalName="Deliverable_x0020_Type">
      <xsd:simpleType>
        <xsd:restriction base="dms:Choice">
          <xsd:enumeration value="Ad Hoc Requests"/>
          <xsd:enumeration value="Cabinet Reports"/>
          <xsd:enumeration value="Communications Plans"/>
          <xsd:enumeration value="Communications Products"/>
          <xsd:enumeration value="Standup Reports"/>
        </xsd:restriction>
      </xsd:simpleType>
    </xsd:element>
    <xsd:element name="Program_x0020_Type" ma:index="12" nillable="true" ma:displayName="Program Type" ma:format="Dropdown" ma:internalName="Program_x0020_Type">
      <xsd:simpleType>
        <xsd:restriction base="dms:Choice">
          <xsd:enumeration value="Choice Program"/>
          <xsd:enumeration value="Transition Plan"/>
        </xsd:restriction>
      </xsd:simpleType>
    </xsd:element>
    <xsd:element name="Status" ma:index="13" nillable="true" ma:displayName="Status" ma:format="Dropdown" ma:internalName="Status">
      <xsd:simpleType>
        <xsd:restriction base="dms:Choice">
          <xsd:enumeration value="Archived"/>
          <xsd:enumeration value="Draft"/>
          <xsd:enumeration value="In Review"/>
          <xsd:enumeration value="Final"/>
        </xsd:restriction>
      </xsd:simpleType>
    </xsd:element>
    <xsd:element name="Phase" ma:index="14" nillable="true" ma:displayName="Phase" ma:format="Dropdown" ma:internalName="Phase">
      <xsd:simpleType>
        <xsd:restriction base="dms:Choice">
          <xsd:enumeration value="Phase 1"/>
          <xsd:enumeration value="Phase 2"/>
          <xsd:enumeration value="Phase 3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eliverable_x0020_Type xmlns="cfcec022-6891-44fb-a8a0-46555b47a548">Communications Products</Deliverable_x0020_Type>
    <Status xmlns="cfcec022-6891-44fb-a8a0-46555b47a548">Final</Status>
    <Phase xmlns="cfcec022-6891-44fb-a8a0-46555b47a548">Phase 2</Phase>
    <Program_x0020_Type xmlns="cfcec022-6891-44fb-a8a0-46555b47a548">Transition Plan</Program_x0020_Type>
    <_dlc_DocId xmlns="8dd4b5e2-142b-453f-b573-0b3068c69ff3">COM01-176-325</_dlc_DocId>
    <_dlc_DocIdUrl xmlns="8dd4b5e2-142b-453f-b573-0b3068c69ff3">
      <Url>https://vaww.portal2.va.gov/sites/VHACommunications/VCP/_layouts/DocIdRedir.aspx?ID=COM01-176-325</Url>
      <Description>COM01-176-325</Description>
    </_dlc_DocIdUrl>
  </documentManagement>
</p:properties>
</file>

<file path=customXml/item4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Assembly>Microsoft.Office.DocumentManagement, Version=14.0.0.0, Culture=neutral, PublicKeyToken=71e9bce111e9429c</Assembly>
    <Class>Microsoft.Office.DocumentManagement.Internal.DocIdHandler</Class>
    <Data/>
    <Filter/>
  </Receiver>
</spe:Receivers>
</file>

<file path=customXml/itemProps1.xml><?xml version="1.0" encoding="utf-8"?>
<ds:datastoreItem xmlns:ds="http://schemas.openxmlformats.org/officeDocument/2006/customXml" ds:itemID="{713091E6-A3FA-435C-A0D5-7B263A4E4DC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633282A-C5F0-4CA9-A39C-9F48E3A5CAF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dd4b5e2-142b-453f-b573-0b3068c69ff3"/>
    <ds:schemaRef ds:uri="cfcec022-6891-44fb-a8a0-46555b47a54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833CA1DB-8B2F-4F55-94B2-708A32E4E528}">
  <ds:schemaRefs>
    <ds:schemaRef ds:uri="8dd4b5e2-142b-453f-b573-0b3068c69ff3"/>
    <ds:schemaRef ds:uri="http://schemas.microsoft.com/office/2006/documentManagement/types"/>
    <ds:schemaRef ds:uri="http://www.w3.org/XML/1998/namespace"/>
    <ds:schemaRef ds:uri="http://purl.org/dc/terms/"/>
    <ds:schemaRef ds:uri="http://purl.org/dc/dcmitype/"/>
    <ds:schemaRef ds:uri="http://purl.org/dc/elements/1.1/"/>
    <ds:schemaRef ds:uri="cfcec022-6891-44fb-a8a0-46555b47a548"/>
    <ds:schemaRef ds:uri="http://schemas.microsoft.com/office/infopath/2007/PartnerControls"/>
    <ds:schemaRef ds:uri="http://schemas.openxmlformats.org/package/2006/metadata/core-properties"/>
    <ds:schemaRef ds:uri="http://schemas.microsoft.com/office/2006/metadata/properties"/>
  </ds:schemaRefs>
</ds:datastoreItem>
</file>

<file path=customXml/itemProps4.xml><?xml version="1.0" encoding="utf-8"?>
<ds:datastoreItem xmlns:ds="http://schemas.openxmlformats.org/officeDocument/2006/customXml" ds:itemID="{80204176-F8A5-4F6D-8B74-75082D218A20}">
  <ds:schemaRefs>
    <ds:schemaRef ds:uri="http://schemas.microsoft.com/sharepoint/event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28854</TotalTime>
  <Words>392</Words>
  <Application>Microsoft Office PowerPoint</Application>
  <PresentationFormat>On-screen Show (4:3)</PresentationFormat>
  <Paragraphs>74</Paragraphs>
  <Slides>6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2_Office Theme</vt:lpstr>
      <vt:lpstr>VHA Office of Community Care  Network RFP Updates March 2, 2017  Gain access to Webinar: 10:30 am – 11 EST VA Presentation: 11am – 11:30 EST</vt:lpstr>
      <vt:lpstr>History and Engagement: Timeline</vt:lpstr>
      <vt:lpstr>Engaging VA and Industry</vt:lpstr>
      <vt:lpstr>Proposed Changes Based on Comments and Questions</vt:lpstr>
      <vt:lpstr>Proposed Changes Based on Comments and Questions</vt:lpstr>
      <vt:lpstr>Timeline Update (all dates 2017)</vt:lpstr>
    </vt:vector>
  </TitlesOfParts>
  <Company>U.S. Department of Veterans Affairs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Transforming  VA Community Care - U.S. Department of Veterans Affairs</dc:title>
  <dc:subject>Community Care - Master Presentation</dc:subject>
  <dc:creator>U.S. Department of Veterans Affairs – Veterans Health Administration, Chief Business Office – Chief Business Office Purchased Care (Denver CO)</dc:creator>
  <cp:keywords>Community, Care, Presentation</cp:keywords>
  <dc:description>This short presentation provides information on transforming VA community care.</dc:description>
  <cp:lastModifiedBy>Little, David F.</cp:lastModifiedBy>
  <cp:revision>942</cp:revision>
  <cp:lastPrinted>2017-03-01T20:32:23Z</cp:lastPrinted>
  <dcterms:created xsi:type="dcterms:W3CDTF">2016-01-04T21:45:29Z</dcterms:created>
  <dcterms:modified xsi:type="dcterms:W3CDTF">2017-03-02T13:24:40Z</dcterms:modified>
  <cp:category>Presentation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0x0101006C87CE7C2485554FA05AE80BABD061E9</vt:lpwstr>
  </property>
  <property fmtid="{D5CDD505-2E9C-101B-9397-08002B2CF9AE}" pid="3" name="_dlc_DocIdItemGuid">
    <vt:lpwstr>1e6516e8-6623-4dc4-8236-0a83a7430104</vt:lpwstr>
  </property>
</Properties>
</file>