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60" r:id="rId3"/>
    <p:sldId id="268" r:id="rId4"/>
    <p:sldId id="270" r:id="rId5"/>
    <p:sldId id="269" r:id="rId6"/>
    <p:sldId id="264" r:id="rId7"/>
    <p:sldId id="257" r:id="rId8"/>
    <p:sldId id="258" r:id="rId9"/>
    <p:sldId id="262" r:id="rId10"/>
    <p:sldId id="271" r:id="rId11"/>
    <p:sldId id="261" r:id="rId12"/>
    <p:sldId id="263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5369" autoAdjust="0"/>
  </p:normalViewPr>
  <p:slideViewPr>
    <p:cSldViewPr>
      <p:cViewPr>
        <p:scale>
          <a:sx n="100" d="100"/>
          <a:sy n="100" d="100"/>
        </p:scale>
        <p:origin x="-72" y="6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A4F9FC-CC67-4399-8D5F-863627CAD7E5}" type="datetimeFigureOut">
              <a:rPr lang="en-US" smtClean="0"/>
              <a:pPr/>
              <a:t>9/3/2014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42C8A-5B1A-49BA-8DDE-29E500D60B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55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-109" charset="-128"/>
            </a:endParaRPr>
          </a:p>
        </p:txBody>
      </p:sp>
      <p:sp>
        <p:nvSpPr>
          <p:cNvPr id="184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76D5B0B-32BF-4CFC-8711-4F177890D564}" type="slidenum">
              <a:rPr lang="da-DK" smtClean="0"/>
              <a:pPr/>
              <a:t>7</a:t>
            </a:fld>
            <a:endParaRPr lang="da-D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FBE0-C5CB-4829-94C7-CD034878E508}" type="datetimeFigureOut">
              <a:rPr lang="en-US" smtClean="0"/>
              <a:pPr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58A9-8EC5-4356-BDAE-604D312D6E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48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Omaha VAMC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58A9-8EC5-4356-BDAE-604D312D6E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111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FBE0-C5CB-4829-94C7-CD034878E508}" type="datetimeFigureOut">
              <a:rPr lang="en-US" smtClean="0"/>
              <a:pPr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58A9-8EC5-4356-BDAE-604D312D6E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181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FBE0-C5CB-4829-94C7-CD034878E508}" type="datetimeFigureOut">
              <a:rPr lang="en-US" smtClean="0"/>
              <a:pPr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58A9-8EC5-4356-BDAE-604D312D6E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495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FBE0-C5CB-4829-94C7-CD034878E508}" type="datetimeFigureOut">
              <a:rPr lang="en-US" smtClean="0"/>
              <a:pPr/>
              <a:t>9/3/2014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58A9-8EC5-4356-BDAE-604D312D6E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37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FBE0-C5CB-4829-94C7-CD034878E508}" type="datetimeFigureOut">
              <a:rPr lang="en-US" smtClean="0"/>
              <a:pPr/>
              <a:t>9/3/2014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58A9-8EC5-4356-BDAE-604D312D6E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551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FBE0-C5CB-4829-94C7-CD034878E508}" type="datetimeFigureOut">
              <a:rPr lang="en-US" smtClean="0"/>
              <a:pPr/>
              <a:t>9/3/2014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58A9-8EC5-4356-BDAE-604D312D6E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10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FBE0-C5CB-4829-94C7-CD034878E508}" type="datetimeFigureOut">
              <a:rPr lang="en-US" smtClean="0"/>
              <a:pPr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58A9-8EC5-4356-BDAE-604D312D6E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09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FBE0-C5CB-4829-94C7-CD034878E508}" type="datetimeFigureOut">
              <a:rPr lang="en-US" smtClean="0"/>
              <a:pPr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58A9-8EC5-4356-BDAE-604D312D6E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107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FBE0-C5CB-4829-94C7-CD034878E508}" type="datetimeFigureOut">
              <a:rPr lang="en-US" smtClean="0"/>
              <a:pPr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58A9-8EC5-4356-BDAE-604D312D6E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137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FBE0-C5CB-4829-94C7-CD034878E508}" type="datetimeFigureOut">
              <a:rPr lang="en-US" smtClean="0"/>
              <a:pPr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58A9-8EC5-4356-BDAE-604D312D6E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169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D2C-9065-423E-B920-FDC20D9FC775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B68D-2CF0-43BD-A793-34195E8E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D2C-9065-423E-B920-FDC20D9FC775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B68D-2CF0-43BD-A793-34195E8E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D2C-9065-423E-B920-FDC20D9FC775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B68D-2CF0-43BD-A793-34195E8E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D2C-9065-423E-B920-FDC20D9FC775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B68D-2CF0-43BD-A793-34195E8E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D2C-9065-423E-B920-FDC20D9FC775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B68D-2CF0-43BD-A793-34195E8E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D2C-9065-423E-B920-FDC20D9FC775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B68D-2CF0-43BD-A793-34195E8E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D2C-9065-423E-B920-FDC20D9FC775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B68D-2CF0-43BD-A793-34195E8E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D2C-9065-423E-B920-FDC20D9FC775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B68D-2CF0-43BD-A793-34195E8E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D2C-9065-423E-B920-FDC20D9FC775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B68D-2CF0-43BD-A793-34195E8E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D2C-9065-423E-B920-FDC20D9FC775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B68D-2CF0-43BD-A793-34195E8E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D2C-9065-423E-B920-FDC20D9FC775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B68D-2CF0-43BD-A793-34195E8E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CFBE0-C5CB-4829-94C7-CD034878E508}" type="datetimeFigureOut">
              <a:rPr lang="en-US" smtClean="0"/>
              <a:pPr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858A9-8EC5-4356-BDAE-604D312D6E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741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11D2C-9065-423E-B920-FDC20D9FC775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DB68D-2CF0-43BD-A793-34195E8EC52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 smtClean="0"/>
              <a:t>AJ </a:t>
            </a:r>
            <a:r>
              <a:rPr lang="en-US" dirty="0" err="1" smtClean="0"/>
              <a:t>Blotcky</a:t>
            </a:r>
            <a:r>
              <a:rPr lang="en-US" dirty="0" smtClean="0"/>
              <a:t> Research Reactor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76400"/>
            <a:ext cx="4114800" cy="3127248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676400"/>
            <a:ext cx="4134852" cy="3142488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</p:pic>
      <p:sp>
        <p:nvSpPr>
          <p:cNvPr id="6" name="TextBox 5"/>
          <p:cNvSpPr txBox="1"/>
          <p:nvPr/>
        </p:nvSpPr>
        <p:spPr>
          <a:xfrm>
            <a:off x="914400" y="53340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Pre-Bid Meeting 3 September 2014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4620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</a:p>
          <a:p>
            <a:pPr lvl="1"/>
            <a:r>
              <a:rPr lang="en-US" dirty="0" smtClean="0"/>
              <a:t>Short presentation / Q &amp; A</a:t>
            </a:r>
          </a:p>
          <a:p>
            <a:pPr lvl="1"/>
            <a:r>
              <a:rPr lang="en-US" dirty="0" smtClean="0"/>
              <a:t>Outside </a:t>
            </a:r>
            <a:r>
              <a:rPr lang="en-US" dirty="0" smtClean="0"/>
              <a:t>area walk-around</a:t>
            </a:r>
          </a:p>
          <a:p>
            <a:pPr lvl="2"/>
            <a:r>
              <a:rPr lang="en-US" dirty="0" smtClean="0"/>
              <a:t>Loading dock overview</a:t>
            </a:r>
          </a:p>
          <a:p>
            <a:pPr lvl="2"/>
            <a:r>
              <a:rPr lang="en-US" dirty="0" smtClean="0"/>
              <a:t>Cooling tower</a:t>
            </a:r>
          </a:p>
          <a:p>
            <a:pPr lvl="2"/>
            <a:r>
              <a:rPr lang="en-US" dirty="0" smtClean="0"/>
              <a:t>Courtyard</a:t>
            </a:r>
          </a:p>
          <a:p>
            <a:pPr lvl="1"/>
            <a:r>
              <a:rPr lang="en-US" dirty="0" smtClean="0"/>
              <a:t>Reactor area walk-around</a:t>
            </a:r>
          </a:p>
          <a:p>
            <a:pPr lvl="1"/>
            <a:r>
              <a:rPr lang="en-US" dirty="0" smtClean="0"/>
              <a:t>Depart via Loading dock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of Engagement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Stay in group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VA security will accompany us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Photos OK ONLY for outside and Reactor areas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NO PHOTOS </a:t>
            </a:r>
            <a:r>
              <a:rPr lang="en-US" dirty="0" smtClean="0"/>
              <a:t>inside Medical Center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Submit questions via e-mail to CO by 5 Sep</a:t>
            </a:r>
            <a:r>
              <a:rPr lang="en-US" dirty="0"/>
              <a:t> 14 </a:t>
            </a:r>
            <a:r>
              <a:rPr lang="en-US" dirty="0" smtClean="0"/>
              <a:t>[as noted in </a:t>
            </a:r>
            <a:r>
              <a:rPr lang="en-US" dirty="0" smtClean="0"/>
              <a:t>RFP:  </a:t>
            </a:r>
            <a:r>
              <a:rPr lang="en-US" u="sng" dirty="0" smtClean="0"/>
              <a:t>Valentino.Rosas@va.gov</a:t>
            </a:r>
            <a:r>
              <a:rPr lang="en-US" dirty="0" smtClean="0"/>
              <a:t>] 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VA will publish responses to Q’s via </a:t>
            </a:r>
            <a:r>
              <a:rPr lang="en-US" dirty="0" err="1" smtClean="0"/>
              <a:t>FedBizOps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See also list of Q &amp; A’s from pre-solicitation Apr 13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Submittals due in 12 Sep 14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/>
              <a:t>Site and Facility Access</a:t>
            </a:r>
            <a:endParaRPr lang="en-US" dirty="0"/>
          </a:p>
        </p:txBody>
      </p:sp>
      <p:pic>
        <p:nvPicPr>
          <p:cNvPr id="4" name="Content Placeholder 3" descr="Site Plan Trimmed 2.jpg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b="36443"/>
          <a:stretch/>
        </p:blipFill>
        <p:spPr>
          <a:xfrm>
            <a:off x="1143000" y="1066800"/>
            <a:ext cx="7239000" cy="54102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971800" y="1371600"/>
            <a:ext cx="6858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324350" y="4533900"/>
            <a:ext cx="342900" cy="3429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352800" y="5105400"/>
            <a:ext cx="171450" cy="17145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124200" y="4953000"/>
            <a:ext cx="171450" cy="17145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28600" y="1014710"/>
            <a:ext cx="1704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Main Entrance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81800" y="3352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Loading Dock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14350" y="5476875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AJBF Access</a:t>
            </a:r>
            <a:endParaRPr lang="en-US" dirty="0"/>
          </a:p>
        </p:txBody>
      </p:sp>
      <p:cxnSp>
        <p:nvCxnSpPr>
          <p:cNvPr id="15" name="Straight Arrow Connector 14"/>
          <p:cNvCxnSpPr>
            <a:stCxn id="11" idx="3"/>
          </p:cNvCxnSpPr>
          <p:nvPr/>
        </p:nvCxnSpPr>
        <p:spPr>
          <a:xfrm>
            <a:off x="1933575" y="1199376"/>
            <a:ext cx="1038225" cy="3539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2" idx="2"/>
          </p:cNvCxnSpPr>
          <p:nvPr/>
        </p:nvCxnSpPr>
        <p:spPr>
          <a:xfrm flipH="1">
            <a:off x="4667250" y="3722132"/>
            <a:ext cx="2838450" cy="9832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2895600" y="4724400"/>
            <a:ext cx="457200" cy="4572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495800" y="4648200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019800" y="5638800"/>
            <a:ext cx="6858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543800" y="5410200"/>
            <a:ext cx="1505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Back Entrance</a:t>
            </a:r>
            <a:endParaRPr lang="en-US" dirty="0"/>
          </a:p>
        </p:txBody>
      </p:sp>
      <p:cxnSp>
        <p:nvCxnSpPr>
          <p:cNvPr id="20" name="Straight Arrow Connector 19"/>
          <p:cNvCxnSpPr>
            <a:endCxn id="18" idx="6"/>
          </p:cNvCxnSpPr>
          <p:nvPr/>
        </p:nvCxnSpPr>
        <p:spPr>
          <a:xfrm flipH="1">
            <a:off x="6705600" y="5715000"/>
            <a:ext cx="1543050" cy="266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83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loor layout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0"/>
            <a:ext cx="6324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2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99"/>
          <p:cNvSpPr/>
          <p:nvPr/>
        </p:nvSpPr>
        <p:spPr>
          <a:xfrm>
            <a:off x="4897422" y="2536980"/>
            <a:ext cx="1909268" cy="491148"/>
          </a:xfrm>
          <a:prstGeom prst="rect">
            <a:avLst/>
          </a:prstGeom>
          <a:gradFill>
            <a:gsLst>
              <a:gs pos="17000">
                <a:srgbClr val="777777"/>
              </a:gs>
              <a:gs pos="100000">
                <a:srgbClr val="EAEAE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98181" y="2514600"/>
            <a:ext cx="1123881" cy="511694"/>
          </a:xfrm>
          <a:prstGeom prst="rect">
            <a:avLst/>
          </a:prstGeom>
          <a:gradFill>
            <a:gsLst>
              <a:gs pos="17000">
                <a:srgbClr val="777777"/>
              </a:gs>
              <a:gs pos="100000">
                <a:srgbClr val="EAEAE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135"/>
          <p:cNvSpPr>
            <a:spLocks noChangeArrowheads="1"/>
          </p:cNvSpPr>
          <p:nvPr/>
        </p:nvSpPr>
        <p:spPr bwMode="auto">
          <a:xfrm>
            <a:off x="224922" y="3335338"/>
            <a:ext cx="8820150" cy="320675"/>
          </a:xfrm>
          <a:prstGeom prst="rect">
            <a:avLst/>
          </a:prstGeom>
          <a:gradFill rotWithShape="1">
            <a:gsLst>
              <a:gs pos="0">
                <a:schemeClr val="accent1">
                  <a:lumMod val="10000"/>
                </a:schemeClr>
              </a:gs>
              <a:gs pos="100000">
                <a:schemeClr val="tx2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Calibri" pitchFamily="-111" charset="0"/>
            </a:endParaRPr>
          </a:p>
        </p:txBody>
      </p:sp>
      <p:grpSp>
        <p:nvGrpSpPr>
          <p:cNvPr id="7171" name="Group 48"/>
          <p:cNvGrpSpPr>
            <a:grpSpLocks/>
          </p:cNvGrpSpPr>
          <p:nvPr/>
        </p:nvGrpSpPr>
        <p:grpSpPr bwMode="auto">
          <a:xfrm>
            <a:off x="48723" y="3024423"/>
            <a:ext cx="6859413" cy="464863"/>
            <a:chOff x="247650" y="3024450"/>
            <a:chExt cx="8418513" cy="461700"/>
          </a:xfrm>
        </p:grpSpPr>
        <p:sp>
          <p:nvSpPr>
            <p:cNvPr id="7215" name="Rektangel 85"/>
            <p:cNvSpPr>
              <a:spLocks noChangeArrowheads="1"/>
            </p:cNvSpPr>
            <p:nvPr/>
          </p:nvSpPr>
          <p:spPr bwMode="auto">
            <a:xfrm>
              <a:off x="8013699" y="3084516"/>
              <a:ext cx="652464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noProof="1">
                  <a:solidFill>
                    <a:srgbClr val="FFFFFF"/>
                  </a:solidFill>
                  <a:latin typeface="Calibri" pitchFamily="-111" charset="0"/>
                </a:rPr>
                <a:t>2015</a:t>
              </a:r>
            </a:p>
          </p:txBody>
        </p:sp>
        <p:grpSp>
          <p:nvGrpSpPr>
            <p:cNvPr id="7204" name="Group 47"/>
            <p:cNvGrpSpPr>
              <a:grpSpLocks/>
            </p:cNvGrpSpPr>
            <p:nvPr/>
          </p:nvGrpSpPr>
          <p:grpSpPr bwMode="auto">
            <a:xfrm>
              <a:off x="247650" y="3024450"/>
              <a:ext cx="7737473" cy="461700"/>
              <a:chOff x="247650" y="3024450"/>
              <a:chExt cx="7737473" cy="461700"/>
            </a:xfrm>
          </p:grpSpPr>
          <p:sp>
            <p:nvSpPr>
              <p:cNvPr id="7205" name="Rectangle 461"/>
              <p:cNvSpPr>
                <a:spLocks noChangeArrowheads="1"/>
              </p:cNvSpPr>
              <p:nvPr/>
            </p:nvSpPr>
            <p:spPr bwMode="auto">
              <a:xfrm>
                <a:off x="2828924" y="3026309"/>
                <a:ext cx="858838" cy="457200"/>
              </a:xfrm>
              <a:prstGeom prst="rect">
                <a:avLst/>
              </a:prstGeom>
              <a:gradFill rotWithShape="1">
                <a:gsLst>
                  <a:gs pos="17000">
                    <a:srgbClr val="777777"/>
                  </a:gs>
                  <a:gs pos="100000">
                    <a:srgbClr val="EAEAEA"/>
                  </a:gs>
                </a:gsLst>
                <a:lin ang="5400000" scaled="0"/>
              </a:gra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indent="-342900" algn="ctr"/>
                <a:r>
                  <a:rPr lang="en-US" noProof="1">
                    <a:latin typeface="Calibri" pitchFamily="-111" charset="0"/>
                  </a:rPr>
                  <a:t>1970</a:t>
                </a:r>
              </a:p>
            </p:txBody>
          </p:sp>
          <p:sp>
            <p:nvSpPr>
              <p:cNvPr id="7206" name="Rectangle 462"/>
              <p:cNvSpPr>
                <a:spLocks noChangeArrowheads="1"/>
              </p:cNvSpPr>
              <p:nvPr/>
            </p:nvSpPr>
            <p:spPr bwMode="auto">
              <a:xfrm>
                <a:off x="3687762" y="3026309"/>
                <a:ext cx="858837" cy="457200"/>
              </a:xfrm>
              <a:prstGeom prst="rect">
                <a:avLst/>
              </a:prstGeom>
              <a:gradFill rotWithShape="1">
                <a:gsLst>
                  <a:gs pos="17000">
                    <a:srgbClr val="777777"/>
                  </a:gs>
                  <a:gs pos="100000">
                    <a:srgbClr val="EAEAEA"/>
                  </a:gs>
                </a:gsLst>
                <a:lin ang="5400000" scaled="0"/>
              </a:gra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indent="-342900" algn="ctr"/>
                <a:r>
                  <a:rPr lang="en-US" noProof="1">
                    <a:latin typeface="Calibri" pitchFamily="-111" charset="0"/>
                  </a:rPr>
                  <a:t>1975</a:t>
                </a:r>
              </a:p>
            </p:txBody>
          </p:sp>
          <p:sp>
            <p:nvSpPr>
              <p:cNvPr id="7207" name="Rectangle 463"/>
              <p:cNvSpPr>
                <a:spLocks noChangeArrowheads="1"/>
              </p:cNvSpPr>
              <p:nvPr/>
            </p:nvSpPr>
            <p:spPr bwMode="auto">
              <a:xfrm>
                <a:off x="4546599" y="3028950"/>
                <a:ext cx="860425" cy="457200"/>
              </a:xfrm>
              <a:prstGeom prst="rect">
                <a:avLst/>
              </a:prstGeom>
              <a:gradFill rotWithShape="1">
                <a:gsLst>
                  <a:gs pos="17000">
                    <a:srgbClr val="777777"/>
                  </a:gs>
                  <a:gs pos="100000">
                    <a:srgbClr val="EAEAEA"/>
                  </a:gs>
                </a:gsLst>
                <a:lin ang="5400000" scaled="0"/>
              </a:gra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indent="-342900" algn="ctr"/>
                <a:r>
                  <a:rPr lang="en-US" noProof="1">
                    <a:latin typeface="Calibri" pitchFamily="-111" charset="0"/>
                  </a:rPr>
                  <a:t>1980</a:t>
                </a:r>
              </a:p>
            </p:txBody>
          </p:sp>
          <p:sp>
            <p:nvSpPr>
              <p:cNvPr id="7208" name="Rectangle 464"/>
              <p:cNvSpPr>
                <a:spLocks noChangeArrowheads="1"/>
              </p:cNvSpPr>
              <p:nvPr/>
            </p:nvSpPr>
            <p:spPr bwMode="auto">
              <a:xfrm>
                <a:off x="5407023" y="3028950"/>
                <a:ext cx="858837" cy="457200"/>
              </a:xfrm>
              <a:prstGeom prst="rect">
                <a:avLst/>
              </a:prstGeom>
              <a:gradFill rotWithShape="1">
                <a:gsLst>
                  <a:gs pos="17000">
                    <a:srgbClr val="777777"/>
                  </a:gs>
                  <a:gs pos="100000">
                    <a:srgbClr val="EAEAEA"/>
                  </a:gs>
                </a:gsLst>
                <a:lin ang="5400000" scaled="0"/>
              </a:gra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indent="-342900" algn="ctr"/>
                <a:r>
                  <a:rPr lang="en-US" noProof="1">
                    <a:latin typeface="Calibri" pitchFamily="-111" charset="0"/>
                  </a:rPr>
                  <a:t>1985</a:t>
                </a:r>
              </a:p>
            </p:txBody>
          </p:sp>
          <p:sp>
            <p:nvSpPr>
              <p:cNvPr id="7209" name="Rectangle 465"/>
              <p:cNvSpPr>
                <a:spLocks noChangeArrowheads="1"/>
              </p:cNvSpPr>
              <p:nvPr/>
            </p:nvSpPr>
            <p:spPr bwMode="auto">
              <a:xfrm>
                <a:off x="6265860" y="3024450"/>
                <a:ext cx="858838" cy="457200"/>
              </a:xfrm>
              <a:prstGeom prst="rect">
                <a:avLst/>
              </a:prstGeom>
              <a:gradFill rotWithShape="1">
                <a:gsLst>
                  <a:gs pos="17000">
                    <a:srgbClr val="777777"/>
                  </a:gs>
                  <a:gs pos="100000">
                    <a:srgbClr val="EAEAEA"/>
                  </a:gs>
                </a:gsLst>
                <a:lin ang="5400000" scaled="0"/>
              </a:gra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indent="-342900" algn="ctr"/>
                <a:r>
                  <a:rPr lang="en-US" noProof="1">
                    <a:latin typeface="Calibri" pitchFamily="-111" charset="0"/>
                  </a:rPr>
                  <a:t>1990</a:t>
                </a:r>
              </a:p>
            </p:txBody>
          </p:sp>
          <p:sp>
            <p:nvSpPr>
              <p:cNvPr id="7210" name="Rectangle 466"/>
              <p:cNvSpPr>
                <a:spLocks noChangeArrowheads="1"/>
              </p:cNvSpPr>
              <p:nvPr/>
            </p:nvSpPr>
            <p:spPr bwMode="auto">
              <a:xfrm>
                <a:off x="7124698" y="3028950"/>
                <a:ext cx="860425" cy="457200"/>
              </a:xfrm>
              <a:prstGeom prst="rect">
                <a:avLst/>
              </a:prstGeom>
              <a:gradFill rotWithShape="1">
                <a:gsLst>
                  <a:gs pos="17000">
                    <a:srgbClr val="777777"/>
                  </a:gs>
                  <a:gs pos="100000">
                    <a:srgbClr val="EAEAEA"/>
                  </a:gs>
                </a:gsLst>
                <a:lin ang="5400000" scaled="0"/>
              </a:gra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indent="-342900" algn="ctr"/>
                <a:r>
                  <a:rPr lang="en-US" noProof="1">
                    <a:latin typeface="Calibri" pitchFamily="-111" charset="0"/>
                  </a:rPr>
                  <a:t>1995</a:t>
                </a:r>
              </a:p>
            </p:txBody>
          </p:sp>
          <p:sp>
            <p:nvSpPr>
              <p:cNvPr id="7211" name="Rectangle 461"/>
              <p:cNvSpPr>
                <a:spLocks noChangeArrowheads="1"/>
              </p:cNvSpPr>
              <p:nvPr/>
            </p:nvSpPr>
            <p:spPr bwMode="auto">
              <a:xfrm>
                <a:off x="247650" y="3028950"/>
                <a:ext cx="858838" cy="457200"/>
              </a:xfrm>
              <a:prstGeom prst="rect">
                <a:avLst/>
              </a:prstGeom>
              <a:gradFill rotWithShape="1">
                <a:gsLst>
                  <a:gs pos="17000">
                    <a:srgbClr val="777777"/>
                  </a:gs>
                  <a:gs pos="100000">
                    <a:srgbClr val="EAEAEA"/>
                  </a:gs>
                </a:gsLst>
                <a:lin ang="5400000" scaled="0"/>
              </a:gra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indent="-342900" algn="ctr" defTabSz="914400"/>
                <a:r>
                  <a:rPr lang="en-US" noProof="1" smtClean="0">
                    <a:latin typeface="Calibri" pitchFamily="-111" charset="0"/>
                  </a:rPr>
                  <a:t>1955</a:t>
                </a:r>
                <a:endParaRPr lang="en-US" noProof="1">
                  <a:latin typeface="Calibri" pitchFamily="-111" charset="0"/>
                </a:endParaRPr>
              </a:p>
            </p:txBody>
          </p:sp>
          <p:sp>
            <p:nvSpPr>
              <p:cNvPr id="7212" name="Rectangle 462"/>
              <p:cNvSpPr>
                <a:spLocks noChangeArrowheads="1"/>
              </p:cNvSpPr>
              <p:nvPr/>
            </p:nvSpPr>
            <p:spPr bwMode="auto">
              <a:xfrm>
                <a:off x="1106488" y="3028950"/>
                <a:ext cx="860425" cy="457200"/>
              </a:xfrm>
              <a:prstGeom prst="rect">
                <a:avLst/>
              </a:prstGeom>
              <a:gradFill rotWithShape="1">
                <a:gsLst>
                  <a:gs pos="17000">
                    <a:srgbClr val="777777"/>
                  </a:gs>
                  <a:gs pos="100000">
                    <a:srgbClr val="EAEAEA"/>
                  </a:gs>
                </a:gsLst>
                <a:lin ang="5400000" scaled="0"/>
              </a:gra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indent="-342900" algn="ctr"/>
                <a:r>
                  <a:rPr lang="en-US" noProof="1">
                    <a:latin typeface="Calibri" pitchFamily="-111" charset="0"/>
                  </a:rPr>
                  <a:t>1960</a:t>
                </a:r>
              </a:p>
            </p:txBody>
          </p:sp>
          <p:sp>
            <p:nvSpPr>
              <p:cNvPr id="7213" name="Rectangle 463"/>
              <p:cNvSpPr>
                <a:spLocks noChangeArrowheads="1"/>
              </p:cNvSpPr>
              <p:nvPr/>
            </p:nvSpPr>
            <p:spPr bwMode="auto">
              <a:xfrm>
                <a:off x="1968500" y="3028950"/>
                <a:ext cx="860425" cy="457200"/>
              </a:xfrm>
              <a:prstGeom prst="rect">
                <a:avLst/>
              </a:prstGeom>
              <a:gradFill rotWithShape="1">
                <a:gsLst>
                  <a:gs pos="17000">
                    <a:srgbClr val="777777"/>
                  </a:gs>
                  <a:gs pos="100000">
                    <a:srgbClr val="EAEAEA"/>
                  </a:gs>
                </a:gsLst>
                <a:lin ang="5400000" scaled="0"/>
              </a:gra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indent="-342900" algn="ctr"/>
                <a:r>
                  <a:rPr lang="en-US" noProof="1">
                    <a:latin typeface="Calibri" pitchFamily="-111" charset="0"/>
                  </a:rPr>
                  <a:t>1965</a:t>
                </a:r>
              </a:p>
            </p:txBody>
          </p:sp>
        </p:grpSp>
      </p:grpSp>
      <p:sp>
        <p:nvSpPr>
          <p:cNvPr id="7202" name="Rektangel 57"/>
          <p:cNvSpPr>
            <a:spLocks noChangeArrowheads="1"/>
          </p:cNvSpPr>
          <p:nvPr/>
        </p:nvSpPr>
        <p:spPr bwMode="auto">
          <a:xfrm>
            <a:off x="706203" y="2057400"/>
            <a:ext cx="1198797" cy="36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en-US" sz="1400" b="1" noProof="1" smtClean="0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1959-1965</a:t>
            </a:r>
            <a:endParaRPr lang="en-US" sz="1200" b="1" noProof="1" smtClean="0">
              <a:solidFill>
                <a:srgbClr val="080808"/>
              </a:solidFill>
              <a:latin typeface="Calibri" pitchFamily="-111" charset="0"/>
              <a:cs typeface="Arial" charset="0"/>
            </a:endParaRPr>
          </a:p>
          <a:p>
            <a:pPr algn="ctr" defTabSz="801688">
              <a:spcBef>
                <a:spcPct val="20000"/>
              </a:spcBef>
            </a:pPr>
            <a:r>
              <a:rPr lang="en-US" sz="800" noProof="1" smtClean="0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Operated as National Lab</a:t>
            </a:r>
          </a:p>
        </p:txBody>
      </p:sp>
      <p:sp>
        <p:nvSpPr>
          <p:cNvPr id="7182" name="Rectangle 8"/>
          <p:cNvSpPr>
            <a:spLocks noChangeArrowheads="1"/>
          </p:cNvSpPr>
          <p:nvPr/>
        </p:nvSpPr>
        <p:spPr bwMode="gray">
          <a:xfrm>
            <a:off x="291597" y="195263"/>
            <a:ext cx="8520113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r>
              <a:rPr lang="de-DE" sz="2400" b="1" dirty="0" smtClean="0">
                <a:solidFill>
                  <a:srgbClr val="080808"/>
                </a:solidFill>
                <a:latin typeface="Calibri" pitchFamily="-111" charset="0"/>
              </a:rPr>
              <a:t>Facility Timeline</a:t>
            </a:r>
            <a:endParaRPr lang="de-DE" sz="2400" b="1" dirty="0">
              <a:solidFill>
                <a:srgbClr val="080808"/>
              </a:solidFill>
              <a:latin typeface="Calibri" pitchFamily="-111" charset="0"/>
            </a:endParaRPr>
          </a:p>
        </p:txBody>
      </p:sp>
      <p:sp>
        <p:nvSpPr>
          <p:cNvPr id="7189" name="Rektangel 57"/>
          <p:cNvSpPr>
            <a:spLocks noChangeArrowheads="1"/>
          </p:cNvSpPr>
          <p:nvPr/>
        </p:nvSpPr>
        <p:spPr bwMode="auto">
          <a:xfrm>
            <a:off x="56916" y="3992349"/>
            <a:ext cx="1298575" cy="61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en-US" sz="1400" b="1" noProof="1" smtClean="0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June 1959:</a:t>
            </a:r>
          </a:p>
          <a:p>
            <a:pPr algn="ctr" defTabSz="801688">
              <a:spcBef>
                <a:spcPct val="20000"/>
              </a:spcBef>
            </a:pPr>
            <a:r>
              <a:rPr lang="en-US" sz="900" noProof="1" smtClean="0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Construction Complete, Operation Begins</a:t>
            </a:r>
          </a:p>
        </p:txBody>
      </p:sp>
      <p:sp>
        <p:nvSpPr>
          <p:cNvPr id="7191" name="Rektangel 57"/>
          <p:cNvSpPr>
            <a:spLocks noChangeArrowheads="1"/>
          </p:cNvSpPr>
          <p:nvPr/>
        </p:nvSpPr>
        <p:spPr bwMode="auto">
          <a:xfrm>
            <a:off x="-22728" y="1358510"/>
            <a:ext cx="1546728" cy="47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en-US" sz="1400" b="1" noProof="1" smtClean="0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January 1959:</a:t>
            </a:r>
          </a:p>
          <a:p>
            <a:pPr algn="ctr" defTabSz="801688">
              <a:spcBef>
                <a:spcPct val="20000"/>
              </a:spcBef>
            </a:pPr>
            <a:r>
              <a:rPr lang="en-US" sz="900" noProof="1" smtClean="0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Facility Construction Begins</a:t>
            </a:r>
            <a:endParaRPr lang="en-US" sz="900" noProof="1">
              <a:solidFill>
                <a:srgbClr val="080808"/>
              </a:solidFill>
              <a:latin typeface="Calibri" pitchFamily="-111" charset="0"/>
              <a:cs typeface="Arial" charset="0"/>
            </a:endParaRPr>
          </a:p>
        </p:txBody>
      </p:sp>
      <p:grpSp>
        <p:nvGrpSpPr>
          <p:cNvPr id="7193" name="Grupper 5"/>
          <p:cNvGrpSpPr>
            <a:grpSpLocks/>
          </p:cNvGrpSpPr>
          <p:nvPr/>
        </p:nvGrpSpPr>
        <p:grpSpPr bwMode="auto">
          <a:xfrm>
            <a:off x="0" y="5532438"/>
            <a:ext cx="9144000" cy="1325562"/>
            <a:chOff x="-38100" y="5366940"/>
            <a:chExt cx="9296400" cy="1325917"/>
          </a:xfrm>
        </p:grpSpPr>
        <p:sp>
          <p:nvSpPr>
            <p:cNvPr id="7195" name="Rektangel 54"/>
            <p:cNvSpPr>
              <a:spLocks noChangeArrowheads="1"/>
            </p:cNvSpPr>
            <p:nvPr/>
          </p:nvSpPr>
          <p:spPr bwMode="auto">
            <a:xfrm>
              <a:off x="-3175" y="5549551"/>
              <a:ext cx="9226550" cy="1143306"/>
            </a:xfrm>
            <a:prstGeom prst="rect">
              <a:avLst/>
            </a:prstGeom>
            <a:gradFill rotWithShape="1">
              <a:gsLst>
                <a:gs pos="17000">
                  <a:srgbClr val="777777"/>
                </a:gs>
                <a:gs pos="100000">
                  <a:srgbClr val="EAEAEA"/>
                </a:gs>
              </a:gsLst>
              <a:lin ang="5400000" scaled="0"/>
            </a:gra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indent="-342900" algn="ctr"/>
              <a:endParaRPr lang="en-US">
                <a:latin typeface="Calibri" pitchFamily="-111" charset="0"/>
              </a:endParaRPr>
            </a:p>
          </p:txBody>
        </p:sp>
        <p:grpSp>
          <p:nvGrpSpPr>
            <p:cNvPr id="7196" name="Grupper 13"/>
            <p:cNvGrpSpPr>
              <a:grpSpLocks/>
            </p:cNvGrpSpPr>
            <p:nvPr/>
          </p:nvGrpSpPr>
          <p:grpSpPr bwMode="auto">
            <a:xfrm>
              <a:off x="-38100" y="5366940"/>
              <a:ext cx="9296400" cy="212782"/>
              <a:chOff x="0" y="1536700"/>
              <a:chExt cx="9144000" cy="317275"/>
            </a:xfrm>
          </p:grpSpPr>
          <p:sp>
            <p:nvSpPr>
              <p:cNvPr id="7197" name="Rektangel 58"/>
              <p:cNvSpPr>
                <a:spLocks noChangeArrowheads="1"/>
              </p:cNvSpPr>
              <p:nvPr/>
            </p:nvSpPr>
            <p:spPr bwMode="auto">
              <a:xfrm>
                <a:off x="0" y="1536700"/>
                <a:ext cx="9144000" cy="317275"/>
              </a:xfrm>
              <a:prstGeom prst="rect">
                <a:avLst/>
              </a:prstGeom>
              <a:gradFill rotWithShape="1">
                <a:gsLst>
                  <a:gs pos="17000">
                    <a:srgbClr val="777777"/>
                  </a:gs>
                  <a:gs pos="100000">
                    <a:srgbClr val="EAEAEA"/>
                  </a:gs>
                </a:gsLst>
                <a:lin ang="5400000" scaled="0"/>
              </a:gra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indent="-342900" algn="ctr"/>
                <a:endParaRPr lang="en-US">
                  <a:latin typeface="Calibri" pitchFamily="-111" charset="0"/>
                </a:endParaRPr>
              </a:p>
            </p:txBody>
          </p:sp>
          <p:sp>
            <p:nvSpPr>
              <p:cNvPr id="58" name="Rektangel 59"/>
              <p:cNvSpPr/>
              <p:nvPr/>
            </p:nvSpPr>
            <p:spPr>
              <a:xfrm>
                <a:off x="0" y="1574800"/>
                <a:ext cx="9144000" cy="152400"/>
              </a:xfrm>
              <a:prstGeom prst="rect">
                <a:avLst/>
              </a:prstGeom>
              <a:gradFill rotWithShape="1">
                <a:gsLst>
                  <a:gs pos="17000">
                    <a:srgbClr val="777777"/>
                  </a:gs>
                  <a:gs pos="100000">
                    <a:srgbClr val="EAEAEA"/>
                  </a:gs>
                </a:gsLst>
                <a:lin ang="5400000" scaled="0"/>
              </a:gra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indent="-342900" algn="ctr"/>
                <a:endParaRPr lang="en-US">
                  <a:latin typeface="Calibri" pitchFamily="-111" charset="0"/>
                </a:endParaRPr>
              </a:p>
            </p:txBody>
          </p:sp>
        </p:grpSp>
      </p:grpSp>
      <p:sp>
        <p:nvSpPr>
          <p:cNvPr id="48" name="Rectangle 466"/>
          <p:cNvSpPr>
            <a:spLocks noChangeArrowheads="1"/>
          </p:cNvSpPr>
          <p:nvPr/>
        </p:nvSpPr>
        <p:spPr bwMode="auto">
          <a:xfrm>
            <a:off x="6339700" y="3028128"/>
            <a:ext cx="701075" cy="460332"/>
          </a:xfrm>
          <a:prstGeom prst="rect">
            <a:avLst/>
          </a:prstGeom>
          <a:gradFill rotWithShape="1">
            <a:gsLst>
              <a:gs pos="17000">
                <a:srgbClr val="777777"/>
              </a:gs>
              <a:gs pos="100000">
                <a:srgbClr val="EAEAEA"/>
              </a:gs>
            </a:gsLst>
            <a:lin ang="5400000" scaled="0"/>
          </a:gradFill>
          <a:ln w="1905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indent="-342900" algn="ctr"/>
            <a:r>
              <a:rPr lang="en-US" noProof="1">
                <a:latin typeface="Calibri" pitchFamily="-111" charset="0"/>
              </a:rPr>
              <a:t>2000</a:t>
            </a:r>
          </a:p>
        </p:txBody>
      </p:sp>
      <p:sp>
        <p:nvSpPr>
          <p:cNvPr id="49" name="Rectangle 466"/>
          <p:cNvSpPr>
            <a:spLocks noChangeArrowheads="1"/>
          </p:cNvSpPr>
          <p:nvPr/>
        </p:nvSpPr>
        <p:spPr bwMode="auto">
          <a:xfrm>
            <a:off x="7040775" y="3028949"/>
            <a:ext cx="701075" cy="460332"/>
          </a:xfrm>
          <a:prstGeom prst="rect">
            <a:avLst/>
          </a:prstGeom>
          <a:gradFill rotWithShape="1">
            <a:gsLst>
              <a:gs pos="17000">
                <a:srgbClr val="777777"/>
              </a:gs>
              <a:gs pos="100000">
                <a:srgbClr val="EAEAEA"/>
              </a:gs>
            </a:gsLst>
            <a:lin ang="5400000" scaled="0"/>
          </a:gradFill>
          <a:ln w="1905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indent="-342900" algn="ctr"/>
            <a:r>
              <a:rPr lang="en-US" noProof="1">
                <a:latin typeface="Calibri" pitchFamily="-111" charset="0"/>
              </a:rPr>
              <a:t>2005</a:t>
            </a:r>
          </a:p>
        </p:txBody>
      </p:sp>
      <p:sp>
        <p:nvSpPr>
          <p:cNvPr id="50" name="Rectangle 466"/>
          <p:cNvSpPr>
            <a:spLocks noChangeArrowheads="1"/>
          </p:cNvSpPr>
          <p:nvPr/>
        </p:nvSpPr>
        <p:spPr bwMode="auto">
          <a:xfrm>
            <a:off x="7741850" y="3029609"/>
            <a:ext cx="701075" cy="457017"/>
          </a:xfrm>
          <a:prstGeom prst="rect">
            <a:avLst/>
          </a:prstGeom>
          <a:gradFill rotWithShape="1">
            <a:gsLst>
              <a:gs pos="17000">
                <a:srgbClr val="777777"/>
              </a:gs>
              <a:gs pos="100000">
                <a:srgbClr val="EAEAEA"/>
              </a:gs>
            </a:gsLst>
            <a:lin ang="5400000" scaled="0"/>
          </a:gradFill>
          <a:ln w="1905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indent="-342900" algn="ctr"/>
            <a:r>
              <a:rPr lang="en-US" noProof="1">
                <a:latin typeface="Calibri" pitchFamily="-111" charset="0"/>
              </a:rPr>
              <a:t>2010</a:t>
            </a:r>
          </a:p>
        </p:txBody>
      </p:sp>
      <p:sp>
        <p:nvSpPr>
          <p:cNvPr id="59" name="Rektangel 57"/>
          <p:cNvSpPr>
            <a:spLocks noChangeArrowheads="1"/>
          </p:cNvSpPr>
          <p:nvPr/>
        </p:nvSpPr>
        <p:spPr bwMode="auto">
          <a:xfrm>
            <a:off x="4714174" y="1905000"/>
            <a:ext cx="2286000" cy="6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en-US" sz="1400" b="1" noProof="1" smtClean="0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1989-2001:</a:t>
            </a:r>
          </a:p>
          <a:p>
            <a:pPr algn="ctr" defTabSz="801688">
              <a:spcBef>
                <a:spcPct val="20000"/>
              </a:spcBef>
            </a:pPr>
            <a:r>
              <a:rPr lang="en-US" sz="900" noProof="1" smtClean="0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Facility used for training of </a:t>
            </a:r>
          </a:p>
          <a:p>
            <a:pPr algn="ctr" defTabSz="801688">
              <a:spcBef>
                <a:spcPct val="20000"/>
              </a:spcBef>
            </a:pPr>
            <a:r>
              <a:rPr lang="en-US" sz="900" noProof="1" smtClean="0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Fort Calhoun Operators</a:t>
            </a:r>
            <a:endParaRPr lang="en-US" sz="900" noProof="1">
              <a:solidFill>
                <a:srgbClr val="080808"/>
              </a:solidFill>
              <a:latin typeface="Calibri" pitchFamily="-111" charset="0"/>
              <a:cs typeface="Arial" charset="0"/>
            </a:endParaRPr>
          </a:p>
        </p:txBody>
      </p:sp>
      <p:sp>
        <p:nvSpPr>
          <p:cNvPr id="60" name="Rectangle 466"/>
          <p:cNvSpPr>
            <a:spLocks noChangeArrowheads="1"/>
          </p:cNvSpPr>
          <p:nvPr/>
        </p:nvSpPr>
        <p:spPr bwMode="auto">
          <a:xfrm>
            <a:off x="8442925" y="3024423"/>
            <a:ext cx="701075" cy="460332"/>
          </a:xfrm>
          <a:prstGeom prst="rect">
            <a:avLst/>
          </a:prstGeom>
          <a:gradFill rotWithShape="1">
            <a:gsLst>
              <a:gs pos="17000">
                <a:srgbClr val="777777"/>
              </a:gs>
              <a:gs pos="100000">
                <a:srgbClr val="EAEAEA"/>
              </a:gs>
            </a:gsLst>
            <a:lin ang="5400000" scaled="0"/>
          </a:gradFill>
          <a:ln w="1905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indent="-342900" algn="ctr"/>
            <a:r>
              <a:rPr lang="en-US" noProof="1">
                <a:latin typeface="Calibri" pitchFamily="-111" charset="0"/>
              </a:rPr>
              <a:t>2015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1505" y="1827537"/>
            <a:ext cx="0" cy="1143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706203" y="3554932"/>
            <a:ext cx="0" cy="48366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>
            <a:off x="681506" y="2504425"/>
            <a:ext cx="1140556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1822062" y="2507084"/>
            <a:ext cx="0" cy="463453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4883840" y="2507084"/>
            <a:ext cx="0" cy="48240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6793107" y="1828800"/>
            <a:ext cx="13583" cy="115317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flipH="1" flipV="1">
            <a:off x="4883841" y="2515960"/>
            <a:ext cx="1916057" cy="159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5387472" y="3554932"/>
            <a:ext cx="0" cy="48240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ktangel 57"/>
          <p:cNvSpPr>
            <a:spLocks noChangeArrowheads="1"/>
          </p:cNvSpPr>
          <p:nvPr/>
        </p:nvSpPr>
        <p:spPr bwMode="auto">
          <a:xfrm>
            <a:off x="4500603" y="4064488"/>
            <a:ext cx="1773738" cy="54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en-US" sz="1400" b="1" noProof="1" smtClean="0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1991:</a:t>
            </a:r>
          </a:p>
          <a:p>
            <a:pPr algn="ctr" defTabSz="801688">
              <a:spcBef>
                <a:spcPct val="20000"/>
              </a:spcBef>
            </a:pPr>
            <a:r>
              <a:rPr lang="en-US" sz="900" noProof="1" smtClean="0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Amendment 9 </a:t>
            </a:r>
          </a:p>
          <a:p>
            <a:pPr algn="ctr" defTabSz="801688">
              <a:spcBef>
                <a:spcPct val="20000"/>
              </a:spcBef>
            </a:pPr>
            <a:r>
              <a:rPr lang="en-US" sz="900" noProof="1" smtClean="0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Maximum power increased to 20kW</a:t>
            </a:r>
            <a:endParaRPr lang="en-US" sz="900" noProof="1">
              <a:solidFill>
                <a:srgbClr val="080808"/>
              </a:solidFill>
              <a:latin typeface="Calibri" pitchFamily="-111" charset="0"/>
              <a:cs typeface="Arial" charset="0"/>
            </a:endParaRPr>
          </a:p>
        </p:txBody>
      </p:sp>
      <p:sp>
        <p:nvSpPr>
          <p:cNvPr id="105" name="Rektangel 57"/>
          <p:cNvSpPr>
            <a:spLocks noChangeArrowheads="1"/>
          </p:cNvSpPr>
          <p:nvPr/>
        </p:nvSpPr>
        <p:spPr bwMode="auto">
          <a:xfrm>
            <a:off x="5638800" y="1358509"/>
            <a:ext cx="2286000" cy="47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en-US" sz="1400" b="1" noProof="1" smtClean="0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November 2001:</a:t>
            </a:r>
          </a:p>
          <a:p>
            <a:pPr algn="ctr" defTabSz="801688">
              <a:spcBef>
                <a:spcPct val="20000"/>
              </a:spcBef>
            </a:pPr>
            <a:r>
              <a:rPr lang="en-US" sz="900" noProof="1" smtClean="0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Facility permanently shut down</a:t>
            </a:r>
            <a:endParaRPr lang="en-US" sz="900" noProof="1">
              <a:solidFill>
                <a:srgbClr val="080808"/>
              </a:solidFill>
              <a:latin typeface="Calibri" pitchFamily="-111" charset="0"/>
              <a:cs typeface="Arial" charset="0"/>
            </a:endParaRPr>
          </a:p>
        </p:txBody>
      </p:sp>
      <p:cxnSp>
        <p:nvCxnSpPr>
          <p:cNvPr id="108" name="Straight Connector 107"/>
          <p:cNvCxnSpPr/>
          <p:nvPr/>
        </p:nvCxnSpPr>
        <p:spPr>
          <a:xfrm>
            <a:off x="6892126" y="3554932"/>
            <a:ext cx="13583" cy="115317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ktangel 57"/>
          <p:cNvSpPr>
            <a:spLocks noChangeArrowheads="1"/>
          </p:cNvSpPr>
          <p:nvPr/>
        </p:nvSpPr>
        <p:spPr bwMode="auto">
          <a:xfrm>
            <a:off x="6021267" y="4742613"/>
            <a:ext cx="1773738" cy="520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en-US" sz="1400" b="1" noProof="1" smtClean="0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February 2002:</a:t>
            </a:r>
          </a:p>
          <a:p>
            <a:pPr algn="ctr" defTabSz="801688">
              <a:spcBef>
                <a:spcPct val="20000"/>
              </a:spcBef>
            </a:pPr>
            <a:r>
              <a:rPr lang="en-US" sz="900" noProof="1" smtClean="0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Fuel removed and transported to USGS Colorado facility</a:t>
            </a:r>
            <a:endParaRPr lang="en-US" sz="900" noProof="1">
              <a:solidFill>
                <a:srgbClr val="080808"/>
              </a:solidFill>
              <a:latin typeface="Calibri" pitchFamily="-111" charset="0"/>
              <a:cs typeface="Arial" charset="0"/>
            </a:endParaRPr>
          </a:p>
        </p:txBody>
      </p:sp>
      <p:cxnSp>
        <p:nvCxnSpPr>
          <p:cNvPr id="110" name="Straight Connector 109"/>
          <p:cNvCxnSpPr/>
          <p:nvPr/>
        </p:nvCxnSpPr>
        <p:spPr>
          <a:xfrm>
            <a:off x="8153400" y="2526036"/>
            <a:ext cx="0" cy="463453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ektangel 57"/>
          <p:cNvSpPr>
            <a:spLocks noChangeArrowheads="1"/>
          </p:cNvSpPr>
          <p:nvPr/>
        </p:nvSpPr>
        <p:spPr bwMode="auto">
          <a:xfrm>
            <a:off x="7177360" y="1905000"/>
            <a:ext cx="1950825" cy="6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en-US" sz="1400" b="1" noProof="1" smtClean="0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May 2011:</a:t>
            </a:r>
          </a:p>
          <a:p>
            <a:pPr algn="ctr" defTabSz="801688">
              <a:spcBef>
                <a:spcPct val="20000"/>
              </a:spcBef>
            </a:pPr>
            <a:r>
              <a:rPr lang="en-US" sz="900" noProof="1" smtClean="0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Pre-Decommissioning Survey </a:t>
            </a:r>
          </a:p>
          <a:p>
            <a:pPr algn="ctr" defTabSz="801688">
              <a:spcBef>
                <a:spcPct val="20000"/>
              </a:spcBef>
            </a:pPr>
            <a:r>
              <a:rPr lang="en-US" sz="900" noProof="1" smtClean="0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and Release</a:t>
            </a:r>
            <a:endParaRPr lang="en-US" sz="900" noProof="1">
              <a:solidFill>
                <a:srgbClr val="080808"/>
              </a:solidFill>
              <a:latin typeface="Calibri" pitchFamily="-111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02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5118100" cy="39497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505200"/>
            <a:ext cx="4174472" cy="32220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0" y="19812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Historic Construction Photos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99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3t comp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533400"/>
            <a:ext cx="3886200" cy="4822825"/>
          </a:xfrm>
          <a:prstGeom prst="rect">
            <a:avLst/>
          </a:prstGeom>
        </p:spPr>
      </p:pic>
      <p:pic>
        <p:nvPicPr>
          <p:cNvPr id="5" name="Picture 4" descr="construction8 com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9600" y="1392735"/>
            <a:ext cx="4158697" cy="51604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019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Historic Construction Photos (2)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Document 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371600"/>
            <a:ext cx="8991600" cy="5334000"/>
          </a:xfrm>
        </p:spPr>
        <p:txBody>
          <a:bodyPr>
            <a:normAutofit/>
          </a:bodyPr>
          <a:lstStyle/>
          <a:p>
            <a:r>
              <a:rPr lang="en-US" sz="1600" b="1" dirty="0" smtClean="0"/>
              <a:t>August </a:t>
            </a:r>
            <a:r>
              <a:rPr lang="en-US" sz="1600" b="1" dirty="0"/>
              <a:t>2002 </a:t>
            </a:r>
            <a:r>
              <a:rPr lang="en-US" sz="1600" b="1" dirty="0" smtClean="0"/>
              <a:t>–</a:t>
            </a:r>
            <a:r>
              <a:rPr lang="en-US" sz="1600" i="1" dirty="0" smtClean="0"/>
              <a:t>Safety </a:t>
            </a:r>
            <a:r>
              <a:rPr lang="en-US" sz="1600" i="1" dirty="0"/>
              <a:t>Evaluation Report Related to the Renewal of the Operating License for the </a:t>
            </a:r>
            <a:r>
              <a:rPr lang="en-US" sz="1600" i="1" dirty="0" smtClean="0"/>
              <a:t>AJ </a:t>
            </a:r>
            <a:r>
              <a:rPr lang="en-US" sz="1600" i="1" dirty="0" err="1"/>
              <a:t>Blotcky</a:t>
            </a:r>
            <a:r>
              <a:rPr lang="en-US" sz="1600" i="1" dirty="0"/>
              <a:t> Reactor </a:t>
            </a:r>
            <a:r>
              <a:rPr lang="en-US" sz="1600" i="1" dirty="0" smtClean="0"/>
              <a:t>Facility</a:t>
            </a:r>
            <a:r>
              <a:rPr lang="en-US" sz="1600" dirty="0" smtClean="0"/>
              <a:t> </a:t>
            </a:r>
            <a:r>
              <a:rPr lang="en-US" sz="1600" b="1" dirty="0" smtClean="0"/>
              <a:t>(VA 2002a)</a:t>
            </a:r>
            <a:endParaRPr lang="en-US" sz="1600" dirty="0"/>
          </a:p>
          <a:p>
            <a:r>
              <a:rPr lang="en-US" sz="1600" b="1" dirty="0"/>
              <a:t>August 2002 </a:t>
            </a:r>
            <a:r>
              <a:rPr lang="en-US" sz="1600" b="1" dirty="0" smtClean="0"/>
              <a:t>–</a:t>
            </a:r>
            <a:r>
              <a:rPr lang="en-US" sz="1600" i="1" dirty="0" smtClean="0"/>
              <a:t>Amendment 11, Renewal </a:t>
            </a:r>
            <a:r>
              <a:rPr lang="en-US" sz="1600" i="1" dirty="0"/>
              <a:t>of the </a:t>
            </a:r>
            <a:r>
              <a:rPr lang="en-US" sz="1600" i="1" dirty="0" smtClean="0"/>
              <a:t>Facility Operating </a:t>
            </a:r>
            <a:r>
              <a:rPr lang="en-US" sz="1600" i="1" dirty="0"/>
              <a:t>License </a:t>
            </a:r>
            <a:r>
              <a:rPr lang="en-US" sz="1600" i="1" dirty="0" smtClean="0"/>
              <a:t>No. R-57</a:t>
            </a:r>
            <a:r>
              <a:rPr lang="en-US" sz="1600" dirty="0" smtClean="0"/>
              <a:t> </a:t>
            </a:r>
            <a:r>
              <a:rPr lang="en-US" sz="1600" b="1" dirty="0"/>
              <a:t>(VA 2002a)</a:t>
            </a:r>
            <a:endParaRPr lang="en-US" sz="1600" dirty="0"/>
          </a:p>
          <a:p>
            <a:r>
              <a:rPr lang="en-US" sz="1600" b="1" dirty="0" smtClean="0"/>
              <a:t>February 2003 –</a:t>
            </a:r>
            <a:r>
              <a:rPr lang="en-US" sz="1600" i="1" dirty="0" smtClean="0"/>
              <a:t>AJ </a:t>
            </a:r>
            <a:r>
              <a:rPr lang="en-US" sz="1600" i="1" dirty="0" err="1" smtClean="0"/>
              <a:t>Blotcky</a:t>
            </a:r>
            <a:r>
              <a:rPr lang="en-US" sz="1600" i="1" dirty="0" smtClean="0"/>
              <a:t> Reactor Facility Omaha Veterans Administration Medical Center, Omaha, Nebraska, Characterization Survey Report </a:t>
            </a:r>
            <a:r>
              <a:rPr lang="en-US" sz="1600" b="1" dirty="0" smtClean="0"/>
              <a:t>(Duratek 2003)</a:t>
            </a:r>
          </a:p>
          <a:p>
            <a:r>
              <a:rPr lang="en-US" sz="1600" b="1" dirty="0"/>
              <a:t>February 2003 </a:t>
            </a:r>
            <a:r>
              <a:rPr lang="en-US" sz="1600" b="1" dirty="0" smtClean="0"/>
              <a:t>– </a:t>
            </a:r>
            <a:r>
              <a:rPr lang="en-US" sz="1600" i="1" dirty="0" smtClean="0"/>
              <a:t>Activation Analysis of the AJB Reactor Facility </a:t>
            </a:r>
            <a:r>
              <a:rPr lang="en-US" sz="1600" b="1" dirty="0" smtClean="0"/>
              <a:t>(Appendix C of Duratek 2003)</a:t>
            </a:r>
          </a:p>
          <a:p>
            <a:r>
              <a:rPr lang="en-US" sz="1600" b="1" dirty="0" smtClean="0"/>
              <a:t>March 2004 – </a:t>
            </a:r>
            <a:r>
              <a:rPr lang="en-US" sz="1600" i="1" dirty="0" smtClean="0"/>
              <a:t>Original Decommissioning and Decontamination Plan for the AJ </a:t>
            </a:r>
            <a:r>
              <a:rPr lang="en-US" sz="1600" i="1" dirty="0" err="1" smtClean="0"/>
              <a:t>Blotcky</a:t>
            </a:r>
            <a:r>
              <a:rPr lang="en-US" sz="1600" i="1" dirty="0" smtClean="0"/>
              <a:t> Reactor Facility </a:t>
            </a:r>
            <a:r>
              <a:rPr lang="en-US" sz="1600" b="1" dirty="0" smtClean="0"/>
              <a:t>(VA 2004)</a:t>
            </a:r>
          </a:p>
          <a:p>
            <a:r>
              <a:rPr lang="en-US" sz="1600" b="1" dirty="0" smtClean="0"/>
              <a:t>May 2008 –</a:t>
            </a:r>
            <a:r>
              <a:rPr lang="en-US" sz="1600" i="1" dirty="0" smtClean="0"/>
              <a:t>Request for Additional Information Regarding AJ </a:t>
            </a:r>
            <a:r>
              <a:rPr lang="en-US" sz="1600" i="1" dirty="0" err="1" smtClean="0"/>
              <a:t>Blotcky</a:t>
            </a:r>
            <a:r>
              <a:rPr lang="en-US" sz="1600" i="1" dirty="0" smtClean="0"/>
              <a:t> Reactor Facility Decommissioning </a:t>
            </a:r>
            <a:r>
              <a:rPr lang="en-US" sz="1600" dirty="0" smtClean="0"/>
              <a:t>Plan </a:t>
            </a:r>
            <a:r>
              <a:rPr lang="en-US" sz="1600" b="1" dirty="0" smtClean="0"/>
              <a:t>(US NRC 2008)</a:t>
            </a:r>
          </a:p>
          <a:p>
            <a:r>
              <a:rPr lang="en-US" sz="1600" b="1" dirty="0" smtClean="0"/>
              <a:t>April 2011 – </a:t>
            </a:r>
            <a:r>
              <a:rPr lang="en-US" sz="1600" i="1" dirty="0" smtClean="0"/>
              <a:t>AJ </a:t>
            </a:r>
            <a:r>
              <a:rPr lang="en-US" sz="1600" i="1" dirty="0" err="1" smtClean="0"/>
              <a:t>Blotcky</a:t>
            </a:r>
            <a:r>
              <a:rPr lang="en-US" sz="1600" i="1" dirty="0" smtClean="0"/>
              <a:t> Reactor Facility Additional Characterization Work Plan </a:t>
            </a:r>
            <a:r>
              <a:rPr lang="en-US" sz="1600" b="1" dirty="0" smtClean="0"/>
              <a:t>(AECOM)</a:t>
            </a:r>
          </a:p>
          <a:p>
            <a:r>
              <a:rPr lang="en-US" sz="1600" b="1" dirty="0" smtClean="0"/>
              <a:t>June 2011 – </a:t>
            </a:r>
            <a:r>
              <a:rPr lang="en-US" sz="1600" i="1" dirty="0" smtClean="0"/>
              <a:t>AJ </a:t>
            </a:r>
            <a:r>
              <a:rPr lang="en-US" sz="1600" i="1" dirty="0" err="1" smtClean="0"/>
              <a:t>Blotcky</a:t>
            </a:r>
            <a:r>
              <a:rPr lang="en-US" sz="1600" i="1" dirty="0" smtClean="0"/>
              <a:t> Reactor Facility Free Release Materials Report </a:t>
            </a:r>
            <a:r>
              <a:rPr lang="en-US" sz="1600" b="1" dirty="0"/>
              <a:t>(</a:t>
            </a:r>
            <a:r>
              <a:rPr lang="en-US" sz="1600" b="1" dirty="0" smtClean="0"/>
              <a:t>AECOM 2011b)</a:t>
            </a:r>
            <a:endParaRPr lang="en-US" sz="1600" dirty="0" smtClean="0"/>
          </a:p>
          <a:p>
            <a:r>
              <a:rPr lang="en-US" sz="1600" b="1" dirty="0" smtClean="0"/>
              <a:t>July 2011 – </a:t>
            </a:r>
            <a:r>
              <a:rPr lang="en-US" sz="1600" i="1" dirty="0" smtClean="0"/>
              <a:t>AJ </a:t>
            </a:r>
            <a:r>
              <a:rPr lang="en-US" sz="1600" i="1" dirty="0" err="1" smtClean="0"/>
              <a:t>Blotcky</a:t>
            </a:r>
            <a:r>
              <a:rPr lang="en-US" sz="1600" i="1" dirty="0" smtClean="0"/>
              <a:t> Reactor Facility Characterization Report </a:t>
            </a:r>
            <a:r>
              <a:rPr lang="en-US" sz="1600" b="1" dirty="0"/>
              <a:t>(</a:t>
            </a:r>
            <a:r>
              <a:rPr lang="en-US" sz="1600" b="1" dirty="0" smtClean="0"/>
              <a:t>AECOM 2011a)</a:t>
            </a:r>
            <a:endParaRPr lang="en-US" sz="1600" i="1" dirty="0" smtClean="0"/>
          </a:p>
          <a:p>
            <a:r>
              <a:rPr lang="en-US" sz="1600" b="1" dirty="0" smtClean="0"/>
              <a:t>February 2012 – </a:t>
            </a:r>
            <a:r>
              <a:rPr lang="en-US" sz="1600" i="1" dirty="0" smtClean="0"/>
              <a:t>Draft AJ </a:t>
            </a:r>
            <a:r>
              <a:rPr lang="en-US" sz="1600" i="1" dirty="0" err="1" smtClean="0"/>
              <a:t>Blotcky</a:t>
            </a:r>
            <a:r>
              <a:rPr lang="en-US" sz="1600" i="1" dirty="0" smtClean="0"/>
              <a:t> Reactor Facility Decommissioning Plan (Revised) </a:t>
            </a:r>
            <a:r>
              <a:rPr lang="en-US" sz="1600" b="1" dirty="0"/>
              <a:t>(</a:t>
            </a:r>
            <a:r>
              <a:rPr lang="en-US" sz="1600" b="1" dirty="0" smtClean="0"/>
              <a:t>AECOM)</a:t>
            </a:r>
            <a:endParaRPr lang="en-US" sz="1600" i="1" dirty="0"/>
          </a:p>
          <a:p>
            <a:r>
              <a:rPr lang="en-US" sz="1600" b="1" dirty="0" smtClean="0"/>
              <a:t>April 2013 </a:t>
            </a:r>
            <a:r>
              <a:rPr lang="en-US" sz="1600" i="1" dirty="0" smtClean="0"/>
              <a:t>– Final AJ </a:t>
            </a:r>
            <a:r>
              <a:rPr lang="en-US" sz="1600" i="1" dirty="0" err="1"/>
              <a:t>Blotcky</a:t>
            </a:r>
            <a:r>
              <a:rPr lang="en-US" sz="1600" i="1" dirty="0"/>
              <a:t> Reactor Facility Decommissioning Plan (Revised) </a:t>
            </a:r>
            <a:r>
              <a:rPr lang="en-US" sz="1600" b="1" dirty="0"/>
              <a:t>(AECOM)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7746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525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Current Waste Inventory</a:t>
            </a:r>
          </a:p>
        </p:txBody>
      </p:sp>
      <p:pic>
        <p:nvPicPr>
          <p:cNvPr id="4" name="Picture 3" descr="rad box pic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8825" y="1490662"/>
            <a:ext cx="5086350" cy="38766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1368683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Po-Be </a:t>
            </a:r>
            <a:r>
              <a:rPr lang="en-US" dirty="0" smtClean="0"/>
              <a:t>source</a:t>
            </a:r>
            <a:endParaRPr lang="en-US" dirty="0"/>
          </a:p>
        </p:txBody>
      </p:sp>
      <p:cxnSp>
        <p:nvCxnSpPr>
          <p:cNvPr id="7" name="Straight Arrow Connector 6"/>
          <p:cNvCxnSpPr>
            <a:stCxn id="5" idx="3"/>
          </p:cNvCxnSpPr>
          <p:nvPr/>
        </p:nvCxnSpPr>
        <p:spPr>
          <a:xfrm>
            <a:off x="1905000" y="1553349"/>
            <a:ext cx="2133600" cy="1418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239000" y="1564243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Contaminated Lead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764536"/>
            <a:ext cx="1992392" cy="149429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" y="3733800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Misc. debris and activate metals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905000" y="3352800"/>
            <a:ext cx="2133600" cy="8426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16" y="4696777"/>
            <a:ext cx="1788160" cy="1341120"/>
          </a:xfrm>
          <a:prstGeom prst="rect">
            <a:avLst/>
          </a:prstGeom>
        </p:spPr>
      </p:pic>
      <p:cxnSp>
        <p:nvCxnSpPr>
          <p:cNvPr id="15" name="Straight Arrow Connector 14"/>
          <p:cNvCxnSpPr>
            <a:stCxn id="8" idx="2"/>
          </p:cNvCxnSpPr>
          <p:nvPr/>
        </p:nvCxnSpPr>
        <p:spPr>
          <a:xfrm flipH="1">
            <a:off x="5943600" y="2210574"/>
            <a:ext cx="2057400" cy="12946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167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\\USGRN1VFP001\Data\work\60160566\WP\6.0 Project Input\6.4 - Pictures &amp; Drawings\Site Photos\IMG_01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990600"/>
            <a:ext cx="441960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Reactor</a:t>
            </a:r>
            <a:endParaRPr lang="en-US" dirty="0"/>
          </a:p>
        </p:txBody>
      </p:sp>
      <p:pic>
        <p:nvPicPr>
          <p:cNvPr id="1027" name="Picture 3" descr="\\USGRN1VFP001\Data\work\60160566\WP\6.0 Project Input\6.4 - Pictures &amp; Drawings\Site Photos\IMG_01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524250"/>
            <a:ext cx="4419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\\USGRN1VFP001\Data\work\60160566\WP\6.0 Project Input\6.4 - Pictures &amp; Drawings\Site Photos\reactor5_fix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066800"/>
            <a:ext cx="3352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USGRN1VFP001\Data\work\60160566\WP\6.0 Project Input\6.4 - Pictures &amp; Drawings\Site Photos\reactor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57700"/>
            <a:ext cx="289560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05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Facility Components</a:t>
            </a:r>
            <a:endParaRPr lang="en-US" dirty="0"/>
          </a:p>
        </p:txBody>
      </p:sp>
      <p:pic>
        <p:nvPicPr>
          <p:cNvPr id="4" name="Picture 2" descr="\\USGRN1VFP001\Data\work\60160566\WP\6.0 Project Input\6.4 - Pictures &amp; Drawings\TWM Photos 5-11\IMG_02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8" y="1966436"/>
            <a:ext cx="4244657" cy="335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24000" y="1597104"/>
            <a:ext cx="1381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Fume Hoods</a:t>
            </a:r>
            <a:endParaRPr lang="en-US" dirty="0"/>
          </a:p>
        </p:txBody>
      </p:sp>
      <p:pic>
        <p:nvPicPr>
          <p:cNvPr id="2051" name="Picture 3" descr="C:\Users\wikee\Desktop\blotcky presentation\source cubbi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023" y="4191000"/>
            <a:ext cx="5073252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97686" y="3821668"/>
            <a:ext cx="2322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 Cubbies/Vaults</a:t>
            </a:r>
            <a:endParaRPr lang="en-US" dirty="0"/>
          </a:p>
        </p:txBody>
      </p:sp>
      <p:pic>
        <p:nvPicPr>
          <p:cNvPr id="2052" name="Picture 4" descr="\\USGRN1VFP001\Data\work\60160566\WP\6.0 Project Input\6.4 - Pictures &amp; Drawings\Free Release Pics w-o 051611\ABJ_FR_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143" y="1436133"/>
            <a:ext cx="2775257" cy="210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181600" y="10668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Low Background Sampling Box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63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Outdoor Components</a:t>
            </a:r>
          </a:p>
        </p:txBody>
      </p:sp>
      <p:pic>
        <p:nvPicPr>
          <p:cNvPr id="3074" name="Picture 2" descr="\\USGRN1VFP001\Data\work\60160566\WP\6.0 Project Input\6.4 - Pictures &amp; Drawings\Site Photos\IMG_0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4064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\\USGRN1VFP001\Data\work\60160566\WP\6.0 Project Input\6.4 - Pictures &amp; Drawings\Site Photos\IMG_01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936" y="3728052"/>
            <a:ext cx="3766864" cy="282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97895" y="1219200"/>
            <a:ext cx="1725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Cooling “Tower”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92168" y="3341813"/>
            <a:ext cx="1836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Pump/Filter Vault</a:t>
            </a:r>
            <a:endParaRPr lang="en-US" dirty="0"/>
          </a:p>
        </p:txBody>
      </p:sp>
      <p:pic>
        <p:nvPicPr>
          <p:cNvPr id="3076" name="Picture 4" descr="\\USGRN1VFP001\Data\work\60160566\WP\6.0 Project Input\6.4 - Pictures &amp; Drawings\Site Photos\IMG_01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786" y="4943475"/>
            <a:ext cx="1200150" cy="16002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wikee\Desktop\blotcky presentation\ABJ_Vault 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141558"/>
            <a:ext cx="2895600" cy="2165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39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1656</TotalTime>
  <Words>408</Words>
  <Application>Microsoft Office PowerPoint</Application>
  <PresentationFormat>On-screen Show (4:3)</PresentationFormat>
  <Paragraphs>87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Custom Design</vt:lpstr>
      <vt:lpstr>AJ Blotcky Research Reactor</vt:lpstr>
      <vt:lpstr>Agenda </vt:lpstr>
      <vt:lpstr>Rules of Engagement</vt:lpstr>
      <vt:lpstr>Administrative </vt:lpstr>
      <vt:lpstr>Site and Facility Access</vt:lpstr>
      <vt:lpstr>PowerPoint Presentation</vt:lpstr>
      <vt:lpstr>PowerPoint Presentation</vt:lpstr>
      <vt:lpstr>PowerPoint Presentation</vt:lpstr>
      <vt:lpstr>PowerPoint Presentation</vt:lpstr>
      <vt:lpstr>Document Timeline</vt:lpstr>
      <vt:lpstr>Current Waste Inventory</vt:lpstr>
      <vt:lpstr>Reactor</vt:lpstr>
      <vt:lpstr>Facility Components</vt:lpstr>
      <vt:lpstr>Outdoor Components</vt:lpstr>
    </vt:vector>
  </TitlesOfParts>
  <Company>AECOM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wikee</dc:creator>
  <cp:lastModifiedBy>Moran, Thomas (CFM)</cp:lastModifiedBy>
  <cp:revision>58</cp:revision>
  <dcterms:created xsi:type="dcterms:W3CDTF">2013-03-25T18:20:18Z</dcterms:created>
  <dcterms:modified xsi:type="dcterms:W3CDTF">2014-09-03T13:26:24Z</dcterms:modified>
</cp:coreProperties>
</file>