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8"/>
  </p:notesMasterIdLst>
  <p:sldIdLst>
    <p:sldId id="262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8CBAD"/>
    <a:srgbClr val="5B9BD5"/>
    <a:srgbClr val="D9D9D9"/>
    <a:srgbClr val="41719C"/>
    <a:srgbClr val="D7A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005" autoAdjust="0"/>
    <p:restoredTop sz="97428" autoAdjust="0"/>
  </p:normalViewPr>
  <p:slideViewPr>
    <p:cSldViewPr snapToGrid="0" snapToObjects="1">
      <p:cViewPr varScale="1">
        <p:scale>
          <a:sx n="72" d="100"/>
          <a:sy n="72" d="100"/>
        </p:scale>
        <p:origin x="78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4C364-580F-CE40-A022-24DBF8329485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2FE32-900A-834D-86AD-C416D348B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3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2FE32-900A-834D-86AD-C416D348BA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0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33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4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02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98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51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2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3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DE186-CA38-6042-8CDC-FF1A9E0A4303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344DF-9E1A-0F45-A72B-1B7AA6E2E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7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2498" y="887038"/>
            <a:ext cx="2592365" cy="55643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030281" y="878968"/>
            <a:ext cx="3420667" cy="55842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lowchart: Magnetic Disk 65"/>
          <p:cNvSpPr/>
          <p:nvPr/>
        </p:nvSpPr>
        <p:spPr>
          <a:xfrm>
            <a:off x="1360455" y="5431637"/>
            <a:ext cx="943741" cy="4656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VistA</a:t>
            </a:r>
            <a:endParaRPr lang="en-US" sz="800" b="1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0048" y="3176"/>
            <a:ext cx="8896350" cy="88223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Outgoing Referral &amp; Medical Documentation Flow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4463" y="1183682"/>
            <a:ext cx="409541" cy="39283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084690" y="5051259"/>
            <a:ext cx="1304530" cy="1368338"/>
          </a:xfrm>
          <a:prstGeom prst="roundRect">
            <a:avLst>
              <a:gd name="adj" fmla="val 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/>
          </a:p>
          <a:p>
            <a:pPr algn="ctr"/>
            <a:r>
              <a:rPr lang="en-US" sz="1000" b="1" dirty="0"/>
              <a:t>Legend</a:t>
            </a:r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</p:txBody>
      </p:sp>
      <p:sp>
        <p:nvSpPr>
          <p:cNvPr id="7" name="Rounded Rectangle 6"/>
          <p:cNvSpPr/>
          <p:nvPr/>
        </p:nvSpPr>
        <p:spPr>
          <a:xfrm>
            <a:off x="3136158" y="5287962"/>
            <a:ext cx="1203788" cy="252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VA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34384" y="5579468"/>
            <a:ext cx="1205562" cy="23101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Contractor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2325" y="3748588"/>
            <a:ext cx="1573590" cy="9631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DAS Services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-Storage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-Message Exchange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-Notifications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062" y="1839225"/>
            <a:ext cx="1042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VA Staff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8276" y="1168756"/>
            <a:ext cx="461710" cy="47889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2398" y="1432046"/>
            <a:ext cx="445098" cy="4830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9727" y="1461174"/>
            <a:ext cx="418190" cy="39342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18983" y="1380101"/>
            <a:ext cx="326796" cy="354023"/>
          </a:xfrm>
          <a:prstGeom prst="rect">
            <a:avLst/>
          </a:prstGeom>
        </p:spPr>
      </p:pic>
      <p:sp>
        <p:nvSpPr>
          <p:cNvPr id="22" name="Flowchart: Magnetic Disk 21"/>
          <p:cNvSpPr/>
          <p:nvPr/>
        </p:nvSpPr>
        <p:spPr>
          <a:xfrm>
            <a:off x="1472433" y="2473634"/>
            <a:ext cx="943741" cy="73968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R&amp;A Systems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03357" y="918414"/>
            <a:ext cx="3445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VA Data Sharing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15139" y="2958838"/>
            <a:ext cx="1645920" cy="36576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EDI Gateways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15139" y="2441259"/>
            <a:ext cx="1642061" cy="421771"/>
          </a:xfrm>
          <a:prstGeom prst="roundRect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Community Provider Portal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97642" y="3427712"/>
            <a:ext cx="1642061" cy="608921"/>
          </a:xfrm>
          <a:prstGeom prst="roundRect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VA Health Information Exchange (VHIE)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903561" y="1334063"/>
            <a:ext cx="1642060" cy="591567"/>
          </a:xfrm>
          <a:prstGeom prst="roundRect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Secure Email (</a:t>
            </a:r>
            <a:r>
              <a:rPr lang="en-US" sz="1200" b="1" dirty="0" err="1">
                <a:solidFill>
                  <a:schemeClr val="bg1"/>
                </a:solidFill>
              </a:rPr>
              <a:t>VirtruPro</a:t>
            </a:r>
            <a:r>
              <a:rPr lang="en-US" sz="1200" b="1" dirty="0">
                <a:solidFill>
                  <a:schemeClr val="bg1"/>
                </a:solidFill>
              </a:rPr>
              <a:t>, Direct)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11365" y="885413"/>
            <a:ext cx="2242013" cy="2850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480" y="1469582"/>
            <a:ext cx="404225" cy="392839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6629138" y="3851716"/>
            <a:ext cx="2224239" cy="2598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659093" y="1963696"/>
            <a:ext cx="114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CCN Providers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536" y="1444023"/>
            <a:ext cx="455717" cy="47889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56" y="1781744"/>
            <a:ext cx="439321" cy="48300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44" y="1736441"/>
            <a:ext cx="412762" cy="393428"/>
          </a:xfrm>
          <a:prstGeom prst="rect">
            <a:avLst/>
          </a:prstGeom>
        </p:spPr>
      </p:pic>
      <p:sp>
        <p:nvSpPr>
          <p:cNvPr id="44" name="Down Arrow 43"/>
          <p:cNvSpPr/>
          <p:nvPr/>
        </p:nvSpPr>
        <p:spPr>
          <a:xfrm>
            <a:off x="8096060" y="2588574"/>
            <a:ext cx="167962" cy="1382562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2" name="Rounded Rectangle 61"/>
          <p:cNvSpPr/>
          <p:nvPr/>
        </p:nvSpPr>
        <p:spPr>
          <a:xfrm>
            <a:off x="6814417" y="4600415"/>
            <a:ext cx="1844358" cy="396464"/>
          </a:xfrm>
          <a:prstGeom prst="roundRect">
            <a:avLst/>
          </a:prstGeom>
          <a:solidFill>
            <a:srgbClr val="F8CB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CCN Contractor Region 1</a:t>
            </a:r>
          </a:p>
        </p:txBody>
      </p:sp>
      <p:sp>
        <p:nvSpPr>
          <p:cNvPr id="64" name="Flowchart: Magnetic Disk 63"/>
          <p:cNvSpPr/>
          <p:nvPr/>
        </p:nvSpPr>
        <p:spPr>
          <a:xfrm>
            <a:off x="557017" y="5503548"/>
            <a:ext cx="943741" cy="649831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 Enrollment System</a:t>
            </a:r>
            <a:endParaRPr lang="en-US" sz="800" b="1" dirty="0"/>
          </a:p>
        </p:txBody>
      </p:sp>
      <p:sp>
        <p:nvSpPr>
          <p:cNvPr id="65" name="Flowchart: Magnetic Disk 64"/>
          <p:cNvSpPr/>
          <p:nvPr/>
        </p:nvSpPr>
        <p:spPr>
          <a:xfrm>
            <a:off x="1293119" y="5875425"/>
            <a:ext cx="943741" cy="486131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Data Stores</a:t>
            </a:r>
            <a:endParaRPr lang="en-US" sz="800" b="1" dirty="0"/>
          </a:p>
        </p:txBody>
      </p:sp>
      <p:sp>
        <p:nvSpPr>
          <p:cNvPr id="69" name="Folded Corner 68"/>
          <p:cNvSpPr/>
          <p:nvPr/>
        </p:nvSpPr>
        <p:spPr>
          <a:xfrm>
            <a:off x="1471718" y="4809281"/>
            <a:ext cx="1106680" cy="603386"/>
          </a:xfrm>
          <a:prstGeom prst="foldedCorner">
            <a:avLst>
              <a:gd name="adj" fmla="val 1010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>
                <a:solidFill>
                  <a:schemeClr val="tx1"/>
                </a:solidFill>
              </a:rPr>
              <a:t>VA Provider, Veteran, &amp; PCP Data files</a:t>
            </a:r>
          </a:p>
        </p:txBody>
      </p:sp>
      <p:sp>
        <p:nvSpPr>
          <p:cNvPr id="73" name="Folded Corner 72"/>
          <p:cNvSpPr/>
          <p:nvPr/>
        </p:nvSpPr>
        <p:spPr>
          <a:xfrm>
            <a:off x="836055" y="3282139"/>
            <a:ext cx="971935" cy="381031"/>
          </a:xfrm>
          <a:prstGeom prst="foldedCorner">
            <a:avLst>
              <a:gd name="adj" fmla="val 1010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>
                <a:solidFill>
                  <a:schemeClr val="tx1"/>
                </a:solidFill>
              </a:rPr>
              <a:t>Daily Regional Referral files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3911280" y="1994192"/>
            <a:ext cx="1645920" cy="365760"/>
          </a:xfrm>
          <a:prstGeom prst="roundRect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Fax, Mail</a:t>
            </a:r>
          </a:p>
        </p:txBody>
      </p:sp>
      <p:sp>
        <p:nvSpPr>
          <p:cNvPr id="76" name="Right Arrow 75"/>
          <p:cNvSpPr/>
          <p:nvPr/>
        </p:nvSpPr>
        <p:spPr>
          <a:xfrm>
            <a:off x="1863238" y="1510739"/>
            <a:ext cx="2004559" cy="190074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77" name="Right Arrow 76"/>
          <p:cNvSpPr/>
          <p:nvPr/>
        </p:nvSpPr>
        <p:spPr>
          <a:xfrm rot="495633">
            <a:off x="1865462" y="1871511"/>
            <a:ext cx="2002902" cy="175583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78" name="Right Arrow 77"/>
          <p:cNvSpPr/>
          <p:nvPr/>
        </p:nvSpPr>
        <p:spPr>
          <a:xfrm rot="807477">
            <a:off x="1814619" y="2158408"/>
            <a:ext cx="2087048" cy="182364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79" name="Folded Corner 78"/>
          <p:cNvSpPr/>
          <p:nvPr/>
        </p:nvSpPr>
        <p:spPr>
          <a:xfrm>
            <a:off x="2458191" y="1615734"/>
            <a:ext cx="848527" cy="561337"/>
          </a:xfrm>
          <a:prstGeom prst="foldedCorner">
            <a:avLst>
              <a:gd name="adj" fmla="val 1010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>
                <a:solidFill>
                  <a:schemeClr val="tx1"/>
                </a:solidFill>
              </a:rPr>
              <a:t>Referral Packet, Med Docs</a:t>
            </a:r>
          </a:p>
        </p:txBody>
      </p:sp>
      <p:sp>
        <p:nvSpPr>
          <p:cNvPr id="88" name="Right Arrow 87"/>
          <p:cNvSpPr/>
          <p:nvPr/>
        </p:nvSpPr>
        <p:spPr>
          <a:xfrm>
            <a:off x="3134385" y="5842267"/>
            <a:ext cx="1205561" cy="269576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Manual Process</a:t>
            </a:r>
          </a:p>
        </p:txBody>
      </p:sp>
      <p:sp>
        <p:nvSpPr>
          <p:cNvPr id="89" name="Right Arrow 88"/>
          <p:cNvSpPr/>
          <p:nvPr/>
        </p:nvSpPr>
        <p:spPr>
          <a:xfrm>
            <a:off x="3136158" y="6137614"/>
            <a:ext cx="1205561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Automated Process</a:t>
            </a:r>
          </a:p>
        </p:txBody>
      </p:sp>
      <p:sp>
        <p:nvSpPr>
          <p:cNvPr id="91" name="Right Arrow 90"/>
          <p:cNvSpPr/>
          <p:nvPr/>
        </p:nvSpPr>
        <p:spPr>
          <a:xfrm rot="20736841">
            <a:off x="2849331" y="3769689"/>
            <a:ext cx="1023148" cy="218153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CCDA Requests</a:t>
            </a:r>
          </a:p>
        </p:txBody>
      </p:sp>
      <p:sp>
        <p:nvSpPr>
          <p:cNvPr id="92" name="Right Arrow 91"/>
          <p:cNvSpPr/>
          <p:nvPr/>
        </p:nvSpPr>
        <p:spPr>
          <a:xfrm rot="2725596">
            <a:off x="1209134" y="2260448"/>
            <a:ext cx="402297" cy="167238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 rot="17567546">
            <a:off x="1058900" y="4966302"/>
            <a:ext cx="748378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94" name="Right Arrow 93"/>
          <p:cNvSpPr/>
          <p:nvPr/>
        </p:nvSpPr>
        <p:spPr>
          <a:xfrm rot="5400000">
            <a:off x="1693859" y="3354535"/>
            <a:ext cx="475357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95" name="Right Arrow 94"/>
          <p:cNvSpPr/>
          <p:nvPr/>
        </p:nvSpPr>
        <p:spPr>
          <a:xfrm>
            <a:off x="2460044" y="2652144"/>
            <a:ext cx="1408751" cy="22748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96" name="Right Arrow 95"/>
          <p:cNvSpPr/>
          <p:nvPr/>
        </p:nvSpPr>
        <p:spPr>
          <a:xfrm rot="313192">
            <a:off x="2445191" y="2973215"/>
            <a:ext cx="1431355" cy="206212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6810192" y="5029443"/>
            <a:ext cx="1844358" cy="396464"/>
          </a:xfrm>
          <a:prstGeom prst="roundRect">
            <a:avLst/>
          </a:prstGeom>
          <a:solidFill>
            <a:srgbClr val="F8CB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CCN Contractor Region 2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6810192" y="5460266"/>
            <a:ext cx="1844358" cy="396464"/>
          </a:xfrm>
          <a:prstGeom prst="roundRect">
            <a:avLst/>
          </a:prstGeom>
          <a:solidFill>
            <a:srgbClr val="F8CB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CCN Contractor Region 3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6810192" y="5889950"/>
            <a:ext cx="1844358" cy="396464"/>
          </a:xfrm>
          <a:prstGeom prst="roundRect">
            <a:avLst/>
          </a:prstGeom>
          <a:solidFill>
            <a:srgbClr val="F8CB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CCN Contractor Region 4</a:t>
            </a:r>
          </a:p>
        </p:txBody>
      </p:sp>
      <p:sp>
        <p:nvSpPr>
          <p:cNvPr id="42" name="Folded Corner 41"/>
          <p:cNvSpPr/>
          <p:nvPr/>
        </p:nvSpPr>
        <p:spPr>
          <a:xfrm>
            <a:off x="7127078" y="3016315"/>
            <a:ext cx="1106680" cy="571886"/>
          </a:xfrm>
          <a:prstGeom prst="foldedCorner">
            <a:avLst>
              <a:gd name="adj" fmla="val 1010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>
                <a:solidFill>
                  <a:schemeClr val="tx1"/>
                </a:solidFill>
              </a:rPr>
              <a:t>Admin, Claims, &amp; Documentation</a:t>
            </a:r>
          </a:p>
        </p:txBody>
      </p:sp>
      <p:sp>
        <p:nvSpPr>
          <p:cNvPr id="101" name="Flowchart: Magnetic Disk 100"/>
          <p:cNvSpPr/>
          <p:nvPr/>
        </p:nvSpPr>
        <p:spPr>
          <a:xfrm>
            <a:off x="6791247" y="3971136"/>
            <a:ext cx="1890036" cy="580580"/>
          </a:xfrm>
          <a:prstGeom prst="flowChartMagneticDisk">
            <a:avLst/>
          </a:prstGeom>
          <a:solidFill>
            <a:srgbClr val="F8CB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Contractor Systems</a:t>
            </a:r>
          </a:p>
        </p:txBody>
      </p:sp>
      <p:sp>
        <p:nvSpPr>
          <p:cNvPr id="102" name="Right Arrow 101"/>
          <p:cNvSpPr/>
          <p:nvPr/>
        </p:nvSpPr>
        <p:spPr>
          <a:xfrm rot="1860118">
            <a:off x="5542275" y="3477242"/>
            <a:ext cx="1326986" cy="194495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08" name="Right Arrow 107"/>
          <p:cNvSpPr/>
          <p:nvPr/>
        </p:nvSpPr>
        <p:spPr>
          <a:xfrm rot="1675880">
            <a:off x="2948071" y="4995472"/>
            <a:ext cx="3804061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Data Files</a:t>
            </a:r>
          </a:p>
        </p:txBody>
      </p:sp>
      <p:sp>
        <p:nvSpPr>
          <p:cNvPr id="107" name="Right Arrow 106"/>
          <p:cNvSpPr/>
          <p:nvPr/>
        </p:nvSpPr>
        <p:spPr>
          <a:xfrm rot="1324824">
            <a:off x="2885295" y="4780368"/>
            <a:ext cx="3806221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Data Files</a:t>
            </a:r>
          </a:p>
        </p:txBody>
      </p:sp>
      <p:sp>
        <p:nvSpPr>
          <p:cNvPr id="106" name="Right Arrow 105"/>
          <p:cNvSpPr/>
          <p:nvPr/>
        </p:nvSpPr>
        <p:spPr>
          <a:xfrm rot="907886">
            <a:off x="2897862" y="4584642"/>
            <a:ext cx="3732759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Data Files</a:t>
            </a:r>
          </a:p>
        </p:txBody>
      </p:sp>
      <p:sp>
        <p:nvSpPr>
          <p:cNvPr id="90" name="Right Arrow 89"/>
          <p:cNvSpPr/>
          <p:nvPr/>
        </p:nvSpPr>
        <p:spPr>
          <a:xfrm rot="567352">
            <a:off x="2895984" y="4370380"/>
            <a:ext cx="3711511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Data Files</a:t>
            </a:r>
          </a:p>
        </p:txBody>
      </p:sp>
      <p:sp>
        <p:nvSpPr>
          <p:cNvPr id="109" name="Right Arrow 108"/>
          <p:cNvSpPr/>
          <p:nvPr/>
        </p:nvSpPr>
        <p:spPr>
          <a:xfrm rot="1280246">
            <a:off x="5617177" y="3841825"/>
            <a:ext cx="1064098" cy="198542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10" name="Right Arrow 109"/>
          <p:cNvSpPr/>
          <p:nvPr/>
        </p:nvSpPr>
        <p:spPr>
          <a:xfrm>
            <a:off x="5643960" y="1510739"/>
            <a:ext cx="1582387" cy="190074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12" name="Right Arrow 111"/>
          <p:cNvSpPr/>
          <p:nvPr/>
        </p:nvSpPr>
        <p:spPr>
          <a:xfrm rot="20921173">
            <a:off x="5631269" y="1927858"/>
            <a:ext cx="1623582" cy="174805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13" name="Right Arrow 112"/>
          <p:cNvSpPr/>
          <p:nvPr/>
        </p:nvSpPr>
        <p:spPr>
          <a:xfrm rot="20288186">
            <a:off x="5590523" y="2656683"/>
            <a:ext cx="1720850" cy="217001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11" name="Right Arrow 110"/>
          <p:cNvSpPr/>
          <p:nvPr/>
        </p:nvSpPr>
        <p:spPr>
          <a:xfrm rot="20605793">
            <a:off x="5590506" y="2318401"/>
            <a:ext cx="1649936" cy="141410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8173684" y="2585241"/>
            <a:ext cx="167962" cy="1382562"/>
          </a:xfrm>
          <a:prstGeom prst="down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7" name="Folded Corner 66"/>
          <p:cNvSpPr/>
          <p:nvPr/>
        </p:nvSpPr>
        <p:spPr>
          <a:xfrm>
            <a:off x="5476979" y="4800372"/>
            <a:ext cx="832364" cy="665612"/>
          </a:xfrm>
          <a:prstGeom prst="foldedCorner">
            <a:avLst>
              <a:gd name="adj" fmla="val 1010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>
                <a:solidFill>
                  <a:schemeClr val="tx1"/>
                </a:solidFill>
              </a:rPr>
              <a:t>Files: providers, referrals, Veteran</a:t>
            </a:r>
          </a:p>
        </p:txBody>
      </p:sp>
      <p:sp>
        <p:nvSpPr>
          <p:cNvPr id="114" name="Right Arrow 113"/>
          <p:cNvSpPr/>
          <p:nvPr/>
        </p:nvSpPr>
        <p:spPr>
          <a:xfrm rot="20605793">
            <a:off x="5587745" y="2344631"/>
            <a:ext cx="1680501" cy="198095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38" name="Folded Corner 37"/>
          <p:cNvSpPr/>
          <p:nvPr/>
        </p:nvSpPr>
        <p:spPr>
          <a:xfrm>
            <a:off x="5787902" y="1629846"/>
            <a:ext cx="1042882" cy="759260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i="1" dirty="0">
              <a:solidFill>
                <a:schemeClr val="tx1"/>
              </a:solidFill>
            </a:endParaRPr>
          </a:p>
          <a:p>
            <a:pPr algn="ctr"/>
            <a:r>
              <a:rPr lang="en-US" sz="1050" i="1" dirty="0">
                <a:solidFill>
                  <a:schemeClr val="tx1"/>
                </a:solidFill>
              </a:rPr>
              <a:t>Medical</a:t>
            </a:r>
          </a:p>
          <a:p>
            <a:pPr algn="ctr"/>
            <a:r>
              <a:rPr lang="en-US" sz="1050" i="1" dirty="0">
                <a:solidFill>
                  <a:schemeClr val="tx1"/>
                </a:solidFill>
              </a:rPr>
              <a:t>Documentation &amp; Authorization Requests</a:t>
            </a:r>
          </a:p>
        </p:txBody>
      </p:sp>
    </p:spTree>
    <p:extLst>
      <p:ext uri="{BB962C8B-B14F-4D97-AF65-F5344CB8AC3E}">
        <p14:creationId xmlns:p14="http://schemas.microsoft.com/office/powerpoint/2010/main" val="797722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/>
          <p:cNvSpPr/>
          <p:nvPr/>
        </p:nvSpPr>
        <p:spPr>
          <a:xfrm>
            <a:off x="6275186" y="888097"/>
            <a:ext cx="2738680" cy="55643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732558" y="885413"/>
            <a:ext cx="3381164" cy="556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0048" y="885413"/>
            <a:ext cx="2387961" cy="2850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72" y="984875"/>
            <a:ext cx="404225" cy="39283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2220" y="1436847"/>
            <a:ext cx="487841" cy="39283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60049" y="3851716"/>
            <a:ext cx="2387960" cy="2598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48" y="3176"/>
            <a:ext cx="8896350" cy="88223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Incoming Medical &amp; Claim Documentation Flow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7269" y="887471"/>
            <a:ext cx="114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CCN Providers</a:t>
            </a:r>
          </a:p>
        </p:txBody>
      </p:sp>
      <p:sp>
        <p:nvSpPr>
          <p:cNvPr id="11" name="Folded Corner 10"/>
          <p:cNvSpPr/>
          <p:nvPr/>
        </p:nvSpPr>
        <p:spPr>
          <a:xfrm>
            <a:off x="454933" y="1863312"/>
            <a:ext cx="1196026" cy="1017584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i="1" dirty="0">
              <a:solidFill>
                <a:schemeClr val="tx1"/>
              </a:solidFill>
            </a:endParaRPr>
          </a:p>
          <a:p>
            <a:pPr algn="ctr"/>
            <a:r>
              <a:rPr lang="en-US" sz="1050" i="1" dirty="0">
                <a:solidFill>
                  <a:schemeClr val="tx1"/>
                </a:solidFill>
              </a:rPr>
              <a:t>Medical</a:t>
            </a:r>
          </a:p>
          <a:p>
            <a:pPr algn="ctr"/>
            <a:r>
              <a:rPr lang="en-US" sz="1050" i="1" dirty="0">
                <a:solidFill>
                  <a:schemeClr val="tx1"/>
                </a:solidFill>
              </a:rPr>
              <a:t>Documentation, Referral and Authorizations, Communications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28" y="959316"/>
            <a:ext cx="455717" cy="4788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48" y="1297037"/>
            <a:ext cx="439321" cy="4830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6" y="1251734"/>
            <a:ext cx="412762" cy="393428"/>
          </a:xfrm>
          <a:prstGeom prst="rect">
            <a:avLst/>
          </a:prstGeom>
        </p:spPr>
      </p:pic>
      <p:sp>
        <p:nvSpPr>
          <p:cNvPr id="16" name="Folded Corner 15"/>
          <p:cNvSpPr/>
          <p:nvPr/>
        </p:nvSpPr>
        <p:spPr>
          <a:xfrm>
            <a:off x="193683" y="3203845"/>
            <a:ext cx="1106680" cy="368058"/>
          </a:xfrm>
          <a:prstGeom prst="foldedCorner">
            <a:avLst>
              <a:gd name="adj" fmla="val 10102"/>
            </a:avLst>
          </a:prstGeom>
          <a:solidFill>
            <a:schemeClr val="bg1">
              <a:lumMod val="95000"/>
            </a:schemeClr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>
                <a:solidFill>
                  <a:schemeClr val="tx1"/>
                </a:solidFill>
              </a:rPr>
              <a:t>Admin, Claims, &amp; Documentation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1080219" y="3612200"/>
            <a:ext cx="167962" cy="507797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79" y="4137473"/>
            <a:ext cx="487842" cy="39342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20" y="4194428"/>
            <a:ext cx="354023" cy="35402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6" y="4183584"/>
            <a:ext cx="321335" cy="35009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108127" y="3964045"/>
            <a:ext cx="1337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CCN Contractors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05633" y="918414"/>
            <a:ext cx="3445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VA Documentation Intake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680398" y="3799164"/>
            <a:ext cx="1645920" cy="69415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EDI Gateway</a:t>
            </a:r>
          </a:p>
          <a:p>
            <a:pPr algn="ctr"/>
            <a:r>
              <a:rPr lang="en-US" sz="1200" b="1" dirty="0"/>
              <a:t>- Document Attachments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674498" y="1823512"/>
            <a:ext cx="1645920" cy="46651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Fax Machine/ Mailroom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667009" y="1301964"/>
            <a:ext cx="1642061" cy="421771"/>
          </a:xfrm>
          <a:prstGeom prst="roundRect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Community Provider Portal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685847" y="3156345"/>
            <a:ext cx="1642061" cy="490160"/>
          </a:xfrm>
          <a:prstGeom prst="roundRect">
            <a:avLst/>
          </a:prstGeom>
          <a:solidFill>
            <a:srgbClr val="F8CB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Health Info Handlers (HIHs)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680397" y="4649651"/>
            <a:ext cx="1642060" cy="647217"/>
          </a:xfrm>
          <a:prstGeom prst="roundRect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VA Health Information Exchange (VHIE)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685847" y="5440004"/>
            <a:ext cx="1623223" cy="557521"/>
          </a:xfrm>
          <a:prstGeom prst="roundRect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DAS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Gateway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899622" y="4807733"/>
            <a:ext cx="1573590" cy="1079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DAS Services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-Storage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-Message Exchange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-Notifications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157" y="1324111"/>
            <a:ext cx="321335" cy="35009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68" y="1366958"/>
            <a:ext cx="226461" cy="25909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6270646" y="1642357"/>
            <a:ext cx="1045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VA Staff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508917" y="1000205"/>
            <a:ext cx="1419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VA Providers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76034" y="1421921"/>
            <a:ext cx="549984" cy="478892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60157" y="1685211"/>
            <a:ext cx="530196" cy="48300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7486" y="1714339"/>
            <a:ext cx="498143" cy="393428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06740" y="1633266"/>
            <a:ext cx="389275" cy="354023"/>
          </a:xfrm>
          <a:prstGeom prst="rect">
            <a:avLst/>
          </a:prstGeom>
        </p:spPr>
      </p:pic>
      <p:sp>
        <p:nvSpPr>
          <p:cNvPr id="64" name="Right Arrow 63"/>
          <p:cNvSpPr/>
          <p:nvPr/>
        </p:nvSpPr>
        <p:spPr>
          <a:xfrm rot="21198778">
            <a:off x="1776603" y="1464142"/>
            <a:ext cx="1778867" cy="228600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5" name="Right Arrow 64"/>
          <p:cNvSpPr/>
          <p:nvPr/>
        </p:nvSpPr>
        <p:spPr>
          <a:xfrm rot="372611">
            <a:off x="1781478" y="1903672"/>
            <a:ext cx="1778867" cy="228600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Fax/Mail</a:t>
            </a:r>
          </a:p>
        </p:txBody>
      </p:sp>
      <p:sp>
        <p:nvSpPr>
          <p:cNvPr id="67" name="Right Arrow 66"/>
          <p:cNvSpPr/>
          <p:nvPr/>
        </p:nvSpPr>
        <p:spPr>
          <a:xfrm rot="2550537">
            <a:off x="1404933" y="3702491"/>
            <a:ext cx="2492399" cy="241260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CCDA</a:t>
            </a:r>
          </a:p>
        </p:txBody>
      </p:sp>
      <p:sp>
        <p:nvSpPr>
          <p:cNvPr id="70" name="Right Arrow 69"/>
          <p:cNvSpPr/>
          <p:nvPr/>
        </p:nvSpPr>
        <p:spPr>
          <a:xfrm rot="1395832">
            <a:off x="1679876" y="2693248"/>
            <a:ext cx="1986186" cy="249947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Vendor</a:t>
            </a:r>
          </a:p>
        </p:txBody>
      </p:sp>
      <p:sp>
        <p:nvSpPr>
          <p:cNvPr id="71" name="Right Arrow 70"/>
          <p:cNvSpPr/>
          <p:nvPr/>
        </p:nvSpPr>
        <p:spPr>
          <a:xfrm rot="831179">
            <a:off x="1759424" y="2285013"/>
            <a:ext cx="1828800" cy="228600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Email</a:t>
            </a:r>
          </a:p>
        </p:txBody>
      </p:sp>
      <p:sp>
        <p:nvSpPr>
          <p:cNvPr id="72" name="Right Arrow 71"/>
          <p:cNvSpPr/>
          <p:nvPr/>
        </p:nvSpPr>
        <p:spPr>
          <a:xfrm rot="20209498">
            <a:off x="2017219" y="5333017"/>
            <a:ext cx="1584484" cy="252218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CCDA</a:t>
            </a:r>
          </a:p>
        </p:txBody>
      </p:sp>
      <p:sp>
        <p:nvSpPr>
          <p:cNvPr id="73" name="Right Arrow 72"/>
          <p:cNvSpPr/>
          <p:nvPr/>
        </p:nvSpPr>
        <p:spPr>
          <a:xfrm rot="21058358">
            <a:off x="2105713" y="5716030"/>
            <a:ext cx="1486250" cy="247792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Data Transfer</a:t>
            </a:r>
          </a:p>
        </p:txBody>
      </p:sp>
      <p:sp>
        <p:nvSpPr>
          <p:cNvPr id="101" name="Right Arrow 100"/>
          <p:cNvSpPr/>
          <p:nvPr/>
        </p:nvSpPr>
        <p:spPr>
          <a:xfrm rot="20019112">
            <a:off x="2109336" y="4497179"/>
            <a:ext cx="1517420" cy="25856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EDI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770457" y="4642946"/>
            <a:ext cx="1324746" cy="1034622"/>
          </a:xfrm>
          <a:prstGeom prst="roundRect">
            <a:avLst/>
          </a:prstGeom>
          <a:solidFill>
            <a:srgbClr val="F8CBA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rgbClr val="FF0000"/>
                </a:solidFill>
              </a:rPr>
              <a:t>EDI 275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1"/>
                </a:solidFill>
              </a:rPr>
              <a:t>Medical Doc Attachments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EDI 837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</a:rPr>
              <a:t>COB</a:t>
            </a:r>
          </a:p>
        </p:txBody>
      </p:sp>
      <p:sp>
        <p:nvSpPr>
          <p:cNvPr id="103" name="Right Arrow 102"/>
          <p:cNvSpPr/>
          <p:nvPr/>
        </p:nvSpPr>
        <p:spPr>
          <a:xfrm>
            <a:off x="5418056" y="1383604"/>
            <a:ext cx="925053" cy="182880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8" name="Right Arrow 107"/>
          <p:cNvSpPr/>
          <p:nvPr/>
        </p:nvSpPr>
        <p:spPr>
          <a:xfrm rot="16200000">
            <a:off x="7031741" y="4039222"/>
            <a:ext cx="1008873" cy="27760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11" name="Rounded Rectangle 110"/>
          <p:cNvSpPr/>
          <p:nvPr/>
        </p:nvSpPr>
        <p:spPr>
          <a:xfrm>
            <a:off x="811349" y="5866900"/>
            <a:ext cx="1188868" cy="271023"/>
          </a:xfrm>
          <a:prstGeom prst="roundRect">
            <a:avLst/>
          </a:prstGeom>
          <a:solidFill>
            <a:srgbClr val="F8CBA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Data Files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108881" y="6090424"/>
            <a:ext cx="3416145" cy="696326"/>
          </a:xfrm>
          <a:prstGeom prst="roundRect">
            <a:avLst>
              <a:gd name="adj" fmla="val 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82" name="Rounded Rectangle 81"/>
          <p:cNvSpPr/>
          <p:nvPr/>
        </p:nvSpPr>
        <p:spPr>
          <a:xfrm>
            <a:off x="4913829" y="6198316"/>
            <a:ext cx="1203788" cy="252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VA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4912055" y="6489822"/>
            <a:ext cx="1205562" cy="231019"/>
          </a:xfrm>
          <a:prstGeom prst="roundRect">
            <a:avLst/>
          </a:prstGeom>
          <a:solidFill>
            <a:srgbClr val="F8CB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Contractor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6205644" y="6159520"/>
            <a:ext cx="1205561" cy="269576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Manual Process</a:t>
            </a:r>
          </a:p>
        </p:txBody>
      </p:sp>
      <p:sp>
        <p:nvSpPr>
          <p:cNvPr id="86" name="Right Arrow 85"/>
          <p:cNvSpPr/>
          <p:nvPr/>
        </p:nvSpPr>
        <p:spPr>
          <a:xfrm>
            <a:off x="6207417" y="6454867"/>
            <a:ext cx="1205561" cy="26957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Automated Process</a:t>
            </a:r>
          </a:p>
        </p:txBody>
      </p:sp>
      <p:sp>
        <p:nvSpPr>
          <p:cNvPr id="87" name="Right Arrow 86"/>
          <p:cNvSpPr/>
          <p:nvPr/>
        </p:nvSpPr>
        <p:spPr>
          <a:xfrm rot="21198778">
            <a:off x="1801407" y="1520845"/>
            <a:ext cx="1778867" cy="228600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Document Upload</a:t>
            </a:r>
          </a:p>
        </p:txBody>
      </p:sp>
      <p:sp>
        <p:nvSpPr>
          <p:cNvPr id="88" name="Right Arrow 87"/>
          <p:cNvSpPr/>
          <p:nvPr/>
        </p:nvSpPr>
        <p:spPr>
          <a:xfrm rot="2033190">
            <a:off x="1572960" y="3166051"/>
            <a:ext cx="2155123" cy="258291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EDI Transaction</a:t>
            </a:r>
          </a:p>
        </p:txBody>
      </p:sp>
      <p:sp>
        <p:nvSpPr>
          <p:cNvPr id="106" name="Right Arrow 105"/>
          <p:cNvSpPr/>
          <p:nvPr/>
        </p:nvSpPr>
        <p:spPr>
          <a:xfrm rot="1585376">
            <a:off x="5355053" y="4613224"/>
            <a:ext cx="1524408" cy="197422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>
                <a:solidFill>
                  <a:schemeClr val="bg1"/>
                </a:solidFill>
              </a:rPr>
              <a:t>Future Enhancement</a:t>
            </a:r>
          </a:p>
        </p:txBody>
      </p:sp>
      <p:sp>
        <p:nvSpPr>
          <p:cNvPr id="77" name="Folded Corner 76"/>
          <p:cNvSpPr/>
          <p:nvPr/>
        </p:nvSpPr>
        <p:spPr>
          <a:xfrm>
            <a:off x="2852396" y="5910590"/>
            <a:ext cx="928845" cy="473056"/>
          </a:xfrm>
          <a:prstGeom prst="foldedCorner">
            <a:avLst>
              <a:gd name="adj" fmla="val 1010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i="1" dirty="0">
                <a:solidFill>
                  <a:schemeClr val="tx1"/>
                </a:solidFill>
              </a:rPr>
              <a:t>Provider lists, OHI, Extracts, etc.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3667009" y="2420637"/>
            <a:ext cx="1642060" cy="591567"/>
          </a:xfrm>
          <a:prstGeom prst="roundRect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Secure Email (</a:t>
            </a:r>
            <a:r>
              <a:rPr lang="en-US" sz="1200" b="1" dirty="0" err="1">
                <a:solidFill>
                  <a:schemeClr val="bg1"/>
                </a:solidFill>
              </a:rPr>
              <a:t>VirtruPro</a:t>
            </a:r>
            <a:r>
              <a:rPr lang="en-US" sz="1200" b="1" dirty="0">
                <a:solidFill>
                  <a:schemeClr val="bg1"/>
                </a:solidFill>
              </a:rPr>
              <a:t>, Direct)</a:t>
            </a:r>
          </a:p>
        </p:txBody>
      </p:sp>
      <p:sp>
        <p:nvSpPr>
          <p:cNvPr id="93" name="Right Arrow 92"/>
          <p:cNvSpPr/>
          <p:nvPr/>
        </p:nvSpPr>
        <p:spPr>
          <a:xfrm rot="20382674">
            <a:off x="5414634" y="3803617"/>
            <a:ext cx="1372928" cy="20367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95" name="Right Arrow 94"/>
          <p:cNvSpPr/>
          <p:nvPr/>
        </p:nvSpPr>
        <p:spPr>
          <a:xfrm rot="21045551">
            <a:off x="5430749" y="5540580"/>
            <a:ext cx="1359871" cy="201270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132631" y="6301903"/>
            <a:ext cx="755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Legend</a:t>
            </a:r>
          </a:p>
        </p:txBody>
      </p:sp>
      <p:sp>
        <p:nvSpPr>
          <p:cNvPr id="107" name="Right Arrow 106"/>
          <p:cNvSpPr/>
          <p:nvPr/>
        </p:nvSpPr>
        <p:spPr>
          <a:xfrm rot="5400000">
            <a:off x="6346992" y="2270403"/>
            <a:ext cx="730295" cy="182880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99" name="Flowchart: Magnetic Disk 98"/>
          <p:cNvSpPr/>
          <p:nvPr/>
        </p:nvSpPr>
        <p:spPr>
          <a:xfrm>
            <a:off x="8158015" y="2909533"/>
            <a:ext cx="749875" cy="5431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Vets.gov</a:t>
            </a:r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294" y="3663366"/>
            <a:ext cx="226461" cy="259095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824" y="3516769"/>
            <a:ext cx="321335" cy="350097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155" y="3585442"/>
            <a:ext cx="321335" cy="350097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130" y="3721722"/>
            <a:ext cx="321335" cy="350097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797" y="3822997"/>
            <a:ext cx="321335" cy="350097"/>
          </a:xfrm>
          <a:prstGeom prst="rect">
            <a:avLst/>
          </a:prstGeom>
        </p:spPr>
      </p:pic>
      <p:sp>
        <p:nvSpPr>
          <p:cNvPr id="116" name="Right Arrow 115"/>
          <p:cNvSpPr/>
          <p:nvPr/>
        </p:nvSpPr>
        <p:spPr>
          <a:xfrm>
            <a:off x="7527549" y="3387873"/>
            <a:ext cx="564368" cy="221847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17" name="Right Arrow 116"/>
          <p:cNvSpPr/>
          <p:nvPr/>
        </p:nvSpPr>
        <p:spPr>
          <a:xfrm rot="18438632">
            <a:off x="7550718" y="2478824"/>
            <a:ext cx="908788" cy="214144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838879" y="4121355"/>
            <a:ext cx="1242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Veterans</a:t>
            </a:r>
          </a:p>
        </p:txBody>
      </p:sp>
      <p:sp>
        <p:nvSpPr>
          <p:cNvPr id="119" name="Right Arrow 118"/>
          <p:cNvSpPr/>
          <p:nvPr/>
        </p:nvSpPr>
        <p:spPr>
          <a:xfrm rot="837069">
            <a:off x="5433785" y="5037727"/>
            <a:ext cx="1359871" cy="201270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CCDA</a:t>
            </a:r>
          </a:p>
        </p:txBody>
      </p:sp>
      <p:sp>
        <p:nvSpPr>
          <p:cNvPr id="92" name="Right Arrow 91"/>
          <p:cNvSpPr/>
          <p:nvPr/>
        </p:nvSpPr>
        <p:spPr>
          <a:xfrm rot="3311814">
            <a:off x="4994717" y="3653523"/>
            <a:ext cx="2360159" cy="20952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4" name="Right Arrow 93"/>
          <p:cNvSpPr/>
          <p:nvPr/>
        </p:nvSpPr>
        <p:spPr>
          <a:xfrm rot="2706356">
            <a:off x="5204647" y="4114429"/>
            <a:ext cx="1784294" cy="18000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90" name="Right Arrow 89"/>
          <p:cNvSpPr/>
          <p:nvPr/>
        </p:nvSpPr>
        <p:spPr>
          <a:xfrm rot="3727067">
            <a:off x="4586483" y="3043977"/>
            <a:ext cx="3271231" cy="205462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Document Store</a:t>
            </a:r>
          </a:p>
        </p:txBody>
      </p:sp>
      <p:sp>
        <p:nvSpPr>
          <p:cNvPr id="97" name="Right Arrow 96"/>
          <p:cNvSpPr/>
          <p:nvPr/>
        </p:nvSpPr>
        <p:spPr>
          <a:xfrm rot="19731080">
            <a:off x="5331359" y="2191984"/>
            <a:ext cx="1267608" cy="187486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4" name="Right Arrow 103"/>
          <p:cNvSpPr/>
          <p:nvPr/>
        </p:nvSpPr>
        <p:spPr>
          <a:xfrm rot="20553387">
            <a:off x="5421879" y="1800327"/>
            <a:ext cx="1046818" cy="211696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1" name="Flowchart: Magnetic Disk 80"/>
          <p:cNvSpPr/>
          <p:nvPr/>
        </p:nvSpPr>
        <p:spPr>
          <a:xfrm>
            <a:off x="6959035" y="2879838"/>
            <a:ext cx="756741" cy="50875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VistA</a:t>
            </a:r>
          </a:p>
        </p:txBody>
      </p:sp>
      <p:sp>
        <p:nvSpPr>
          <p:cNvPr id="85" name="Flowchart: Magnetic Disk 84"/>
          <p:cNvSpPr/>
          <p:nvPr/>
        </p:nvSpPr>
        <p:spPr>
          <a:xfrm>
            <a:off x="6483509" y="3064647"/>
            <a:ext cx="587171" cy="349377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CDW</a:t>
            </a:r>
          </a:p>
        </p:txBody>
      </p:sp>
      <p:sp>
        <p:nvSpPr>
          <p:cNvPr id="89" name="Flowchart: Magnetic Disk 88"/>
          <p:cNvSpPr/>
          <p:nvPr/>
        </p:nvSpPr>
        <p:spPr>
          <a:xfrm>
            <a:off x="6862786" y="3302321"/>
            <a:ext cx="606802" cy="33816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Images</a:t>
            </a:r>
          </a:p>
        </p:txBody>
      </p:sp>
      <p:sp>
        <p:nvSpPr>
          <p:cNvPr id="91" name="Right Arrow 90"/>
          <p:cNvSpPr/>
          <p:nvPr/>
        </p:nvSpPr>
        <p:spPr>
          <a:xfrm rot="5400000">
            <a:off x="6902518" y="2414923"/>
            <a:ext cx="641203" cy="171995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96" name="Folded Corner 95"/>
          <p:cNvSpPr/>
          <p:nvPr/>
        </p:nvSpPr>
        <p:spPr>
          <a:xfrm>
            <a:off x="6883970" y="1900813"/>
            <a:ext cx="643580" cy="384913"/>
          </a:xfrm>
          <a:prstGeom prst="foldedCorner">
            <a:avLst>
              <a:gd name="adj" fmla="val 1010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Apt &amp; Consult Data</a:t>
            </a:r>
          </a:p>
        </p:txBody>
      </p:sp>
    </p:spTree>
    <p:extLst>
      <p:ext uri="{BB962C8B-B14F-4D97-AF65-F5344CB8AC3E}">
        <p14:creationId xmlns:p14="http://schemas.microsoft.com/office/powerpoint/2010/main" val="203025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Nintex conditional workflow start</Name>
    <Synchronization>Synchronous</Synchronization>
    <Type>10001</Type>
    <SequenceNumber>50000</SequenceNumber>
    <Assembly>Nintex.Workflow, Version=1.0.0.0, Culture=neutral, PublicKeyToken=913f6bae0ca5ae12</Assembly>
    <Class>Nintex.Workflow.ConditionalWorkflowStartReceiver</Class>
    <Data>635615102576051588</Data>
    <Filter/>
  </Receiver>
  <Receiver>
    <Name>Nintex conditional workflow start</Name>
    <Synchronization>Synchronous</Synchronization>
    <Type>10002</Type>
    <SequenceNumber>50000</SequenceNumber>
    <Assembly>Nintex.Workflow, Version=1.0.0.0, Culture=neutral, PublicKeyToken=913f6bae0ca5ae12</Assembly>
    <Class>Nintex.Workflow.ConditionalWorkflowStartReceiver</Class>
    <Data>635615102576051588</Data>
    <Filter/>
  </Receiver>
  <Receiver>
    <Name>Nintex conditional workflow start</Name>
    <Synchronization>Synchronous</Synchronization>
    <Type>2</Type>
    <SequenceNumber>50000</SequenceNumber>
    <Assembly>Nintex.Workflow, Version=1.0.0.0, Culture=neutral, PublicKeyToken=913f6bae0ca5ae12</Assembly>
    <Class>Nintex.Workflow.ConditionalWorkflowStartReceiver</Class>
    <Data>635615102576051588</Data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C32934A8578D408AA6695AEF3C5367" ma:contentTypeVersion="0" ma:contentTypeDescription="Create a new document." ma:contentTypeScope="" ma:versionID="8b3ce81dc41b474747f8659c3841434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dac2cb5b02d2b2bd937d4a635a61d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02E7C4-8460-425D-A152-D1357521EBB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2B1A7652-720B-47E9-AAAA-83B4F0D219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F05FD9-7C8D-4C10-A5F0-5CB89EDE9377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</ds:schemaRefs>
</ds:datastoreItem>
</file>

<file path=customXml/itemProps4.xml><?xml version="1.0" encoding="utf-8"?>
<ds:datastoreItem xmlns:ds="http://schemas.openxmlformats.org/officeDocument/2006/customXml" ds:itemID="{44993703-2261-4CB9-8124-C650EB412C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12191</TotalTime>
  <Words>256</Words>
  <Application>Microsoft Office PowerPoint</Application>
  <PresentationFormat>On-screen Show (4:3)</PresentationFormat>
  <Paragraphs>102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Outgoing Referral &amp; Medical Documentation Flow</vt:lpstr>
      <vt:lpstr>Incoming Medical &amp; Claim Documentation Flow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Attachment S Rev 1 CC Data Flow Diagram</dc:title>
  <dc:subject/>
  <dc:creator>Zach Fain</dc:creator>
  <cp:keywords/>
  <dc:description/>
  <cp:lastModifiedBy>Frias, Gregory (CBOPC)</cp:lastModifiedBy>
  <cp:revision>218</cp:revision>
  <dcterms:created xsi:type="dcterms:W3CDTF">2015-11-17T19:06:37Z</dcterms:created>
  <dcterms:modified xsi:type="dcterms:W3CDTF">2017-05-06T16:52:29Z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0x010100C3C32934A8578D408AA6695AEF3C5367</vt:lpwstr>
  </property>
</Properties>
</file>