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76" r:id="rId2"/>
    <p:sldId id="256" r:id="rId3"/>
    <p:sldId id="269" r:id="rId4"/>
    <p:sldId id="271" r:id="rId5"/>
    <p:sldId id="272" r:id="rId6"/>
    <p:sldId id="264" r:id="rId7"/>
    <p:sldId id="267" r:id="rId8"/>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23DFF07-C036-43DF-B554-FB4F4947DA6E}">
          <p14:sldIdLst>
            <p14:sldId id="276"/>
            <p14:sldId id="256"/>
            <p14:sldId id="269"/>
            <p14:sldId id="271"/>
            <p14:sldId id="272"/>
            <p14:sldId id="264"/>
            <p14:sldId id="267"/>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23" autoAdjust="0"/>
    <p:restoredTop sz="94660"/>
  </p:normalViewPr>
  <p:slideViewPr>
    <p:cSldViewPr>
      <p:cViewPr varScale="1">
        <p:scale>
          <a:sx n="72" d="100"/>
          <a:sy n="72" d="100"/>
        </p:scale>
        <p:origin x="1356"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70420" cy="480472"/>
          </a:xfrm>
          <a:prstGeom prst="rect">
            <a:avLst/>
          </a:prstGeom>
        </p:spPr>
        <p:txBody>
          <a:bodyPr vert="horz" lIns="64237" tIns="32118" rIns="64237" bIns="32118" rtlCol="0"/>
          <a:lstStyle>
            <a:lvl1pPr algn="l">
              <a:defRPr sz="800"/>
            </a:lvl1pPr>
          </a:lstStyle>
          <a:p>
            <a:endParaRPr lang="en-US"/>
          </a:p>
        </p:txBody>
      </p:sp>
      <p:sp>
        <p:nvSpPr>
          <p:cNvPr id="3" name="Date Placeholder 2"/>
          <p:cNvSpPr>
            <a:spLocks noGrp="1"/>
          </p:cNvSpPr>
          <p:nvPr>
            <p:ph type="dt" idx="1"/>
          </p:nvPr>
        </p:nvSpPr>
        <p:spPr>
          <a:xfrm>
            <a:off x="4143532" y="1"/>
            <a:ext cx="3170420" cy="480472"/>
          </a:xfrm>
          <a:prstGeom prst="rect">
            <a:avLst/>
          </a:prstGeom>
        </p:spPr>
        <p:txBody>
          <a:bodyPr vert="horz" lIns="64237" tIns="32118" rIns="64237" bIns="32118" rtlCol="0"/>
          <a:lstStyle>
            <a:lvl1pPr algn="r">
              <a:defRPr sz="800"/>
            </a:lvl1pPr>
          </a:lstStyle>
          <a:p>
            <a:fld id="{11B7B584-A48A-4125-BC24-103141C2D21B}" type="datetimeFigureOut">
              <a:rPr lang="en-US" smtClean="0"/>
              <a:t>9/29/2017</a:t>
            </a:fld>
            <a:endParaRPr lang="en-US"/>
          </a:p>
        </p:txBody>
      </p:sp>
      <p:sp>
        <p:nvSpPr>
          <p:cNvPr id="4" name="Slide Image Placeholder 3"/>
          <p:cNvSpPr>
            <a:spLocks noGrp="1" noRot="1" noChangeAspect="1"/>
          </p:cNvSpPr>
          <p:nvPr>
            <p:ph type="sldImg" idx="2"/>
          </p:nvPr>
        </p:nvSpPr>
        <p:spPr>
          <a:xfrm>
            <a:off x="1257300" y="719138"/>
            <a:ext cx="4800600" cy="3600450"/>
          </a:xfrm>
          <a:prstGeom prst="rect">
            <a:avLst/>
          </a:prstGeom>
          <a:noFill/>
          <a:ln w="12700">
            <a:solidFill>
              <a:prstClr val="black"/>
            </a:solidFill>
          </a:ln>
        </p:spPr>
        <p:txBody>
          <a:bodyPr vert="horz" lIns="64237" tIns="32118" rIns="64237" bIns="32118" rtlCol="0" anchor="ctr"/>
          <a:lstStyle/>
          <a:p>
            <a:endParaRPr lang="en-US"/>
          </a:p>
        </p:txBody>
      </p:sp>
      <p:sp>
        <p:nvSpPr>
          <p:cNvPr id="5" name="Notes Placeholder 4"/>
          <p:cNvSpPr>
            <a:spLocks noGrp="1"/>
          </p:cNvSpPr>
          <p:nvPr>
            <p:ph type="body" sz="quarter" idx="3"/>
          </p:nvPr>
        </p:nvSpPr>
        <p:spPr>
          <a:xfrm>
            <a:off x="732020" y="4560364"/>
            <a:ext cx="5851161" cy="4321158"/>
          </a:xfrm>
          <a:prstGeom prst="rect">
            <a:avLst/>
          </a:prstGeom>
        </p:spPr>
        <p:txBody>
          <a:bodyPr vert="horz" lIns="64237" tIns="32118" rIns="64237" bIns="3211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697"/>
            <a:ext cx="3170420" cy="479441"/>
          </a:xfrm>
          <a:prstGeom prst="rect">
            <a:avLst/>
          </a:prstGeom>
        </p:spPr>
        <p:txBody>
          <a:bodyPr vert="horz" lIns="64237" tIns="32118" rIns="64237" bIns="32118" rtlCol="0" anchor="b"/>
          <a:lstStyle>
            <a:lvl1pPr algn="l">
              <a:defRPr sz="800"/>
            </a:lvl1pPr>
          </a:lstStyle>
          <a:p>
            <a:endParaRPr lang="en-US"/>
          </a:p>
        </p:txBody>
      </p:sp>
      <p:sp>
        <p:nvSpPr>
          <p:cNvPr id="7" name="Slide Number Placeholder 6"/>
          <p:cNvSpPr>
            <a:spLocks noGrp="1"/>
          </p:cNvSpPr>
          <p:nvPr>
            <p:ph type="sldNum" sz="quarter" idx="5"/>
          </p:nvPr>
        </p:nvSpPr>
        <p:spPr>
          <a:xfrm>
            <a:off x="4143532" y="9119697"/>
            <a:ext cx="3170420" cy="479441"/>
          </a:xfrm>
          <a:prstGeom prst="rect">
            <a:avLst/>
          </a:prstGeom>
        </p:spPr>
        <p:txBody>
          <a:bodyPr vert="horz" lIns="64237" tIns="32118" rIns="64237" bIns="32118" rtlCol="0" anchor="b"/>
          <a:lstStyle>
            <a:lvl1pPr algn="r">
              <a:defRPr sz="800"/>
            </a:lvl1pPr>
          </a:lstStyle>
          <a:p>
            <a:fld id="{0EFFA35D-40BB-41C3-A99E-B0350F75BD0A}" type="slidenum">
              <a:rPr lang="en-US" smtClean="0"/>
              <a:t>‹#›</a:t>
            </a:fld>
            <a:endParaRPr lang="en-US"/>
          </a:p>
        </p:txBody>
      </p:sp>
    </p:spTree>
    <p:extLst>
      <p:ext uri="{BB962C8B-B14F-4D97-AF65-F5344CB8AC3E}">
        <p14:creationId xmlns:p14="http://schemas.microsoft.com/office/powerpoint/2010/main" val="20963614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EFFA35D-40BB-41C3-A99E-B0350F75BD0A}" type="slidenum">
              <a:rPr lang="en-US" smtClean="0"/>
              <a:t>1</a:t>
            </a:fld>
            <a:endParaRPr lang="en-US"/>
          </a:p>
        </p:txBody>
      </p:sp>
    </p:spTree>
    <p:extLst>
      <p:ext uri="{BB962C8B-B14F-4D97-AF65-F5344CB8AC3E}">
        <p14:creationId xmlns:p14="http://schemas.microsoft.com/office/powerpoint/2010/main" val="26825741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EFFA35D-40BB-41C3-A99E-B0350F75BD0A}" type="slidenum">
              <a:rPr lang="en-US" smtClean="0"/>
              <a:t>2</a:t>
            </a:fld>
            <a:endParaRPr lang="en-US"/>
          </a:p>
        </p:txBody>
      </p:sp>
    </p:spTree>
    <p:extLst>
      <p:ext uri="{BB962C8B-B14F-4D97-AF65-F5344CB8AC3E}">
        <p14:creationId xmlns:p14="http://schemas.microsoft.com/office/powerpoint/2010/main" val="25980730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EFFA35D-40BB-41C3-A99E-B0350F75BD0A}" type="slidenum">
              <a:rPr lang="en-US" smtClean="0"/>
              <a:t>3</a:t>
            </a:fld>
            <a:endParaRPr lang="en-US"/>
          </a:p>
        </p:txBody>
      </p:sp>
    </p:spTree>
    <p:extLst>
      <p:ext uri="{BB962C8B-B14F-4D97-AF65-F5344CB8AC3E}">
        <p14:creationId xmlns:p14="http://schemas.microsoft.com/office/powerpoint/2010/main" val="23759803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EFFA35D-40BB-41C3-A99E-B0350F75BD0A}" type="slidenum">
              <a:rPr lang="en-US" smtClean="0"/>
              <a:t>4</a:t>
            </a:fld>
            <a:endParaRPr lang="en-US"/>
          </a:p>
        </p:txBody>
      </p:sp>
    </p:spTree>
    <p:extLst>
      <p:ext uri="{BB962C8B-B14F-4D97-AF65-F5344CB8AC3E}">
        <p14:creationId xmlns:p14="http://schemas.microsoft.com/office/powerpoint/2010/main" val="2430796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EFFA35D-40BB-41C3-A99E-B0350F75BD0A}" type="slidenum">
              <a:rPr lang="en-US" smtClean="0"/>
              <a:t>5</a:t>
            </a:fld>
            <a:endParaRPr lang="en-US"/>
          </a:p>
        </p:txBody>
      </p:sp>
    </p:spTree>
    <p:extLst>
      <p:ext uri="{BB962C8B-B14F-4D97-AF65-F5344CB8AC3E}">
        <p14:creationId xmlns:p14="http://schemas.microsoft.com/office/powerpoint/2010/main" val="30251126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EFFA35D-40BB-41C3-A99E-B0350F75BD0A}" type="slidenum">
              <a:rPr lang="en-US" smtClean="0"/>
              <a:t>6</a:t>
            </a:fld>
            <a:endParaRPr lang="en-US"/>
          </a:p>
        </p:txBody>
      </p:sp>
    </p:spTree>
    <p:extLst>
      <p:ext uri="{BB962C8B-B14F-4D97-AF65-F5344CB8AC3E}">
        <p14:creationId xmlns:p14="http://schemas.microsoft.com/office/powerpoint/2010/main" val="39194599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EFFA35D-40BB-41C3-A99E-B0350F75BD0A}" type="slidenum">
              <a:rPr lang="en-US" smtClean="0"/>
              <a:t>7</a:t>
            </a:fld>
            <a:endParaRPr lang="en-US"/>
          </a:p>
        </p:txBody>
      </p:sp>
    </p:spTree>
    <p:extLst>
      <p:ext uri="{BB962C8B-B14F-4D97-AF65-F5344CB8AC3E}">
        <p14:creationId xmlns:p14="http://schemas.microsoft.com/office/powerpoint/2010/main" val="17304584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B6AF6F8-7259-4C1A-8661-FF7045B02F6E}" type="datetimeFigureOut">
              <a:rPr lang="en-US" smtClean="0"/>
              <a:t>9/29/2017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D66C87-4C44-405E-880C-5DA8166BBA71}" type="slidenum">
              <a:rPr lang="en-US" smtClean="0"/>
              <a:t>‹#›</a:t>
            </a:fld>
            <a:endParaRPr lang="en-US"/>
          </a:p>
        </p:txBody>
      </p:sp>
    </p:spTree>
    <p:extLst>
      <p:ext uri="{BB962C8B-B14F-4D97-AF65-F5344CB8AC3E}">
        <p14:creationId xmlns:p14="http://schemas.microsoft.com/office/powerpoint/2010/main" val="39013657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B6AF6F8-7259-4C1A-8661-FF7045B02F6E}" type="datetimeFigureOut">
              <a:rPr lang="en-US" smtClean="0"/>
              <a:t>9/29/2017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D66C87-4C44-405E-880C-5DA8166BBA71}" type="slidenum">
              <a:rPr lang="en-US" smtClean="0"/>
              <a:t>‹#›</a:t>
            </a:fld>
            <a:endParaRPr lang="en-US"/>
          </a:p>
        </p:txBody>
      </p:sp>
    </p:spTree>
    <p:extLst>
      <p:ext uri="{BB962C8B-B14F-4D97-AF65-F5344CB8AC3E}">
        <p14:creationId xmlns:p14="http://schemas.microsoft.com/office/powerpoint/2010/main" val="909872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B6AF6F8-7259-4C1A-8661-FF7045B02F6E}" type="datetimeFigureOut">
              <a:rPr lang="en-US" smtClean="0"/>
              <a:t>9/29/2017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D66C87-4C44-405E-880C-5DA8166BBA71}" type="slidenum">
              <a:rPr lang="en-US" smtClean="0"/>
              <a:t>‹#›</a:t>
            </a:fld>
            <a:endParaRPr lang="en-US"/>
          </a:p>
        </p:txBody>
      </p:sp>
    </p:spTree>
    <p:extLst>
      <p:ext uri="{BB962C8B-B14F-4D97-AF65-F5344CB8AC3E}">
        <p14:creationId xmlns:p14="http://schemas.microsoft.com/office/powerpoint/2010/main" val="9204652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B6AF6F8-7259-4C1A-8661-FF7045B02F6E}" type="datetimeFigureOut">
              <a:rPr lang="en-US" smtClean="0"/>
              <a:t>9/29/2017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D66C87-4C44-405E-880C-5DA8166BBA71}" type="slidenum">
              <a:rPr lang="en-US" smtClean="0"/>
              <a:t>‹#›</a:t>
            </a:fld>
            <a:endParaRPr lang="en-US"/>
          </a:p>
        </p:txBody>
      </p:sp>
    </p:spTree>
    <p:extLst>
      <p:ext uri="{BB962C8B-B14F-4D97-AF65-F5344CB8AC3E}">
        <p14:creationId xmlns:p14="http://schemas.microsoft.com/office/powerpoint/2010/main" val="34870419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B6AF6F8-7259-4C1A-8661-FF7045B02F6E}" type="datetimeFigureOut">
              <a:rPr lang="en-US" smtClean="0"/>
              <a:t>9/29/2017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6D66C87-4C44-405E-880C-5DA8166BBA71}" type="slidenum">
              <a:rPr lang="en-US" smtClean="0"/>
              <a:t>‹#›</a:t>
            </a:fld>
            <a:endParaRPr lang="en-US"/>
          </a:p>
        </p:txBody>
      </p:sp>
    </p:spTree>
    <p:extLst>
      <p:ext uri="{BB962C8B-B14F-4D97-AF65-F5344CB8AC3E}">
        <p14:creationId xmlns:p14="http://schemas.microsoft.com/office/powerpoint/2010/main" val="24681025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B6AF6F8-7259-4C1A-8661-FF7045B02F6E}" type="datetimeFigureOut">
              <a:rPr lang="en-US" smtClean="0"/>
              <a:t>9/29/2017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6D66C87-4C44-405E-880C-5DA8166BBA71}" type="slidenum">
              <a:rPr lang="en-US" smtClean="0"/>
              <a:t>‹#›</a:t>
            </a:fld>
            <a:endParaRPr lang="en-US"/>
          </a:p>
        </p:txBody>
      </p:sp>
    </p:spTree>
    <p:extLst>
      <p:ext uri="{BB962C8B-B14F-4D97-AF65-F5344CB8AC3E}">
        <p14:creationId xmlns:p14="http://schemas.microsoft.com/office/powerpoint/2010/main" val="27900950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6AF6F8-7259-4C1A-8661-FF7045B02F6E}" type="datetimeFigureOut">
              <a:rPr lang="en-US" smtClean="0"/>
              <a:t>9/29/2017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6D66C87-4C44-405E-880C-5DA8166BBA71}" type="slidenum">
              <a:rPr lang="en-US" smtClean="0"/>
              <a:t>‹#›</a:t>
            </a:fld>
            <a:endParaRPr lang="en-US"/>
          </a:p>
        </p:txBody>
      </p:sp>
    </p:spTree>
    <p:extLst>
      <p:ext uri="{BB962C8B-B14F-4D97-AF65-F5344CB8AC3E}">
        <p14:creationId xmlns:p14="http://schemas.microsoft.com/office/powerpoint/2010/main" val="29182110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B6AF6F8-7259-4C1A-8661-FF7045B02F6E}" type="datetimeFigureOut">
              <a:rPr lang="en-US" smtClean="0"/>
              <a:t>9/29/2017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D66C87-4C44-405E-880C-5DA8166BBA71}" type="slidenum">
              <a:rPr lang="en-US" smtClean="0"/>
              <a:t>‹#›</a:t>
            </a:fld>
            <a:endParaRPr lang="en-US"/>
          </a:p>
        </p:txBody>
      </p:sp>
    </p:spTree>
    <p:extLst>
      <p:ext uri="{BB962C8B-B14F-4D97-AF65-F5344CB8AC3E}">
        <p14:creationId xmlns:p14="http://schemas.microsoft.com/office/powerpoint/2010/main" val="23614194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B6AF6F8-7259-4C1A-8661-FF7045B02F6E}" type="datetimeFigureOut">
              <a:rPr lang="en-US" smtClean="0"/>
              <a:t>9/29/2017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D66C87-4C44-405E-880C-5DA8166BBA71}" type="slidenum">
              <a:rPr lang="en-US" smtClean="0"/>
              <a:t>‹#›</a:t>
            </a:fld>
            <a:endParaRPr lang="en-US"/>
          </a:p>
        </p:txBody>
      </p:sp>
    </p:spTree>
    <p:extLst>
      <p:ext uri="{BB962C8B-B14F-4D97-AF65-F5344CB8AC3E}">
        <p14:creationId xmlns:p14="http://schemas.microsoft.com/office/powerpoint/2010/main" val="115741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B6AF6F8-7259-4C1A-8661-FF7045B02F6E}" type="datetimeFigureOut">
              <a:rPr lang="en-US" smtClean="0"/>
              <a:t>9/29/2017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D66C87-4C44-405E-880C-5DA8166BBA71}" type="slidenum">
              <a:rPr lang="en-US" smtClean="0"/>
              <a:t>‹#›</a:t>
            </a:fld>
            <a:endParaRPr lang="en-US"/>
          </a:p>
        </p:txBody>
      </p:sp>
    </p:spTree>
    <p:extLst>
      <p:ext uri="{BB962C8B-B14F-4D97-AF65-F5344CB8AC3E}">
        <p14:creationId xmlns:p14="http://schemas.microsoft.com/office/powerpoint/2010/main" val="3945059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B6AF6F8-7259-4C1A-8661-FF7045B02F6E}" type="datetimeFigureOut">
              <a:rPr lang="en-US" smtClean="0"/>
              <a:t>9/29/2017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D66C87-4C44-405E-880C-5DA8166BBA71}" type="slidenum">
              <a:rPr lang="en-US" smtClean="0"/>
              <a:t>‹#›</a:t>
            </a:fld>
            <a:endParaRPr lang="en-US"/>
          </a:p>
        </p:txBody>
      </p:sp>
    </p:spTree>
    <p:extLst>
      <p:ext uri="{BB962C8B-B14F-4D97-AF65-F5344CB8AC3E}">
        <p14:creationId xmlns:p14="http://schemas.microsoft.com/office/powerpoint/2010/main" val="3196818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6AF6F8-7259-4C1A-8661-FF7045B02F6E}" type="datetimeFigureOut">
              <a:rPr lang="en-US" smtClean="0"/>
              <a:t>9/29/2017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D66C87-4C44-405E-880C-5DA8166BBA71}" type="slidenum">
              <a:rPr lang="en-US" smtClean="0"/>
              <a:t>‹#›</a:t>
            </a:fld>
            <a:endParaRPr lang="en-US"/>
          </a:p>
        </p:txBody>
      </p:sp>
    </p:spTree>
    <p:extLst>
      <p:ext uri="{BB962C8B-B14F-4D97-AF65-F5344CB8AC3E}">
        <p14:creationId xmlns:p14="http://schemas.microsoft.com/office/powerpoint/2010/main" val="32854658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onathon.emis@va.gov"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 y="152400"/>
            <a:ext cx="8839200" cy="6553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629400" y="5791200"/>
            <a:ext cx="2362200" cy="2667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900" dirty="0">
                <a:solidFill>
                  <a:schemeClr val="tx1"/>
                </a:solidFill>
                <a:latin typeface="Cambria" panose="02040503050406030204" pitchFamily="18" charset="0"/>
              </a:rPr>
              <a:t>Project #:</a:t>
            </a:r>
            <a:r>
              <a:rPr lang="en-US" sz="1200" dirty="0">
                <a:solidFill>
                  <a:schemeClr val="tx1"/>
                </a:solidFill>
                <a:latin typeface="Cambria" panose="02040503050406030204" pitchFamily="18" charset="0"/>
              </a:rPr>
              <a:t> </a:t>
            </a:r>
            <a:r>
              <a:rPr lang="en-US" sz="1200" b="1" dirty="0">
                <a:solidFill>
                  <a:schemeClr val="tx1"/>
                </a:solidFill>
                <a:latin typeface="Cambria" panose="02040503050406030204" pitchFamily="18" charset="0"/>
              </a:rPr>
              <a:t>654-18-801</a:t>
            </a:r>
          </a:p>
        </p:txBody>
      </p:sp>
      <p:sp>
        <p:nvSpPr>
          <p:cNvPr id="12" name="Rectangle 11"/>
          <p:cNvSpPr/>
          <p:nvPr/>
        </p:nvSpPr>
        <p:spPr>
          <a:xfrm>
            <a:off x="6629400" y="6057900"/>
            <a:ext cx="2362200" cy="6477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900" dirty="0">
                <a:solidFill>
                  <a:schemeClr val="tx1"/>
                </a:solidFill>
                <a:latin typeface="Cambria" panose="02040503050406030204" pitchFamily="18" charset="0"/>
              </a:rPr>
              <a:t>Project Location:</a:t>
            </a:r>
          </a:p>
          <a:p>
            <a:r>
              <a:rPr lang="en-US" sz="1000" b="1" dirty="0">
                <a:solidFill>
                  <a:schemeClr val="tx1"/>
                </a:solidFill>
                <a:latin typeface="Cambria" panose="02040503050406030204" pitchFamily="18" charset="0"/>
              </a:rPr>
              <a:t>VA Sierra Nevada Health Care System</a:t>
            </a:r>
          </a:p>
          <a:p>
            <a:r>
              <a:rPr lang="en-US" sz="1000" b="1" dirty="0">
                <a:solidFill>
                  <a:schemeClr val="tx1"/>
                </a:solidFill>
                <a:latin typeface="Cambria" panose="02040503050406030204" pitchFamily="18" charset="0"/>
              </a:rPr>
              <a:t>975 </a:t>
            </a:r>
            <a:r>
              <a:rPr lang="en-US" sz="1000" b="1" dirty="0" err="1">
                <a:solidFill>
                  <a:schemeClr val="tx1"/>
                </a:solidFill>
                <a:latin typeface="Cambria" panose="02040503050406030204" pitchFamily="18" charset="0"/>
              </a:rPr>
              <a:t>Kirman</a:t>
            </a:r>
            <a:r>
              <a:rPr lang="en-US" sz="1000" b="1" dirty="0">
                <a:solidFill>
                  <a:schemeClr val="tx1"/>
                </a:solidFill>
                <a:latin typeface="Cambria" panose="02040503050406030204" pitchFamily="18" charset="0"/>
              </a:rPr>
              <a:t> Avenue</a:t>
            </a:r>
          </a:p>
          <a:p>
            <a:r>
              <a:rPr lang="en-US" sz="1000" b="1" dirty="0">
                <a:solidFill>
                  <a:schemeClr val="tx1"/>
                </a:solidFill>
                <a:latin typeface="Cambria" panose="02040503050406030204" pitchFamily="18" charset="0"/>
              </a:rPr>
              <a:t>Reno, NV 89502</a:t>
            </a:r>
          </a:p>
        </p:txBody>
      </p:sp>
      <p:sp>
        <p:nvSpPr>
          <p:cNvPr id="13" name="Rectangle 12"/>
          <p:cNvSpPr/>
          <p:nvPr/>
        </p:nvSpPr>
        <p:spPr>
          <a:xfrm>
            <a:off x="4342847" y="6477000"/>
            <a:ext cx="2286553"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latin typeface="Cambria" panose="02040503050406030204" pitchFamily="18" charset="0"/>
              </a:rPr>
              <a:t>Sheet #:</a:t>
            </a:r>
            <a:r>
              <a:rPr lang="en-US" sz="1200" dirty="0">
                <a:solidFill>
                  <a:schemeClr val="tx1"/>
                </a:solidFill>
                <a:latin typeface="Cambria" panose="02040503050406030204" pitchFamily="18" charset="0"/>
              </a:rPr>
              <a:t>  </a:t>
            </a:r>
            <a:r>
              <a:rPr lang="en-US" sz="1200" b="1" dirty="0">
                <a:solidFill>
                  <a:schemeClr val="tx1"/>
                </a:solidFill>
                <a:latin typeface="Cambria" panose="02040503050406030204" pitchFamily="18" charset="0"/>
              </a:rPr>
              <a:t>A001</a:t>
            </a:r>
          </a:p>
        </p:txBody>
      </p:sp>
      <p:sp>
        <p:nvSpPr>
          <p:cNvPr id="14" name="Rectangle 13"/>
          <p:cNvSpPr/>
          <p:nvPr/>
        </p:nvSpPr>
        <p:spPr>
          <a:xfrm>
            <a:off x="152400" y="6477000"/>
            <a:ext cx="14478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solidFill>
                  <a:schemeClr val="tx1"/>
                </a:solidFill>
                <a:latin typeface="Cambria" panose="02040503050406030204" pitchFamily="18" charset="0"/>
              </a:rPr>
              <a:t>Date:</a:t>
            </a:r>
            <a:r>
              <a:rPr lang="en-US" sz="1200" dirty="0">
                <a:solidFill>
                  <a:schemeClr val="tx1"/>
                </a:solidFill>
                <a:latin typeface="Cambria" panose="02040503050406030204" pitchFamily="18" charset="0"/>
              </a:rPr>
              <a:t>  </a:t>
            </a:r>
            <a:r>
              <a:rPr lang="en-US" sz="1200" b="1" dirty="0">
                <a:solidFill>
                  <a:schemeClr val="tx1"/>
                </a:solidFill>
                <a:latin typeface="Cambria" panose="02040503050406030204" pitchFamily="18" charset="0"/>
              </a:rPr>
              <a:t>07/05/2017</a:t>
            </a:r>
          </a:p>
        </p:txBody>
      </p:sp>
      <p:sp>
        <p:nvSpPr>
          <p:cNvPr id="16" name="Rectangle 15"/>
          <p:cNvSpPr/>
          <p:nvPr/>
        </p:nvSpPr>
        <p:spPr>
          <a:xfrm>
            <a:off x="4342847" y="6057900"/>
            <a:ext cx="2286553" cy="4191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err="1">
                <a:solidFill>
                  <a:schemeClr val="tx1"/>
                </a:solidFill>
                <a:latin typeface="Cambria" panose="02040503050406030204" pitchFamily="18" charset="0"/>
              </a:rPr>
              <a:t>Dwg</a:t>
            </a:r>
            <a:r>
              <a:rPr lang="en-US" sz="900" dirty="0">
                <a:solidFill>
                  <a:schemeClr val="tx1"/>
                </a:solidFill>
                <a:latin typeface="Cambria" panose="02040503050406030204" pitchFamily="18" charset="0"/>
              </a:rPr>
              <a:t> Title:</a:t>
            </a:r>
            <a:r>
              <a:rPr lang="en-US" sz="1050" dirty="0">
                <a:solidFill>
                  <a:schemeClr val="tx1"/>
                </a:solidFill>
                <a:latin typeface="Cambria" panose="02040503050406030204" pitchFamily="18" charset="0"/>
              </a:rPr>
              <a:t>  </a:t>
            </a:r>
          </a:p>
          <a:p>
            <a:pPr algn="ctr"/>
            <a:r>
              <a:rPr lang="en-US" sz="1200" b="1" dirty="0">
                <a:solidFill>
                  <a:schemeClr val="tx1"/>
                </a:solidFill>
                <a:latin typeface="Cambria" panose="02040503050406030204" pitchFamily="18" charset="0"/>
              </a:rPr>
              <a:t>Title Sheet</a:t>
            </a:r>
          </a:p>
        </p:txBody>
      </p:sp>
      <p:sp>
        <p:nvSpPr>
          <p:cNvPr id="17" name="TextBox 16"/>
          <p:cNvSpPr txBox="1"/>
          <p:nvPr/>
        </p:nvSpPr>
        <p:spPr>
          <a:xfrm>
            <a:off x="203627" y="838200"/>
            <a:ext cx="8751305" cy="4893647"/>
          </a:xfrm>
          <a:prstGeom prst="rect">
            <a:avLst/>
          </a:prstGeom>
          <a:noFill/>
        </p:spPr>
        <p:txBody>
          <a:bodyPr wrap="none" rtlCol="0">
            <a:spAutoFit/>
          </a:bodyPr>
          <a:lstStyle/>
          <a:p>
            <a:pPr algn="ctr"/>
            <a:r>
              <a:rPr lang="en-US" sz="4400" b="1" dirty="0">
                <a:latin typeface="Cambria" panose="02040503050406030204" pitchFamily="18" charset="0"/>
              </a:rPr>
              <a:t>Install Proximity Card Devices – </a:t>
            </a:r>
          </a:p>
          <a:p>
            <a:pPr algn="ctr"/>
            <a:r>
              <a:rPr lang="en-US" sz="4400" b="1" dirty="0">
                <a:latin typeface="Cambria" panose="02040503050406030204" pitchFamily="18" charset="0"/>
              </a:rPr>
              <a:t>Pharmacy, OI&amp;T, and Boiler Plant</a:t>
            </a:r>
          </a:p>
          <a:p>
            <a:pPr algn="ctr"/>
            <a:endParaRPr lang="en-US" sz="2800" b="1" dirty="0">
              <a:latin typeface="Cambria" panose="02040503050406030204" pitchFamily="18" charset="0"/>
            </a:endParaRPr>
          </a:p>
          <a:p>
            <a:pPr algn="ctr"/>
            <a:endParaRPr lang="en-US" sz="2800" b="1" dirty="0">
              <a:latin typeface="Cambria" panose="02040503050406030204" pitchFamily="18" charset="0"/>
            </a:endParaRPr>
          </a:p>
          <a:p>
            <a:pPr algn="ctr"/>
            <a:r>
              <a:rPr lang="en-US" sz="3200" b="1" dirty="0">
                <a:latin typeface="Cambria" panose="02040503050406030204" pitchFamily="18" charset="0"/>
              </a:rPr>
              <a:t>VA Sierra Nevada Health Care System</a:t>
            </a:r>
          </a:p>
          <a:p>
            <a:pPr algn="ctr"/>
            <a:endParaRPr lang="en-US" sz="3600" b="1" dirty="0">
              <a:latin typeface="Cambria" panose="02040503050406030204" pitchFamily="18" charset="0"/>
            </a:endParaRPr>
          </a:p>
          <a:p>
            <a:pPr algn="ctr"/>
            <a:r>
              <a:rPr lang="en-US" sz="2400" b="1" dirty="0">
                <a:latin typeface="Cambria" panose="02040503050406030204" pitchFamily="18" charset="0"/>
              </a:rPr>
              <a:t>July 05, 2017</a:t>
            </a:r>
          </a:p>
          <a:p>
            <a:pPr algn="ctr"/>
            <a:endParaRPr lang="en-US" sz="2000" b="1" dirty="0">
              <a:latin typeface="Cambria" panose="02040503050406030204" pitchFamily="18" charset="0"/>
            </a:endParaRPr>
          </a:p>
          <a:p>
            <a:pPr algn="ctr"/>
            <a:r>
              <a:rPr lang="en-US" sz="1400" b="1" u="sng" dirty="0">
                <a:latin typeface="Cambria" panose="02040503050406030204" pitchFamily="18" charset="0"/>
              </a:rPr>
              <a:t>COR:</a:t>
            </a:r>
          </a:p>
          <a:p>
            <a:pPr algn="ctr"/>
            <a:r>
              <a:rPr lang="en-US" sz="1400" b="1" dirty="0">
                <a:latin typeface="Cambria" panose="02040503050406030204" pitchFamily="18" charset="0"/>
              </a:rPr>
              <a:t>Jon Emis</a:t>
            </a:r>
          </a:p>
          <a:p>
            <a:pPr algn="ctr"/>
            <a:r>
              <a:rPr lang="en-US" sz="1400" b="1" dirty="0">
                <a:latin typeface="Cambria" panose="02040503050406030204" pitchFamily="18" charset="0"/>
                <a:hlinkClick r:id="rId3"/>
              </a:rPr>
              <a:t>jonathon.emis@va.gov</a:t>
            </a:r>
            <a:r>
              <a:rPr lang="en-US" sz="1400" b="1" dirty="0">
                <a:latin typeface="Cambria" panose="02040503050406030204" pitchFamily="18" charset="0"/>
              </a:rPr>
              <a:t> </a:t>
            </a:r>
          </a:p>
          <a:p>
            <a:pPr algn="ctr"/>
            <a:r>
              <a:rPr lang="en-US" sz="1400" b="1" dirty="0">
                <a:latin typeface="Cambria" panose="02040503050406030204" pitchFamily="18" charset="0"/>
              </a:rPr>
              <a:t>(775) 789-6685</a:t>
            </a:r>
          </a:p>
        </p:txBody>
      </p:sp>
      <p:sp>
        <p:nvSpPr>
          <p:cNvPr id="10" name="Rectangle 9"/>
          <p:cNvSpPr/>
          <p:nvPr/>
        </p:nvSpPr>
        <p:spPr>
          <a:xfrm>
            <a:off x="4342847" y="5791200"/>
            <a:ext cx="2286553" cy="2667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latin typeface="Cambria" panose="02040503050406030204" pitchFamily="18" charset="0"/>
              </a:rPr>
              <a:t>COR:</a:t>
            </a:r>
            <a:r>
              <a:rPr lang="en-US" sz="1200" dirty="0">
                <a:solidFill>
                  <a:schemeClr val="tx1"/>
                </a:solidFill>
                <a:latin typeface="Cambria" panose="02040503050406030204" pitchFamily="18" charset="0"/>
              </a:rPr>
              <a:t>  </a:t>
            </a:r>
            <a:r>
              <a:rPr lang="en-US" sz="1200" b="1" dirty="0">
                <a:solidFill>
                  <a:schemeClr val="tx1"/>
                </a:solidFill>
                <a:latin typeface="Cambria" panose="02040503050406030204" pitchFamily="18" charset="0"/>
              </a:rPr>
              <a:t>J. Emis</a:t>
            </a:r>
          </a:p>
        </p:txBody>
      </p:sp>
    </p:spTree>
    <p:extLst>
      <p:ext uri="{BB962C8B-B14F-4D97-AF65-F5344CB8AC3E}">
        <p14:creationId xmlns:p14="http://schemas.microsoft.com/office/powerpoint/2010/main" val="33290733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152400" y="152401"/>
            <a:ext cx="8839200" cy="56388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400" b="1" u="sng" dirty="0">
                <a:solidFill>
                  <a:schemeClr val="tx1"/>
                </a:solidFill>
              </a:rPr>
              <a:t>Door Access Control System General Notes</a:t>
            </a:r>
          </a:p>
          <a:p>
            <a:pPr marL="971550" lvl="1" indent="-514350" algn="l">
              <a:buFont typeface="Arial" panose="020B0604020202020204" pitchFamily="34" charset="0"/>
              <a:buAutoNum type="arabicPeriod"/>
            </a:pPr>
            <a:r>
              <a:rPr lang="en-US" sz="1100" u="sng" dirty="0">
                <a:solidFill>
                  <a:schemeClr val="tx1"/>
                </a:solidFill>
              </a:rPr>
              <a:t>Standards and Codes</a:t>
            </a:r>
            <a:r>
              <a:rPr lang="en-US" sz="1100" dirty="0">
                <a:solidFill>
                  <a:schemeClr val="tx1"/>
                </a:solidFill>
              </a:rPr>
              <a:t>:  All door access control work shall be installed in accordance with the National Electric Code (NEC).</a:t>
            </a:r>
          </a:p>
          <a:p>
            <a:pPr marL="971550" lvl="1" indent="-514350" algn="l">
              <a:buFont typeface="Arial" panose="020B0604020202020204" pitchFamily="34" charset="0"/>
              <a:buAutoNum type="arabicPeriod"/>
            </a:pPr>
            <a:r>
              <a:rPr lang="en-US" sz="1100" u="sng" dirty="0">
                <a:solidFill>
                  <a:schemeClr val="tx1"/>
                </a:solidFill>
              </a:rPr>
              <a:t>General Requirements</a:t>
            </a:r>
            <a:r>
              <a:rPr lang="en-US" sz="1100" dirty="0">
                <a:solidFill>
                  <a:schemeClr val="tx1"/>
                </a:solidFill>
              </a:rPr>
              <a:t>:  Include all labor, materials, equipment, tools, transportation, storage costs, training, insurance, temporary protection, permits, inspections, taxes, and all necessary and related items required to provide a complete and operational door access control system as shown on the contract drawings and described in the specifications.  Information shown on the drawings is diagrammatic.  Field verify all dimensions, locations, and layout.  Review all drawings and adjust all work to meet the requirements or conditions shown.</a:t>
            </a:r>
          </a:p>
          <a:p>
            <a:pPr marL="971550" lvl="1" indent="-514350" algn="l">
              <a:buFont typeface="Arial" panose="020B0604020202020204" pitchFamily="34" charset="0"/>
              <a:buAutoNum type="arabicPeriod"/>
            </a:pPr>
            <a:r>
              <a:rPr lang="en-US" sz="1100" u="sng" dirty="0">
                <a:solidFill>
                  <a:schemeClr val="tx1"/>
                </a:solidFill>
              </a:rPr>
              <a:t>Raceway</a:t>
            </a:r>
            <a:r>
              <a:rPr lang="en-US" sz="1100" dirty="0">
                <a:solidFill>
                  <a:schemeClr val="tx1"/>
                </a:solidFill>
              </a:rPr>
              <a:t>:  All door access control cabling shall be routed in conduit.  See drawings for conduit rough-in for each door configuration.  All raceway shall be run perpendicular to building grid lines.  Raceway shall be installed so that the following minimum clear distances are maintained from sources of electro-magnetic interference (EMI):  6” clear from power cables, 12” clear from fluorescent lighting, and 36” clear from transformers and motors.  Furnish access doors to provide reasonable access for the installation of the access control cabling.</a:t>
            </a:r>
          </a:p>
          <a:p>
            <a:pPr marL="971550" lvl="1" indent="-514350" algn="l">
              <a:buFont typeface="Arial" panose="020B0604020202020204" pitchFamily="34" charset="0"/>
              <a:buAutoNum type="arabicPeriod"/>
            </a:pPr>
            <a:r>
              <a:rPr lang="en-US" sz="1100" u="sng" dirty="0">
                <a:solidFill>
                  <a:schemeClr val="tx1"/>
                </a:solidFill>
              </a:rPr>
              <a:t>Concrete Coring and </a:t>
            </a:r>
            <a:r>
              <a:rPr lang="en-US" sz="1100" u="sng" dirty="0" err="1">
                <a:solidFill>
                  <a:schemeClr val="tx1"/>
                </a:solidFill>
              </a:rPr>
              <a:t>Sawcutting</a:t>
            </a:r>
            <a:r>
              <a:rPr lang="en-US" sz="1100" dirty="0">
                <a:solidFill>
                  <a:schemeClr val="tx1"/>
                </a:solidFill>
              </a:rPr>
              <a:t>:  The contractor shall locate reinforcing steel and conduits in existing concrete walls, floors, and beams prior to core drilling or </a:t>
            </a:r>
            <a:r>
              <a:rPr lang="en-US" sz="1100" dirty="0" err="1">
                <a:solidFill>
                  <a:schemeClr val="tx1"/>
                </a:solidFill>
              </a:rPr>
              <a:t>sawcutting</a:t>
            </a:r>
            <a:r>
              <a:rPr lang="en-US" sz="1100" dirty="0">
                <a:solidFill>
                  <a:schemeClr val="tx1"/>
                </a:solidFill>
              </a:rPr>
              <a:t>.  Current X-ray and </a:t>
            </a:r>
            <a:r>
              <a:rPr lang="en-US" sz="1100" dirty="0" err="1">
                <a:solidFill>
                  <a:schemeClr val="tx1"/>
                </a:solidFill>
              </a:rPr>
              <a:t>pachometer</a:t>
            </a:r>
            <a:r>
              <a:rPr lang="en-US" sz="1100" dirty="0">
                <a:solidFill>
                  <a:schemeClr val="tx1"/>
                </a:solidFill>
              </a:rPr>
              <a:t> detection equipment shall be utilized.  The contractor shall notify the COR at least 48 hours prior to coring and/or </a:t>
            </a:r>
            <a:r>
              <a:rPr lang="en-US" sz="1100" dirty="0" err="1">
                <a:solidFill>
                  <a:schemeClr val="tx1"/>
                </a:solidFill>
              </a:rPr>
              <a:t>sawcutting</a:t>
            </a:r>
            <a:r>
              <a:rPr lang="en-US" sz="1100" dirty="0">
                <a:solidFill>
                  <a:schemeClr val="tx1"/>
                </a:solidFill>
              </a:rPr>
              <a:t>.  The contractor shall repair any items damaged.</a:t>
            </a:r>
          </a:p>
          <a:p>
            <a:pPr marL="971550" lvl="1" indent="-514350" algn="l">
              <a:buFont typeface="Arial" panose="020B0604020202020204" pitchFamily="34" charset="0"/>
              <a:buAutoNum type="arabicPeriod"/>
            </a:pPr>
            <a:r>
              <a:rPr lang="en-US" sz="1100" u="sng" dirty="0" err="1">
                <a:solidFill>
                  <a:schemeClr val="tx1"/>
                </a:solidFill>
              </a:rPr>
              <a:t>Firestopping</a:t>
            </a:r>
            <a:r>
              <a:rPr lang="en-US" sz="1100" dirty="0">
                <a:solidFill>
                  <a:schemeClr val="tx1"/>
                </a:solidFill>
              </a:rPr>
              <a:t>:  All </a:t>
            </a:r>
            <a:r>
              <a:rPr lang="en-US" sz="1100" dirty="0" err="1">
                <a:solidFill>
                  <a:schemeClr val="tx1"/>
                </a:solidFill>
              </a:rPr>
              <a:t>firestopping</a:t>
            </a:r>
            <a:r>
              <a:rPr lang="en-US" sz="1100" dirty="0">
                <a:solidFill>
                  <a:schemeClr val="tx1"/>
                </a:solidFill>
              </a:rPr>
              <a:t> assemblies shall be UL listed and shall meet or exceed the rating of the wall or floor being penetrated.</a:t>
            </a:r>
          </a:p>
          <a:p>
            <a:pPr marL="971550" lvl="1" indent="-514350" algn="l">
              <a:buFont typeface="Arial" panose="020B0604020202020204" pitchFamily="34" charset="0"/>
              <a:buAutoNum type="arabicPeriod"/>
            </a:pPr>
            <a:r>
              <a:rPr lang="en-US" sz="1100" u="sng" dirty="0">
                <a:solidFill>
                  <a:schemeClr val="tx1"/>
                </a:solidFill>
              </a:rPr>
              <a:t>Cabling and Terminations</a:t>
            </a:r>
            <a:r>
              <a:rPr lang="en-US" sz="1100" dirty="0">
                <a:solidFill>
                  <a:schemeClr val="tx1"/>
                </a:solidFill>
              </a:rPr>
              <a:t>:  See drawings and specifications for cable type and quantity of each.</a:t>
            </a:r>
          </a:p>
          <a:p>
            <a:pPr marL="971550" lvl="1" indent="-514350" algn="l">
              <a:buFont typeface="Arial" panose="020B0604020202020204" pitchFamily="34" charset="0"/>
              <a:buAutoNum type="arabicPeriod"/>
            </a:pPr>
            <a:r>
              <a:rPr lang="en-US" sz="1100" u="sng" dirty="0">
                <a:solidFill>
                  <a:schemeClr val="tx1"/>
                </a:solidFill>
              </a:rPr>
              <a:t>Examination of Site</a:t>
            </a:r>
            <a:r>
              <a:rPr lang="en-US" sz="1100" dirty="0">
                <a:solidFill>
                  <a:schemeClr val="tx1"/>
                </a:solidFill>
              </a:rPr>
              <a:t>:  Before submitting a proposal, the contractor shall examine the site and become familiar with the existing conditions and limitations.  No extras will be allowed because of the contractor’s misunderstanding of the amount of work involved or lack of knowledge of any site conditions which may affect the work.  Any apparent variance of the drawings or specifications from the existing conditions at the site shall be called to the attention of the COR before submitting a proposal.</a:t>
            </a:r>
          </a:p>
          <a:p>
            <a:pPr marL="971550" lvl="1" indent="-514350" algn="l">
              <a:buFont typeface="Arial" panose="020B0604020202020204" pitchFamily="34" charset="0"/>
              <a:buAutoNum type="arabicPeriod"/>
            </a:pPr>
            <a:r>
              <a:rPr lang="en-US" sz="1100" u="sng" dirty="0">
                <a:solidFill>
                  <a:schemeClr val="tx1"/>
                </a:solidFill>
              </a:rPr>
              <a:t>Fire Alarm Connection</a:t>
            </a:r>
            <a:r>
              <a:rPr lang="en-US" sz="1100" dirty="0">
                <a:solidFill>
                  <a:schemeClr val="tx1"/>
                </a:solidFill>
              </a:rPr>
              <a:t>:  For all doors with a magnetic lock, these doors shall be connected to the facility fire alarm system.  If there is a fire alarm, power needs to be dropped to these doors to allow for safe egress.</a:t>
            </a:r>
          </a:p>
          <a:p>
            <a:pPr marL="971550" lvl="1" indent="-514350" algn="l">
              <a:buFont typeface="Arial" panose="020B0604020202020204" pitchFamily="34" charset="0"/>
              <a:buAutoNum type="arabicPeriod"/>
            </a:pPr>
            <a:r>
              <a:rPr lang="en-US" sz="1100" u="sng" dirty="0">
                <a:solidFill>
                  <a:schemeClr val="tx1"/>
                </a:solidFill>
              </a:rPr>
              <a:t>Guarantee</a:t>
            </a:r>
            <a:r>
              <a:rPr lang="en-US" sz="1100" dirty="0">
                <a:solidFill>
                  <a:schemeClr val="tx1"/>
                </a:solidFill>
              </a:rPr>
              <a:t>:  The complete access control system, and all portions thereof, shall be guaranteed to be free from defects in workmanship and materials for a minimum period of one (1) year from date of final acceptance.  Promptly remedy such defects and any subsequent damage caused by the defects or repair thereof at no expense to the VA.</a:t>
            </a:r>
          </a:p>
        </p:txBody>
      </p:sp>
      <p:sp>
        <p:nvSpPr>
          <p:cNvPr id="3" name="Rectangle 2"/>
          <p:cNvSpPr/>
          <p:nvPr/>
        </p:nvSpPr>
        <p:spPr>
          <a:xfrm>
            <a:off x="152400" y="152400"/>
            <a:ext cx="8839200" cy="6553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4342847" y="6477000"/>
            <a:ext cx="2286553"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latin typeface="Cambria" panose="02040503050406030204" pitchFamily="18" charset="0"/>
              </a:rPr>
              <a:t>Sheet #:</a:t>
            </a:r>
            <a:r>
              <a:rPr lang="en-US" sz="1200" dirty="0">
                <a:solidFill>
                  <a:schemeClr val="tx1"/>
                </a:solidFill>
                <a:latin typeface="Cambria" panose="02040503050406030204" pitchFamily="18" charset="0"/>
              </a:rPr>
              <a:t>  </a:t>
            </a:r>
            <a:r>
              <a:rPr lang="en-US" sz="1200" b="1" dirty="0">
                <a:solidFill>
                  <a:schemeClr val="tx1"/>
                </a:solidFill>
                <a:latin typeface="Cambria" panose="02040503050406030204" pitchFamily="18" charset="0"/>
              </a:rPr>
              <a:t>A002</a:t>
            </a:r>
          </a:p>
        </p:txBody>
      </p:sp>
      <p:sp>
        <p:nvSpPr>
          <p:cNvPr id="15" name="Rectangle 14"/>
          <p:cNvSpPr/>
          <p:nvPr/>
        </p:nvSpPr>
        <p:spPr>
          <a:xfrm>
            <a:off x="4342847" y="6057900"/>
            <a:ext cx="2286553" cy="4191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err="1">
                <a:solidFill>
                  <a:schemeClr val="tx1"/>
                </a:solidFill>
                <a:latin typeface="Cambria" panose="02040503050406030204" pitchFamily="18" charset="0"/>
              </a:rPr>
              <a:t>Dwg</a:t>
            </a:r>
            <a:r>
              <a:rPr lang="en-US" sz="900" dirty="0">
                <a:solidFill>
                  <a:schemeClr val="tx1"/>
                </a:solidFill>
                <a:latin typeface="Cambria" panose="02040503050406030204" pitchFamily="18" charset="0"/>
              </a:rPr>
              <a:t> Title:</a:t>
            </a:r>
            <a:endParaRPr lang="en-US" sz="1050" dirty="0">
              <a:solidFill>
                <a:schemeClr val="tx1"/>
              </a:solidFill>
              <a:latin typeface="Cambria" panose="02040503050406030204" pitchFamily="18" charset="0"/>
            </a:endParaRPr>
          </a:p>
          <a:p>
            <a:pPr algn="ctr"/>
            <a:r>
              <a:rPr lang="en-US" sz="1200" b="1" dirty="0">
                <a:solidFill>
                  <a:schemeClr val="tx1"/>
                </a:solidFill>
                <a:latin typeface="Cambria" panose="02040503050406030204" pitchFamily="18" charset="0"/>
              </a:rPr>
              <a:t>General Notes</a:t>
            </a:r>
          </a:p>
        </p:txBody>
      </p:sp>
      <p:sp>
        <p:nvSpPr>
          <p:cNvPr id="16" name="Rectangle 15"/>
          <p:cNvSpPr/>
          <p:nvPr/>
        </p:nvSpPr>
        <p:spPr>
          <a:xfrm>
            <a:off x="6629400" y="6057900"/>
            <a:ext cx="2362200" cy="6477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900" dirty="0">
                <a:solidFill>
                  <a:schemeClr val="tx1"/>
                </a:solidFill>
                <a:latin typeface="Cambria" panose="02040503050406030204" pitchFamily="18" charset="0"/>
              </a:rPr>
              <a:t>Project Location:</a:t>
            </a:r>
          </a:p>
          <a:p>
            <a:r>
              <a:rPr lang="en-US" sz="1000" b="1" dirty="0">
                <a:solidFill>
                  <a:schemeClr val="tx1"/>
                </a:solidFill>
                <a:latin typeface="Cambria" panose="02040503050406030204" pitchFamily="18" charset="0"/>
              </a:rPr>
              <a:t>VA Sierra Nevada Health Care System</a:t>
            </a:r>
          </a:p>
          <a:p>
            <a:r>
              <a:rPr lang="en-US" sz="1000" b="1" dirty="0">
                <a:solidFill>
                  <a:schemeClr val="tx1"/>
                </a:solidFill>
                <a:latin typeface="Cambria" panose="02040503050406030204" pitchFamily="18" charset="0"/>
              </a:rPr>
              <a:t>975 </a:t>
            </a:r>
            <a:r>
              <a:rPr lang="en-US" sz="1000" b="1" dirty="0" err="1">
                <a:solidFill>
                  <a:schemeClr val="tx1"/>
                </a:solidFill>
                <a:latin typeface="Cambria" panose="02040503050406030204" pitchFamily="18" charset="0"/>
              </a:rPr>
              <a:t>Kirman</a:t>
            </a:r>
            <a:r>
              <a:rPr lang="en-US" sz="1000" b="1" dirty="0">
                <a:solidFill>
                  <a:schemeClr val="tx1"/>
                </a:solidFill>
                <a:latin typeface="Cambria" panose="02040503050406030204" pitchFamily="18" charset="0"/>
              </a:rPr>
              <a:t> Avenue</a:t>
            </a:r>
          </a:p>
          <a:p>
            <a:r>
              <a:rPr lang="en-US" sz="1000" b="1" dirty="0">
                <a:solidFill>
                  <a:schemeClr val="tx1"/>
                </a:solidFill>
                <a:latin typeface="Cambria" panose="02040503050406030204" pitchFamily="18" charset="0"/>
              </a:rPr>
              <a:t>Reno, NV 89502</a:t>
            </a:r>
          </a:p>
        </p:txBody>
      </p:sp>
      <p:sp>
        <p:nvSpPr>
          <p:cNvPr id="17" name="Rectangle 16"/>
          <p:cNvSpPr/>
          <p:nvPr/>
        </p:nvSpPr>
        <p:spPr>
          <a:xfrm>
            <a:off x="4342847" y="5791200"/>
            <a:ext cx="2286553" cy="2667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latin typeface="Cambria" panose="02040503050406030204" pitchFamily="18" charset="0"/>
              </a:rPr>
              <a:t>COR:</a:t>
            </a:r>
            <a:r>
              <a:rPr lang="en-US" sz="1200" dirty="0">
                <a:solidFill>
                  <a:schemeClr val="tx1"/>
                </a:solidFill>
                <a:latin typeface="Cambria" panose="02040503050406030204" pitchFamily="18" charset="0"/>
              </a:rPr>
              <a:t>  </a:t>
            </a:r>
            <a:r>
              <a:rPr lang="en-US" sz="1200" b="1" dirty="0">
                <a:solidFill>
                  <a:schemeClr val="tx1"/>
                </a:solidFill>
                <a:latin typeface="Cambria" panose="02040503050406030204" pitchFamily="18" charset="0"/>
              </a:rPr>
              <a:t>J. Emis</a:t>
            </a:r>
          </a:p>
        </p:txBody>
      </p:sp>
      <p:sp>
        <p:nvSpPr>
          <p:cNvPr id="11" name="Rectangle 10"/>
          <p:cNvSpPr/>
          <p:nvPr/>
        </p:nvSpPr>
        <p:spPr>
          <a:xfrm>
            <a:off x="152400" y="6477000"/>
            <a:ext cx="14478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solidFill>
                  <a:schemeClr val="tx1"/>
                </a:solidFill>
                <a:latin typeface="Cambria" panose="02040503050406030204" pitchFamily="18" charset="0"/>
              </a:rPr>
              <a:t>Date:</a:t>
            </a:r>
            <a:r>
              <a:rPr lang="en-US" sz="1200" dirty="0">
                <a:solidFill>
                  <a:schemeClr val="tx1"/>
                </a:solidFill>
                <a:latin typeface="Cambria" panose="02040503050406030204" pitchFamily="18" charset="0"/>
              </a:rPr>
              <a:t>  </a:t>
            </a:r>
            <a:r>
              <a:rPr lang="en-US" sz="1200" b="1" dirty="0">
                <a:solidFill>
                  <a:schemeClr val="tx1"/>
                </a:solidFill>
                <a:latin typeface="Cambria" panose="02040503050406030204" pitchFamily="18" charset="0"/>
              </a:rPr>
              <a:t>07/05/2017</a:t>
            </a:r>
          </a:p>
        </p:txBody>
      </p:sp>
      <p:sp>
        <p:nvSpPr>
          <p:cNvPr id="14" name="Rectangle 13"/>
          <p:cNvSpPr/>
          <p:nvPr/>
        </p:nvSpPr>
        <p:spPr>
          <a:xfrm>
            <a:off x="6629400" y="5791200"/>
            <a:ext cx="2362200" cy="2667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900" dirty="0">
                <a:solidFill>
                  <a:schemeClr val="tx1"/>
                </a:solidFill>
                <a:latin typeface="Cambria" panose="02040503050406030204" pitchFamily="18" charset="0"/>
              </a:rPr>
              <a:t>Project #:</a:t>
            </a:r>
            <a:r>
              <a:rPr lang="en-US" sz="1200" dirty="0">
                <a:solidFill>
                  <a:schemeClr val="tx1"/>
                </a:solidFill>
                <a:latin typeface="Cambria" panose="02040503050406030204" pitchFamily="18" charset="0"/>
              </a:rPr>
              <a:t> </a:t>
            </a:r>
            <a:r>
              <a:rPr lang="en-US" sz="1200" b="1" dirty="0">
                <a:solidFill>
                  <a:schemeClr val="tx1"/>
                </a:solidFill>
                <a:latin typeface="Cambria" panose="02040503050406030204" pitchFamily="18" charset="0"/>
              </a:rPr>
              <a:t>654-18-801</a:t>
            </a:r>
          </a:p>
        </p:txBody>
      </p:sp>
    </p:spTree>
    <p:extLst>
      <p:ext uri="{BB962C8B-B14F-4D97-AF65-F5344CB8AC3E}">
        <p14:creationId xmlns:p14="http://schemas.microsoft.com/office/powerpoint/2010/main" val="20526371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1"/>
            <a:ext cx="8839200" cy="6553200"/>
          </a:xfrm>
        </p:spPr>
        <p:txBody>
          <a:bodyPr>
            <a:noAutofit/>
          </a:bodyPr>
          <a:lstStyle/>
          <a:p>
            <a:pPr marL="457200" indent="-457200">
              <a:buNone/>
            </a:pPr>
            <a:r>
              <a:rPr lang="en-US" sz="1400" b="1" u="sng" dirty="0"/>
              <a:t>Door Security Single Line General Notes</a:t>
            </a:r>
          </a:p>
          <a:p>
            <a:pPr marL="457200" lvl="1" indent="-228600">
              <a:buAutoNum type="arabicPeriod"/>
            </a:pPr>
            <a:r>
              <a:rPr lang="en-US" sz="1100" dirty="0"/>
              <a:t>The door access control system shall match and be compatible with the existing access control system installed at the Reno VA.  The current door access control system is manufactured by </a:t>
            </a:r>
            <a:r>
              <a:rPr lang="en-US" sz="1100" dirty="0" err="1"/>
              <a:t>Lenel</a:t>
            </a:r>
            <a:r>
              <a:rPr lang="en-US" sz="1100" dirty="0"/>
              <a:t> with card readers manufactured by HID Global.</a:t>
            </a:r>
          </a:p>
          <a:p>
            <a:pPr marL="457200" lvl="1" indent="-228600">
              <a:buAutoNum type="arabicPeriod"/>
            </a:pPr>
            <a:r>
              <a:rPr lang="en-US" sz="1100" dirty="0"/>
              <a:t>Not all devices and cabling are shown in the single line diagram.  Submit shop drawings for approval including point-to-point wiring and panel block diagrams showing all devices and required cabling.</a:t>
            </a:r>
          </a:p>
          <a:p>
            <a:pPr marL="457200" lvl="1" indent="-228600">
              <a:buAutoNum type="arabicPeriod"/>
            </a:pPr>
            <a:r>
              <a:rPr lang="en-US" sz="1100" dirty="0"/>
              <a:t>Submit layout drawing for approval of the equipment mounted in the Hoffman security enclosures including security panels, add-in boards, power supplies, battery chargers, fuses, relays, batteries, network outlets, electrical outlets, cable management </a:t>
            </a:r>
            <a:r>
              <a:rPr lang="en-US" sz="1100" dirty="0" err="1"/>
              <a:t>wireways</a:t>
            </a:r>
            <a:r>
              <a:rPr lang="en-US" sz="1100" dirty="0"/>
              <a:t>, overhead gutters, etc.</a:t>
            </a:r>
          </a:p>
          <a:p>
            <a:pPr marL="457200" lvl="1" indent="-228600">
              <a:buAutoNum type="arabicPeriod"/>
            </a:pPr>
            <a:r>
              <a:rPr lang="en-US" sz="1100" dirty="0"/>
              <a:t>Submit cut sheets for approval of all security equipment including but not limited to security panels, add-in boards, relays, power supplies, batteries, cabling, request-to-exits, door contacts, card readers, electric strikes, push buttons, contactless sensors, etc.</a:t>
            </a:r>
          </a:p>
          <a:p>
            <a:pPr marL="457200" lvl="1" indent="-228600">
              <a:buAutoNum type="arabicPeriod"/>
            </a:pPr>
            <a:r>
              <a:rPr lang="en-US" sz="1100" dirty="0"/>
              <a:t>Submit battery calculations for approval.  Batteries shall back up the entire system for a minimum of 2 hours.</a:t>
            </a:r>
          </a:p>
          <a:p>
            <a:pPr marL="457200" lvl="1" indent="-228600">
              <a:buAutoNum type="arabicPeriod"/>
            </a:pPr>
            <a:r>
              <a:rPr lang="en-US" sz="1100" dirty="0"/>
              <a:t>All security cable is to be routed in conduit.</a:t>
            </a:r>
          </a:p>
          <a:p>
            <a:pPr marL="228600" lvl="1" indent="0">
              <a:buNone/>
            </a:pPr>
            <a:endParaRPr lang="en-US" sz="400" dirty="0"/>
          </a:p>
          <a:p>
            <a:pPr marL="457200" indent="-457200">
              <a:spcBef>
                <a:spcPts val="0"/>
              </a:spcBef>
              <a:buNone/>
            </a:pPr>
            <a:r>
              <a:rPr lang="en-US" sz="1400" b="1" u="sng" dirty="0"/>
              <a:t>Door Security Single Line Sheet (A004) Notes</a:t>
            </a:r>
          </a:p>
          <a:p>
            <a:pPr marL="457200" lvl="1" indent="-228600">
              <a:buAutoNum type="arabicPeriod"/>
            </a:pPr>
            <a:r>
              <a:rPr lang="en-US" sz="1100" dirty="0"/>
              <a:t>Door access control panel including controllers, reader interface modules, I/O modules, power supplies, batteries, relays, etc.  All equipment to be mounted in 30” wide x 36” high lockable Hoffman enclosures.  See plans for location of security panels.  See detail for general layout of access control equipment inside Hoffman enclosures.</a:t>
            </a:r>
          </a:p>
          <a:p>
            <a:pPr marL="457200" lvl="1" indent="-228600">
              <a:buAutoNum type="arabicPeriod"/>
            </a:pPr>
            <a:r>
              <a:rPr lang="en-US" sz="1100" dirty="0"/>
              <a:t>Door access system controller with 2-door reader module (</a:t>
            </a:r>
            <a:r>
              <a:rPr lang="en-US" sz="1100" dirty="0" err="1"/>
              <a:t>Lenel</a:t>
            </a:r>
            <a:r>
              <a:rPr lang="en-US" sz="1100" dirty="0"/>
              <a:t> LNL-2220).  Provide network connection to VA LAN via CAT 6 drops.</a:t>
            </a:r>
          </a:p>
          <a:p>
            <a:pPr marL="457200" lvl="1" indent="-228600">
              <a:buAutoNum type="arabicPeriod"/>
            </a:pPr>
            <a:r>
              <a:rPr lang="en-US" sz="1100" dirty="0"/>
              <a:t>2-door Reader Interface Module (</a:t>
            </a:r>
            <a:r>
              <a:rPr lang="en-US" sz="1100" dirty="0" err="1"/>
              <a:t>Lenel</a:t>
            </a:r>
            <a:r>
              <a:rPr lang="en-US" sz="1100" dirty="0"/>
              <a:t> LNL-1320).  Provide </a:t>
            </a:r>
            <a:r>
              <a:rPr lang="en-US" sz="1100" dirty="0" err="1"/>
              <a:t>qty</a:t>
            </a:r>
            <a:r>
              <a:rPr lang="en-US" sz="1100" dirty="0"/>
              <a:t> of 2-reader modules to accommodate all doors.  Do not exceed </a:t>
            </a:r>
            <a:r>
              <a:rPr lang="en-US" sz="1100" dirty="0" err="1"/>
              <a:t>qty</a:t>
            </a:r>
            <a:r>
              <a:rPr lang="en-US" sz="1100" dirty="0"/>
              <a:t> (7) 2-reader boards per LNL-2220 System Controller (16 card reader doors total per security panel).</a:t>
            </a:r>
          </a:p>
          <a:p>
            <a:pPr marL="457200" lvl="1" indent="-228600">
              <a:buAutoNum type="arabicPeriod"/>
            </a:pPr>
            <a:r>
              <a:rPr lang="en-US" sz="1100" dirty="0"/>
              <a:t>16-input Control Module (</a:t>
            </a:r>
            <a:r>
              <a:rPr lang="en-US" sz="1100" dirty="0" err="1"/>
              <a:t>Lenel</a:t>
            </a:r>
            <a:r>
              <a:rPr lang="en-US" sz="1100" dirty="0"/>
              <a:t>  LNL-1100).  Provide </a:t>
            </a:r>
            <a:r>
              <a:rPr lang="en-US" sz="1100" dirty="0" err="1"/>
              <a:t>qty</a:t>
            </a:r>
            <a:r>
              <a:rPr lang="en-US" sz="1100" dirty="0"/>
              <a:t> of 16-input control modules to accommodate all inputs.</a:t>
            </a:r>
          </a:p>
          <a:p>
            <a:pPr marL="457200" lvl="1" indent="-228600">
              <a:buFont typeface="Arial" panose="020B0604020202020204" pitchFamily="34" charset="0"/>
              <a:buAutoNum type="arabicPeriod"/>
            </a:pPr>
            <a:r>
              <a:rPr lang="en-US" sz="1100" dirty="0"/>
              <a:t>16-output Control Module (</a:t>
            </a:r>
            <a:r>
              <a:rPr lang="en-US" sz="1100" dirty="0" err="1"/>
              <a:t>Lenel</a:t>
            </a:r>
            <a:r>
              <a:rPr lang="en-US" sz="1100" dirty="0"/>
              <a:t>  LNL-1200).  Provide </a:t>
            </a:r>
            <a:r>
              <a:rPr lang="en-US" sz="1100" dirty="0" err="1"/>
              <a:t>qty</a:t>
            </a:r>
            <a:r>
              <a:rPr lang="en-US" sz="1100" dirty="0"/>
              <a:t> of 16-output control modules to accommodate all outputs.</a:t>
            </a:r>
          </a:p>
          <a:p>
            <a:pPr marL="457200" lvl="1" indent="-228600">
              <a:buAutoNum type="arabicPeriod"/>
            </a:pPr>
            <a:r>
              <a:rPr lang="en-US" sz="1100" dirty="0"/>
              <a:t>Install separate DIN mounted relays to activate 24V power to devices including locks, request-to-exits, local alarms, etc.  Do not run 24V power through relays mounted on system controller boards, reader modules, and output modules.</a:t>
            </a:r>
          </a:p>
          <a:p>
            <a:pPr marL="457200" lvl="1" indent="-228600">
              <a:buAutoNum type="arabicPeriod"/>
            </a:pPr>
            <a:r>
              <a:rPr lang="en-US" sz="1100" dirty="0"/>
              <a:t>Power supplies/battery chargers/relays.  Install power supplies in Hoffman enclosures.  Provide 120VAC connection to each power supply.  Provide batteries to backup all power supplies.  The contractor shall perform calculations to determine the number of batteries required to backup each power supply.  In the case of a power failure, the batteries shall provide a minimum of 2 hours of continuous backup.</a:t>
            </a:r>
          </a:p>
          <a:p>
            <a:pPr marL="457200" lvl="1" indent="-228600">
              <a:buAutoNum type="arabicPeriod"/>
            </a:pPr>
            <a:r>
              <a:rPr lang="en-US" sz="1100" dirty="0"/>
              <a:t>Install interface between fire alarm system and security system for all fire-rated doors.  In case of fire alarm, all interior doors should fail closed but allow for safe egress.</a:t>
            </a:r>
          </a:p>
          <a:p>
            <a:pPr marL="457200" lvl="1" indent="-228600">
              <a:buAutoNum type="arabicPeriod"/>
            </a:pPr>
            <a:r>
              <a:rPr lang="en-US" sz="1100" dirty="0"/>
              <a:t>Request-to-Exit (REX) Motion Detector (Bosch DS160 or approved equal).</a:t>
            </a:r>
          </a:p>
          <a:p>
            <a:pPr marL="457200" lvl="1" indent="-228600">
              <a:buFont typeface="Arial" panose="020B0604020202020204" pitchFamily="34" charset="0"/>
              <a:buAutoNum type="arabicPeriod"/>
            </a:pPr>
            <a:r>
              <a:rPr lang="en-US" sz="1100" dirty="0"/>
              <a:t>Remote push button to manually unlock area door (</a:t>
            </a:r>
            <a:r>
              <a:rPr lang="en-US" sz="1100" dirty="0" err="1"/>
              <a:t>Securitron</a:t>
            </a:r>
            <a:r>
              <a:rPr lang="en-US" sz="1100" dirty="0"/>
              <a:t> PB3-ER).</a:t>
            </a:r>
          </a:p>
          <a:p>
            <a:pPr marL="457200" lvl="1" indent="-228600">
              <a:buAutoNum type="arabicPeriod"/>
            </a:pPr>
            <a:r>
              <a:rPr lang="en-US" sz="1100" dirty="0"/>
              <a:t>Magnetic Door Contacts (GE/</a:t>
            </a:r>
            <a:r>
              <a:rPr lang="en-US" sz="1100" dirty="0" err="1"/>
              <a:t>Sentrol</a:t>
            </a:r>
            <a:r>
              <a:rPr lang="en-US" sz="1100" dirty="0"/>
              <a:t> 1078 or approved equal).</a:t>
            </a:r>
          </a:p>
          <a:p>
            <a:pPr marL="457200" lvl="1" indent="-228600">
              <a:buAutoNum type="arabicPeriod"/>
            </a:pPr>
            <a:r>
              <a:rPr lang="en-US" sz="1100" dirty="0"/>
              <a:t>Contactless Smart Card Reader (HID Global RP40).</a:t>
            </a:r>
          </a:p>
          <a:p>
            <a:pPr marL="457200" lvl="1" indent="-228600">
              <a:buAutoNum type="arabicPeriod"/>
            </a:pPr>
            <a:r>
              <a:rPr lang="en-US" sz="1100" dirty="0"/>
              <a:t>Electric Strike (Von </a:t>
            </a:r>
            <a:r>
              <a:rPr lang="en-US" sz="1100" dirty="0" err="1"/>
              <a:t>Duprin</a:t>
            </a:r>
            <a:r>
              <a:rPr lang="en-US" sz="1100" dirty="0"/>
              <a:t> 6000 Series or approved equal).</a:t>
            </a:r>
          </a:p>
        </p:txBody>
      </p:sp>
      <p:sp>
        <p:nvSpPr>
          <p:cNvPr id="4" name="Rectangle 3"/>
          <p:cNvSpPr/>
          <p:nvPr/>
        </p:nvSpPr>
        <p:spPr>
          <a:xfrm>
            <a:off x="152400" y="152400"/>
            <a:ext cx="8839200" cy="6553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4342847" y="6477000"/>
            <a:ext cx="2286553"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latin typeface="Cambria" panose="02040503050406030204" pitchFamily="18" charset="0"/>
              </a:rPr>
              <a:t>Sheet #:</a:t>
            </a:r>
            <a:r>
              <a:rPr lang="en-US" sz="1200" dirty="0">
                <a:solidFill>
                  <a:schemeClr val="tx1"/>
                </a:solidFill>
                <a:latin typeface="Cambria" panose="02040503050406030204" pitchFamily="18" charset="0"/>
              </a:rPr>
              <a:t>  </a:t>
            </a:r>
            <a:r>
              <a:rPr lang="en-US" sz="1200" b="1" dirty="0">
                <a:solidFill>
                  <a:schemeClr val="tx1"/>
                </a:solidFill>
                <a:latin typeface="Cambria" panose="02040503050406030204" pitchFamily="18" charset="0"/>
              </a:rPr>
              <a:t>A003</a:t>
            </a:r>
          </a:p>
        </p:txBody>
      </p:sp>
      <p:sp>
        <p:nvSpPr>
          <p:cNvPr id="15" name="Rectangle 14"/>
          <p:cNvSpPr/>
          <p:nvPr/>
        </p:nvSpPr>
        <p:spPr>
          <a:xfrm>
            <a:off x="4342847" y="6057900"/>
            <a:ext cx="2286553" cy="4191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err="1">
                <a:solidFill>
                  <a:schemeClr val="tx1"/>
                </a:solidFill>
                <a:latin typeface="Cambria" panose="02040503050406030204" pitchFamily="18" charset="0"/>
              </a:rPr>
              <a:t>Dwg</a:t>
            </a:r>
            <a:r>
              <a:rPr lang="en-US" sz="900" dirty="0">
                <a:solidFill>
                  <a:schemeClr val="tx1"/>
                </a:solidFill>
                <a:latin typeface="Cambria" panose="02040503050406030204" pitchFamily="18" charset="0"/>
              </a:rPr>
              <a:t> Title:</a:t>
            </a:r>
            <a:endParaRPr lang="en-US" sz="1050" dirty="0">
              <a:solidFill>
                <a:schemeClr val="tx1"/>
              </a:solidFill>
              <a:latin typeface="Cambria" panose="02040503050406030204" pitchFamily="18" charset="0"/>
            </a:endParaRPr>
          </a:p>
          <a:p>
            <a:pPr algn="ctr"/>
            <a:r>
              <a:rPr lang="en-US" sz="1200" b="1" dirty="0">
                <a:solidFill>
                  <a:schemeClr val="tx1"/>
                </a:solidFill>
                <a:latin typeface="Cambria" panose="02040503050406030204" pitchFamily="18" charset="0"/>
              </a:rPr>
              <a:t>Single Line Notes</a:t>
            </a:r>
          </a:p>
        </p:txBody>
      </p:sp>
      <p:sp>
        <p:nvSpPr>
          <p:cNvPr id="16" name="Rectangle 15"/>
          <p:cNvSpPr/>
          <p:nvPr/>
        </p:nvSpPr>
        <p:spPr>
          <a:xfrm>
            <a:off x="6629400" y="6057900"/>
            <a:ext cx="2362200" cy="6477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900" dirty="0">
                <a:solidFill>
                  <a:schemeClr val="tx1"/>
                </a:solidFill>
                <a:latin typeface="Cambria" panose="02040503050406030204" pitchFamily="18" charset="0"/>
              </a:rPr>
              <a:t>Project Location:</a:t>
            </a:r>
          </a:p>
          <a:p>
            <a:r>
              <a:rPr lang="en-US" sz="1000" b="1" dirty="0">
                <a:solidFill>
                  <a:schemeClr val="tx1"/>
                </a:solidFill>
                <a:latin typeface="Cambria" panose="02040503050406030204" pitchFamily="18" charset="0"/>
              </a:rPr>
              <a:t>VA Sierra Nevada Health Care System</a:t>
            </a:r>
          </a:p>
          <a:p>
            <a:r>
              <a:rPr lang="en-US" sz="1000" b="1" dirty="0">
                <a:solidFill>
                  <a:schemeClr val="tx1"/>
                </a:solidFill>
                <a:latin typeface="Cambria" panose="02040503050406030204" pitchFamily="18" charset="0"/>
              </a:rPr>
              <a:t>975 </a:t>
            </a:r>
            <a:r>
              <a:rPr lang="en-US" sz="1000" b="1" dirty="0" err="1">
                <a:solidFill>
                  <a:schemeClr val="tx1"/>
                </a:solidFill>
                <a:latin typeface="Cambria" panose="02040503050406030204" pitchFamily="18" charset="0"/>
              </a:rPr>
              <a:t>Kirman</a:t>
            </a:r>
            <a:r>
              <a:rPr lang="en-US" sz="1000" b="1" dirty="0">
                <a:solidFill>
                  <a:schemeClr val="tx1"/>
                </a:solidFill>
                <a:latin typeface="Cambria" panose="02040503050406030204" pitchFamily="18" charset="0"/>
              </a:rPr>
              <a:t> Avenue</a:t>
            </a:r>
          </a:p>
          <a:p>
            <a:r>
              <a:rPr lang="en-US" sz="1000" b="1" dirty="0">
                <a:solidFill>
                  <a:schemeClr val="tx1"/>
                </a:solidFill>
                <a:latin typeface="Cambria" panose="02040503050406030204" pitchFamily="18" charset="0"/>
              </a:rPr>
              <a:t>Reno, NV 89502</a:t>
            </a:r>
          </a:p>
        </p:txBody>
      </p:sp>
      <p:sp>
        <p:nvSpPr>
          <p:cNvPr id="2" name="Oval 1"/>
          <p:cNvSpPr/>
          <p:nvPr/>
        </p:nvSpPr>
        <p:spPr>
          <a:xfrm>
            <a:off x="421640" y="2601682"/>
            <a:ext cx="182880" cy="18288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449580" y="6185718"/>
            <a:ext cx="182880" cy="18288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417830" y="3141432"/>
            <a:ext cx="182880" cy="18288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415290" y="3343362"/>
            <a:ext cx="182880" cy="18288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415290" y="3707852"/>
            <a:ext cx="182880" cy="18288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415290" y="3909782"/>
            <a:ext cx="182880" cy="18288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415290" y="4112982"/>
            <a:ext cx="182880" cy="18288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415290" y="4481282"/>
            <a:ext cx="182880" cy="18288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421957" y="5022302"/>
            <a:ext cx="182880" cy="18288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420370" y="5372282"/>
            <a:ext cx="182880" cy="18288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451484" y="5582785"/>
            <a:ext cx="182880" cy="18288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450533" y="5785668"/>
            <a:ext cx="182880" cy="18288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445770" y="5988549"/>
            <a:ext cx="182880" cy="18288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4342847" y="5791200"/>
            <a:ext cx="2286553" cy="2667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latin typeface="Cambria" panose="02040503050406030204" pitchFamily="18" charset="0"/>
              </a:rPr>
              <a:t>COR:</a:t>
            </a:r>
            <a:r>
              <a:rPr lang="en-US" sz="1200" dirty="0">
                <a:solidFill>
                  <a:schemeClr val="tx1"/>
                </a:solidFill>
                <a:latin typeface="Cambria" panose="02040503050406030204" pitchFamily="18" charset="0"/>
              </a:rPr>
              <a:t>  </a:t>
            </a:r>
            <a:r>
              <a:rPr lang="en-US" sz="1200" b="1" dirty="0">
                <a:solidFill>
                  <a:schemeClr val="tx1"/>
                </a:solidFill>
                <a:latin typeface="Cambria" panose="02040503050406030204" pitchFamily="18" charset="0"/>
              </a:rPr>
              <a:t>J. Emis</a:t>
            </a:r>
          </a:p>
        </p:txBody>
      </p:sp>
      <p:sp>
        <p:nvSpPr>
          <p:cNvPr id="30" name="Rectangle 29"/>
          <p:cNvSpPr/>
          <p:nvPr/>
        </p:nvSpPr>
        <p:spPr>
          <a:xfrm>
            <a:off x="152400" y="6477000"/>
            <a:ext cx="14478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solidFill>
                  <a:schemeClr val="tx1"/>
                </a:solidFill>
                <a:latin typeface="Cambria" panose="02040503050406030204" pitchFamily="18" charset="0"/>
              </a:rPr>
              <a:t>Date:</a:t>
            </a:r>
            <a:r>
              <a:rPr lang="en-US" sz="1200" dirty="0">
                <a:solidFill>
                  <a:schemeClr val="tx1"/>
                </a:solidFill>
                <a:latin typeface="Cambria" panose="02040503050406030204" pitchFamily="18" charset="0"/>
              </a:rPr>
              <a:t>  </a:t>
            </a:r>
            <a:r>
              <a:rPr lang="en-US" sz="1200" b="1" dirty="0">
                <a:solidFill>
                  <a:schemeClr val="tx1"/>
                </a:solidFill>
                <a:latin typeface="Cambria" panose="02040503050406030204" pitchFamily="18" charset="0"/>
              </a:rPr>
              <a:t>07/05/2017</a:t>
            </a:r>
          </a:p>
        </p:txBody>
      </p:sp>
      <p:sp>
        <p:nvSpPr>
          <p:cNvPr id="31" name="Rectangle 30"/>
          <p:cNvSpPr/>
          <p:nvPr/>
        </p:nvSpPr>
        <p:spPr>
          <a:xfrm>
            <a:off x="6629400" y="5791200"/>
            <a:ext cx="2362200" cy="2667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900" dirty="0">
                <a:solidFill>
                  <a:schemeClr val="tx1"/>
                </a:solidFill>
                <a:latin typeface="Cambria" panose="02040503050406030204" pitchFamily="18" charset="0"/>
              </a:rPr>
              <a:t>Project #:</a:t>
            </a:r>
            <a:r>
              <a:rPr lang="en-US" sz="1200" dirty="0">
                <a:solidFill>
                  <a:schemeClr val="tx1"/>
                </a:solidFill>
                <a:latin typeface="Cambria" panose="02040503050406030204" pitchFamily="18" charset="0"/>
              </a:rPr>
              <a:t> </a:t>
            </a:r>
            <a:r>
              <a:rPr lang="en-US" sz="1200" b="1" dirty="0">
                <a:solidFill>
                  <a:schemeClr val="tx1"/>
                </a:solidFill>
                <a:latin typeface="Cambria" panose="02040503050406030204" pitchFamily="18" charset="0"/>
              </a:rPr>
              <a:t>654-18-801</a:t>
            </a:r>
          </a:p>
        </p:txBody>
      </p:sp>
    </p:spTree>
    <p:extLst>
      <p:ext uri="{BB962C8B-B14F-4D97-AF65-F5344CB8AC3E}">
        <p14:creationId xmlns:p14="http://schemas.microsoft.com/office/powerpoint/2010/main" val="25623946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32" r="43786" b="48125"/>
          <a:stretch/>
        </p:blipFill>
        <p:spPr bwMode="auto">
          <a:xfrm>
            <a:off x="76200" y="381000"/>
            <a:ext cx="9067800" cy="5562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8205356" y="381000"/>
            <a:ext cx="938644" cy="403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8501066" y="3055143"/>
            <a:ext cx="266700"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b="1" dirty="0">
                <a:solidFill>
                  <a:schemeClr val="tx1"/>
                </a:solidFill>
                <a:latin typeface="Comic Sans MS" panose="030F0702030302020204" pitchFamily="66" charset="0"/>
              </a:rPr>
              <a:t>10</a:t>
            </a:r>
          </a:p>
        </p:txBody>
      </p:sp>
      <p:sp>
        <p:nvSpPr>
          <p:cNvPr id="20" name="Rectangle 19"/>
          <p:cNvSpPr/>
          <p:nvPr/>
        </p:nvSpPr>
        <p:spPr>
          <a:xfrm>
            <a:off x="152400" y="152400"/>
            <a:ext cx="8839200" cy="6553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4342847" y="6477000"/>
            <a:ext cx="2286553"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latin typeface="Cambria" panose="02040503050406030204" pitchFamily="18" charset="0"/>
              </a:rPr>
              <a:t>Sheet #:</a:t>
            </a:r>
            <a:r>
              <a:rPr lang="en-US" sz="1200" dirty="0">
                <a:solidFill>
                  <a:schemeClr val="tx1"/>
                </a:solidFill>
                <a:latin typeface="Cambria" panose="02040503050406030204" pitchFamily="18" charset="0"/>
              </a:rPr>
              <a:t>  </a:t>
            </a:r>
            <a:r>
              <a:rPr lang="en-US" sz="1200" b="1" dirty="0">
                <a:solidFill>
                  <a:schemeClr val="tx1"/>
                </a:solidFill>
                <a:latin typeface="Cambria" panose="02040503050406030204" pitchFamily="18" charset="0"/>
              </a:rPr>
              <a:t>A004</a:t>
            </a:r>
          </a:p>
        </p:txBody>
      </p:sp>
      <p:sp>
        <p:nvSpPr>
          <p:cNvPr id="31" name="Rectangle 30"/>
          <p:cNvSpPr/>
          <p:nvPr/>
        </p:nvSpPr>
        <p:spPr>
          <a:xfrm>
            <a:off x="4342847" y="6057900"/>
            <a:ext cx="2286553" cy="4191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err="1">
                <a:solidFill>
                  <a:schemeClr val="tx1"/>
                </a:solidFill>
                <a:latin typeface="Cambria" panose="02040503050406030204" pitchFamily="18" charset="0"/>
              </a:rPr>
              <a:t>Dwg</a:t>
            </a:r>
            <a:r>
              <a:rPr lang="en-US" sz="900" dirty="0">
                <a:solidFill>
                  <a:schemeClr val="tx1"/>
                </a:solidFill>
                <a:latin typeface="Cambria" panose="02040503050406030204" pitchFamily="18" charset="0"/>
              </a:rPr>
              <a:t> Title:</a:t>
            </a:r>
            <a:endParaRPr lang="en-US" sz="1050" dirty="0">
              <a:solidFill>
                <a:schemeClr val="tx1"/>
              </a:solidFill>
              <a:latin typeface="Cambria" panose="02040503050406030204" pitchFamily="18" charset="0"/>
            </a:endParaRPr>
          </a:p>
          <a:p>
            <a:pPr algn="ctr"/>
            <a:r>
              <a:rPr lang="en-US" sz="1200" b="1" dirty="0">
                <a:solidFill>
                  <a:schemeClr val="tx1"/>
                </a:solidFill>
                <a:latin typeface="Cambria" panose="02040503050406030204" pitchFamily="18" charset="0"/>
              </a:rPr>
              <a:t>Door Security Single Line</a:t>
            </a:r>
          </a:p>
        </p:txBody>
      </p:sp>
      <p:sp>
        <p:nvSpPr>
          <p:cNvPr id="12" name="Rectangle 11"/>
          <p:cNvSpPr/>
          <p:nvPr/>
        </p:nvSpPr>
        <p:spPr>
          <a:xfrm>
            <a:off x="6629400" y="6057900"/>
            <a:ext cx="2362200" cy="6477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900" dirty="0">
                <a:solidFill>
                  <a:schemeClr val="tx1"/>
                </a:solidFill>
                <a:latin typeface="Cambria" panose="02040503050406030204" pitchFamily="18" charset="0"/>
              </a:rPr>
              <a:t>Project Location:</a:t>
            </a:r>
          </a:p>
          <a:p>
            <a:r>
              <a:rPr lang="en-US" sz="1000" b="1" dirty="0">
                <a:solidFill>
                  <a:schemeClr val="tx1"/>
                </a:solidFill>
                <a:latin typeface="Cambria" panose="02040503050406030204" pitchFamily="18" charset="0"/>
              </a:rPr>
              <a:t>VA Sierra Nevada Health Care System</a:t>
            </a:r>
          </a:p>
          <a:p>
            <a:r>
              <a:rPr lang="en-US" sz="1000" b="1" dirty="0">
                <a:solidFill>
                  <a:schemeClr val="tx1"/>
                </a:solidFill>
                <a:latin typeface="Cambria" panose="02040503050406030204" pitchFamily="18" charset="0"/>
              </a:rPr>
              <a:t>975 </a:t>
            </a:r>
            <a:r>
              <a:rPr lang="en-US" sz="1000" b="1" dirty="0" err="1">
                <a:solidFill>
                  <a:schemeClr val="tx1"/>
                </a:solidFill>
                <a:latin typeface="Cambria" panose="02040503050406030204" pitchFamily="18" charset="0"/>
              </a:rPr>
              <a:t>Kirman</a:t>
            </a:r>
            <a:r>
              <a:rPr lang="en-US" sz="1000" b="1" dirty="0">
                <a:solidFill>
                  <a:schemeClr val="tx1"/>
                </a:solidFill>
                <a:latin typeface="Cambria" panose="02040503050406030204" pitchFamily="18" charset="0"/>
              </a:rPr>
              <a:t> Avenue</a:t>
            </a:r>
          </a:p>
          <a:p>
            <a:r>
              <a:rPr lang="en-US" sz="1000" b="1" dirty="0">
                <a:solidFill>
                  <a:schemeClr val="tx1"/>
                </a:solidFill>
                <a:latin typeface="Cambria" panose="02040503050406030204" pitchFamily="18" charset="0"/>
              </a:rPr>
              <a:t>Reno, NV 89502</a:t>
            </a:r>
          </a:p>
        </p:txBody>
      </p:sp>
      <p:cxnSp>
        <p:nvCxnSpPr>
          <p:cNvPr id="3" name="Straight Arrow Connector 2"/>
          <p:cNvCxnSpPr/>
          <p:nvPr/>
        </p:nvCxnSpPr>
        <p:spPr>
          <a:xfrm flipH="1">
            <a:off x="8061325" y="3127375"/>
            <a:ext cx="533400" cy="0"/>
          </a:xfrm>
          <a:prstGeom prst="straightConnector1">
            <a:avLst/>
          </a:prstGeom>
          <a:ln w="6350" cap="flat">
            <a:solidFill>
              <a:schemeClr val="tx1"/>
            </a:solidFill>
            <a:headEnd w="med" len="lg"/>
            <a:tailEnd type="triangle" w="sm" len="lg"/>
          </a:ln>
        </p:spPr>
        <p:style>
          <a:lnRef idx="1">
            <a:schemeClr val="accent1"/>
          </a:lnRef>
          <a:fillRef idx="0">
            <a:schemeClr val="accent1"/>
          </a:fillRef>
          <a:effectRef idx="0">
            <a:schemeClr val="accent1"/>
          </a:effectRef>
          <a:fontRef idx="minor">
            <a:schemeClr val="tx1"/>
          </a:fontRef>
        </p:style>
      </p:cxnSp>
      <p:sp>
        <p:nvSpPr>
          <p:cNvPr id="17" name="Oval 16"/>
          <p:cNvSpPr/>
          <p:nvPr/>
        </p:nvSpPr>
        <p:spPr>
          <a:xfrm>
            <a:off x="8590598" y="3081334"/>
            <a:ext cx="91440" cy="91440"/>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2895600" y="5410200"/>
            <a:ext cx="32766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4342847" y="5791200"/>
            <a:ext cx="2286553" cy="2667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latin typeface="Cambria" panose="02040503050406030204" pitchFamily="18" charset="0"/>
              </a:rPr>
              <a:t>COR:</a:t>
            </a:r>
            <a:r>
              <a:rPr lang="en-US" sz="1200" dirty="0">
                <a:solidFill>
                  <a:schemeClr val="tx1"/>
                </a:solidFill>
                <a:latin typeface="Cambria" panose="02040503050406030204" pitchFamily="18" charset="0"/>
              </a:rPr>
              <a:t>  </a:t>
            </a:r>
            <a:r>
              <a:rPr lang="en-US" sz="1200" b="1" dirty="0">
                <a:solidFill>
                  <a:schemeClr val="tx1"/>
                </a:solidFill>
                <a:latin typeface="Cambria" panose="02040503050406030204" pitchFamily="18" charset="0"/>
              </a:rPr>
              <a:t>J. Emis</a:t>
            </a:r>
          </a:p>
        </p:txBody>
      </p:sp>
      <p:sp>
        <p:nvSpPr>
          <p:cNvPr id="15" name="Rectangle 14"/>
          <p:cNvSpPr/>
          <p:nvPr/>
        </p:nvSpPr>
        <p:spPr>
          <a:xfrm>
            <a:off x="7867651" y="3200400"/>
            <a:ext cx="749878" cy="9399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228600" y="333371"/>
            <a:ext cx="1600200" cy="2286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6312695" y="489893"/>
            <a:ext cx="457200" cy="1619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2633" t="19453" r="63392" b="78771"/>
          <a:stretch/>
        </p:blipFill>
        <p:spPr bwMode="auto">
          <a:xfrm>
            <a:off x="3450432" y="2276476"/>
            <a:ext cx="2369344" cy="19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Rectangle 21"/>
          <p:cNvSpPr/>
          <p:nvPr/>
        </p:nvSpPr>
        <p:spPr>
          <a:xfrm>
            <a:off x="3445670" y="2507457"/>
            <a:ext cx="2112168" cy="809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5359776" y="2419350"/>
            <a:ext cx="279024" cy="2476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152400" y="6477000"/>
            <a:ext cx="14478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solidFill>
                  <a:schemeClr val="tx1"/>
                </a:solidFill>
                <a:latin typeface="Cambria" panose="02040503050406030204" pitchFamily="18" charset="0"/>
              </a:rPr>
              <a:t>Date:</a:t>
            </a:r>
            <a:r>
              <a:rPr lang="en-US" sz="1200" dirty="0">
                <a:solidFill>
                  <a:schemeClr val="tx1"/>
                </a:solidFill>
                <a:latin typeface="Cambria" panose="02040503050406030204" pitchFamily="18" charset="0"/>
              </a:rPr>
              <a:t>  </a:t>
            </a:r>
            <a:r>
              <a:rPr lang="en-US" sz="1200" b="1" dirty="0">
                <a:solidFill>
                  <a:schemeClr val="tx1"/>
                </a:solidFill>
                <a:latin typeface="Cambria" panose="02040503050406030204" pitchFamily="18" charset="0"/>
              </a:rPr>
              <a:t>07/05/2017</a:t>
            </a:r>
          </a:p>
        </p:txBody>
      </p:sp>
      <p:sp>
        <p:nvSpPr>
          <p:cNvPr id="25" name="Rectangle 24"/>
          <p:cNvSpPr/>
          <p:nvPr/>
        </p:nvSpPr>
        <p:spPr>
          <a:xfrm>
            <a:off x="6629400" y="5791200"/>
            <a:ext cx="2362200" cy="2667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900" dirty="0">
                <a:solidFill>
                  <a:schemeClr val="tx1"/>
                </a:solidFill>
                <a:latin typeface="Cambria" panose="02040503050406030204" pitchFamily="18" charset="0"/>
              </a:rPr>
              <a:t>Project #:</a:t>
            </a:r>
            <a:r>
              <a:rPr lang="en-US" sz="1200" dirty="0">
                <a:solidFill>
                  <a:schemeClr val="tx1"/>
                </a:solidFill>
                <a:latin typeface="Cambria" panose="02040503050406030204" pitchFamily="18" charset="0"/>
              </a:rPr>
              <a:t> </a:t>
            </a:r>
            <a:r>
              <a:rPr lang="en-US" sz="1200" b="1" dirty="0">
                <a:solidFill>
                  <a:schemeClr val="tx1"/>
                </a:solidFill>
                <a:latin typeface="Cambria" panose="02040503050406030204" pitchFamily="18" charset="0"/>
              </a:rPr>
              <a:t>654-18-801</a:t>
            </a:r>
          </a:p>
        </p:txBody>
      </p:sp>
    </p:spTree>
    <p:extLst>
      <p:ext uri="{BB962C8B-B14F-4D97-AF65-F5344CB8AC3E}">
        <p14:creationId xmlns:p14="http://schemas.microsoft.com/office/powerpoint/2010/main" val="9913575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52035" r="75231"/>
          <a:stretch/>
        </p:blipFill>
        <p:spPr bwMode="auto">
          <a:xfrm>
            <a:off x="2057400" y="381000"/>
            <a:ext cx="4419600" cy="5412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152400" y="152400"/>
            <a:ext cx="8839200" cy="6553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4342847" y="6477000"/>
            <a:ext cx="2286553"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latin typeface="Cambria" panose="02040503050406030204" pitchFamily="18" charset="0"/>
              </a:rPr>
              <a:t>Sheet #:</a:t>
            </a:r>
            <a:r>
              <a:rPr lang="en-US" sz="1200" dirty="0">
                <a:solidFill>
                  <a:schemeClr val="tx1"/>
                </a:solidFill>
                <a:latin typeface="Cambria" panose="02040503050406030204" pitchFamily="18" charset="0"/>
              </a:rPr>
              <a:t>  </a:t>
            </a:r>
            <a:r>
              <a:rPr lang="en-US" sz="1200" b="1" dirty="0">
                <a:solidFill>
                  <a:schemeClr val="tx1"/>
                </a:solidFill>
                <a:latin typeface="Cambria" panose="02040503050406030204" pitchFamily="18" charset="0"/>
              </a:rPr>
              <a:t>A005</a:t>
            </a:r>
          </a:p>
        </p:txBody>
      </p:sp>
      <p:sp>
        <p:nvSpPr>
          <p:cNvPr id="15" name="Rectangle 14"/>
          <p:cNvSpPr/>
          <p:nvPr/>
        </p:nvSpPr>
        <p:spPr>
          <a:xfrm>
            <a:off x="4342847" y="6057900"/>
            <a:ext cx="2286553" cy="4191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err="1">
                <a:solidFill>
                  <a:schemeClr val="tx1"/>
                </a:solidFill>
                <a:latin typeface="Cambria" panose="02040503050406030204" pitchFamily="18" charset="0"/>
              </a:rPr>
              <a:t>Dwg</a:t>
            </a:r>
            <a:r>
              <a:rPr lang="en-US" sz="900" dirty="0">
                <a:solidFill>
                  <a:schemeClr val="tx1"/>
                </a:solidFill>
                <a:latin typeface="Cambria" panose="02040503050406030204" pitchFamily="18" charset="0"/>
              </a:rPr>
              <a:t> Title:</a:t>
            </a:r>
            <a:endParaRPr lang="en-US" sz="1050" dirty="0">
              <a:solidFill>
                <a:schemeClr val="tx1"/>
              </a:solidFill>
              <a:latin typeface="Cambria" panose="02040503050406030204" pitchFamily="18" charset="0"/>
            </a:endParaRPr>
          </a:p>
          <a:p>
            <a:pPr algn="ctr"/>
            <a:r>
              <a:rPr lang="en-US" sz="1200" b="1" dirty="0">
                <a:solidFill>
                  <a:schemeClr val="tx1"/>
                </a:solidFill>
                <a:latin typeface="Cambria" panose="02040503050406030204" pitchFamily="18" charset="0"/>
              </a:rPr>
              <a:t>Security Enclosure Layout</a:t>
            </a:r>
          </a:p>
        </p:txBody>
      </p:sp>
      <p:sp>
        <p:nvSpPr>
          <p:cNvPr id="16" name="Rectangle 15"/>
          <p:cNvSpPr/>
          <p:nvPr/>
        </p:nvSpPr>
        <p:spPr>
          <a:xfrm>
            <a:off x="6629400" y="6057900"/>
            <a:ext cx="2362200" cy="6477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900" dirty="0">
                <a:solidFill>
                  <a:schemeClr val="tx1"/>
                </a:solidFill>
                <a:latin typeface="Cambria" panose="02040503050406030204" pitchFamily="18" charset="0"/>
              </a:rPr>
              <a:t>Project Location:</a:t>
            </a:r>
          </a:p>
          <a:p>
            <a:r>
              <a:rPr lang="en-US" sz="1000" b="1" dirty="0">
                <a:solidFill>
                  <a:schemeClr val="tx1"/>
                </a:solidFill>
                <a:latin typeface="Cambria" panose="02040503050406030204" pitchFamily="18" charset="0"/>
              </a:rPr>
              <a:t>VA Sierra Nevada Health Care System</a:t>
            </a:r>
          </a:p>
          <a:p>
            <a:r>
              <a:rPr lang="en-US" sz="1000" b="1" dirty="0">
                <a:solidFill>
                  <a:schemeClr val="tx1"/>
                </a:solidFill>
                <a:latin typeface="Cambria" panose="02040503050406030204" pitchFamily="18" charset="0"/>
              </a:rPr>
              <a:t>975 </a:t>
            </a:r>
            <a:r>
              <a:rPr lang="en-US" sz="1000" b="1" dirty="0" err="1">
                <a:solidFill>
                  <a:schemeClr val="tx1"/>
                </a:solidFill>
                <a:latin typeface="Cambria" panose="02040503050406030204" pitchFamily="18" charset="0"/>
              </a:rPr>
              <a:t>Kirman</a:t>
            </a:r>
            <a:r>
              <a:rPr lang="en-US" sz="1000" b="1" dirty="0">
                <a:solidFill>
                  <a:schemeClr val="tx1"/>
                </a:solidFill>
                <a:latin typeface="Cambria" panose="02040503050406030204" pitchFamily="18" charset="0"/>
              </a:rPr>
              <a:t> Avenue</a:t>
            </a:r>
          </a:p>
          <a:p>
            <a:r>
              <a:rPr lang="en-US" sz="1000" b="1" dirty="0">
                <a:solidFill>
                  <a:schemeClr val="tx1"/>
                </a:solidFill>
                <a:latin typeface="Cambria" panose="02040503050406030204" pitchFamily="18" charset="0"/>
              </a:rPr>
              <a:t>Reno, NV 89502</a:t>
            </a:r>
          </a:p>
        </p:txBody>
      </p:sp>
      <p:sp>
        <p:nvSpPr>
          <p:cNvPr id="11" name="Rectangle 10"/>
          <p:cNvSpPr/>
          <p:nvPr/>
        </p:nvSpPr>
        <p:spPr>
          <a:xfrm>
            <a:off x="2590800" y="5257800"/>
            <a:ext cx="4038600"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4342847" y="5791200"/>
            <a:ext cx="2286553" cy="2667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latin typeface="Cambria" panose="02040503050406030204" pitchFamily="18" charset="0"/>
              </a:rPr>
              <a:t>COR:</a:t>
            </a:r>
            <a:r>
              <a:rPr lang="en-US" sz="1200" dirty="0">
                <a:solidFill>
                  <a:schemeClr val="tx1"/>
                </a:solidFill>
                <a:latin typeface="Cambria" panose="02040503050406030204" pitchFamily="18" charset="0"/>
              </a:rPr>
              <a:t>  </a:t>
            </a:r>
            <a:r>
              <a:rPr lang="en-US" sz="1200" b="1" dirty="0">
                <a:solidFill>
                  <a:schemeClr val="tx1"/>
                </a:solidFill>
                <a:latin typeface="Cambria" panose="02040503050406030204" pitchFamily="18" charset="0"/>
              </a:rPr>
              <a:t>J. Emis</a:t>
            </a:r>
          </a:p>
        </p:txBody>
      </p:sp>
      <p:sp>
        <p:nvSpPr>
          <p:cNvPr id="2" name="TextBox 1"/>
          <p:cNvSpPr txBox="1"/>
          <p:nvPr/>
        </p:nvSpPr>
        <p:spPr>
          <a:xfrm>
            <a:off x="2057400" y="3276600"/>
            <a:ext cx="1066800" cy="323165"/>
          </a:xfrm>
          <a:prstGeom prst="rect">
            <a:avLst/>
          </a:prstGeom>
          <a:solidFill>
            <a:schemeClr val="bg1"/>
          </a:solidFill>
        </p:spPr>
        <p:txBody>
          <a:bodyPr wrap="square" rtlCol="0">
            <a:spAutoFit/>
          </a:bodyPr>
          <a:lstStyle/>
          <a:p>
            <a:r>
              <a:rPr lang="en-US" sz="500" dirty="0">
                <a:latin typeface="Comic Sans MS" panose="030F0702030302020204" pitchFamily="66" charset="0"/>
              </a:rPr>
              <a:t>30” WIDE X 36” HIGH LOCKABLE HOFFMAN ENCLOSURE</a:t>
            </a:r>
          </a:p>
        </p:txBody>
      </p:sp>
      <p:cxnSp>
        <p:nvCxnSpPr>
          <p:cNvPr id="5" name="Straight Arrow Connector 4"/>
          <p:cNvCxnSpPr/>
          <p:nvPr/>
        </p:nvCxnSpPr>
        <p:spPr>
          <a:xfrm>
            <a:off x="2876552" y="3352800"/>
            <a:ext cx="300037" cy="0"/>
          </a:xfrm>
          <a:prstGeom prst="straightConnector1">
            <a:avLst/>
          </a:prstGeom>
          <a:ln w="12700">
            <a:solidFill>
              <a:schemeClr val="tx1"/>
            </a:solidFill>
            <a:tailEnd type="stealth"/>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152400" y="6477000"/>
            <a:ext cx="14478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solidFill>
                  <a:schemeClr val="tx1"/>
                </a:solidFill>
                <a:latin typeface="Cambria" panose="02040503050406030204" pitchFamily="18" charset="0"/>
              </a:rPr>
              <a:t>Date:</a:t>
            </a:r>
            <a:r>
              <a:rPr lang="en-US" sz="1200" dirty="0">
                <a:solidFill>
                  <a:schemeClr val="tx1"/>
                </a:solidFill>
                <a:latin typeface="Cambria" panose="02040503050406030204" pitchFamily="18" charset="0"/>
              </a:rPr>
              <a:t>  </a:t>
            </a:r>
            <a:r>
              <a:rPr lang="en-US" sz="1200" b="1" dirty="0">
                <a:solidFill>
                  <a:schemeClr val="tx1"/>
                </a:solidFill>
                <a:latin typeface="Cambria" panose="02040503050406030204" pitchFamily="18" charset="0"/>
              </a:rPr>
              <a:t>07/05/2017</a:t>
            </a:r>
          </a:p>
        </p:txBody>
      </p:sp>
      <p:sp>
        <p:nvSpPr>
          <p:cNvPr id="18" name="Rectangle 17"/>
          <p:cNvSpPr/>
          <p:nvPr/>
        </p:nvSpPr>
        <p:spPr>
          <a:xfrm>
            <a:off x="6629400" y="5791200"/>
            <a:ext cx="2362200" cy="2667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900" dirty="0">
                <a:solidFill>
                  <a:schemeClr val="tx1"/>
                </a:solidFill>
                <a:latin typeface="Cambria" panose="02040503050406030204" pitchFamily="18" charset="0"/>
              </a:rPr>
              <a:t>Project #:</a:t>
            </a:r>
            <a:r>
              <a:rPr lang="en-US" sz="1200" dirty="0">
                <a:solidFill>
                  <a:schemeClr val="tx1"/>
                </a:solidFill>
                <a:latin typeface="Cambria" panose="02040503050406030204" pitchFamily="18" charset="0"/>
              </a:rPr>
              <a:t> </a:t>
            </a:r>
            <a:r>
              <a:rPr lang="en-US" sz="1200" b="1" dirty="0">
                <a:solidFill>
                  <a:schemeClr val="tx1"/>
                </a:solidFill>
                <a:latin typeface="Cambria" panose="02040503050406030204" pitchFamily="18" charset="0"/>
              </a:rPr>
              <a:t>654-18-801</a:t>
            </a:r>
          </a:p>
        </p:txBody>
      </p:sp>
    </p:spTree>
    <p:extLst>
      <p:ext uri="{BB962C8B-B14F-4D97-AF65-F5344CB8AC3E}">
        <p14:creationId xmlns:p14="http://schemas.microsoft.com/office/powerpoint/2010/main" val="471647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697" t="65727" r="62965"/>
          <a:stretch/>
        </p:blipFill>
        <p:spPr bwMode="auto">
          <a:xfrm>
            <a:off x="2438400" y="838200"/>
            <a:ext cx="5029200" cy="5167716"/>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pic>
        <p:nvPicPr>
          <p:cNvPr id="6"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2030" t="18932" r="34650" b="66307"/>
          <a:stretch/>
        </p:blipFill>
        <p:spPr bwMode="auto">
          <a:xfrm>
            <a:off x="34508" y="2438400"/>
            <a:ext cx="2327692" cy="16313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152400" y="152400"/>
            <a:ext cx="8839200" cy="6553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2438400" y="5029200"/>
            <a:ext cx="48768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4342847" y="6477000"/>
            <a:ext cx="2286553"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latin typeface="Cambria" panose="02040503050406030204" pitchFamily="18" charset="0"/>
              </a:rPr>
              <a:t>Sheet #:</a:t>
            </a:r>
            <a:r>
              <a:rPr lang="en-US" sz="1200" dirty="0">
                <a:solidFill>
                  <a:schemeClr val="tx1"/>
                </a:solidFill>
                <a:latin typeface="Cambria" panose="02040503050406030204" pitchFamily="18" charset="0"/>
              </a:rPr>
              <a:t>  </a:t>
            </a:r>
            <a:r>
              <a:rPr lang="en-US" sz="1200" b="1" dirty="0">
                <a:solidFill>
                  <a:schemeClr val="tx1"/>
                </a:solidFill>
                <a:latin typeface="Cambria" panose="02040503050406030204" pitchFamily="18" charset="0"/>
              </a:rPr>
              <a:t>A006</a:t>
            </a:r>
          </a:p>
        </p:txBody>
      </p:sp>
      <p:sp>
        <p:nvSpPr>
          <p:cNvPr id="18" name="Rectangle 17"/>
          <p:cNvSpPr/>
          <p:nvPr/>
        </p:nvSpPr>
        <p:spPr>
          <a:xfrm>
            <a:off x="4342847" y="6057900"/>
            <a:ext cx="2286553" cy="4191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err="1">
                <a:solidFill>
                  <a:schemeClr val="tx1"/>
                </a:solidFill>
                <a:latin typeface="Cambria" panose="02040503050406030204" pitchFamily="18" charset="0"/>
              </a:rPr>
              <a:t>Dwg</a:t>
            </a:r>
            <a:r>
              <a:rPr lang="en-US" sz="900" dirty="0">
                <a:solidFill>
                  <a:schemeClr val="tx1"/>
                </a:solidFill>
                <a:latin typeface="Cambria" panose="02040503050406030204" pitchFamily="18" charset="0"/>
              </a:rPr>
              <a:t> Title:</a:t>
            </a:r>
            <a:endParaRPr lang="en-US" sz="1050" dirty="0">
              <a:solidFill>
                <a:schemeClr val="tx1"/>
              </a:solidFill>
              <a:latin typeface="Cambria" panose="02040503050406030204" pitchFamily="18" charset="0"/>
            </a:endParaRPr>
          </a:p>
          <a:p>
            <a:pPr algn="ctr"/>
            <a:r>
              <a:rPr lang="en-US" sz="1200" b="1" dirty="0">
                <a:solidFill>
                  <a:schemeClr val="tx1"/>
                </a:solidFill>
                <a:latin typeface="Cambria" panose="02040503050406030204" pitchFamily="18" charset="0"/>
              </a:rPr>
              <a:t>Single Door</a:t>
            </a:r>
          </a:p>
        </p:txBody>
      </p:sp>
      <p:sp>
        <p:nvSpPr>
          <p:cNvPr id="12" name="Rectangle 11"/>
          <p:cNvSpPr/>
          <p:nvPr/>
        </p:nvSpPr>
        <p:spPr>
          <a:xfrm>
            <a:off x="6629400" y="6057900"/>
            <a:ext cx="2362200" cy="6477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900" dirty="0">
                <a:solidFill>
                  <a:schemeClr val="tx1"/>
                </a:solidFill>
                <a:latin typeface="Cambria" panose="02040503050406030204" pitchFamily="18" charset="0"/>
              </a:rPr>
              <a:t>Project Location:</a:t>
            </a:r>
          </a:p>
          <a:p>
            <a:r>
              <a:rPr lang="en-US" sz="1000" b="1" dirty="0">
                <a:solidFill>
                  <a:schemeClr val="tx1"/>
                </a:solidFill>
                <a:latin typeface="Cambria" panose="02040503050406030204" pitchFamily="18" charset="0"/>
              </a:rPr>
              <a:t>VA Sierra Nevada Health Care System</a:t>
            </a:r>
          </a:p>
          <a:p>
            <a:r>
              <a:rPr lang="en-US" sz="1000" b="1" dirty="0">
                <a:solidFill>
                  <a:schemeClr val="tx1"/>
                </a:solidFill>
                <a:latin typeface="Cambria" panose="02040503050406030204" pitchFamily="18" charset="0"/>
              </a:rPr>
              <a:t>975 </a:t>
            </a:r>
            <a:r>
              <a:rPr lang="en-US" sz="1000" b="1" dirty="0" err="1">
                <a:solidFill>
                  <a:schemeClr val="tx1"/>
                </a:solidFill>
                <a:latin typeface="Cambria" panose="02040503050406030204" pitchFamily="18" charset="0"/>
              </a:rPr>
              <a:t>Kirman</a:t>
            </a:r>
            <a:r>
              <a:rPr lang="en-US" sz="1000" b="1" dirty="0">
                <a:solidFill>
                  <a:schemeClr val="tx1"/>
                </a:solidFill>
                <a:latin typeface="Cambria" panose="02040503050406030204" pitchFamily="18" charset="0"/>
              </a:rPr>
              <a:t> Avenue</a:t>
            </a:r>
          </a:p>
          <a:p>
            <a:r>
              <a:rPr lang="en-US" sz="1000" b="1" dirty="0">
                <a:solidFill>
                  <a:schemeClr val="tx1"/>
                </a:solidFill>
                <a:latin typeface="Cambria" panose="02040503050406030204" pitchFamily="18" charset="0"/>
              </a:rPr>
              <a:t>Reno, NV 89502</a:t>
            </a:r>
          </a:p>
        </p:txBody>
      </p:sp>
      <p:sp>
        <p:nvSpPr>
          <p:cNvPr id="3" name="Title 2"/>
          <p:cNvSpPr>
            <a:spLocks noGrp="1"/>
          </p:cNvSpPr>
          <p:nvPr>
            <p:ph type="title"/>
          </p:nvPr>
        </p:nvSpPr>
        <p:spPr>
          <a:xfrm>
            <a:off x="457200" y="152400"/>
            <a:ext cx="8229600" cy="762000"/>
          </a:xfrm>
        </p:spPr>
        <p:txBody>
          <a:bodyPr>
            <a:normAutofit/>
          </a:bodyPr>
          <a:lstStyle/>
          <a:p>
            <a:r>
              <a:rPr lang="en-US" b="1" u="sng" dirty="0">
                <a:latin typeface="Cambria" panose="02040503050406030204" pitchFamily="18" charset="0"/>
              </a:rPr>
              <a:t>Single Door</a:t>
            </a:r>
          </a:p>
        </p:txBody>
      </p:sp>
      <p:sp>
        <p:nvSpPr>
          <p:cNvPr id="19" name="Rectangle 18"/>
          <p:cNvSpPr/>
          <p:nvPr/>
        </p:nvSpPr>
        <p:spPr>
          <a:xfrm>
            <a:off x="4342847" y="5791200"/>
            <a:ext cx="2286553" cy="2667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latin typeface="Cambria" panose="02040503050406030204" pitchFamily="18" charset="0"/>
              </a:rPr>
              <a:t>COR:</a:t>
            </a:r>
            <a:r>
              <a:rPr lang="en-US" sz="1200" dirty="0">
                <a:solidFill>
                  <a:schemeClr val="tx1"/>
                </a:solidFill>
                <a:latin typeface="Cambria" panose="02040503050406030204" pitchFamily="18" charset="0"/>
              </a:rPr>
              <a:t>  </a:t>
            </a:r>
            <a:r>
              <a:rPr lang="en-US" sz="1200" b="1" dirty="0">
                <a:solidFill>
                  <a:schemeClr val="tx1"/>
                </a:solidFill>
                <a:latin typeface="Cambria" panose="02040503050406030204" pitchFamily="18" charset="0"/>
              </a:rPr>
              <a:t>J. Emis</a:t>
            </a:r>
          </a:p>
        </p:txBody>
      </p:sp>
      <p:sp>
        <p:nvSpPr>
          <p:cNvPr id="17" name="Rectangle 16"/>
          <p:cNvSpPr/>
          <p:nvPr/>
        </p:nvSpPr>
        <p:spPr>
          <a:xfrm>
            <a:off x="152400" y="6477000"/>
            <a:ext cx="14478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solidFill>
                  <a:schemeClr val="tx1"/>
                </a:solidFill>
                <a:latin typeface="Cambria" panose="02040503050406030204" pitchFamily="18" charset="0"/>
              </a:rPr>
              <a:t>Date:</a:t>
            </a:r>
            <a:r>
              <a:rPr lang="en-US" sz="1200" dirty="0">
                <a:solidFill>
                  <a:schemeClr val="tx1"/>
                </a:solidFill>
                <a:latin typeface="Cambria" panose="02040503050406030204" pitchFamily="18" charset="0"/>
              </a:rPr>
              <a:t>  </a:t>
            </a:r>
            <a:r>
              <a:rPr lang="en-US" sz="1200" b="1" dirty="0">
                <a:solidFill>
                  <a:schemeClr val="tx1"/>
                </a:solidFill>
                <a:latin typeface="Cambria" panose="02040503050406030204" pitchFamily="18" charset="0"/>
              </a:rPr>
              <a:t>07/05/2017</a:t>
            </a:r>
          </a:p>
        </p:txBody>
      </p:sp>
      <p:sp>
        <p:nvSpPr>
          <p:cNvPr id="20" name="Rectangle 19"/>
          <p:cNvSpPr/>
          <p:nvPr/>
        </p:nvSpPr>
        <p:spPr>
          <a:xfrm>
            <a:off x="6629400" y="5791200"/>
            <a:ext cx="2362200" cy="2667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900" dirty="0">
                <a:solidFill>
                  <a:schemeClr val="tx1"/>
                </a:solidFill>
                <a:latin typeface="Cambria" panose="02040503050406030204" pitchFamily="18" charset="0"/>
              </a:rPr>
              <a:t>Project #:</a:t>
            </a:r>
            <a:r>
              <a:rPr lang="en-US" sz="1200" dirty="0">
                <a:solidFill>
                  <a:schemeClr val="tx1"/>
                </a:solidFill>
                <a:latin typeface="Cambria" panose="02040503050406030204" pitchFamily="18" charset="0"/>
              </a:rPr>
              <a:t> </a:t>
            </a:r>
            <a:r>
              <a:rPr lang="en-US" sz="1200" b="1" dirty="0">
                <a:solidFill>
                  <a:schemeClr val="tx1"/>
                </a:solidFill>
                <a:latin typeface="Cambria" panose="02040503050406030204" pitchFamily="18" charset="0"/>
              </a:rPr>
              <a:t>654-18-801</a:t>
            </a:r>
          </a:p>
        </p:txBody>
      </p:sp>
    </p:spTree>
    <p:extLst>
      <p:ext uri="{BB962C8B-B14F-4D97-AF65-F5344CB8AC3E}">
        <p14:creationId xmlns:p14="http://schemas.microsoft.com/office/powerpoint/2010/main" val="11212143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4269" t="59516" r="24302"/>
          <a:stretch/>
        </p:blipFill>
        <p:spPr bwMode="auto">
          <a:xfrm>
            <a:off x="2438400" y="533400"/>
            <a:ext cx="4572000" cy="5462649"/>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pic>
        <p:nvPicPr>
          <p:cNvPr id="4"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2030" t="18932" r="34650" b="66307"/>
          <a:stretch/>
        </p:blipFill>
        <p:spPr bwMode="auto">
          <a:xfrm>
            <a:off x="34508" y="2438400"/>
            <a:ext cx="2327692" cy="16313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3048000" y="639043"/>
            <a:ext cx="37338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6477000" y="943843"/>
            <a:ext cx="304800" cy="8191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333750" y="848593"/>
            <a:ext cx="152400" cy="8191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99665" y="1235943"/>
            <a:ext cx="3810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5752307" y="1644724"/>
            <a:ext cx="401223" cy="1047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9681" t="63092" r="36986" b="36513"/>
          <a:stretch/>
        </p:blipFill>
        <p:spPr bwMode="auto">
          <a:xfrm>
            <a:off x="3679032" y="1648693"/>
            <a:ext cx="2082800" cy="52387"/>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sp>
        <p:nvSpPr>
          <p:cNvPr id="12" name="Rectangle 11"/>
          <p:cNvSpPr/>
          <p:nvPr/>
        </p:nvSpPr>
        <p:spPr>
          <a:xfrm>
            <a:off x="3486150" y="1610593"/>
            <a:ext cx="192882" cy="192024"/>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152400" y="152400"/>
            <a:ext cx="8839200" cy="6553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2514600" y="5105401"/>
            <a:ext cx="4267200" cy="8906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4342847" y="6477000"/>
            <a:ext cx="2286553"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latin typeface="Cambria" panose="02040503050406030204" pitchFamily="18" charset="0"/>
              </a:rPr>
              <a:t>Sheet #:</a:t>
            </a:r>
            <a:r>
              <a:rPr lang="en-US" sz="1200" dirty="0">
                <a:solidFill>
                  <a:schemeClr val="tx1"/>
                </a:solidFill>
                <a:latin typeface="Cambria" panose="02040503050406030204" pitchFamily="18" charset="0"/>
              </a:rPr>
              <a:t>  </a:t>
            </a:r>
            <a:r>
              <a:rPr lang="en-US" sz="1200" b="1" dirty="0">
                <a:solidFill>
                  <a:schemeClr val="tx1"/>
                </a:solidFill>
                <a:latin typeface="Cambria" panose="02040503050406030204" pitchFamily="18" charset="0"/>
              </a:rPr>
              <a:t>A007</a:t>
            </a:r>
          </a:p>
        </p:txBody>
      </p:sp>
      <p:sp>
        <p:nvSpPr>
          <p:cNvPr id="24" name="Rectangle 23"/>
          <p:cNvSpPr/>
          <p:nvPr/>
        </p:nvSpPr>
        <p:spPr>
          <a:xfrm>
            <a:off x="4342847" y="6057900"/>
            <a:ext cx="2286553" cy="4191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err="1">
                <a:solidFill>
                  <a:schemeClr val="tx1"/>
                </a:solidFill>
                <a:latin typeface="Cambria" panose="02040503050406030204" pitchFamily="18" charset="0"/>
              </a:rPr>
              <a:t>Dwg</a:t>
            </a:r>
            <a:r>
              <a:rPr lang="en-US" sz="900" dirty="0">
                <a:solidFill>
                  <a:schemeClr val="tx1"/>
                </a:solidFill>
                <a:latin typeface="Cambria" panose="02040503050406030204" pitchFamily="18" charset="0"/>
              </a:rPr>
              <a:t> Title:</a:t>
            </a:r>
            <a:endParaRPr lang="en-US" sz="1050" dirty="0">
              <a:solidFill>
                <a:schemeClr val="tx1"/>
              </a:solidFill>
              <a:latin typeface="Cambria" panose="02040503050406030204" pitchFamily="18" charset="0"/>
            </a:endParaRPr>
          </a:p>
          <a:p>
            <a:pPr algn="ctr"/>
            <a:r>
              <a:rPr lang="en-US" sz="1100" b="1" dirty="0">
                <a:solidFill>
                  <a:schemeClr val="tx1"/>
                </a:solidFill>
                <a:latin typeface="Cambria" panose="02040503050406030204" pitchFamily="18" charset="0"/>
              </a:rPr>
              <a:t>Double Doors, Manual</a:t>
            </a:r>
          </a:p>
        </p:txBody>
      </p:sp>
      <p:sp>
        <p:nvSpPr>
          <p:cNvPr id="25" name="Rectangle 24"/>
          <p:cNvSpPr/>
          <p:nvPr/>
        </p:nvSpPr>
        <p:spPr>
          <a:xfrm>
            <a:off x="6629400" y="6057900"/>
            <a:ext cx="2362200" cy="6477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900" dirty="0">
                <a:solidFill>
                  <a:schemeClr val="tx1"/>
                </a:solidFill>
                <a:latin typeface="Cambria" panose="02040503050406030204" pitchFamily="18" charset="0"/>
              </a:rPr>
              <a:t>Project Location:</a:t>
            </a:r>
          </a:p>
          <a:p>
            <a:r>
              <a:rPr lang="en-US" sz="1000" b="1" dirty="0">
                <a:solidFill>
                  <a:schemeClr val="tx1"/>
                </a:solidFill>
                <a:latin typeface="Cambria" panose="02040503050406030204" pitchFamily="18" charset="0"/>
              </a:rPr>
              <a:t>VA Sierra Nevada Health Care System</a:t>
            </a:r>
          </a:p>
          <a:p>
            <a:r>
              <a:rPr lang="en-US" sz="1000" b="1" dirty="0">
                <a:solidFill>
                  <a:schemeClr val="tx1"/>
                </a:solidFill>
                <a:latin typeface="Cambria" panose="02040503050406030204" pitchFamily="18" charset="0"/>
              </a:rPr>
              <a:t>975 </a:t>
            </a:r>
            <a:r>
              <a:rPr lang="en-US" sz="1000" b="1" dirty="0" err="1">
                <a:solidFill>
                  <a:schemeClr val="tx1"/>
                </a:solidFill>
                <a:latin typeface="Cambria" panose="02040503050406030204" pitchFamily="18" charset="0"/>
              </a:rPr>
              <a:t>Kirman</a:t>
            </a:r>
            <a:r>
              <a:rPr lang="en-US" sz="1000" b="1" dirty="0">
                <a:solidFill>
                  <a:schemeClr val="tx1"/>
                </a:solidFill>
                <a:latin typeface="Cambria" panose="02040503050406030204" pitchFamily="18" charset="0"/>
              </a:rPr>
              <a:t> Avenue</a:t>
            </a:r>
          </a:p>
          <a:p>
            <a:r>
              <a:rPr lang="en-US" sz="1000" b="1" dirty="0">
                <a:solidFill>
                  <a:schemeClr val="tx1"/>
                </a:solidFill>
                <a:latin typeface="Cambria" panose="02040503050406030204" pitchFamily="18" charset="0"/>
              </a:rPr>
              <a:t>Reno, NV 89502</a:t>
            </a:r>
          </a:p>
        </p:txBody>
      </p:sp>
      <p:sp>
        <p:nvSpPr>
          <p:cNvPr id="26" name="Title 2"/>
          <p:cNvSpPr>
            <a:spLocks noGrp="1"/>
          </p:cNvSpPr>
          <p:nvPr>
            <p:ph type="title"/>
          </p:nvPr>
        </p:nvSpPr>
        <p:spPr>
          <a:xfrm>
            <a:off x="457200" y="152400"/>
            <a:ext cx="8229600" cy="762000"/>
          </a:xfrm>
        </p:spPr>
        <p:txBody>
          <a:bodyPr>
            <a:normAutofit/>
          </a:bodyPr>
          <a:lstStyle/>
          <a:p>
            <a:r>
              <a:rPr lang="en-US" b="1" u="sng" dirty="0">
                <a:latin typeface="Cambria" panose="02040503050406030204" pitchFamily="18" charset="0"/>
              </a:rPr>
              <a:t>Double Doors, Manual</a:t>
            </a:r>
          </a:p>
        </p:txBody>
      </p:sp>
      <p:sp>
        <p:nvSpPr>
          <p:cNvPr id="27" name="Rectangle 26"/>
          <p:cNvSpPr/>
          <p:nvPr/>
        </p:nvSpPr>
        <p:spPr>
          <a:xfrm>
            <a:off x="4342847" y="5791200"/>
            <a:ext cx="2286553" cy="2667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latin typeface="Cambria" panose="02040503050406030204" pitchFamily="18" charset="0"/>
              </a:rPr>
              <a:t>COR:</a:t>
            </a:r>
            <a:r>
              <a:rPr lang="en-US" sz="1200" dirty="0">
                <a:solidFill>
                  <a:schemeClr val="tx1"/>
                </a:solidFill>
                <a:latin typeface="Cambria" panose="02040503050406030204" pitchFamily="18" charset="0"/>
              </a:rPr>
              <a:t>  </a:t>
            </a:r>
            <a:r>
              <a:rPr lang="en-US" sz="1200" b="1" dirty="0">
                <a:solidFill>
                  <a:schemeClr val="tx1"/>
                </a:solidFill>
                <a:latin typeface="Cambria" panose="02040503050406030204" pitchFamily="18" charset="0"/>
              </a:rPr>
              <a:t>J. Emis</a:t>
            </a:r>
          </a:p>
        </p:txBody>
      </p:sp>
      <p:sp>
        <p:nvSpPr>
          <p:cNvPr id="23" name="Rectangle 22"/>
          <p:cNvSpPr/>
          <p:nvPr/>
        </p:nvSpPr>
        <p:spPr>
          <a:xfrm>
            <a:off x="3486150" y="914400"/>
            <a:ext cx="3098800" cy="6811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5868987" y="1674886"/>
            <a:ext cx="305594" cy="2745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152400" y="6477000"/>
            <a:ext cx="14478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solidFill>
                  <a:schemeClr val="tx1"/>
                </a:solidFill>
                <a:latin typeface="Cambria" panose="02040503050406030204" pitchFamily="18" charset="0"/>
              </a:rPr>
              <a:t>Date:</a:t>
            </a:r>
            <a:r>
              <a:rPr lang="en-US" sz="1200" dirty="0">
                <a:solidFill>
                  <a:schemeClr val="tx1"/>
                </a:solidFill>
                <a:latin typeface="Cambria" panose="02040503050406030204" pitchFamily="18" charset="0"/>
              </a:rPr>
              <a:t>  </a:t>
            </a:r>
            <a:r>
              <a:rPr lang="en-US" sz="1200" b="1" dirty="0">
                <a:solidFill>
                  <a:schemeClr val="tx1"/>
                </a:solidFill>
                <a:latin typeface="Cambria" panose="02040503050406030204" pitchFamily="18" charset="0"/>
              </a:rPr>
              <a:t>07/05/2017</a:t>
            </a:r>
          </a:p>
        </p:txBody>
      </p:sp>
      <p:sp>
        <p:nvSpPr>
          <p:cNvPr id="30" name="Rectangle 29"/>
          <p:cNvSpPr/>
          <p:nvPr/>
        </p:nvSpPr>
        <p:spPr>
          <a:xfrm>
            <a:off x="6629400" y="5791200"/>
            <a:ext cx="2362200" cy="2667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900" dirty="0">
                <a:solidFill>
                  <a:schemeClr val="tx1"/>
                </a:solidFill>
                <a:latin typeface="Cambria" panose="02040503050406030204" pitchFamily="18" charset="0"/>
              </a:rPr>
              <a:t>Project #:</a:t>
            </a:r>
            <a:r>
              <a:rPr lang="en-US" sz="1200" dirty="0">
                <a:solidFill>
                  <a:schemeClr val="tx1"/>
                </a:solidFill>
                <a:latin typeface="Cambria" panose="02040503050406030204" pitchFamily="18" charset="0"/>
              </a:rPr>
              <a:t> </a:t>
            </a:r>
            <a:r>
              <a:rPr lang="en-US" sz="1200" b="1" dirty="0">
                <a:solidFill>
                  <a:schemeClr val="tx1"/>
                </a:solidFill>
                <a:latin typeface="Cambria" panose="02040503050406030204" pitchFamily="18" charset="0"/>
              </a:rPr>
              <a:t>654-18-801</a:t>
            </a:r>
          </a:p>
        </p:txBody>
      </p:sp>
    </p:spTree>
    <p:extLst>
      <p:ext uri="{BB962C8B-B14F-4D97-AF65-F5344CB8AC3E}">
        <p14:creationId xmlns:p14="http://schemas.microsoft.com/office/powerpoint/2010/main" val="40016494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677</TotalTime>
  <Words>1402</Words>
  <Application>Microsoft Office PowerPoint</Application>
  <PresentationFormat>On-screen Show (4:3)</PresentationFormat>
  <Paragraphs>125</Paragraphs>
  <Slides>7</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Cambria</vt:lpstr>
      <vt:lpstr>Comic Sans MS</vt:lpstr>
      <vt:lpstr>Office Theme</vt:lpstr>
      <vt:lpstr>PowerPoint Presentation</vt:lpstr>
      <vt:lpstr>PowerPoint Presentation</vt:lpstr>
      <vt:lpstr>PowerPoint Presentation</vt:lpstr>
      <vt:lpstr>PowerPoint Presentation</vt:lpstr>
      <vt:lpstr>PowerPoint Presentation</vt:lpstr>
      <vt:lpstr>Single Door</vt:lpstr>
      <vt:lpstr>Double Doors, Manual</vt:lpstr>
    </vt:vector>
  </TitlesOfParts>
  <Company>Veteran Affairs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Department of Veterans Affairs</dc:creator>
  <cp:lastModifiedBy>Harris, Charee K. VHAREN</cp:lastModifiedBy>
  <cp:revision>68</cp:revision>
  <cp:lastPrinted>2015-12-02T19:45:06Z</cp:lastPrinted>
  <dcterms:created xsi:type="dcterms:W3CDTF">2015-10-23T19:57:15Z</dcterms:created>
  <dcterms:modified xsi:type="dcterms:W3CDTF">2017-09-29T17:02:13Z</dcterms:modified>
</cp:coreProperties>
</file>