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5"/>
  </p:sldMasterIdLst>
  <p:notesMasterIdLst>
    <p:notesMasterId r:id="rId24"/>
  </p:notesMasterIdLst>
  <p:handoutMasterIdLst>
    <p:handoutMasterId r:id="rId25"/>
  </p:handoutMasterIdLst>
  <p:sldIdLst>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65" r:id="rId19"/>
    <p:sldId id="270" r:id="rId20"/>
    <p:sldId id="271" r:id="rId21"/>
    <p:sldId id="272" r:id="rId22"/>
    <p:sldId id="273"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8" d="100"/>
          <a:sy n="118" d="100"/>
        </p:scale>
        <p:origin x="-1431" y="-54"/>
      </p:cViewPr>
      <p:guideLst>
        <p:guide orient="horz" pos="2158"/>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84A682B-60B7-244F-AF8C-16AA5F067F6C}" type="datetimeFigureOut">
              <a:rPr lang="en-US" smtClean="0"/>
              <a:t>5/11/2017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285591-F2ED-7B4B-AAEB-54F8DF9914E5}" type="slidenum">
              <a:rPr lang="en-US" smtClean="0"/>
              <a:t>‹#›</a:t>
            </a:fld>
            <a:endParaRPr lang="en-US"/>
          </a:p>
        </p:txBody>
      </p:sp>
    </p:spTree>
    <p:extLst>
      <p:ext uri="{BB962C8B-B14F-4D97-AF65-F5344CB8AC3E}">
        <p14:creationId xmlns:p14="http://schemas.microsoft.com/office/powerpoint/2010/main" val="1919929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C0177D-0B34-354A-A985-A7708375935C}" type="datetimeFigureOut">
              <a:rPr lang="en-US" smtClean="0"/>
              <a:t>5/11/2017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D3E557-29CA-2942-B5B0-BBAE067F5736}" type="slidenum">
              <a:rPr lang="en-US" smtClean="0"/>
              <a:t>‹#›</a:t>
            </a:fld>
            <a:endParaRPr lang="en-US"/>
          </a:p>
        </p:txBody>
      </p:sp>
    </p:spTree>
    <p:extLst>
      <p:ext uri="{BB962C8B-B14F-4D97-AF65-F5344CB8AC3E}">
        <p14:creationId xmlns:p14="http://schemas.microsoft.com/office/powerpoint/2010/main" val="52516197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93432D07-E2F4-43DE-827B-A727CAF16120}" type="slidenum">
              <a:rPr lang="en-US" smtClean="0"/>
              <a:t>2</a:t>
            </a:fld>
            <a:endParaRPr lang="en-US" dirty="0"/>
          </a:p>
        </p:txBody>
      </p:sp>
    </p:spTree>
    <p:extLst>
      <p:ext uri="{BB962C8B-B14F-4D97-AF65-F5344CB8AC3E}">
        <p14:creationId xmlns:p14="http://schemas.microsoft.com/office/powerpoint/2010/main" val="1728084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4" descr="cover9.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338880" y="3178162"/>
            <a:ext cx="7772400" cy="730127"/>
          </a:xfrm>
        </p:spPr>
        <p:txBody>
          <a:bodyPr anchor="b" anchorCtr="0">
            <a:normAutofit/>
          </a:bodyPr>
          <a:lstStyle>
            <a:lvl1pPr algn="l">
              <a:defRPr sz="2000" b="1">
                <a:latin typeface="Calibri"/>
                <a:cs typeface="Calibri"/>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009023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935650"/>
            <a:ext cx="8229600" cy="41905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p:txBody>
          <a:bodyPr/>
          <a:lstStyle/>
          <a:p>
            <a:fld id="{9B27D237-6C0D-5549-BE11-2040A22CBC71}" type="slidenum">
              <a:rPr lang="en-US" smtClean="0"/>
              <a:pPr/>
              <a:t>‹#›</a:t>
            </a:fld>
            <a:endParaRPr lang="en-US" dirty="0"/>
          </a:p>
        </p:txBody>
      </p:sp>
    </p:spTree>
    <p:extLst>
      <p:ext uri="{BB962C8B-B14F-4D97-AF65-F5344CB8AC3E}">
        <p14:creationId xmlns:p14="http://schemas.microsoft.com/office/powerpoint/2010/main" val="222987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2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2856225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9B27D237-6C0D-5549-BE11-2040A22CBC71}" type="slidenum">
              <a:rPr lang="en-US" smtClean="0"/>
              <a:t>‹#›</a:t>
            </a:fld>
            <a:endParaRPr lang="en-US"/>
          </a:p>
        </p:txBody>
      </p:sp>
    </p:spTree>
    <p:extLst>
      <p:ext uri="{BB962C8B-B14F-4D97-AF65-F5344CB8AC3E}">
        <p14:creationId xmlns:p14="http://schemas.microsoft.com/office/powerpoint/2010/main" val="1508298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4645025"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372139"/>
            <a:ext cx="4041775" cy="3706052"/>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9" name="Slide Number Placeholder 8"/>
          <p:cNvSpPr>
            <a:spLocks noGrp="1"/>
          </p:cNvSpPr>
          <p:nvPr>
            <p:ph type="sldNum" sz="quarter" idx="12"/>
          </p:nvPr>
        </p:nvSpPr>
        <p:spPr/>
        <p:txBody>
          <a:bodyPr/>
          <a:lstStyle/>
          <a:p>
            <a:fld id="{9B27D237-6C0D-5549-BE11-2040A22CBC71}" type="slidenum">
              <a:rPr lang="en-US" smtClean="0"/>
              <a:t>‹#›</a:t>
            </a:fld>
            <a:endParaRPr lang="en-US"/>
          </a:p>
        </p:txBody>
      </p:sp>
    </p:spTree>
    <p:extLst>
      <p:ext uri="{BB962C8B-B14F-4D97-AF65-F5344CB8AC3E}">
        <p14:creationId xmlns:p14="http://schemas.microsoft.com/office/powerpoint/2010/main" val="186233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B27D237-6C0D-5549-BE11-2040A22CBC71}" type="slidenum">
              <a:rPr lang="en-US" smtClean="0"/>
              <a:t>‹#›</a:t>
            </a:fld>
            <a:endParaRPr lang="en-US"/>
          </a:p>
        </p:txBody>
      </p:sp>
    </p:spTree>
    <p:extLst>
      <p:ext uri="{BB962C8B-B14F-4D97-AF65-F5344CB8AC3E}">
        <p14:creationId xmlns:p14="http://schemas.microsoft.com/office/powerpoint/2010/main" val="3806173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27D237-6C0D-5549-BE11-2040A22CBC71}" type="slidenum">
              <a:rPr lang="en-US" smtClean="0"/>
              <a:t>‹#›</a:t>
            </a:fld>
            <a:endParaRPr lang="en-US"/>
          </a:p>
        </p:txBody>
      </p:sp>
    </p:spTree>
    <p:extLst>
      <p:ext uri="{BB962C8B-B14F-4D97-AF65-F5344CB8AC3E}">
        <p14:creationId xmlns:p14="http://schemas.microsoft.com/office/powerpoint/2010/main" val="2614254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ext Placeholder 3"/>
          <p:cNvSpPr>
            <a:spLocks noGrp="1"/>
          </p:cNvSpPr>
          <p:nvPr>
            <p:ph type="body" sz="half" idx="2"/>
          </p:nvPr>
        </p:nvSpPr>
        <p:spPr>
          <a:xfrm>
            <a:off x="457200"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p>
            <a:fld id="{9B27D237-6C0D-5549-BE11-2040A22CBC71}"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8915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4"/>
            <a:ext cx="5486400" cy="27240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p>
            <a:fld id="{9B27D237-6C0D-5549-BE11-2040A22CBC71}" type="slidenum">
              <a:rPr lang="en-US" smtClean="0"/>
              <a:t>‹#›</a:t>
            </a:fld>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47674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fld id="{9B27D237-6C0D-5549-BE11-2040A22CBC71}" type="slidenum">
              <a:rPr lang="en-US" smtClean="0"/>
              <a:pPr/>
              <a:t>‹#›</a:t>
            </a:fld>
            <a:endParaRPr lang="en-US" dirty="0"/>
          </a:p>
        </p:txBody>
      </p:sp>
    </p:spTree>
    <p:extLst>
      <p:ext uri="{BB962C8B-B14F-4D97-AF65-F5344CB8AC3E}">
        <p14:creationId xmlns:p14="http://schemas.microsoft.com/office/powerpoint/2010/main" val="366957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background interior.pdf"/>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291144"/>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849348"/>
            <a:ext cx="8229600" cy="427681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p:cNvSpPr>
          <p:nvPr>
            <p:ph type="sldNum" sz="quarter" idx="4"/>
          </p:nvPr>
        </p:nvSpPr>
        <p:spPr>
          <a:xfrm>
            <a:off x="8583351" y="6249857"/>
            <a:ext cx="490750" cy="365125"/>
          </a:xfrm>
          <a:prstGeom prst="rect">
            <a:avLst/>
          </a:prstGeom>
        </p:spPr>
        <p:txBody>
          <a:bodyPr vert="horz" lIns="91440" tIns="45720" rIns="91440" bIns="45720" rtlCol="0" anchor="ctr"/>
          <a:lstStyle>
            <a:lvl1pPr algn="r">
              <a:defRPr sz="1000">
                <a:solidFill>
                  <a:schemeClr val="tx1">
                    <a:tint val="75000"/>
                  </a:schemeClr>
                </a:solidFill>
                <a:latin typeface="Georgia"/>
                <a:cs typeface="Georgia"/>
              </a:defRPr>
            </a:lvl1pPr>
          </a:lstStyle>
          <a:p>
            <a:fld id="{9B27D237-6C0D-5549-BE11-2040A22CBC71}" type="slidenum">
              <a:rPr lang="en-US" smtClean="0"/>
              <a:pPr/>
              <a:t>‹#›</a:t>
            </a:fld>
            <a:endParaRPr lang="en-US" dirty="0"/>
          </a:p>
        </p:txBody>
      </p:sp>
      <p:sp>
        <p:nvSpPr>
          <p:cNvPr id="7" name="TextBox 6"/>
          <p:cNvSpPr txBox="1"/>
          <p:nvPr userDrawn="1"/>
        </p:nvSpPr>
        <p:spPr>
          <a:xfrm>
            <a:off x="457200" y="6284494"/>
            <a:ext cx="4311073" cy="276999"/>
          </a:xfrm>
          <a:prstGeom prst="rect">
            <a:avLst/>
          </a:prstGeom>
          <a:noFill/>
        </p:spPr>
        <p:txBody>
          <a:bodyPr wrap="square" rtlCol="0">
            <a:spAutoFit/>
          </a:bodyPr>
          <a:lstStyle/>
          <a:p>
            <a:r>
              <a:rPr lang="en-US" sz="1200" spc="100" dirty="0" smtClean="0">
                <a:solidFill>
                  <a:schemeClr val="bg1">
                    <a:lumMod val="65000"/>
                  </a:schemeClr>
                </a:solidFill>
              </a:rPr>
              <a:t>VETERANS HEALTH</a:t>
            </a:r>
            <a:r>
              <a:rPr lang="en-US" sz="1200" spc="100" baseline="0" dirty="0" smtClean="0">
                <a:solidFill>
                  <a:schemeClr val="bg1">
                    <a:lumMod val="65000"/>
                  </a:schemeClr>
                </a:solidFill>
              </a:rPr>
              <a:t> ADMINISTRATION</a:t>
            </a:r>
            <a:endParaRPr lang="en-US" sz="1200" spc="100" dirty="0">
              <a:solidFill>
                <a:schemeClr val="bg1">
                  <a:lumMod val="65000"/>
                </a:schemeClr>
              </a:solidFill>
            </a:endParaRPr>
          </a:p>
        </p:txBody>
      </p:sp>
    </p:spTree>
    <p:extLst>
      <p:ext uri="{BB962C8B-B14F-4D97-AF65-F5344CB8AC3E}">
        <p14:creationId xmlns:p14="http://schemas.microsoft.com/office/powerpoint/2010/main" val="1229106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457200" rtl="0" eaLnBrk="1" latinLnBrk="0" hangingPunct="1">
        <a:spcBef>
          <a:spcPct val="0"/>
        </a:spcBef>
        <a:buNone/>
        <a:defRPr sz="2400" kern="1200">
          <a:solidFill>
            <a:schemeClr val="bg1"/>
          </a:solidFill>
          <a:latin typeface="Georgia"/>
          <a:ea typeface="+mj-ea"/>
          <a:cs typeface="Georgia"/>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Georgia"/>
        </a:defRPr>
      </a:lvl1pPr>
      <a:lvl2pPr marL="742950" indent="-285750" algn="l" defTabSz="457200" rtl="0" eaLnBrk="1" latinLnBrk="0" hangingPunct="1">
        <a:spcBef>
          <a:spcPct val="20000"/>
        </a:spcBef>
        <a:buFont typeface="Arial"/>
        <a:buChar char="–"/>
        <a:defRPr sz="1600" kern="1200">
          <a:solidFill>
            <a:schemeClr val="tx1"/>
          </a:solidFill>
          <a:latin typeface="+mn-lt"/>
          <a:ea typeface="+mn-ea"/>
          <a:cs typeface="Georgia"/>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Georgia"/>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Georgia"/>
        </a:defRPr>
      </a:lvl4pPr>
      <a:lvl5pPr marL="2057400" indent="-228600" algn="l" defTabSz="457200" rtl="0" eaLnBrk="1" latinLnBrk="0" hangingPunct="1">
        <a:spcBef>
          <a:spcPct val="20000"/>
        </a:spcBef>
        <a:buFont typeface="Arial"/>
        <a:buChar char="»"/>
        <a:defRPr sz="12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fbo.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vetbiz.gov/" TargetMode="External"/><Relationship Id="rId2" Type="http://schemas.openxmlformats.org/officeDocument/2006/relationships/hyperlink" Target="http://www.sam.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0</a:t>
            </a:fld>
            <a:endParaRPr lang="en-US" dirty="0"/>
          </a:p>
        </p:txBody>
      </p:sp>
      <p:sp>
        <p:nvSpPr>
          <p:cNvPr id="9" name="Title 8"/>
          <p:cNvSpPr txBox="1">
            <a:spLocks noGrp="1"/>
          </p:cNvSpPr>
          <p:nvPr>
            <p:ph type="title"/>
          </p:nvPr>
        </p:nvSpPr>
        <p:spPr>
          <a:xfrm>
            <a:off x="457200" y="281225"/>
            <a:ext cx="8229600" cy="707886"/>
          </a:xfrm>
          <a:prstGeom prst="rect">
            <a:avLst/>
          </a:prstGeom>
          <a:noFill/>
        </p:spPr>
        <p:txBody>
          <a:bodyPr wrap="square" rtlCol="0">
            <a:spAutoFit/>
          </a:bodyPr>
          <a:lstStyle/>
          <a:p>
            <a:pPr algn="r"/>
            <a:r>
              <a:rPr lang="en-US" sz="2000" b="1" dirty="0">
                <a:solidFill>
                  <a:srgbClr val="FFC000"/>
                </a:solidFill>
                <a:latin typeface="Arial Black" panose="020B0A04020102020204" pitchFamily="34" charset="0"/>
              </a:rPr>
              <a:t>Department of Veterans Affairs </a:t>
            </a:r>
            <a:br>
              <a:rPr lang="en-US" sz="2000" b="1" dirty="0">
                <a:solidFill>
                  <a:srgbClr val="FFC000"/>
                </a:solidFill>
                <a:latin typeface="Arial Black" panose="020B0A04020102020204" pitchFamily="34" charset="0"/>
              </a:rPr>
            </a:br>
            <a:r>
              <a:rPr lang="en-US" sz="2000" b="1" dirty="0">
                <a:solidFill>
                  <a:srgbClr val="FFC000"/>
                </a:solidFill>
                <a:latin typeface="Arial Black" panose="020B0A04020102020204" pitchFamily="34" charset="0"/>
              </a:rPr>
              <a:t> </a:t>
            </a:r>
            <a:r>
              <a:rPr lang="en-US" sz="2000" b="1" dirty="0" smtClean="0">
                <a:solidFill>
                  <a:srgbClr val="FFC000"/>
                </a:solidFill>
                <a:latin typeface="Arial Black" panose="020B0A04020102020204" pitchFamily="34" charset="0"/>
              </a:rPr>
              <a:t>Network </a:t>
            </a:r>
            <a:r>
              <a:rPr lang="en-US" sz="2000" b="1" dirty="0">
                <a:solidFill>
                  <a:srgbClr val="FFC000"/>
                </a:solidFill>
                <a:latin typeface="Arial Black" panose="020B0A04020102020204" pitchFamily="34" charset="0"/>
              </a:rPr>
              <a:t>Contracting Office (NCO) 21</a:t>
            </a:r>
          </a:p>
        </p:txBody>
      </p:sp>
      <p:sp>
        <p:nvSpPr>
          <p:cNvPr id="5" name="TextBox 4"/>
          <p:cNvSpPr txBox="1"/>
          <p:nvPr/>
        </p:nvSpPr>
        <p:spPr>
          <a:xfrm>
            <a:off x="762000" y="5181600"/>
            <a:ext cx="7620000" cy="646331"/>
          </a:xfrm>
          <a:prstGeom prst="rect">
            <a:avLst/>
          </a:prstGeom>
          <a:noFill/>
        </p:spPr>
        <p:txBody>
          <a:bodyPr wrap="square" rtlCol="0">
            <a:spAutoFit/>
          </a:bodyPr>
          <a:lstStyle/>
          <a:p>
            <a:pPr algn="ctr"/>
            <a:r>
              <a:rPr lang="en-US" dirty="0" smtClean="0">
                <a:solidFill>
                  <a:srgbClr val="0070C0"/>
                </a:solidFill>
                <a:latin typeface="Arial Black" panose="020B0A04020102020204" pitchFamily="34" charset="0"/>
              </a:rPr>
              <a:t>Parking Counter System, Parking Structure #1</a:t>
            </a:r>
            <a:endParaRPr lang="en-US" dirty="0">
              <a:solidFill>
                <a:srgbClr val="0070C0"/>
              </a:solidFill>
              <a:latin typeface="Arial Black" panose="020B0A04020102020204" pitchFamily="34" charset="0"/>
            </a:endParaRPr>
          </a:p>
          <a:p>
            <a:pPr algn="ctr"/>
            <a:r>
              <a:rPr lang="en-US" dirty="0" smtClean="0">
                <a:solidFill>
                  <a:srgbClr val="0070C0"/>
                </a:solidFill>
                <a:latin typeface="Arial Black" panose="020B0A04020102020204" pitchFamily="34" charset="0"/>
              </a:rPr>
              <a:t>Pre-Bid </a:t>
            </a:r>
            <a:r>
              <a:rPr lang="en-US" dirty="0">
                <a:solidFill>
                  <a:srgbClr val="0070C0"/>
                </a:solidFill>
                <a:latin typeface="Arial Black" panose="020B0A04020102020204" pitchFamily="34" charset="0"/>
              </a:rPr>
              <a:t>Conference </a:t>
            </a:r>
            <a:r>
              <a:rPr lang="en-US" dirty="0" smtClean="0">
                <a:solidFill>
                  <a:srgbClr val="0070C0"/>
                </a:solidFill>
                <a:latin typeface="Arial Black" panose="020B0A04020102020204" pitchFamily="34" charset="0"/>
              </a:rPr>
              <a:t>/ Site </a:t>
            </a:r>
            <a:r>
              <a:rPr lang="en-US" dirty="0">
                <a:solidFill>
                  <a:srgbClr val="0070C0"/>
                </a:solidFill>
                <a:latin typeface="Arial Black" panose="020B0A04020102020204" pitchFamily="34" charset="0"/>
              </a:rPr>
              <a:t>Visit </a:t>
            </a:r>
            <a:r>
              <a:rPr lang="en-US" dirty="0" smtClean="0">
                <a:solidFill>
                  <a:srgbClr val="0070C0"/>
                </a:solidFill>
                <a:latin typeface="Arial Black" panose="020B0A04020102020204" pitchFamily="34" charset="0"/>
              </a:rPr>
              <a:t>May 11, 2017</a:t>
            </a:r>
            <a:endParaRPr lang="en-US" dirty="0">
              <a:solidFill>
                <a:srgbClr val="0070C0"/>
              </a:solidFill>
              <a:latin typeface="Arial Black" panose="020B0A040201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2238375"/>
            <a:ext cx="5715000"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9927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1</a:t>
            </a:fld>
            <a:endParaRPr lang="en-US" dirty="0"/>
          </a:p>
        </p:txBody>
      </p:sp>
      <p:sp>
        <p:nvSpPr>
          <p:cNvPr id="5" name="Content Placeholder 4"/>
          <p:cNvSpPr>
            <a:spLocks noGrp="1"/>
          </p:cNvSpPr>
          <p:nvPr>
            <p:ph idx="1"/>
          </p:nvPr>
        </p:nvSpPr>
        <p:spPr>
          <a:xfrm>
            <a:off x="152400" y="2284412"/>
            <a:ext cx="8839200" cy="4268788"/>
          </a:xfrm>
        </p:spPr>
        <p:txBody>
          <a:bodyPr>
            <a:normAutofit/>
          </a:bodyPr>
          <a:lstStyle/>
          <a:p>
            <a:pPr marL="0" indent="0" algn="ctr">
              <a:spcBef>
                <a:spcPts val="0"/>
              </a:spcBef>
              <a:buNone/>
            </a:pPr>
            <a:r>
              <a:rPr lang="en-US" b="1" dirty="0" smtClean="0">
                <a:latin typeface="+mj-lt"/>
              </a:rPr>
              <a:t>PRE-BID </a:t>
            </a:r>
            <a:r>
              <a:rPr lang="en-US" b="1" dirty="0">
                <a:latin typeface="+mj-lt"/>
              </a:rPr>
              <a:t>CONFERENCE </a:t>
            </a:r>
            <a:endParaRPr lang="en-US" b="1" dirty="0" smtClean="0">
              <a:latin typeface="+mj-lt"/>
            </a:endParaRPr>
          </a:p>
          <a:p>
            <a:pPr marL="0" indent="0" algn="ctr">
              <a:spcBef>
                <a:spcPts val="0"/>
              </a:spcBef>
              <a:buNone/>
            </a:pPr>
            <a:r>
              <a:rPr lang="en-US" b="1" dirty="0" smtClean="0">
                <a:latin typeface="+mj-lt"/>
              </a:rPr>
              <a:t>SOLICITATION </a:t>
            </a:r>
            <a:r>
              <a:rPr lang="en-US" b="1" dirty="0">
                <a:latin typeface="+mj-lt"/>
              </a:rPr>
              <a:t>NUMBER: </a:t>
            </a:r>
            <a:r>
              <a:rPr lang="en-US" b="1" dirty="0" smtClean="0">
                <a:latin typeface="+mj-lt"/>
              </a:rPr>
              <a:t>VA261-17-B-0375</a:t>
            </a:r>
          </a:p>
          <a:p>
            <a:pPr marL="0" indent="0" algn="ctr">
              <a:spcBef>
                <a:spcPts val="0"/>
              </a:spcBef>
              <a:buNone/>
            </a:pPr>
            <a:r>
              <a:rPr lang="en-US" b="1" dirty="0" smtClean="0">
                <a:latin typeface="+mj-lt"/>
              </a:rPr>
              <a:t>Parking Counter System, Parking Structure #1</a:t>
            </a:r>
          </a:p>
          <a:p>
            <a:pPr marL="0" indent="0" algn="ctr">
              <a:spcBef>
                <a:spcPts val="0"/>
              </a:spcBef>
              <a:buNone/>
            </a:pPr>
            <a:r>
              <a:rPr lang="en-US" b="1" dirty="0" smtClean="0">
                <a:latin typeface="+mj-lt"/>
              </a:rPr>
              <a:t>Project No: 640-17-104</a:t>
            </a:r>
          </a:p>
          <a:p>
            <a:pPr marL="0" indent="0" algn="ctr">
              <a:spcBef>
                <a:spcPts val="0"/>
              </a:spcBef>
              <a:buNone/>
            </a:pPr>
            <a:r>
              <a:rPr lang="en-US" b="1" dirty="0" smtClean="0">
                <a:latin typeface="+mj-lt"/>
              </a:rPr>
              <a:t>PROJECT </a:t>
            </a:r>
            <a:r>
              <a:rPr lang="en-US" b="1" dirty="0">
                <a:latin typeface="+mj-lt"/>
              </a:rPr>
              <a:t>LOCATION: VA, </a:t>
            </a:r>
            <a:r>
              <a:rPr lang="en-US" b="1" dirty="0" smtClean="0">
                <a:latin typeface="+mj-lt"/>
              </a:rPr>
              <a:t>Palo Alto California.</a:t>
            </a:r>
          </a:p>
          <a:p>
            <a:pPr marL="0" indent="0" algn="ctr">
              <a:spcBef>
                <a:spcPts val="0"/>
              </a:spcBef>
              <a:buNone/>
            </a:pPr>
            <a:endParaRPr lang="en-US" b="1" dirty="0">
              <a:latin typeface="+mj-lt"/>
            </a:endParaRPr>
          </a:p>
          <a:p>
            <a:pPr marL="0" indent="0" algn="ctr">
              <a:spcBef>
                <a:spcPts val="0"/>
              </a:spcBef>
              <a:buNone/>
            </a:pPr>
            <a:r>
              <a:rPr lang="en-US" b="1" dirty="0" smtClean="0">
                <a:latin typeface="+mj-lt"/>
              </a:rPr>
              <a:t>Please Sign In</a:t>
            </a:r>
            <a:endParaRPr lang="en-US" b="1" dirty="0">
              <a:latin typeface="+mj-lt"/>
            </a:endParaRPr>
          </a:p>
        </p:txBody>
      </p:sp>
      <p:sp>
        <p:nvSpPr>
          <p:cNvPr id="9" name="Title 1"/>
          <p:cNvSpPr>
            <a:spLocks noGrp="1"/>
          </p:cNvSpPr>
          <p:nvPr>
            <p:ph type="title"/>
          </p:nvPr>
        </p:nvSpPr>
        <p:spPr>
          <a:xfrm>
            <a:off x="1447800" y="76200"/>
            <a:ext cx="7696200" cy="1143000"/>
          </a:xfrm>
        </p:spPr>
        <p:txBody>
          <a:bodyPr vert="horz" lIns="91440" tIns="45720" rIns="91440" bIns="45720" rtlCol="0" anchor="ctr">
            <a:normAutofit fontScale="90000"/>
          </a:bodyPr>
          <a:lstStyle/>
          <a:p>
            <a:pPr algn="r"/>
            <a:r>
              <a:rPr lang="en-US" sz="3600" i="1" dirty="0" smtClean="0">
                <a:solidFill>
                  <a:srgbClr val="FFC000"/>
                </a:solidFill>
                <a:latin typeface="Georgia" panose="02040502050405020303" pitchFamily="18" charset="0"/>
              </a:rPr>
              <a:t>Expand Emergency Department</a:t>
            </a:r>
            <a:br>
              <a:rPr lang="en-US" sz="3600" i="1" dirty="0" smtClean="0">
                <a:solidFill>
                  <a:srgbClr val="FFC000"/>
                </a:solidFill>
                <a:latin typeface="Georgia" panose="02040502050405020303" pitchFamily="18" charset="0"/>
              </a:rPr>
            </a:br>
            <a:r>
              <a:rPr lang="en-US" sz="3600" i="1" dirty="0" smtClean="0">
                <a:solidFill>
                  <a:srgbClr val="FFC000"/>
                </a:solidFill>
                <a:latin typeface="Georgia" panose="02040502050405020303" pitchFamily="18" charset="0"/>
              </a:rPr>
              <a:t>Facilities – Project No: 640-396</a:t>
            </a:r>
            <a:endParaRPr lang="en-US" sz="3600" i="1" dirty="0">
              <a:solidFill>
                <a:srgbClr val="FFC000"/>
              </a:solidFill>
              <a:latin typeface="Georgia" panose="02040502050405020303" pitchFamily="18" charset="0"/>
            </a:endParaRPr>
          </a:p>
        </p:txBody>
      </p:sp>
    </p:spTree>
    <p:extLst>
      <p:ext uri="{BB962C8B-B14F-4D97-AF65-F5344CB8AC3E}">
        <p14:creationId xmlns:p14="http://schemas.microsoft.com/office/powerpoint/2010/main" val="1699015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
            <a:ext cx="7696200" cy="1143000"/>
          </a:xfrm>
        </p:spPr>
        <p:txBody>
          <a:bodyPr vert="horz" lIns="91440" tIns="45720" rIns="91440" bIns="45720" rtlCol="0" anchor="ctr">
            <a:normAutofit fontScale="90000"/>
          </a:bodyPr>
          <a:lstStyle/>
          <a:p>
            <a:pPr algn="r"/>
            <a:r>
              <a:rPr lang="en-US" sz="3600" i="1" dirty="0" smtClean="0">
                <a:solidFill>
                  <a:srgbClr val="FFC000"/>
                </a:solidFill>
                <a:latin typeface="Georgia" panose="02040502050405020303" pitchFamily="18" charset="0"/>
              </a:rPr>
              <a:t>Expand Emergency Department</a:t>
            </a:r>
            <a:br>
              <a:rPr lang="en-US" sz="3600" i="1" dirty="0" smtClean="0">
                <a:solidFill>
                  <a:srgbClr val="FFC000"/>
                </a:solidFill>
                <a:latin typeface="Georgia" panose="02040502050405020303" pitchFamily="18" charset="0"/>
              </a:rPr>
            </a:br>
            <a:r>
              <a:rPr lang="en-US" sz="3600" i="1" dirty="0" smtClean="0">
                <a:solidFill>
                  <a:srgbClr val="FFC000"/>
                </a:solidFill>
                <a:latin typeface="Georgia" panose="02040502050405020303" pitchFamily="18" charset="0"/>
              </a:rPr>
              <a:t>Facilities – WELCOME</a:t>
            </a:r>
            <a:endParaRPr lang="en-US" sz="3600" i="1" dirty="0">
              <a:solidFill>
                <a:srgbClr val="FFC000"/>
              </a:solidFill>
              <a:latin typeface="Georgia" panose="02040502050405020303" pitchFamily="18" charset="0"/>
            </a:endParaRPr>
          </a:p>
        </p:txBody>
      </p:sp>
      <p:sp>
        <p:nvSpPr>
          <p:cNvPr id="5" name="Rectangle 1"/>
          <p:cNvSpPr>
            <a:spLocks noChangeArrowheads="1"/>
          </p:cNvSpPr>
          <p:nvPr/>
        </p:nvSpPr>
        <p:spPr bwMode="auto">
          <a:xfrm>
            <a:off x="457200" y="2109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2</a:t>
            </a:fld>
            <a:endParaRPr lang="en-US" dirty="0"/>
          </a:p>
        </p:txBody>
      </p:sp>
      <p:sp>
        <p:nvSpPr>
          <p:cNvPr id="6" name="Rectangle 5"/>
          <p:cNvSpPr/>
          <p:nvPr/>
        </p:nvSpPr>
        <p:spPr>
          <a:xfrm>
            <a:off x="457200" y="1727200"/>
            <a:ext cx="8153400" cy="4521200"/>
          </a:xfrm>
          <a:prstGeom prst="rect">
            <a:avLst/>
          </a:prstGeom>
        </p:spPr>
        <p:txBody>
          <a:bodyPr/>
          <a:lstStyle/>
          <a:p>
            <a:pPr marL="285750" lvl="0" indent="-285750">
              <a:buFont typeface="Wingdings" panose="05000000000000000000" pitchFamily="2" charset="2"/>
              <a:buChar char="Ø"/>
            </a:pPr>
            <a:endParaRPr lang="en-US" dirty="0"/>
          </a:p>
        </p:txBody>
      </p:sp>
      <p:sp>
        <p:nvSpPr>
          <p:cNvPr id="8" name="TextBox 7"/>
          <p:cNvSpPr txBox="1"/>
          <p:nvPr/>
        </p:nvSpPr>
        <p:spPr>
          <a:xfrm>
            <a:off x="370788" y="1413788"/>
            <a:ext cx="3810000" cy="707886"/>
          </a:xfrm>
          <a:prstGeom prst="rect">
            <a:avLst/>
          </a:prstGeom>
          <a:noFill/>
        </p:spPr>
        <p:txBody>
          <a:bodyPr wrap="square" rtlCol="0">
            <a:spAutoFit/>
          </a:bodyPr>
          <a:lstStyle/>
          <a:p>
            <a:r>
              <a:rPr lang="en-US" sz="4000" dirty="0" smtClean="0">
                <a:solidFill>
                  <a:srgbClr val="0070C0"/>
                </a:solidFill>
                <a:latin typeface="Arial Black" panose="020B0A04020102020204" pitchFamily="34" charset="0"/>
              </a:rPr>
              <a:t>Agenda</a:t>
            </a:r>
            <a:r>
              <a:rPr lang="en-US" dirty="0" smtClean="0">
                <a:solidFill>
                  <a:srgbClr val="0070C0"/>
                </a:solidFill>
              </a:rPr>
              <a:t> </a:t>
            </a:r>
            <a:endParaRPr lang="en-US" dirty="0">
              <a:solidFill>
                <a:srgbClr val="0070C0"/>
              </a:solidFill>
            </a:endParaRPr>
          </a:p>
        </p:txBody>
      </p:sp>
      <p:sp>
        <p:nvSpPr>
          <p:cNvPr id="11" name="TextBox 10"/>
          <p:cNvSpPr txBox="1"/>
          <p:nvPr/>
        </p:nvSpPr>
        <p:spPr>
          <a:xfrm>
            <a:off x="389642" y="2117644"/>
            <a:ext cx="8305800" cy="4154984"/>
          </a:xfrm>
          <a:prstGeom prst="rect">
            <a:avLst/>
          </a:prstGeom>
          <a:noFill/>
        </p:spPr>
        <p:txBody>
          <a:bodyPr wrap="square" rtlCol="0">
            <a:spAutoFit/>
          </a:bodyPr>
          <a:lstStyle/>
          <a:p>
            <a:r>
              <a:rPr lang="en-US" sz="2400" dirty="0" smtClean="0">
                <a:latin typeface="Arial Black" panose="020B0A04020102020204" pitchFamily="34" charset="0"/>
              </a:rPr>
              <a:t>Introductions</a:t>
            </a:r>
            <a:endParaRPr lang="en-US" sz="2400" dirty="0">
              <a:latin typeface="Arial Black" panose="020B0A04020102020204" pitchFamily="34" charset="0"/>
            </a:endParaRPr>
          </a:p>
          <a:p>
            <a:endParaRPr lang="en-US" sz="2400" dirty="0" smtClean="0">
              <a:latin typeface="Arial Black" panose="020B0A04020102020204" pitchFamily="34" charset="0"/>
            </a:endParaRPr>
          </a:p>
          <a:p>
            <a:r>
              <a:rPr lang="en-US" sz="2400" dirty="0" smtClean="0">
                <a:latin typeface="Arial Black" panose="020B0A04020102020204" pitchFamily="34" charset="0"/>
              </a:rPr>
              <a:t>Contracting Procedures</a:t>
            </a:r>
            <a:endParaRPr lang="en-US" sz="2400" dirty="0">
              <a:latin typeface="Arial Black" panose="020B0A04020102020204" pitchFamily="34" charset="0"/>
            </a:endParaRPr>
          </a:p>
          <a:p>
            <a:r>
              <a:rPr lang="en-US" sz="2400" dirty="0">
                <a:latin typeface="Arial Black" panose="020B0A04020102020204" pitchFamily="34" charset="0"/>
              </a:rPr>
              <a:t>Contract </a:t>
            </a:r>
            <a:r>
              <a:rPr lang="en-US" sz="2400" dirty="0" smtClean="0">
                <a:latin typeface="Arial Black" panose="020B0A04020102020204" pitchFamily="34" charset="0"/>
              </a:rPr>
              <a:t>Officer:  </a:t>
            </a:r>
            <a:r>
              <a:rPr lang="en-US" sz="2400" dirty="0" err="1" smtClean="0">
                <a:latin typeface="Arial Black" panose="020B0A04020102020204" pitchFamily="34" charset="0"/>
              </a:rPr>
              <a:t>Ferdee</a:t>
            </a:r>
            <a:r>
              <a:rPr lang="en-US" sz="2400" dirty="0" smtClean="0">
                <a:latin typeface="Arial Black" panose="020B0A04020102020204" pitchFamily="34" charset="0"/>
              </a:rPr>
              <a:t> </a:t>
            </a:r>
            <a:r>
              <a:rPr lang="en-US" sz="2400" dirty="0" err="1" smtClean="0">
                <a:latin typeface="Arial Black" panose="020B0A04020102020204" pitchFamily="34" charset="0"/>
              </a:rPr>
              <a:t>Gawaran</a:t>
            </a:r>
            <a:endParaRPr lang="en-US" sz="2400" dirty="0" smtClean="0">
              <a:latin typeface="Arial Black" panose="020B0A04020102020204" pitchFamily="34" charset="0"/>
            </a:endParaRPr>
          </a:p>
          <a:p>
            <a:endParaRPr lang="en-US" sz="2400" dirty="0" smtClean="0">
              <a:latin typeface="Arial Black" panose="020B0A04020102020204" pitchFamily="34" charset="0"/>
            </a:endParaRPr>
          </a:p>
          <a:p>
            <a:r>
              <a:rPr lang="en-US" sz="2400" dirty="0" smtClean="0">
                <a:latin typeface="Arial Black" panose="020B0A04020102020204" pitchFamily="34" charset="0"/>
              </a:rPr>
              <a:t>Project Overview by Contracting Officer Representative (COR):  Nick Rustia </a:t>
            </a:r>
          </a:p>
          <a:p>
            <a:endParaRPr lang="en-US" sz="2400" dirty="0" smtClean="0">
              <a:latin typeface="Arial Black" panose="020B0A04020102020204" pitchFamily="34" charset="0"/>
            </a:endParaRPr>
          </a:p>
          <a:p>
            <a:r>
              <a:rPr lang="en-US" sz="2400" dirty="0" smtClean="0">
                <a:latin typeface="Arial Black" panose="020B0A04020102020204" pitchFamily="34" charset="0"/>
              </a:rPr>
              <a:t>Site Walk: Immediately after presentation</a:t>
            </a:r>
            <a:endParaRPr lang="en-US" sz="2400" dirty="0">
              <a:latin typeface="Arial Black" panose="020B0A04020102020204" pitchFamily="34" charset="0"/>
            </a:endParaRPr>
          </a:p>
          <a:p>
            <a:endParaRPr lang="en-US" sz="2400" dirty="0">
              <a:latin typeface="Arial Black" panose="020B0A04020102020204" pitchFamily="34" charset="0"/>
            </a:endParaRPr>
          </a:p>
          <a:p>
            <a:endParaRPr lang="en-US" sz="2400" dirty="0">
              <a:latin typeface="Arial Black" panose="020B0A04020102020204" pitchFamily="34" charset="0"/>
            </a:endParaRPr>
          </a:p>
        </p:txBody>
      </p:sp>
    </p:spTree>
    <p:extLst>
      <p:ext uri="{BB962C8B-B14F-4D97-AF65-F5344CB8AC3E}">
        <p14:creationId xmlns:p14="http://schemas.microsoft.com/office/powerpoint/2010/main" val="4219009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latin typeface="+mn-lt"/>
            </a:endParaRPr>
          </a:p>
          <a:p>
            <a:r>
              <a:rPr lang="en-US" dirty="0" smtClean="0">
                <a:latin typeface="+mn-lt"/>
              </a:rPr>
              <a:t>This </a:t>
            </a:r>
            <a:r>
              <a:rPr lang="en-US" dirty="0">
                <a:latin typeface="+mn-lt"/>
              </a:rPr>
              <a:t>acquisition is 100% Total Service Disabled Veteran Owned Small Business (SDVOSB) set aside in accordance with Public Law </a:t>
            </a:r>
            <a:r>
              <a:rPr lang="en-US" dirty="0" smtClean="0">
                <a:latin typeface="+mn-lt"/>
              </a:rPr>
              <a:t>109-461</a:t>
            </a:r>
            <a:r>
              <a:rPr lang="en-US" dirty="0">
                <a:latin typeface="+mn-lt"/>
              </a:rPr>
              <a:t>. </a:t>
            </a:r>
            <a:endParaRPr lang="en-US" dirty="0" smtClean="0">
              <a:latin typeface="+mn-lt"/>
            </a:endParaRPr>
          </a:p>
          <a:p>
            <a:r>
              <a:rPr lang="en-US" dirty="0" smtClean="0">
                <a:latin typeface="+mn-lt"/>
              </a:rPr>
              <a:t>Acquisition </a:t>
            </a:r>
            <a:r>
              <a:rPr lang="en-US" dirty="0">
                <a:latin typeface="+mn-lt"/>
              </a:rPr>
              <a:t>method </a:t>
            </a:r>
            <a:r>
              <a:rPr lang="en-US" dirty="0" smtClean="0">
                <a:latin typeface="+mn-lt"/>
              </a:rPr>
              <a:t>using </a:t>
            </a:r>
            <a:r>
              <a:rPr lang="en-US" dirty="0">
                <a:latin typeface="+mn-lt"/>
              </a:rPr>
              <a:t>FAR Part </a:t>
            </a:r>
            <a:r>
              <a:rPr lang="en-US" dirty="0" smtClean="0">
                <a:latin typeface="+mn-lt"/>
              </a:rPr>
              <a:t>14, </a:t>
            </a:r>
            <a:r>
              <a:rPr lang="en-US" dirty="0">
                <a:latin typeface="+mn-lt"/>
              </a:rPr>
              <a:t>Sealed </a:t>
            </a:r>
            <a:r>
              <a:rPr lang="en-US" dirty="0" smtClean="0">
                <a:latin typeface="+mn-lt"/>
              </a:rPr>
              <a:t>Bidding.</a:t>
            </a:r>
            <a:endParaRPr lang="en-US" sz="2000" dirty="0">
              <a:latin typeface="+mn-lt"/>
            </a:endParaRPr>
          </a:p>
          <a:p>
            <a:r>
              <a:rPr lang="en-US" dirty="0">
                <a:latin typeface="+mn-lt"/>
              </a:rPr>
              <a:t>I will </a:t>
            </a:r>
            <a:r>
              <a:rPr lang="en-US" dirty="0" smtClean="0">
                <a:latin typeface="+mn-lt"/>
              </a:rPr>
              <a:t>be </a:t>
            </a:r>
            <a:r>
              <a:rPr lang="en-US" dirty="0">
                <a:latin typeface="+mn-lt"/>
              </a:rPr>
              <a:t>your point of contact </a:t>
            </a:r>
            <a:r>
              <a:rPr lang="en-US" dirty="0" smtClean="0">
                <a:latin typeface="+mn-lt"/>
              </a:rPr>
              <a:t>for </a:t>
            </a:r>
            <a:r>
              <a:rPr lang="en-US" dirty="0">
                <a:latin typeface="+mn-lt"/>
              </a:rPr>
              <a:t>this </a:t>
            </a:r>
            <a:r>
              <a:rPr lang="en-US" dirty="0" smtClean="0">
                <a:latin typeface="+mn-lt"/>
              </a:rPr>
              <a:t>project.</a:t>
            </a:r>
          </a:p>
          <a:p>
            <a:pPr marL="0" indent="0">
              <a:buNone/>
            </a:pPr>
            <a:endParaRPr lang="en-US" dirty="0" smtClean="0">
              <a:solidFill>
                <a:srgbClr val="0070C0"/>
              </a:solidFill>
              <a:latin typeface="+mn-lt"/>
            </a:endParaRPr>
          </a:p>
          <a:p>
            <a:pPr marL="0" indent="0">
              <a:buNone/>
            </a:pPr>
            <a:endParaRPr lang="en-US" dirty="0">
              <a:solidFill>
                <a:srgbClr val="0070C0"/>
              </a:solidFill>
              <a:latin typeface="+mn-lt"/>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3</a:t>
            </a:fld>
            <a:endParaRPr lang="en-US" dirty="0"/>
          </a:p>
        </p:txBody>
      </p:sp>
      <p:sp>
        <p:nvSpPr>
          <p:cNvPr id="6" name="Title 1"/>
          <p:cNvSpPr>
            <a:spLocks noGrp="1"/>
          </p:cNvSpPr>
          <p:nvPr>
            <p:ph type="title"/>
          </p:nvPr>
        </p:nvSpPr>
        <p:spPr>
          <a:xfrm>
            <a:off x="1447800" y="76200"/>
            <a:ext cx="7696200" cy="1143000"/>
          </a:xfrm>
        </p:spPr>
        <p:txBody>
          <a:bodyPr vert="horz" lIns="91440" tIns="45720" rIns="91440" bIns="45720" rtlCol="0" anchor="ctr">
            <a:normAutofit fontScale="90000"/>
          </a:bodyPr>
          <a:lstStyle/>
          <a:p>
            <a:pPr algn="r"/>
            <a:r>
              <a:rPr lang="en-US" sz="3600" i="1" dirty="0" smtClean="0">
                <a:solidFill>
                  <a:srgbClr val="FFC000"/>
                </a:solidFill>
                <a:latin typeface="Georgia" panose="02040502050405020303" pitchFamily="18" charset="0"/>
              </a:rPr>
              <a:t>Expand Emergency Department</a:t>
            </a:r>
            <a:br>
              <a:rPr lang="en-US" sz="3600" i="1" dirty="0" smtClean="0">
                <a:solidFill>
                  <a:srgbClr val="FFC000"/>
                </a:solidFill>
                <a:latin typeface="Georgia" panose="02040502050405020303" pitchFamily="18" charset="0"/>
              </a:rPr>
            </a:br>
            <a:r>
              <a:rPr lang="en-US" sz="3600" i="1" dirty="0" smtClean="0">
                <a:solidFill>
                  <a:srgbClr val="FFC000"/>
                </a:solidFill>
                <a:latin typeface="Georgia" panose="02040502050405020303" pitchFamily="18" charset="0"/>
              </a:rPr>
              <a:t>Facilities – Project No: 640-396</a:t>
            </a:r>
            <a:endParaRPr lang="en-US" sz="3600" i="1" dirty="0">
              <a:solidFill>
                <a:srgbClr val="FFC000"/>
              </a:solidFill>
              <a:latin typeface="Georgia" panose="02040502050405020303" pitchFamily="18" charset="0"/>
            </a:endParaRPr>
          </a:p>
        </p:txBody>
      </p:sp>
    </p:spTree>
    <p:extLst>
      <p:ext uri="{BB962C8B-B14F-4D97-AF65-F5344CB8AC3E}">
        <p14:creationId xmlns:p14="http://schemas.microsoft.com/office/powerpoint/2010/main" val="4137795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4</a:t>
            </a:fld>
            <a:endParaRPr lang="en-US" dirty="0"/>
          </a:p>
        </p:txBody>
      </p:sp>
      <p:sp>
        <p:nvSpPr>
          <p:cNvPr id="5" name="Title 1"/>
          <p:cNvSpPr>
            <a:spLocks noGrp="1"/>
          </p:cNvSpPr>
          <p:nvPr>
            <p:ph type="title"/>
          </p:nvPr>
        </p:nvSpPr>
        <p:spPr/>
        <p:txBody>
          <a:bodyPr/>
          <a:lstStyle/>
          <a:p>
            <a:pPr algn="r" eaLnBrk="1" hangingPunct="1"/>
            <a:r>
              <a:rPr lang="en-US" altLang="en-US" cap="all" spc="600" dirty="0" smtClean="0">
                <a:solidFill>
                  <a:srgbClr val="FF0000"/>
                </a:solidFill>
              </a:rPr>
              <a:t>Contact Info</a:t>
            </a:r>
          </a:p>
        </p:txBody>
      </p:sp>
      <p:sp>
        <p:nvSpPr>
          <p:cNvPr id="7" name="Content Placeholder 2"/>
          <p:cNvSpPr>
            <a:spLocks noGrp="1"/>
          </p:cNvSpPr>
          <p:nvPr>
            <p:ph idx="1"/>
          </p:nvPr>
        </p:nvSpPr>
        <p:spPr>
          <a:xfrm>
            <a:off x="457200" y="1676400"/>
            <a:ext cx="8229600" cy="4343400"/>
          </a:xfrm>
        </p:spPr>
        <p:txBody>
          <a:bodyPr>
            <a:normAutofit fontScale="25000" lnSpcReduction="20000"/>
          </a:bodyPr>
          <a:lstStyle/>
          <a:p>
            <a:pPr eaLnBrk="1" hangingPunct="1"/>
            <a:endParaRPr lang="en-US" altLang="en-US" sz="8000" b="1" dirty="0" smtClean="0">
              <a:latin typeface="+mn-lt"/>
            </a:endParaRPr>
          </a:p>
          <a:p>
            <a:pPr eaLnBrk="1" hangingPunct="1"/>
            <a:r>
              <a:rPr lang="en-US" altLang="en-US" sz="8000" b="1" dirty="0" smtClean="0">
                <a:latin typeface="+mn-lt"/>
              </a:rPr>
              <a:t>My email, phone, and fax contact information is as follows, </a:t>
            </a:r>
          </a:p>
          <a:p>
            <a:pPr eaLnBrk="1" hangingPunct="1">
              <a:buFont typeface="Arial" charset="0"/>
              <a:buNone/>
            </a:pPr>
            <a:r>
              <a:rPr lang="en-US" altLang="en-US" sz="8000" b="1" dirty="0" smtClean="0">
                <a:latin typeface="+mn-lt"/>
              </a:rPr>
              <a:t>	With a preference for email for electronic ease and confirmation: </a:t>
            </a:r>
          </a:p>
          <a:p>
            <a:pPr eaLnBrk="1" hangingPunct="1">
              <a:buFont typeface="Arial" charset="0"/>
              <a:buNone/>
            </a:pPr>
            <a:endParaRPr lang="en-US" altLang="en-US" sz="8000" b="1" dirty="0" smtClean="0">
              <a:latin typeface="+mn-lt"/>
            </a:endParaRPr>
          </a:p>
          <a:p>
            <a:pPr eaLnBrk="1" hangingPunct="1"/>
            <a:r>
              <a:rPr lang="en-US" altLang="en-US" sz="8000" b="1" dirty="0" smtClean="0">
                <a:latin typeface="+mn-lt"/>
              </a:rPr>
              <a:t>Email: </a:t>
            </a:r>
            <a:r>
              <a:rPr lang="en-US" altLang="en-US" sz="8000" b="1" u="sng" dirty="0" smtClean="0">
                <a:latin typeface="+mn-lt"/>
              </a:rPr>
              <a:t>ferdinand.gawaran@va.gov</a:t>
            </a:r>
            <a:r>
              <a:rPr lang="en-US" altLang="en-US" sz="8000" b="1" dirty="0" smtClean="0">
                <a:latin typeface="+mn-lt"/>
              </a:rPr>
              <a:t> </a:t>
            </a:r>
          </a:p>
          <a:p>
            <a:pPr eaLnBrk="1" hangingPunct="1">
              <a:buFont typeface="Arial" charset="0"/>
              <a:buNone/>
            </a:pPr>
            <a:r>
              <a:rPr lang="en-US" altLang="en-US" sz="8000" b="1" dirty="0" smtClean="0">
                <a:latin typeface="+mn-lt"/>
              </a:rPr>
              <a:t> 	Phone: (925) 372-2314</a:t>
            </a:r>
          </a:p>
          <a:p>
            <a:pPr eaLnBrk="1" hangingPunct="1">
              <a:buFont typeface="Arial" charset="0"/>
              <a:buNone/>
            </a:pPr>
            <a:r>
              <a:rPr lang="en-US" altLang="en-US" sz="8000" b="1" dirty="0">
                <a:latin typeface="+mn-lt"/>
              </a:rPr>
              <a:t>	</a:t>
            </a:r>
            <a:r>
              <a:rPr lang="en-US" altLang="en-US" sz="8000" b="1" dirty="0" smtClean="0">
                <a:latin typeface="+mn-lt"/>
              </a:rPr>
              <a:t>Fax: (925) 372-2220</a:t>
            </a:r>
          </a:p>
          <a:p>
            <a:pPr eaLnBrk="1" hangingPunct="1">
              <a:buFont typeface="Arial" charset="0"/>
              <a:buNone/>
            </a:pPr>
            <a:endParaRPr lang="en-US" altLang="en-US" sz="8000" b="1" dirty="0" smtClean="0">
              <a:latin typeface="+mn-lt"/>
            </a:endParaRPr>
          </a:p>
          <a:p>
            <a:pPr eaLnBrk="1" hangingPunct="1"/>
            <a:r>
              <a:rPr lang="en-US" altLang="en-US" sz="8000" b="1" dirty="0" smtClean="0">
                <a:latin typeface="+mn-lt"/>
              </a:rPr>
              <a:t>My Official / USPS mailing address is as follows:</a:t>
            </a:r>
          </a:p>
          <a:p>
            <a:pPr eaLnBrk="1" hangingPunct="1">
              <a:buFont typeface="Arial" charset="0"/>
              <a:buNone/>
            </a:pPr>
            <a:endParaRPr lang="en-US" altLang="en-US" sz="8000" b="1" dirty="0" smtClean="0">
              <a:latin typeface="+mn-lt"/>
            </a:endParaRPr>
          </a:p>
          <a:p>
            <a:pPr eaLnBrk="1" hangingPunct="1"/>
            <a:r>
              <a:rPr lang="en-US" altLang="en-US" sz="8000" b="1" dirty="0" smtClean="0">
                <a:latin typeface="+mn-lt"/>
              </a:rPr>
              <a:t>Department of Veterans Affairs </a:t>
            </a:r>
          </a:p>
          <a:p>
            <a:pPr eaLnBrk="1" hangingPunct="1">
              <a:buFont typeface="Arial" charset="0"/>
              <a:buNone/>
            </a:pPr>
            <a:r>
              <a:rPr lang="en-US" altLang="en-US" sz="8000" b="1" dirty="0" smtClean="0">
                <a:latin typeface="+mn-lt"/>
              </a:rPr>
              <a:t>	Network Contracting Office (NCO 21) </a:t>
            </a:r>
          </a:p>
          <a:p>
            <a:pPr eaLnBrk="1" hangingPunct="1">
              <a:buFont typeface="Arial" charset="0"/>
              <a:buNone/>
            </a:pPr>
            <a:r>
              <a:rPr lang="en-US" altLang="en-US" sz="8000" b="1" dirty="0" smtClean="0">
                <a:latin typeface="+mn-lt"/>
              </a:rPr>
              <a:t>	Bldg. AB7, Room AB736 </a:t>
            </a:r>
          </a:p>
          <a:p>
            <a:pPr eaLnBrk="1" hangingPunct="1">
              <a:buFont typeface="Arial" charset="0"/>
              <a:buNone/>
            </a:pPr>
            <a:r>
              <a:rPr lang="en-US" altLang="en-US" sz="8000" b="1" dirty="0" smtClean="0">
                <a:latin typeface="+mn-lt"/>
              </a:rPr>
              <a:t>	150 Muir Road</a:t>
            </a:r>
          </a:p>
          <a:p>
            <a:pPr eaLnBrk="1" hangingPunct="1">
              <a:buFont typeface="Arial" charset="0"/>
              <a:buNone/>
            </a:pPr>
            <a:r>
              <a:rPr lang="en-US" altLang="en-US" sz="8000" b="1" dirty="0" smtClean="0">
                <a:latin typeface="+mn-lt"/>
              </a:rPr>
              <a:t>	Martinez, CA 94553</a:t>
            </a:r>
            <a:endParaRPr lang="en-US" altLang="en-US" sz="8000" dirty="0" smtClean="0">
              <a:latin typeface="+mn-lt"/>
            </a:endParaRPr>
          </a:p>
          <a:p>
            <a:pPr eaLnBrk="1" hangingPunct="1"/>
            <a:endParaRPr lang="en-US" altLang="en-US" sz="2000" dirty="0" smtClean="0"/>
          </a:p>
        </p:txBody>
      </p:sp>
    </p:spTree>
    <p:extLst>
      <p:ext uri="{BB962C8B-B14F-4D97-AF65-F5344CB8AC3E}">
        <p14:creationId xmlns:p14="http://schemas.microsoft.com/office/powerpoint/2010/main" val="842771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pc="600" dirty="0">
                <a:solidFill>
                  <a:srgbClr val="FF0000"/>
                </a:solidFill>
              </a:rPr>
              <a:t>RFI’s</a:t>
            </a:r>
          </a:p>
        </p:txBody>
      </p:sp>
      <p:sp>
        <p:nvSpPr>
          <p:cNvPr id="3" name="Content Placeholder 2"/>
          <p:cNvSpPr>
            <a:spLocks noGrp="1"/>
          </p:cNvSpPr>
          <p:nvPr>
            <p:ph idx="1"/>
          </p:nvPr>
        </p:nvSpPr>
        <p:spPr/>
        <p:txBody>
          <a:bodyPr>
            <a:normAutofit fontScale="92500" lnSpcReduction="10000"/>
          </a:bodyPr>
          <a:lstStyle/>
          <a:p>
            <a:pPr lvl="0" fontAlgn="base">
              <a:spcAft>
                <a:spcPct val="0"/>
              </a:spcAft>
              <a:buFont typeface="Arial" charset="0"/>
              <a:buChar char="•"/>
            </a:pPr>
            <a:endParaRPr lang="en-US" altLang="en-US" sz="2400" dirty="0" smtClean="0">
              <a:solidFill>
                <a:prstClr val="black"/>
              </a:solidFill>
              <a:latin typeface="+mj-lt"/>
            </a:endParaRPr>
          </a:p>
          <a:p>
            <a:pPr lvl="0" fontAlgn="base">
              <a:spcAft>
                <a:spcPct val="0"/>
              </a:spcAft>
              <a:buFont typeface="Arial" charset="0"/>
              <a:buChar char="•"/>
            </a:pPr>
            <a:r>
              <a:rPr lang="en-US" altLang="en-US" sz="2400" dirty="0" smtClean="0">
                <a:solidFill>
                  <a:prstClr val="black"/>
                </a:solidFill>
                <a:latin typeface="+mj-lt"/>
              </a:rPr>
              <a:t>Any </a:t>
            </a:r>
            <a:r>
              <a:rPr lang="en-US" altLang="en-US" sz="2400" dirty="0">
                <a:solidFill>
                  <a:prstClr val="black"/>
                </a:solidFill>
                <a:latin typeface="+mj-lt"/>
              </a:rPr>
              <a:t>issues, concerns, questions, or Requests for Information (RFIs), even if they are answered here today, should be forwarded to the Contracting </a:t>
            </a:r>
            <a:r>
              <a:rPr lang="en-US" altLang="en-US" sz="2400" dirty="0" smtClean="0">
                <a:solidFill>
                  <a:prstClr val="black"/>
                </a:solidFill>
                <a:latin typeface="+mj-lt"/>
              </a:rPr>
              <a:t>Officer </a:t>
            </a:r>
            <a:r>
              <a:rPr lang="en-US" altLang="en-US" sz="2400" dirty="0">
                <a:solidFill>
                  <a:prstClr val="black"/>
                </a:solidFill>
                <a:latin typeface="+mj-lt"/>
              </a:rPr>
              <a:t>(</a:t>
            </a:r>
            <a:r>
              <a:rPr lang="en-US" altLang="en-US" sz="2400" dirty="0" smtClean="0">
                <a:solidFill>
                  <a:prstClr val="black"/>
                </a:solidFill>
                <a:latin typeface="+mj-lt"/>
              </a:rPr>
              <a:t>CO), </a:t>
            </a:r>
            <a:r>
              <a:rPr lang="en-US" altLang="en-US" sz="2400" dirty="0">
                <a:solidFill>
                  <a:prstClr val="black"/>
                </a:solidFill>
                <a:latin typeface="+mj-lt"/>
              </a:rPr>
              <a:t>in writing, preferably by email.  This process confirms an official written record of RFI.  </a:t>
            </a:r>
            <a:endParaRPr lang="en-US" altLang="en-US" sz="2400" b="1" dirty="0">
              <a:solidFill>
                <a:prstClr val="black"/>
              </a:solidFill>
              <a:latin typeface="+mj-lt"/>
            </a:endParaRPr>
          </a:p>
          <a:p>
            <a:pPr lvl="0" fontAlgn="base">
              <a:spcAft>
                <a:spcPct val="0"/>
              </a:spcAft>
              <a:buNone/>
            </a:pPr>
            <a:r>
              <a:rPr lang="en-US" altLang="en-US" sz="2400" dirty="0">
                <a:solidFill>
                  <a:prstClr val="black"/>
                </a:solidFill>
                <a:latin typeface="+mj-lt"/>
              </a:rPr>
              <a:t> </a:t>
            </a:r>
            <a:endParaRPr lang="en-US" altLang="en-US" sz="2400" b="1" dirty="0">
              <a:solidFill>
                <a:prstClr val="black"/>
              </a:solidFill>
              <a:latin typeface="+mj-lt"/>
            </a:endParaRPr>
          </a:p>
          <a:p>
            <a:pPr lvl="0" fontAlgn="base">
              <a:spcAft>
                <a:spcPct val="0"/>
              </a:spcAft>
              <a:buFont typeface="Arial" charset="0"/>
              <a:buChar char="•"/>
            </a:pPr>
            <a:r>
              <a:rPr lang="en-US" altLang="en-US" sz="2400" dirty="0">
                <a:solidFill>
                  <a:prstClr val="black"/>
                </a:solidFill>
                <a:latin typeface="+mj-lt"/>
              </a:rPr>
              <a:t>However, please note that the last day to submit RFIs is NLT COB </a:t>
            </a:r>
            <a:endParaRPr lang="en-US" altLang="en-US" sz="2400" b="1" dirty="0">
              <a:solidFill>
                <a:prstClr val="black"/>
              </a:solidFill>
              <a:latin typeface="+mj-lt"/>
            </a:endParaRPr>
          </a:p>
          <a:p>
            <a:pPr lvl="0" fontAlgn="base">
              <a:spcAft>
                <a:spcPct val="0"/>
              </a:spcAft>
              <a:buNone/>
            </a:pPr>
            <a:r>
              <a:rPr lang="en-US" altLang="en-US" sz="2400" dirty="0">
                <a:solidFill>
                  <a:prstClr val="black"/>
                </a:solidFill>
                <a:latin typeface="+mj-lt"/>
              </a:rPr>
              <a:t>	</a:t>
            </a:r>
            <a:r>
              <a:rPr lang="en-US" altLang="en-US" sz="2400" b="1" dirty="0" smtClean="0">
                <a:solidFill>
                  <a:prstClr val="black"/>
                </a:solidFill>
                <a:latin typeface="+mj-lt"/>
              </a:rPr>
              <a:t>May 22, 2017.  </a:t>
            </a:r>
            <a:endParaRPr lang="en-US" altLang="en-US" sz="2400" b="1" dirty="0">
              <a:solidFill>
                <a:prstClr val="black"/>
              </a:solidFill>
              <a:latin typeface="+mj-lt"/>
            </a:endParaRPr>
          </a:p>
          <a:p>
            <a:pPr lvl="0" fontAlgn="base">
              <a:spcAft>
                <a:spcPct val="0"/>
              </a:spcAft>
              <a:buNone/>
            </a:pPr>
            <a:r>
              <a:rPr lang="en-US" altLang="en-US" sz="2400" dirty="0">
                <a:solidFill>
                  <a:prstClr val="black"/>
                </a:solidFill>
                <a:latin typeface="+mj-lt"/>
              </a:rPr>
              <a:t> </a:t>
            </a:r>
            <a:endParaRPr lang="en-US" altLang="en-US" sz="2400" b="1" dirty="0">
              <a:solidFill>
                <a:prstClr val="black"/>
              </a:solidFill>
              <a:latin typeface="+mj-lt"/>
            </a:endParaRPr>
          </a:p>
          <a:p>
            <a:pPr lvl="0" fontAlgn="base">
              <a:spcAft>
                <a:spcPct val="0"/>
              </a:spcAft>
              <a:buFont typeface="Arial" charset="0"/>
              <a:buChar char="•"/>
            </a:pPr>
            <a:r>
              <a:rPr lang="en-US" altLang="en-US" sz="2400" dirty="0">
                <a:solidFill>
                  <a:prstClr val="black"/>
                </a:solidFill>
                <a:latin typeface="+mj-lt"/>
              </a:rPr>
              <a:t>The Solicitation shall be </a:t>
            </a:r>
            <a:r>
              <a:rPr lang="en-US" altLang="en-US" sz="2400" dirty="0" smtClean="0">
                <a:solidFill>
                  <a:prstClr val="black"/>
                </a:solidFill>
                <a:latin typeface="+mj-lt"/>
              </a:rPr>
              <a:t>accessed, </a:t>
            </a:r>
            <a:r>
              <a:rPr lang="en-US" altLang="en-US" sz="2400" b="1" u="sng" dirty="0" smtClean="0">
                <a:solidFill>
                  <a:prstClr val="black"/>
                </a:solidFill>
                <a:latin typeface="+mj-lt"/>
              </a:rPr>
              <a:t>FREE</a:t>
            </a:r>
            <a:r>
              <a:rPr lang="en-US" altLang="en-US" sz="2400" dirty="0" smtClean="0">
                <a:solidFill>
                  <a:prstClr val="black"/>
                </a:solidFill>
                <a:latin typeface="+mj-lt"/>
              </a:rPr>
              <a:t> </a:t>
            </a:r>
            <a:r>
              <a:rPr lang="en-US" altLang="en-US" sz="2400" dirty="0">
                <a:solidFill>
                  <a:prstClr val="black"/>
                </a:solidFill>
                <a:latin typeface="+mj-lt"/>
              </a:rPr>
              <a:t>at the FBO website: </a:t>
            </a:r>
            <a:endParaRPr lang="en-US" altLang="en-US" sz="2400" b="1" dirty="0">
              <a:solidFill>
                <a:prstClr val="black"/>
              </a:solidFill>
              <a:latin typeface="+mj-lt"/>
            </a:endParaRPr>
          </a:p>
          <a:p>
            <a:pPr lvl="0" fontAlgn="base">
              <a:spcAft>
                <a:spcPct val="0"/>
              </a:spcAft>
              <a:buNone/>
            </a:pPr>
            <a:r>
              <a:rPr lang="en-US" altLang="en-US" sz="2400" dirty="0">
                <a:solidFill>
                  <a:prstClr val="black"/>
                </a:solidFill>
                <a:latin typeface="+mj-lt"/>
              </a:rPr>
              <a:t> 	</a:t>
            </a:r>
            <a:r>
              <a:rPr lang="en-US" altLang="en-US" sz="2800" b="1" u="sng" dirty="0" smtClean="0">
                <a:solidFill>
                  <a:prstClr val="black"/>
                </a:solidFill>
                <a:latin typeface="+mj-lt"/>
                <a:hlinkClick r:id="rId2"/>
              </a:rPr>
              <a:t>WWW.FBO.GOV</a:t>
            </a:r>
            <a:endParaRPr lang="en-US" altLang="en-US" sz="2800" b="1" u="sng" dirty="0" smtClean="0">
              <a:solidFill>
                <a:prstClr val="black"/>
              </a:solidFill>
              <a:latin typeface="+mj-lt"/>
            </a:endParaRPr>
          </a:p>
          <a:p>
            <a:pPr fontAlgn="base">
              <a:spcAft>
                <a:spcPct val="0"/>
              </a:spcAft>
              <a:buNone/>
            </a:pPr>
            <a:endParaRPr lang="en-US" sz="1900" dirty="0"/>
          </a:p>
          <a:p>
            <a:pPr lvl="0" fontAlgn="base">
              <a:spcAft>
                <a:spcPct val="0"/>
              </a:spcAft>
              <a:buNone/>
            </a:pPr>
            <a:endParaRPr lang="en-US" altLang="en-US" sz="2400" b="1" dirty="0">
              <a:solidFill>
                <a:prstClr val="black"/>
              </a:solidFill>
              <a:latin typeface="+mj-lt"/>
            </a:endParaRP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5</a:t>
            </a:fld>
            <a:endParaRPr lang="en-US" dirty="0"/>
          </a:p>
        </p:txBody>
      </p:sp>
    </p:spTree>
    <p:extLst>
      <p:ext uri="{BB962C8B-B14F-4D97-AF65-F5344CB8AC3E}">
        <p14:creationId xmlns:p14="http://schemas.microsoft.com/office/powerpoint/2010/main" val="2479755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8229600" cy="5029200"/>
          </a:xfrm>
        </p:spPr>
        <p:txBody>
          <a:bodyPr>
            <a:normAutofit lnSpcReduction="10000"/>
          </a:bodyPr>
          <a:lstStyle/>
          <a:p>
            <a:pPr lvl="0" fontAlgn="base">
              <a:spcAft>
                <a:spcPct val="0"/>
              </a:spcAft>
              <a:buFont typeface="Arial" charset="0"/>
              <a:buChar char="•"/>
            </a:pPr>
            <a:endParaRPr lang="en-US" altLang="en-US" sz="2400" b="1" dirty="0" smtClean="0">
              <a:solidFill>
                <a:prstClr val="black"/>
              </a:solidFill>
              <a:latin typeface="+mn-lt"/>
            </a:endParaRPr>
          </a:p>
          <a:p>
            <a:pPr lvl="0" fontAlgn="base">
              <a:spcAft>
                <a:spcPct val="0"/>
              </a:spcAft>
              <a:buFont typeface="Arial" charset="0"/>
              <a:buChar char="•"/>
            </a:pPr>
            <a:r>
              <a:rPr lang="en-US" altLang="en-US" sz="2400" b="1" dirty="0" smtClean="0">
                <a:solidFill>
                  <a:prstClr val="black"/>
                </a:solidFill>
                <a:latin typeface="+mn-lt"/>
              </a:rPr>
              <a:t>All </a:t>
            </a:r>
            <a:r>
              <a:rPr lang="en-US" altLang="en-US" sz="2400" b="1" dirty="0">
                <a:solidFill>
                  <a:prstClr val="black"/>
                </a:solidFill>
                <a:latin typeface="+mn-lt"/>
              </a:rPr>
              <a:t>Bidders are to fully complete blocks 14 through 20 of SF 1442 and unsigned bids will be rejected</a:t>
            </a:r>
            <a:r>
              <a:rPr lang="en-US" altLang="en-US" sz="2400" b="1" dirty="0" smtClean="0">
                <a:solidFill>
                  <a:prstClr val="black"/>
                </a:solidFill>
                <a:latin typeface="+mn-lt"/>
              </a:rPr>
              <a:t>.</a:t>
            </a:r>
          </a:p>
          <a:p>
            <a:pPr marL="0" lvl="0" indent="0" fontAlgn="base">
              <a:spcAft>
                <a:spcPct val="0"/>
              </a:spcAft>
              <a:buNone/>
            </a:pPr>
            <a:endParaRPr lang="en-US" altLang="en-US" sz="2400" dirty="0">
              <a:solidFill>
                <a:prstClr val="black"/>
              </a:solidFill>
              <a:latin typeface="+mn-lt"/>
            </a:endParaRPr>
          </a:p>
          <a:p>
            <a:pPr lvl="0" fontAlgn="base">
              <a:spcAft>
                <a:spcPct val="0"/>
              </a:spcAft>
              <a:buFont typeface="Arial" charset="0"/>
              <a:buChar char="•"/>
            </a:pPr>
            <a:r>
              <a:rPr lang="en-US" altLang="en-US" sz="2400" b="1" i="1" u="sng" dirty="0" smtClean="0">
                <a:solidFill>
                  <a:prstClr val="black"/>
                </a:solidFill>
                <a:latin typeface="+mn-lt"/>
              </a:rPr>
              <a:t>The </a:t>
            </a:r>
            <a:r>
              <a:rPr lang="en-US" altLang="en-US" sz="2400" b="1" i="1" u="sng" dirty="0">
                <a:solidFill>
                  <a:prstClr val="black"/>
                </a:solidFill>
                <a:latin typeface="+mn-lt"/>
              </a:rPr>
              <a:t>back of the Standard Form 1442 is critical.  You must acknowledge ALL Amendments, type or print both the name and the title of the person authorized to sign the offer, and, then, that same person must date and sign the offer.  </a:t>
            </a:r>
            <a:endParaRPr lang="en-US" altLang="en-US" sz="2400" b="1" i="1" u="sng" dirty="0" smtClean="0">
              <a:solidFill>
                <a:prstClr val="black"/>
              </a:solidFill>
              <a:latin typeface="+mn-lt"/>
            </a:endParaRPr>
          </a:p>
          <a:p>
            <a:pPr marL="0" lvl="0" indent="0" fontAlgn="base">
              <a:spcAft>
                <a:spcPct val="0"/>
              </a:spcAft>
              <a:buNone/>
            </a:pPr>
            <a:r>
              <a:rPr lang="en-US" altLang="en-US" sz="2400" b="1" i="1" u="sng" dirty="0" smtClean="0">
                <a:solidFill>
                  <a:prstClr val="black"/>
                </a:solidFill>
                <a:latin typeface="+mn-lt"/>
              </a:rPr>
              <a:t> </a:t>
            </a:r>
          </a:p>
          <a:p>
            <a:pPr lvl="0" fontAlgn="base">
              <a:spcAft>
                <a:spcPct val="0"/>
              </a:spcAft>
              <a:buFont typeface="Arial" charset="0"/>
              <a:buChar char="•"/>
            </a:pPr>
            <a:r>
              <a:rPr lang="en-US" altLang="en-US" sz="2400" b="1" dirty="0">
                <a:solidFill>
                  <a:prstClr val="black"/>
                </a:solidFill>
                <a:latin typeface="+mn-lt"/>
              </a:rPr>
              <a:t>Please note that Bids must be received by a specific time, on a specific day, and at a specific place.  </a:t>
            </a:r>
            <a:endParaRPr lang="en-US" altLang="en-US" sz="2400" b="1" dirty="0" smtClean="0">
              <a:solidFill>
                <a:prstClr val="black"/>
              </a:solidFill>
              <a:latin typeface="+mn-lt"/>
            </a:endParaRPr>
          </a:p>
          <a:p>
            <a:pPr marL="0" lvl="0" indent="0" fontAlgn="base">
              <a:spcAft>
                <a:spcPct val="0"/>
              </a:spcAft>
              <a:buNone/>
            </a:pPr>
            <a:endParaRPr lang="en-US" altLang="en-US" sz="2400" b="1" dirty="0" smtClean="0">
              <a:solidFill>
                <a:prstClr val="black"/>
              </a:solidFill>
              <a:latin typeface="+mn-lt"/>
            </a:endParaRPr>
          </a:p>
          <a:p>
            <a:pPr marL="0" indent="0" algn="ctr" fontAlgn="base">
              <a:spcAft>
                <a:spcPct val="0"/>
              </a:spcAft>
              <a:buNone/>
            </a:pPr>
            <a:r>
              <a:rPr lang="en-US" altLang="en-US" sz="2800" u="sng" dirty="0">
                <a:solidFill>
                  <a:srgbClr val="FF0000"/>
                </a:solidFill>
                <a:latin typeface="+mn-lt"/>
              </a:rPr>
              <a:t>NO ELECTRONIC BIDS</a:t>
            </a:r>
          </a:p>
          <a:p>
            <a:pPr lvl="0" fontAlgn="base">
              <a:spcAft>
                <a:spcPct val="0"/>
              </a:spcAft>
              <a:buFont typeface="Arial" charset="0"/>
              <a:buChar char="•"/>
            </a:pPr>
            <a:endParaRPr lang="en-US" altLang="en-US" sz="2400" b="1" i="1" u="sng" dirty="0" smtClean="0">
              <a:solidFill>
                <a:prstClr val="black"/>
              </a:solidFill>
              <a:latin typeface="+mj-lt"/>
            </a:endParaRPr>
          </a:p>
          <a:p>
            <a:pPr lvl="0" fontAlgn="base">
              <a:spcAft>
                <a:spcPct val="0"/>
              </a:spcAft>
              <a:buFont typeface="Arial" charset="0"/>
              <a:buChar char="•"/>
            </a:pPr>
            <a:endParaRPr lang="en-US" altLang="en-US" sz="2400" dirty="0">
              <a:solidFill>
                <a:prstClr val="black"/>
              </a:solidFill>
              <a:latin typeface="+mj-lt"/>
            </a:endParaRPr>
          </a:p>
          <a:p>
            <a:pPr marL="0" indent="0">
              <a:buNone/>
            </a:pP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6</a:t>
            </a:fld>
            <a:endParaRPr lang="en-US" dirty="0"/>
          </a:p>
        </p:txBody>
      </p:sp>
      <p:sp>
        <p:nvSpPr>
          <p:cNvPr id="5" name="Title 1"/>
          <p:cNvSpPr>
            <a:spLocks noGrp="1"/>
          </p:cNvSpPr>
          <p:nvPr>
            <p:ph type="title"/>
          </p:nvPr>
        </p:nvSpPr>
        <p:spPr>
          <a:xfrm>
            <a:off x="914400" y="228600"/>
            <a:ext cx="8229600" cy="1143000"/>
          </a:xfrm>
        </p:spPr>
        <p:txBody>
          <a:bodyPr/>
          <a:lstStyle/>
          <a:p>
            <a:pPr eaLnBrk="1" hangingPunct="1"/>
            <a:r>
              <a:rPr lang="en-US" altLang="en-US" spc="600" dirty="0" smtClean="0">
                <a:solidFill>
                  <a:srgbClr val="FF0000"/>
                </a:solidFill>
              </a:rPr>
              <a:t>     STANDARD FORM 1442</a:t>
            </a:r>
          </a:p>
        </p:txBody>
      </p:sp>
    </p:spTree>
    <p:extLst>
      <p:ext uri="{BB962C8B-B14F-4D97-AF65-F5344CB8AC3E}">
        <p14:creationId xmlns:p14="http://schemas.microsoft.com/office/powerpoint/2010/main" val="112608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gn="r" fontAlgn="base">
              <a:spcBef>
                <a:spcPct val="20000"/>
              </a:spcBef>
              <a:spcAft>
                <a:spcPct val="0"/>
              </a:spcAft>
              <a:defRPr/>
            </a:pPr>
            <a:r>
              <a:rPr lang="en-US" sz="4000" b="1" cap="all" dirty="0" smtClean="0">
                <a:solidFill>
                  <a:srgbClr val="FF0000"/>
                </a:solidFill>
                <a:ea typeface="+mn-ea"/>
                <a:cs typeface="+mn-cs"/>
              </a:rPr>
              <a:t>           Instructions </a:t>
            </a:r>
            <a:r>
              <a:rPr lang="en-US" sz="4000" b="1" cap="all" dirty="0">
                <a:solidFill>
                  <a:srgbClr val="FF0000"/>
                </a:solidFill>
                <a:ea typeface="+mn-ea"/>
                <a:cs typeface="+mn-cs"/>
              </a:rPr>
              <a:t>to </a:t>
            </a:r>
            <a:r>
              <a:rPr lang="en-US" sz="4000" b="1" cap="all" dirty="0" smtClean="0">
                <a:solidFill>
                  <a:srgbClr val="FF0000"/>
                </a:solidFill>
                <a:ea typeface="+mn-ea"/>
                <a:cs typeface="+mn-cs"/>
              </a:rPr>
              <a:t>Bidders</a:t>
            </a:r>
            <a:endParaRPr lang="en-US" sz="6600" b="1" dirty="0">
              <a:solidFill>
                <a:srgbClr val="FF0000"/>
              </a:solidFill>
            </a:endParaRPr>
          </a:p>
        </p:txBody>
      </p:sp>
      <p:sp>
        <p:nvSpPr>
          <p:cNvPr id="3" name="Content Placeholder 2"/>
          <p:cNvSpPr>
            <a:spLocks noGrp="1"/>
          </p:cNvSpPr>
          <p:nvPr>
            <p:ph idx="1"/>
          </p:nvPr>
        </p:nvSpPr>
        <p:spPr>
          <a:xfrm>
            <a:off x="457200" y="1600200"/>
            <a:ext cx="8229600" cy="4756150"/>
          </a:xfrm>
        </p:spPr>
        <p:txBody>
          <a:bodyPr>
            <a:normAutofit lnSpcReduction="10000"/>
          </a:bodyPr>
          <a:lstStyle/>
          <a:p>
            <a:pPr lvl="0" fontAlgn="base">
              <a:spcAft>
                <a:spcPct val="0"/>
              </a:spcAft>
              <a:defRPr/>
            </a:pPr>
            <a:endParaRPr lang="en-US" sz="1800" b="1" dirty="0" smtClean="0">
              <a:solidFill>
                <a:prstClr val="black"/>
              </a:solidFill>
              <a:latin typeface="+mn-lt"/>
            </a:endParaRPr>
          </a:p>
          <a:p>
            <a:pPr lvl="0" fontAlgn="base">
              <a:spcAft>
                <a:spcPct val="0"/>
              </a:spcAft>
              <a:defRPr/>
            </a:pPr>
            <a:r>
              <a:rPr lang="en-US" sz="1800" b="1" dirty="0" smtClean="0">
                <a:solidFill>
                  <a:prstClr val="black"/>
                </a:solidFill>
                <a:latin typeface="+mn-lt"/>
              </a:rPr>
              <a:t>Bidders </a:t>
            </a:r>
            <a:r>
              <a:rPr lang="en-US" sz="1800" b="1" dirty="0">
                <a:solidFill>
                  <a:prstClr val="black"/>
                </a:solidFill>
                <a:latin typeface="+mn-lt"/>
              </a:rPr>
              <a:t>are required to be registered with</a:t>
            </a:r>
            <a:r>
              <a:rPr lang="en-US" sz="1800" b="1" u="sng" dirty="0">
                <a:solidFill>
                  <a:prstClr val="black"/>
                </a:solidFill>
                <a:latin typeface="+mn-lt"/>
              </a:rPr>
              <a:t> </a:t>
            </a:r>
            <a:r>
              <a:rPr lang="en-US" sz="1800" b="1" dirty="0" smtClean="0">
                <a:solidFill>
                  <a:prstClr val="black"/>
                </a:solidFill>
                <a:latin typeface="+mn-lt"/>
                <a:hlinkClick r:id="rId2"/>
              </a:rPr>
              <a:t>WWW.SAM.GOV</a:t>
            </a:r>
            <a:r>
              <a:rPr lang="en-US" sz="1800" b="1" dirty="0" smtClean="0">
                <a:solidFill>
                  <a:prstClr val="black"/>
                </a:solidFill>
                <a:latin typeface="+mn-lt"/>
              </a:rPr>
              <a:t>, and  </a:t>
            </a:r>
            <a:r>
              <a:rPr lang="en-US" sz="1800" b="1" dirty="0">
                <a:solidFill>
                  <a:prstClr val="black"/>
                </a:solidFill>
                <a:latin typeface="+mn-lt"/>
                <a:hlinkClick r:id="rId3"/>
              </a:rPr>
              <a:t>WWW.VETBIZ.GOV</a:t>
            </a:r>
            <a:r>
              <a:rPr lang="en-US" sz="1800" b="1" dirty="0">
                <a:solidFill>
                  <a:prstClr val="black"/>
                </a:solidFill>
                <a:latin typeface="+mn-lt"/>
              </a:rPr>
              <a:t>     </a:t>
            </a:r>
            <a:endParaRPr lang="en-US" sz="1800" b="1" u="sng" dirty="0">
              <a:solidFill>
                <a:prstClr val="black"/>
              </a:solidFill>
              <a:latin typeface="+mn-lt"/>
            </a:endParaRPr>
          </a:p>
          <a:p>
            <a:pPr lvl="0" fontAlgn="base">
              <a:spcAft>
                <a:spcPct val="0"/>
              </a:spcAft>
              <a:buNone/>
              <a:defRPr/>
            </a:pPr>
            <a:endParaRPr lang="en-US" sz="1800" dirty="0">
              <a:solidFill>
                <a:prstClr val="black"/>
              </a:solidFill>
              <a:latin typeface="+mn-lt"/>
            </a:endParaRPr>
          </a:p>
          <a:p>
            <a:r>
              <a:rPr lang="en-US" sz="1800" b="1" u="sng" dirty="0">
                <a:solidFill>
                  <a:prstClr val="black"/>
                </a:solidFill>
                <a:latin typeface="+mn-lt"/>
              </a:rPr>
              <a:t>Public bid opening is scheduled for 2</a:t>
            </a:r>
            <a:r>
              <a:rPr lang="en-US" sz="1800" b="1" u="sng" dirty="0" smtClean="0">
                <a:solidFill>
                  <a:prstClr val="black"/>
                </a:solidFill>
                <a:latin typeface="+mn-lt"/>
              </a:rPr>
              <a:t>:00PM </a:t>
            </a:r>
            <a:r>
              <a:rPr lang="en-US" sz="1800" b="1" u="sng" dirty="0">
                <a:solidFill>
                  <a:prstClr val="black"/>
                </a:solidFill>
                <a:latin typeface="+mn-lt"/>
              </a:rPr>
              <a:t>Local Time, </a:t>
            </a:r>
            <a:r>
              <a:rPr lang="en-US" sz="1800" b="1" u="sng" dirty="0" smtClean="0">
                <a:solidFill>
                  <a:prstClr val="black"/>
                </a:solidFill>
                <a:latin typeface="+mn-lt"/>
              </a:rPr>
              <a:t>June 6, 2017. </a:t>
            </a:r>
            <a:endParaRPr lang="en-US" sz="1800" dirty="0"/>
          </a:p>
          <a:p>
            <a:pPr marL="0" indent="0">
              <a:buNone/>
            </a:pPr>
            <a:r>
              <a:rPr lang="en-US" sz="1800" b="1" dirty="0">
                <a:latin typeface="+mn-lt"/>
              </a:rPr>
              <a:t> </a:t>
            </a:r>
            <a:r>
              <a:rPr lang="en-US" sz="1800" b="1" dirty="0" smtClean="0">
                <a:latin typeface="+mn-lt"/>
              </a:rPr>
              <a:t>     150 </a:t>
            </a:r>
            <a:r>
              <a:rPr lang="en-US" sz="1800" b="1" dirty="0">
                <a:latin typeface="+mn-lt"/>
              </a:rPr>
              <a:t>Muir Road, Building </a:t>
            </a:r>
            <a:r>
              <a:rPr lang="en-US" sz="1800" b="1" dirty="0" smtClean="0">
                <a:latin typeface="+mn-lt"/>
              </a:rPr>
              <a:t>AB7, </a:t>
            </a:r>
            <a:r>
              <a:rPr lang="en-US" sz="1800" b="1" dirty="0">
                <a:latin typeface="+mn-lt"/>
              </a:rPr>
              <a:t>Room </a:t>
            </a:r>
            <a:r>
              <a:rPr lang="en-US" sz="1800" b="1" dirty="0" smtClean="0">
                <a:latin typeface="+mn-lt"/>
              </a:rPr>
              <a:t>AB736, MARTINEZ</a:t>
            </a:r>
            <a:r>
              <a:rPr lang="en-US" sz="1800" b="1" dirty="0">
                <a:latin typeface="+mn-lt"/>
              </a:rPr>
              <a:t>, CA </a:t>
            </a:r>
            <a:r>
              <a:rPr lang="en-US" sz="1800" b="1" dirty="0" smtClean="0">
                <a:latin typeface="+mn-lt"/>
              </a:rPr>
              <a:t>94553</a:t>
            </a:r>
            <a:endParaRPr lang="en-US" sz="1800" b="1" dirty="0">
              <a:solidFill>
                <a:prstClr val="black"/>
              </a:solidFill>
              <a:latin typeface="+mn-lt"/>
            </a:endParaRPr>
          </a:p>
          <a:p>
            <a:pPr lvl="0" fontAlgn="base">
              <a:spcAft>
                <a:spcPct val="0"/>
              </a:spcAft>
              <a:buNone/>
              <a:defRPr/>
            </a:pPr>
            <a:endParaRPr lang="en-US" sz="1800" dirty="0">
              <a:solidFill>
                <a:prstClr val="black"/>
              </a:solidFill>
              <a:latin typeface="+mn-lt"/>
            </a:endParaRPr>
          </a:p>
          <a:p>
            <a:pPr lvl="0" fontAlgn="base">
              <a:spcAft>
                <a:spcPct val="0"/>
              </a:spcAft>
              <a:defRPr/>
            </a:pPr>
            <a:r>
              <a:rPr lang="en-US" sz="1800" b="1" dirty="0">
                <a:solidFill>
                  <a:prstClr val="black"/>
                </a:solidFill>
                <a:latin typeface="+mn-lt"/>
              </a:rPr>
              <a:t>All bidders must provide </a:t>
            </a:r>
            <a:r>
              <a:rPr lang="en-US" sz="1800" b="1" u="sng" cap="all" dirty="0">
                <a:solidFill>
                  <a:prstClr val="black"/>
                </a:solidFill>
                <a:latin typeface="+mn-lt"/>
              </a:rPr>
              <a:t>evidence of Service disabled veteran owned small business </a:t>
            </a:r>
            <a:r>
              <a:rPr lang="en-US" sz="1800" b="1" u="sng" cap="all" dirty="0" smtClean="0">
                <a:solidFill>
                  <a:prstClr val="black"/>
                </a:solidFill>
                <a:latin typeface="+mn-lt"/>
              </a:rPr>
              <a:t>(SDVOSB) from vetbiz.GOV (CVe</a:t>
            </a:r>
            <a:r>
              <a:rPr lang="en-US" sz="1800" b="1" u="sng" cap="all" dirty="0">
                <a:solidFill>
                  <a:prstClr val="black"/>
                </a:solidFill>
                <a:latin typeface="+mn-lt"/>
              </a:rPr>
              <a:t>) with bid</a:t>
            </a:r>
            <a:r>
              <a:rPr lang="en-US" sz="1800" b="1" dirty="0">
                <a:solidFill>
                  <a:prstClr val="black"/>
                </a:solidFill>
                <a:latin typeface="+mn-lt"/>
              </a:rPr>
              <a:t>.</a:t>
            </a:r>
          </a:p>
          <a:p>
            <a:pPr lvl="0" fontAlgn="base">
              <a:spcAft>
                <a:spcPct val="0"/>
              </a:spcAft>
              <a:buNone/>
              <a:defRPr/>
            </a:pPr>
            <a:endParaRPr lang="en-US" sz="1800" dirty="0">
              <a:solidFill>
                <a:prstClr val="black"/>
              </a:solidFill>
              <a:latin typeface="+mn-lt"/>
            </a:endParaRPr>
          </a:p>
          <a:p>
            <a:pPr lvl="0" fontAlgn="base">
              <a:spcAft>
                <a:spcPct val="0"/>
              </a:spcAft>
              <a:defRPr/>
            </a:pPr>
            <a:r>
              <a:rPr lang="en-US" sz="1800" b="1" dirty="0">
                <a:solidFill>
                  <a:prstClr val="black"/>
                </a:solidFill>
                <a:latin typeface="+mn-lt"/>
              </a:rPr>
              <a:t>All prime contractors must provide </a:t>
            </a:r>
            <a:r>
              <a:rPr lang="en-US" sz="1800" b="1" u="sng" cap="all" dirty="0">
                <a:solidFill>
                  <a:prstClr val="black"/>
                </a:solidFill>
                <a:latin typeface="+mn-lt"/>
              </a:rPr>
              <a:t>evidence of a contractor's license with bid</a:t>
            </a:r>
            <a:r>
              <a:rPr lang="en-US" sz="1800" b="1" dirty="0">
                <a:solidFill>
                  <a:prstClr val="black"/>
                </a:solidFill>
                <a:latin typeface="+mn-lt"/>
              </a:rPr>
              <a:t>.</a:t>
            </a:r>
          </a:p>
          <a:p>
            <a:pPr lvl="0" fontAlgn="base">
              <a:spcAft>
                <a:spcPct val="0"/>
              </a:spcAft>
              <a:buNone/>
              <a:defRPr/>
            </a:pPr>
            <a:endParaRPr lang="en-US" sz="1800" dirty="0">
              <a:solidFill>
                <a:prstClr val="black"/>
              </a:solidFill>
              <a:latin typeface="+mn-lt"/>
            </a:endParaRPr>
          </a:p>
          <a:p>
            <a:pPr lvl="0" fontAlgn="base">
              <a:spcAft>
                <a:spcPct val="0"/>
              </a:spcAft>
              <a:defRPr/>
            </a:pPr>
            <a:r>
              <a:rPr lang="en-US" sz="1800" b="1" dirty="0">
                <a:solidFill>
                  <a:prstClr val="black"/>
                </a:solidFill>
                <a:latin typeface="+mn-lt"/>
              </a:rPr>
              <a:t>The winning bidder must be determined as "responsible" by the Contracting Officer in accordance with FAR Part 9 and the resultant contract will be awarded as Firm Fixed Price (FFP). </a:t>
            </a: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7</a:t>
            </a:fld>
            <a:endParaRPr lang="en-US" dirty="0"/>
          </a:p>
        </p:txBody>
      </p:sp>
    </p:spTree>
    <p:extLst>
      <p:ext uri="{BB962C8B-B14F-4D97-AF65-F5344CB8AC3E}">
        <p14:creationId xmlns:p14="http://schemas.microsoft.com/office/powerpoint/2010/main" val="1951524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839200" cy="5257800"/>
          </a:xfrm>
        </p:spPr>
        <p:txBody>
          <a:bodyPr>
            <a:normAutofit/>
          </a:bodyPr>
          <a:lstStyle/>
          <a:p>
            <a:endParaRPr lang="en-US" dirty="0" smtClean="0">
              <a:latin typeface="+mn-lt"/>
            </a:endParaRPr>
          </a:p>
          <a:p>
            <a:r>
              <a:rPr lang="en-US" dirty="0" smtClean="0">
                <a:latin typeface="+mn-lt"/>
              </a:rPr>
              <a:t>GENERAL SOW:</a:t>
            </a:r>
          </a:p>
          <a:p>
            <a:pPr marL="400050" lvl="1" indent="0">
              <a:buNone/>
            </a:pPr>
            <a:r>
              <a:rPr lang="en-US" sz="2000" dirty="0"/>
              <a:t>The contractor shall provide all the necessary design services, materials, tools, equipment, and labor to procure and install a parking counter system for Parking Structure #1 (PS1). The parking counter system for PS1 shall be identical in design, signage, equipment, functionality, and operation as the system installed in Parking Structure #2 (PS2). The parking counter system for PS1 shall be able to fully integrate, communicate, and connect with the system in PS2. </a:t>
            </a:r>
            <a:endParaRPr lang="en-US" sz="2000" dirty="0">
              <a:latin typeface="Arial Black" panose="020B0A04020102020204" pitchFamily="34" charset="0"/>
            </a:endParaRPr>
          </a:p>
          <a:p>
            <a:pPr marL="400050" lvl="1" indent="0">
              <a:buNone/>
            </a:pPr>
            <a:r>
              <a:rPr lang="en-US" sz="2000" b="1" dirty="0" smtClean="0">
                <a:solidFill>
                  <a:srgbClr val="0070C0"/>
                </a:solidFill>
                <a:latin typeface="+mn-lt"/>
              </a:rPr>
              <a:t>The COR will discuss further.</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8</a:t>
            </a:fld>
            <a:endParaRPr lang="en-US" dirty="0"/>
          </a:p>
        </p:txBody>
      </p:sp>
      <p:sp>
        <p:nvSpPr>
          <p:cNvPr id="5" name="Title 1"/>
          <p:cNvSpPr>
            <a:spLocks noGrp="1"/>
          </p:cNvSpPr>
          <p:nvPr>
            <p:ph type="title"/>
          </p:nvPr>
        </p:nvSpPr>
        <p:spPr/>
        <p:txBody>
          <a:bodyPr>
            <a:normAutofit/>
          </a:bodyPr>
          <a:lstStyle/>
          <a:p>
            <a:pPr eaLnBrk="1" hangingPunct="1"/>
            <a:r>
              <a:rPr lang="en-US" altLang="en-US" spc="600" dirty="0" smtClean="0">
                <a:solidFill>
                  <a:srgbClr val="FF0000"/>
                </a:solidFill>
              </a:rPr>
              <a:t>               SCOPE OF WORK</a:t>
            </a:r>
          </a:p>
        </p:txBody>
      </p:sp>
    </p:spTree>
    <p:extLst>
      <p:ext uri="{BB962C8B-B14F-4D97-AF65-F5344CB8AC3E}">
        <p14:creationId xmlns:p14="http://schemas.microsoft.com/office/powerpoint/2010/main" val="2763751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839200" cy="4876800"/>
          </a:xfrm>
        </p:spPr>
        <p:txBody>
          <a:bodyPr>
            <a:normAutofit/>
          </a:bodyPr>
          <a:lstStyle/>
          <a:p>
            <a:endParaRPr lang="en-US" altLang="en-US" dirty="0" smtClean="0">
              <a:latin typeface="+mn-lt"/>
              <a:cs typeface="Arial" panose="020B0604020202020204" pitchFamily="34" charset="0"/>
            </a:endParaRPr>
          </a:p>
          <a:p>
            <a:r>
              <a:rPr lang="en-US" altLang="en-US" dirty="0" smtClean="0">
                <a:latin typeface="+mn-lt"/>
                <a:cs typeface="Arial" panose="020B0604020202020204" pitchFamily="34" charset="0"/>
              </a:rPr>
              <a:t>The </a:t>
            </a:r>
            <a:r>
              <a:rPr lang="en-US" altLang="en-US" dirty="0">
                <a:latin typeface="+mn-lt"/>
                <a:cs typeface="Arial" panose="020B0604020202020204" pitchFamily="34" charset="0"/>
              </a:rPr>
              <a:t>Government will award a contract resulting from this solicitation to the responsive, responsible lowest bidder whose bid conforms to the IFB solicitation (FAR Part 14). </a:t>
            </a:r>
          </a:p>
          <a:p>
            <a:r>
              <a:rPr lang="en-US" altLang="en-US" dirty="0" smtClean="0">
                <a:latin typeface="+mn-lt"/>
                <a:cs typeface="Arial" panose="020B0604020202020204" pitchFamily="34" charset="0"/>
              </a:rPr>
              <a:t>Project </a:t>
            </a:r>
            <a:r>
              <a:rPr lang="en-US" altLang="en-US" dirty="0">
                <a:latin typeface="+mn-lt"/>
                <a:cs typeface="Arial" panose="020B0604020202020204" pitchFamily="34" charset="0"/>
              </a:rPr>
              <a:t>magnitude is between </a:t>
            </a:r>
            <a:r>
              <a:rPr lang="en-US" altLang="en-US" dirty="0" smtClean="0">
                <a:latin typeface="+mn-lt"/>
                <a:cs typeface="Arial" panose="020B0604020202020204" pitchFamily="34" charset="0"/>
              </a:rPr>
              <a:t>$500,000.00 </a:t>
            </a:r>
            <a:r>
              <a:rPr lang="en-US" altLang="en-US" dirty="0">
                <a:latin typeface="+mn-lt"/>
                <a:cs typeface="Arial" panose="020B0604020202020204" pitchFamily="34" charset="0"/>
              </a:rPr>
              <a:t>and </a:t>
            </a:r>
            <a:endParaRPr lang="en-US" altLang="en-US" dirty="0" smtClean="0">
              <a:latin typeface="+mn-lt"/>
              <a:cs typeface="Arial" panose="020B0604020202020204" pitchFamily="34" charset="0"/>
            </a:endParaRPr>
          </a:p>
          <a:p>
            <a:pPr marL="0" indent="0">
              <a:buNone/>
            </a:pPr>
            <a:r>
              <a:rPr lang="en-US" altLang="en-US" dirty="0">
                <a:latin typeface="+mn-lt"/>
                <a:cs typeface="Arial" panose="020B0604020202020204" pitchFamily="34" charset="0"/>
              </a:rPr>
              <a:t> </a:t>
            </a:r>
            <a:r>
              <a:rPr lang="en-US" altLang="en-US" dirty="0" smtClean="0">
                <a:latin typeface="+mn-lt"/>
                <a:cs typeface="Arial" panose="020B0604020202020204" pitchFamily="34" charset="0"/>
              </a:rPr>
              <a:t>    $1 Million </a:t>
            </a:r>
            <a:r>
              <a:rPr lang="en-US" altLang="en-US" dirty="0">
                <a:latin typeface="+mn-lt"/>
                <a:cs typeface="Arial" panose="020B0604020202020204" pitchFamily="34" charset="0"/>
              </a:rPr>
              <a:t>(See SF 1442, Block 10</a:t>
            </a:r>
            <a:r>
              <a:rPr lang="en-US" altLang="en-US" dirty="0" smtClean="0">
                <a:latin typeface="+mn-lt"/>
                <a:cs typeface="Arial" panose="020B0604020202020204" pitchFamily="34" charset="0"/>
              </a:rPr>
              <a:t>)</a:t>
            </a:r>
            <a:endParaRPr lang="en-US" altLang="en-US" dirty="0">
              <a:latin typeface="+mn-lt"/>
              <a:cs typeface="Arial" panose="020B0604020202020204" pitchFamily="34" charset="0"/>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9</a:t>
            </a:fld>
            <a:endParaRPr lang="en-US" dirty="0"/>
          </a:p>
        </p:txBody>
      </p:sp>
      <p:sp>
        <p:nvSpPr>
          <p:cNvPr id="5" name="Title 1"/>
          <p:cNvSpPr>
            <a:spLocks noGrp="1"/>
          </p:cNvSpPr>
          <p:nvPr>
            <p:ph type="title"/>
          </p:nvPr>
        </p:nvSpPr>
        <p:spPr/>
        <p:txBody>
          <a:bodyPr>
            <a:normAutofit fontScale="90000"/>
          </a:bodyPr>
          <a:lstStyle/>
          <a:p>
            <a:pPr algn="r" eaLnBrk="1" hangingPunct="1"/>
            <a:r>
              <a:rPr lang="en-US" altLang="en-US" dirty="0" smtClean="0">
                <a:solidFill>
                  <a:srgbClr val="FF0000"/>
                </a:solidFill>
              </a:rPr>
              <a:t>         </a:t>
            </a:r>
            <a:r>
              <a:rPr lang="en-US" altLang="en-US" sz="4000" dirty="0" smtClean="0">
                <a:solidFill>
                  <a:srgbClr val="FF0000"/>
                </a:solidFill>
              </a:rPr>
              <a:t>BASIS FOR CONTRACT AWARD</a:t>
            </a:r>
            <a:endParaRPr lang="en-US" altLang="en-US" dirty="0" smtClean="0">
              <a:solidFill>
                <a:srgbClr val="FF0000"/>
              </a:solidFill>
            </a:endParaRPr>
          </a:p>
        </p:txBody>
      </p:sp>
    </p:spTree>
    <p:extLst>
      <p:ext uri="{BB962C8B-B14F-4D97-AF65-F5344CB8AC3E}">
        <p14:creationId xmlns:p14="http://schemas.microsoft.com/office/powerpoint/2010/main" val="552832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42900" lvl="0" indent="-342900" algn="r" fontAlgn="base">
              <a:spcBef>
                <a:spcPct val="20000"/>
              </a:spcBef>
              <a:spcAft>
                <a:spcPct val="0"/>
              </a:spcAft>
            </a:pPr>
            <a:r>
              <a:rPr lang="en-US" altLang="en-US" sz="3200" b="1" dirty="0" smtClean="0">
                <a:solidFill>
                  <a:srgbClr val="FF0000"/>
                </a:solidFill>
                <a:latin typeface="+mn-lt"/>
                <a:ea typeface="+mn-ea"/>
                <a:cs typeface="+mn-cs"/>
              </a:rPr>
              <a:t>BID BONDS, GUARANTEE</a:t>
            </a:r>
            <a:r>
              <a:rPr lang="en-US" altLang="en-US" sz="3200" b="1" dirty="0">
                <a:solidFill>
                  <a:srgbClr val="FF0000"/>
                </a:solidFill>
                <a:latin typeface="+mn-lt"/>
                <a:ea typeface="+mn-ea"/>
                <a:cs typeface="+mn-cs"/>
              </a:rPr>
              <a:t>, AND BIDDING MATERIAL   </a:t>
            </a:r>
            <a:endParaRPr lang="en-US" sz="5400" dirty="0">
              <a:solidFill>
                <a:srgbClr val="FF0000"/>
              </a:solidFill>
              <a:latin typeface="+mn-lt"/>
            </a:endParaRPr>
          </a:p>
        </p:txBody>
      </p:sp>
      <p:sp>
        <p:nvSpPr>
          <p:cNvPr id="3" name="Content Placeholder 2"/>
          <p:cNvSpPr>
            <a:spLocks noGrp="1"/>
          </p:cNvSpPr>
          <p:nvPr>
            <p:ph idx="1"/>
          </p:nvPr>
        </p:nvSpPr>
        <p:spPr>
          <a:xfrm>
            <a:off x="457200" y="1828800"/>
            <a:ext cx="8229600" cy="4191000"/>
          </a:xfrm>
        </p:spPr>
        <p:txBody>
          <a:bodyPr>
            <a:normAutofit/>
          </a:bodyPr>
          <a:lstStyle/>
          <a:p>
            <a:endParaRPr lang="en-US" altLang="en-US" dirty="0" smtClean="0">
              <a:latin typeface="+mn-lt"/>
            </a:endParaRPr>
          </a:p>
          <a:p>
            <a:r>
              <a:rPr lang="en-US" altLang="en-US" dirty="0" smtClean="0">
                <a:latin typeface="+mn-lt"/>
              </a:rPr>
              <a:t>This </a:t>
            </a:r>
            <a:r>
              <a:rPr lang="en-US" altLang="en-US" dirty="0">
                <a:latin typeface="+mn-lt"/>
              </a:rPr>
              <a:t>section discusses bonding, </a:t>
            </a:r>
            <a:r>
              <a:rPr lang="en-US" altLang="en-US" dirty="0" smtClean="0">
                <a:latin typeface="+mn-lt"/>
              </a:rPr>
              <a:t>failure </a:t>
            </a:r>
            <a:r>
              <a:rPr lang="en-US" altLang="en-US" dirty="0">
                <a:latin typeface="+mn-lt"/>
              </a:rPr>
              <a:t>to furnish a bid guarantee in the </a:t>
            </a:r>
            <a:r>
              <a:rPr lang="en-US" altLang="en-US" b="1" u="sng" dirty="0">
                <a:latin typeface="+mn-lt"/>
              </a:rPr>
              <a:t>proper form and amount</a:t>
            </a:r>
            <a:r>
              <a:rPr lang="en-US" altLang="en-US" dirty="0">
                <a:latin typeface="+mn-lt"/>
              </a:rPr>
              <a:t>, by the time set for opening of bids, may be cause for rejection of the bid.</a:t>
            </a:r>
          </a:p>
          <a:p>
            <a:pPr>
              <a:buNone/>
            </a:pPr>
            <a:r>
              <a:rPr lang="en-US" altLang="en-US" dirty="0">
                <a:latin typeface="+mn-lt"/>
              </a:rPr>
              <a:t> </a:t>
            </a:r>
          </a:p>
          <a:p>
            <a:r>
              <a:rPr lang="en-US" altLang="en-US" dirty="0">
                <a:latin typeface="+mn-lt"/>
              </a:rPr>
              <a:t>The bidder shall furnish a bid guarantee in the form of a firm commitment, e.g., bid bond supported by good and sufficient surety or sureties acceptable to the Government, postal money order, certified check, cashier's check, irrevocable letter of credit, or, under Treasury Department regulations, certain bonds or notes of the United States. Ref FAR </a:t>
            </a:r>
            <a:r>
              <a:rPr lang="en-US" altLang="en-US" dirty="0" smtClean="0">
                <a:latin typeface="+mn-lt"/>
              </a:rPr>
              <a:t>52.228-1.</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10</a:t>
            </a:fld>
            <a:endParaRPr lang="en-US" dirty="0"/>
          </a:p>
        </p:txBody>
      </p:sp>
    </p:spTree>
    <p:extLst>
      <p:ext uri="{BB962C8B-B14F-4D97-AF65-F5344CB8AC3E}">
        <p14:creationId xmlns:p14="http://schemas.microsoft.com/office/powerpoint/2010/main" val="150388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altLang="en-US" sz="2800" dirty="0" smtClean="0">
              <a:latin typeface="+mn-lt"/>
            </a:endParaRPr>
          </a:p>
          <a:p>
            <a:r>
              <a:rPr lang="en-US" altLang="en-US" sz="2800" dirty="0" smtClean="0">
                <a:latin typeface="+mn-lt"/>
              </a:rPr>
              <a:t>This solicitation </a:t>
            </a:r>
            <a:r>
              <a:rPr lang="en-US" altLang="en-US" sz="2800" dirty="0">
                <a:latin typeface="+mn-lt"/>
              </a:rPr>
              <a:t>contains applicable clauses by reference.  </a:t>
            </a:r>
            <a:endParaRPr lang="en-US" altLang="en-US" sz="2800" dirty="0" smtClean="0">
              <a:latin typeface="+mn-lt"/>
            </a:endParaRPr>
          </a:p>
          <a:p>
            <a:r>
              <a:rPr lang="en-US" altLang="en-US" sz="2800" dirty="0" smtClean="0">
                <a:latin typeface="+mn-lt"/>
              </a:rPr>
              <a:t>These </a:t>
            </a:r>
            <a:r>
              <a:rPr lang="en-US" altLang="en-US" sz="2800" dirty="0">
                <a:latin typeface="+mn-lt"/>
              </a:rPr>
              <a:t>are required by law and regulation. </a:t>
            </a:r>
            <a:endParaRPr lang="en-US" altLang="en-US" sz="2800" dirty="0" smtClean="0">
              <a:latin typeface="+mn-lt"/>
            </a:endParaRPr>
          </a:p>
          <a:p>
            <a:r>
              <a:rPr lang="en-US" altLang="en-US" sz="2800" dirty="0" smtClean="0">
                <a:latin typeface="+mn-lt"/>
              </a:rPr>
              <a:t>The </a:t>
            </a:r>
            <a:r>
              <a:rPr lang="en-US" altLang="en-US" sz="2800" u="sng" dirty="0">
                <a:latin typeface="+mn-lt"/>
              </a:rPr>
              <a:t>period of performance</a:t>
            </a:r>
            <a:r>
              <a:rPr lang="en-US" altLang="en-US" sz="2800" dirty="0" smtClean="0">
                <a:latin typeface="+mn-lt"/>
              </a:rPr>
              <a:t> </a:t>
            </a:r>
            <a:r>
              <a:rPr lang="en-US" altLang="en-US" sz="2800" dirty="0">
                <a:latin typeface="+mn-lt"/>
              </a:rPr>
              <a:t>will be </a:t>
            </a:r>
            <a:r>
              <a:rPr lang="en-US" altLang="en-US" sz="2800" dirty="0" smtClean="0">
                <a:latin typeface="+mn-lt"/>
              </a:rPr>
              <a:t>150 </a:t>
            </a:r>
            <a:r>
              <a:rPr lang="en-US" altLang="en-US" sz="2800" dirty="0">
                <a:latin typeface="+mn-lt"/>
              </a:rPr>
              <a:t>calendar days after receipt </a:t>
            </a:r>
            <a:r>
              <a:rPr lang="en-US" altLang="en-US" sz="2800" dirty="0" smtClean="0">
                <a:latin typeface="+mn-lt"/>
              </a:rPr>
              <a:t>of </a:t>
            </a:r>
            <a:r>
              <a:rPr lang="en-US" altLang="en-US" sz="2800" dirty="0">
                <a:latin typeface="+mn-lt"/>
              </a:rPr>
              <a:t>the Notice To Proceed (NTP) (see FAR 52.211-10).  </a:t>
            </a: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11</a:t>
            </a:fld>
            <a:endParaRPr lang="en-US" dirty="0"/>
          </a:p>
        </p:txBody>
      </p:sp>
      <p:sp>
        <p:nvSpPr>
          <p:cNvPr id="5" name="Title 1"/>
          <p:cNvSpPr>
            <a:spLocks noGrp="1"/>
          </p:cNvSpPr>
          <p:nvPr>
            <p:ph type="title"/>
          </p:nvPr>
        </p:nvSpPr>
        <p:spPr>
          <a:xfrm>
            <a:off x="457200" y="274638"/>
            <a:ext cx="8229600" cy="1143000"/>
          </a:xfrm>
        </p:spPr>
        <p:txBody>
          <a:bodyPr>
            <a:noAutofit/>
          </a:bodyPr>
          <a:lstStyle/>
          <a:p>
            <a:pPr marL="342900" lvl="0" indent="-342900" algn="r" fontAlgn="base">
              <a:spcBef>
                <a:spcPct val="20000"/>
              </a:spcBef>
              <a:spcAft>
                <a:spcPct val="0"/>
              </a:spcAft>
            </a:pPr>
            <a:r>
              <a:rPr lang="en-US" altLang="en-US" sz="3600" b="1" dirty="0" smtClean="0">
                <a:solidFill>
                  <a:srgbClr val="FF0000"/>
                </a:solidFill>
                <a:latin typeface="+mn-lt"/>
                <a:ea typeface="+mn-ea"/>
                <a:cs typeface="+mn-cs"/>
              </a:rPr>
              <a:t>GENERAL CONDITIONS</a:t>
            </a:r>
            <a:endParaRPr lang="en-US" sz="6000" dirty="0">
              <a:solidFill>
                <a:srgbClr val="FF0000"/>
              </a:solidFill>
              <a:latin typeface="+mn-lt"/>
            </a:endParaRPr>
          </a:p>
        </p:txBody>
      </p:sp>
    </p:spTree>
    <p:extLst>
      <p:ext uri="{BB962C8B-B14F-4D97-AF65-F5344CB8AC3E}">
        <p14:creationId xmlns:p14="http://schemas.microsoft.com/office/powerpoint/2010/main" val="2559444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ctr" fontAlgn="base">
              <a:spcAft>
                <a:spcPct val="0"/>
              </a:spcAft>
              <a:buNone/>
            </a:pPr>
            <a:endParaRPr lang="en-US" altLang="en-US" sz="2400" b="1" u="sng" dirty="0" smtClean="0">
              <a:solidFill>
                <a:prstClr val="black"/>
              </a:solidFill>
              <a:latin typeface="Arial Black" panose="020B0A04020102020204" pitchFamily="34" charset="0"/>
            </a:endParaRPr>
          </a:p>
          <a:p>
            <a:pPr lvl="0" algn="ctr" fontAlgn="base">
              <a:spcAft>
                <a:spcPct val="0"/>
              </a:spcAft>
              <a:buNone/>
            </a:pPr>
            <a:r>
              <a:rPr lang="en-US" altLang="en-US" sz="2400" b="1" u="sng" dirty="0" smtClean="0">
                <a:solidFill>
                  <a:prstClr val="black"/>
                </a:solidFill>
                <a:latin typeface="Arial Black" panose="020B0A04020102020204" pitchFamily="34" charset="0"/>
              </a:rPr>
              <a:t>CONTRACTING </a:t>
            </a:r>
            <a:r>
              <a:rPr lang="en-US" altLang="en-US" sz="2400" b="1" u="sng" dirty="0">
                <a:solidFill>
                  <a:prstClr val="black"/>
                </a:solidFill>
                <a:latin typeface="Arial Black" panose="020B0A04020102020204" pitchFamily="34" charset="0"/>
              </a:rPr>
              <a:t>QUESTIONS?</a:t>
            </a:r>
            <a:endParaRPr lang="en-US" altLang="en-US" sz="2400" b="1" dirty="0">
              <a:solidFill>
                <a:prstClr val="black"/>
              </a:solidFill>
              <a:latin typeface="Arial Black" panose="020B0A04020102020204" pitchFamily="34" charset="0"/>
            </a:endParaRPr>
          </a:p>
          <a:p>
            <a:pPr lvl="0" fontAlgn="base">
              <a:spcAft>
                <a:spcPct val="0"/>
              </a:spcAft>
              <a:buNone/>
            </a:pPr>
            <a:endParaRPr lang="en-US" altLang="en-US" sz="2400" dirty="0">
              <a:solidFill>
                <a:prstClr val="black"/>
              </a:solidFill>
              <a:latin typeface="Calibri"/>
            </a:endParaRPr>
          </a:p>
          <a:p>
            <a:pPr marL="0" lvl="0" indent="0" fontAlgn="base">
              <a:spcAft>
                <a:spcPct val="0"/>
              </a:spcAft>
              <a:buNone/>
            </a:pPr>
            <a:r>
              <a:rPr lang="en-US" altLang="en-US" sz="2400" dirty="0">
                <a:solidFill>
                  <a:prstClr val="black"/>
                </a:solidFill>
                <a:latin typeface="+mn-lt"/>
                <a:cs typeface="Arial" panose="020B0604020202020204" pitchFamily="34" charset="0"/>
              </a:rPr>
              <a:t>This concludes my formal remarks.   Are there any questions?  In particular, if you have </a:t>
            </a:r>
            <a:r>
              <a:rPr lang="en-US" altLang="en-US" sz="2400" u="sng" dirty="0">
                <a:solidFill>
                  <a:prstClr val="black"/>
                </a:solidFill>
                <a:latin typeface="+mn-lt"/>
                <a:cs typeface="Arial" panose="020B0604020202020204" pitchFamily="34" charset="0"/>
              </a:rPr>
              <a:t>any areas of concern or confusion</a:t>
            </a:r>
            <a:r>
              <a:rPr lang="en-US" altLang="en-US" sz="2400" dirty="0">
                <a:solidFill>
                  <a:prstClr val="black"/>
                </a:solidFill>
                <a:latin typeface="+mn-lt"/>
                <a:cs typeface="Arial" panose="020B0604020202020204" pitchFamily="34" charset="0"/>
              </a:rPr>
              <a:t> pertaining to the submittal requirements, you need to let us know now.  </a:t>
            </a:r>
            <a:endParaRPr lang="en-US" sz="3600" dirty="0">
              <a:latin typeface="+mn-lt"/>
              <a:cs typeface="Arial" panose="020B0604020202020204" pitchFamily="34" charset="0"/>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A6A2832-DD52-46FC-ABC0-0728F4742DC0}" type="slidenum">
              <a:rPr lang="en-US" smtClean="0"/>
              <a:t>12</a:t>
            </a:fld>
            <a:endParaRPr lang="en-US" dirty="0"/>
          </a:p>
        </p:txBody>
      </p:sp>
      <p:sp>
        <p:nvSpPr>
          <p:cNvPr id="5" name="Title 1"/>
          <p:cNvSpPr>
            <a:spLocks noGrp="1"/>
          </p:cNvSpPr>
          <p:nvPr>
            <p:ph type="title"/>
          </p:nvPr>
        </p:nvSpPr>
        <p:spPr>
          <a:xfrm>
            <a:off x="457200" y="274638"/>
            <a:ext cx="8229600" cy="1143000"/>
          </a:xfrm>
        </p:spPr>
        <p:txBody>
          <a:bodyPr>
            <a:noAutofit/>
          </a:bodyPr>
          <a:lstStyle/>
          <a:p>
            <a:pPr marL="342900" lvl="0" indent="-342900" algn="r" fontAlgn="base">
              <a:spcBef>
                <a:spcPct val="20000"/>
              </a:spcBef>
              <a:spcAft>
                <a:spcPct val="0"/>
              </a:spcAft>
            </a:pPr>
            <a:r>
              <a:rPr lang="en-US" altLang="en-US" sz="3600" b="1" dirty="0" smtClean="0">
                <a:solidFill>
                  <a:srgbClr val="FF0000"/>
                </a:solidFill>
                <a:latin typeface="+mn-lt"/>
                <a:ea typeface="+mn-ea"/>
                <a:cs typeface="+mn-cs"/>
              </a:rPr>
              <a:t>QUESTIONS?</a:t>
            </a:r>
            <a:endParaRPr lang="en-US" sz="6000" dirty="0">
              <a:solidFill>
                <a:srgbClr val="FF0000"/>
              </a:solidFill>
              <a:latin typeface="+mn-lt"/>
            </a:endParaRPr>
          </a:p>
        </p:txBody>
      </p:sp>
    </p:spTree>
    <p:extLst>
      <p:ext uri="{BB962C8B-B14F-4D97-AF65-F5344CB8AC3E}">
        <p14:creationId xmlns:p14="http://schemas.microsoft.com/office/powerpoint/2010/main" val="2545095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1394" y="1790824"/>
            <a:ext cx="8475406" cy="1547234"/>
          </a:xfrm>
        </p:spPr>
        <p:txBody>
          <a:bodyPr/>
          <a:lstStyle/>
          <a:p>
            <a:r>
              <a:rPr lang="en-US" dirty="0" smtClean="0"/>
              <a:t>Similar in operation and functionality as counter system in Parking Structure #2 (PS-2)</a:t>
            </a:r>
          </a:p>
          <a:p>
            <a:r>
              <a:rPr lang="en-US" dirty="0" smtClean="0"/>
              <a:t>2 level-by-level detailed display signs at both entrances</a:t>
            </a:r>
          </a:p>
          <a:p>
            <a:r>
              <a:rPr lang="en-US" dirty="0" smtClean="0"/>
              <a:t>2 monument signs with building identification and total number of spaces available at both entrances</a:t>
            </a:r>
            <a:endParaRPr lang="en-US" dirty="0"/>
          </a:p>
        </p:txBody>
      </p:sp>
      <p:sp>
        <p:nvSpPr>
          <p:cNvPr id="4" name="Slide Number Placeholder 3"/>
          <p:cNvSpPr>
            <a:spLocks noGrp="1"/>
          </p:cNvSpPr>
          <p:nvPr>
            <p:ph type="sldNum" sz="quarter" idx="12"/>
          </p:nvPr>
        </p:nvSpPr>
        <p:spPr/>
        <p:txBody>
          <a:bodyPr/>
          <a:lstStyle/>
          <a:p>
            <a:fld id="{9B27D237-6C0D-5549-BE11-2040A22CBC71}" type="slidenum">
              <a:rPr lang="en-US" smtClean="0"/>
              <a:t>13</a:t>
            </a:fld>
            <a:endParaRPr lang="en-US" dirty="0"/>
          </a:p>
        </p:txBody>
      </p:sp>
      <p:sp>
        <p:nvSpPr>
          <p:cNvPr id="5" name="Title 4"/>
          <p:cNvSpPr>
            <a:spLocks noGrp="1"/>
          </p:cNvSpPr>
          <p:nvPr>
            <p:ph type="title"/>
          </p:nvPr>
        </p:nvSpPr>
        <p:spPr/>
        <p:txBody>
          <a:bodyPr/>
          <a:lstStyle/>
          <a:p>
            <a:r>
              <a:rPr lang="en-US" dirty="0" smtClean="0"/>
              <a:t>Parking Counter System</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7294" y="3291503"/>
            <a:ext cx="4454988" cy="2878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7777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1394" y="1790824"/>
            <a:ext cx="8475406" cy="672157"/>
          </a:xfrm>
        </p:spPr>
        <p:txBody>
          <a:bodyPr/>
          <a:lstStyle/>
          <a:p>
            <a:r>
              <a:rPr lang="en-US" dirty="0" smtClean="0"/>
              <a:t>Electronic display sign will show the total number of spaces available at PS-1 and PS-2</a:t>
            </a:r>
          </a:p>
        </p:txBody>
      </p:sp>
      <p:sp>
        <p:nvSpPr>
          <p:cNvPr id="4" name="Slide Number Placeholder 3"/>
          <p:cNvSpPr>
            <a:spLocks noGrp="1"/>
          </p:cNvSpPr>
          <p:nvPr>
            <p:ph type="sldNum" sz="quarter" idx="12"/>
          </p:nvPr>
        </p:nvSpPr>
        <p:spPr/>
        <p:txBody>
          <a:bodyPr/>
          <a:lstStyle/>
          <a:p>
            <a:fld id="{9B27D237-6C0D-5549-BE11-2040A22CBC71}" type="slidenum">
              <a:rPr lang="en-US" smtClean="0"/>
              <a:t>14</a:t>
            </a:fld>
            <a:endParaRPr lang="en-US" dirty="0"/>
          </a:p>
        </p:txBody>
      </p:sp>
      <p:sp>
        <p:nvSpPr>
          <p:cNvPr id="5" name="Title 4"/>
          <p:cNvSpPr>
            <a:spLocks noGrp="1"/>
          </p:cNvSpPr>
          <p:nvPr>
            <p:ph type="title"/>
          </p:nvPr>
        </p:nvSpPr>
        <p:spPr/>
        <p:txBody>
          <a:bodyPr/>
          <a:lstStyle/>
          <a:p>
            <a:r>
              <a:rPr lang="en-US" dirty="0" smtClean="0"/>
              <a:t>Electronic Display Sign at Freedom Way</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164" y="2531808"/>
            <a:ext cx="5523394" cy="3265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3043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1394" y="1790824"/>
            <a:ext cx="8475406" cy="2038841"/>
          </a:xfrm>
        </p:spPr>
        <p:txBody>
          <a:bodyPr/>
          <a:lstStyle/>
          <a:p>
            <a:r>
              <a:rPr lang="en-US" dirty="0" smtClean="0"/>
              <a:t>Extend curb, gutter, and landscaping</a:t>
            </a:r>
          </a:p>
          <a:p>
            <a:r>
              <a:rPr lang="en-US" dirty="0" smtClean="0"/>
              <a:t>New curb, gutter, and landscape island</a:t>
            </a:r>
          </a:p>
          <a:p>
            <a:r>
              <a:rPr lang="en-US" dirty="0"/>
              <a:t>Electronic display sign will show the total number of spaces available at PS-1 and </a:t>
            </a:r>
            <a:r>
              <a:rPr lang="en-US" dirty="0" smtClean="0"/>
              <a:t>PS-2</a:t>
            </a:r>
            <a:endParaRPr lang="en-US" dirty="0"/>
          </a:p>
        </p:txBody>
      </p:sp>
      <p:sp>
        <p:nvSpPr>
          <p:cNvPr id="4" name="Slide Number Placeholder 3"/>
          <p:cNvSpPr>
            <a:spLocks noGrp="1"/>
          </p:cNvSpPr>
          <p:nvPr>
            <p:ph type="sldNum" sz="quarter" idx="12"/>
          </p:nvPr>
        </p:nvSpPr>
        <p:spPr/>
        <p:txBody>
          <a:bodyPr/>
          <a:lstStyle/>
          <a:p>
            <a:fld id="{9B27D237-6C0D-5549-BE11-2040A22CBC71}" type="slidenum">
              <a:rPr lang="en-US" smtClean="0"/>
              <a:t>15</a:t>
            </a:fld>
            <a:endParaRPr lang="en-US" dirty="0"/>
          </a:p>
        </p:txBody>
      </p:sp>
      <p:sp>
        <p:nvSpPr>
          <p:cNvPr id="5" name="Title 4"/>
          <p:cNvSpPr>
            <a:spLocks noGrp="1"/>
          </p:cNvSpPr>
          <p:nvPr>
            <p:ph type="title"/>
          </p:nvPr>
        </p:nvSpPr>
        <p:spPr/>
        <p:txBody>
          <a:bodyPr/>
          <a:lstStyle/>
          <a:p>
            <a:r>
              <a:rPr lang="en-US" dirty="0" smtClean="0"/>
              <a:t>Electronic Display Sign at Main Campus Entrance</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084" y="3083512"/>
            <a:ext cx="6105218" cy="2945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056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1394" y="1790824"/>
            <a:ext cx="8475406" cy="2038841"/>
          </a:xfrm>
        </p:spPr>
        <p:txBody>
          <a:bodyPr/>
          <a:lstStyle/>
          <a:p>
            <a:r>
              <a:rPr lang="en-US" dirty="0" smtClean="0"/>
              <a:t>Installation of concrete pads for all monument signs listed in the SOW</a:t>
            </a:r>
          </a:p>
          <a:p>
            <a:r>
              <a:rPr lang="en-US" dirty="0" smtClean="0"/>
              <a:t>Restoration of roadways</a:t>
            </a:r>
            <a:r>
              <a:rPr lang="en-US" dirty="0"/>
              <a:t>, sidewalks, landscaping, curbs, gutters, etc. to match existing conditions after work is completed. This shall include any re-striping of crosswalks and road displays that are impacted during </a:t>
            </a:r>
            <a:r>
              <a:rPr lang="en-US" dirty="0" smtClean="0"/>
              <a:t>work</a:t>
            </a:r>
            <a:r>
              <a:rPr lang="en-US" dirty="0" smtClean="0"/>
              <a:t>.</a:t>
            </a:r>
          </a:p>
          <a:p>
            <a:r>
              <a:rPr lang="en-US" dirty="0" smtClean="0"/>
              <a:t>X-ray concrete prior to mounting and installation of counter system equipment, devices, and materials.</a:t>
            </a:r>
            <a:endParaRPr lang="en-US" dirty="0" smtClean="0"/>
          </a:p>
        </p:txBody>
      </p:sp>
      <p:sp>
        <p:nvSpPr>
          <p:cNvPr id="4" name="Slide Number Placeholder 3"/>
          <p:cNvSpPr>
            <a:spLocks noGrp="1"/>
          </p:cNvSpPr>
          <p:nvPr>
            <p:ph type="sldNum" sz="quarter" idx="12"/>
          </p:nvPr>
        </p:nvSpPr>
        <p:spPr/>
        <p:txBody>
          <a:bodyPr/>
          <a:lstStyle/>
          <a:p>
            <a:fld id="{9B27D237-6C0D-5549-BE11-2040A22CBC71}" type="slidenum">
              <a:rPr lang="en-US" smtClean="0"/>
              <a:t>16</a:t>
            </a:fld>
            <a:endParaRPr lang="en-US" dirty="0"/>
          </a:p>
        </p:txBody>
      </p:sp>
      <p:sp>
        <p:nvSpPr>
          <p:cNvPr id="5" name="Title 4"/>
          <p:cNvSpPr>
            <a:spLocks noGrp="1"/>
          </p:cNvSpPr>
          <p:nvPr>
            <p:ph type="title"/>
          </p:nvPr>
        </p:nvSpPr>
        <p:spPr/>
        <p:txBody>
          <a:bodyPr/>
          <a:lstStyle/>
          <a:p>
            <a:r>
              <a:rPr lang="en-US" dirty="0" smtClean="0"/>
              <a:t>SOW Amendments</a:t>
            </a:r>
            <a:endParaRPr lang="en-US" dirty="0"/>
          </a:p>
        </p:txBody>
      </p:sp>
    </p:spTree>
    <p:extLst>
      <p:ext uri="{BB962C8B-B14F-4D97-AF65-F5344CB8AC3E}">
        <p14:creationId xmlns:p14="http://schemas.microsoft.com/office/powerpoint/2010/main" val="3281633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1394" y="1790824"/>
            <a:ext cx="8475406" cy="2038841"/>
          </a:xfrm>
        </p:spPr>
        <p:txBody>
          <a:bodyPr/>
          <a:lstStyle/>
          <a:p>
            <a:r>
              <a:rPr lang="en-US" dirty="0" smtClean="0"/>
              <a:t>Please submit all questions via RFIs to the Contracting Officer</a:t>
            </a:r>
          </a:p>
        </p:txBody>
      </p:sp>
      <p:sp>
        <p:nvSpPr>
          <p:cNvPr id="4" name="Slide Number Placeholder 3"/>
          <p:cNvSpPr>
            <a:spLocks noGrp="1"/>
          </p:cNvSpPr>
          <p:nvPr>
            <p:ph type="sldNum" sz="quarter" idx="12"/>
          </p:nvPr>
        </p:nvSpPr>
        <p:spPr/>
        <p:txBody>
          <a:bodyPr/>
          <a:lstStyle/>
          <a:p>
            <a:fld id="{9B27D237-6C0D-5549-BE11-2040A22CBC71}" type="slidenum">
              <a:rPr lang="en-US" smtClean="0"/>
              <a:t>17</a:t>
            </a:fld>
            <a:endParaRPr lang="en-US" dirty="0"/>
          </a:p>
        </p:txBody>
      </p:sp>
      <p:sp>
        <p:nvSpPr>
          <p:cNvPr id="5" name="Title 4"/>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411044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cription0 xmlns="9f96ae26-9004-41a3-99cb-83880e93c058">Light blue / flag photo</Description0>
    <Lead_x0020_Name xmlns="9f96ae26-9004-41a3-99cb-83880e93c058">
      <UserInfo>
        <DisplayName/>
        <AccountId xsi:nil="true"/>
        <AccountType/>
      </UserInfo>
    </Lead_x0020_Name>
    <Location xmlns="9f96ae26-9004-41a3-99cb-83880e93c058">PPT Templates</Location>
    <_dlc_DocId xmlns="8dd4b5e2-142b-453f-b573-0b3068c69ff3">COM01-27-112</_dlc_DocId>
    <_dlc_DocIdUrl xmlns="8dd4b5e2-142b-453f-b573-0b3068c69ff3">
      <Url>https://vaww.portal2.va.gov/sites/VHACommunications/_layouts/DocIdRedir.aspx?ID=COM01-27-112</Url>
      <Description>COM01-27-112</Description>
    </_dlc_DocIdUrl>
    <_dlc_DocIdPersistId xmlns="8dd4b5e2-142b-453f-b573-0b3068c69ff3">false</_dlc_DocIdPersistId>
    <Document_x0020_Date xmlns="9f96ae26-9004-41a3-99cb-83880e93c058"/>
    <Responsible_x0020_Organization xmlns="9f96ae26-9004-41a3-99cb-83880e93c058"/>
    <Topics xmlns="9f96ae26-9004-41a3-99cb-83880e93c058"/>
    <IconOverlay xmlns="http://schemas.microsoft.com/sharepoint/v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9387F1CD9183F428E75544B97C423FA" ma:contentTypeVersion="9" ma:contentTypeDescription="Create a new document." ma:contentTypeScope="" ma:versionID="cd76f158e898d219fe24e35d436a08ae">
  <xsd:schema xmlns:xsd="http://www.w3.org/2001/XMLSchema" xmlns:xs="http://www.w3.org/2001/XMLSchema" xmlns:p="http://schemas.microsoft.com/office/2006/metadata/properties" xmlns:ns2="8dd4b5e2-142b-453f-b573-0b3068c69ff3" xmlns:ns3="9f96ae26-9004-41a3-99cb-83880e93c058" xmlns:ns4="http://schemas.microsoft.com/sharepoint/v4" targetNamespace="http://schemas.microsoft.com/office/2006/metadata/properties" ma:root="true" ma:fieldsID="311ba4a1eedb94936b135e2dbca62caf" ns2:_="" ns3:_="" ns4:_="">
    <xsd:import namespace="8dd4b5e2-142b-453f-b573-0b3068c69ff3"/>
    <xsd:import namespace="9f96ae26-9004-41a3-99cb-83880e93c058"/>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Description0" minOccurs="0"/>
                <xsd:element ref="ns3:Lead_x0020_Name" minOccurs="0"/>
                <xsd:element ref="ns3:Location" minOccurs="0"/>
                <xsd:element ref="ns3:Topics" minOccurs="0"/>
                <xsd:element ref="ns3:Responsible_x0020_Organization" minOccurs="0"/>
                <xsd:element ref="ns3:Document_x0020_Date"/>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d4b5e2-142b-453f-b573-0b3068c69ff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f96ae26-9004-41a3-99cb-83880e93c058" elementFormDefault="qualified">
    <xsd:import namespace="http://schemas.microsoft.com/office/2006/documentManagement/types"/>
    <xsd:import namespace="http://schemas.microsoft.com/office/infopath/2007/PartnerControls"/>
    <xsd:element name="Description0" ma:index="11" nillable="true" ma:displayName="Description" ma:internalName="Description0">
      <xsd:simpleType>
        <xsd:restriction base="dms:Note">
          <xsd:maxLength value="255"/>
        </xsd:restriction>
      </xsd:simpleType>
    </xsd:element>
    <xsd:element name="Lead_x0020_Name" ma:index="12" nillable="true" ma:displayName="Lead Name" ma:list="UserInfo" ma:SharePointGroup="0" ma:internalName="Lead_x0020_Nam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ocation" ma:index="13" nillable="true" ma:displayName="Document Type" ma:format="Dropdown" ma:internalName="Location">
      <xsd:simpleType>
        <xsd:restriction base="dms:Choice">
          <xsd:enumeration value="Brochures Templates"/>
          <xsd:enumeration value="Fact Sheet Templates"/>
          <xsd:enumeration value="Flyer Templates"/>
          <xsd:enumeration value="PPT Templates"/>
          <xsd:enumeration value="Report Templates"/>
          <xsd:enumeration value="Stationery"/>
        </xsd:restriction>
      </xsd:simpleType>
    </xsd:element>
    <xsd:element name="Topics" ma:index="15" nillable="true" ma:displayName="Topics" ma:list="{02deb9b7-b69f-4b91-b318-8ff7c4988869}" ma:internalName="Topics" ma:showField="Title" ma:web="8dd4b5e2-142b-453f-b573-0b3068c69ff3">
      <xsd:complexType>
        <xsd:complexContent>
          <xsd:extension base="dms:MultiChoiceLookup">
            <xsd:sequence>
              <xsd:element name="Value" type="dms:Lookup" maxOccurs="unbounded" minOccurs="0" nillable="true"/>
            </xsd:sequence>
          </xsd:extension>
        </xsd:complexContent>
      </xsd:complexType>
    </xsd:element>
    <xsd:element name="Responsible_x0020_Organization" ma:index="16" nillable="true" ma:displayName="Responsible Organization" ma:list="{f3b68d58-d0b8-4e92-b98f-72c0a1859837}" ma:internalName="Responsible_x0020_Organization" ma:showField="Org_x0020_Code" ma:web="8dd4b5e2-142b-453f-b573-0b3068c69ff3" ma:requiredMultiChoice="true">
      <xsd:complexType>
        <xsd:complexContent>
          <xsd:extension base="dms:MultiChoiceLookup">
            <xsd:sequence>
              <xsd:element name="Value" type="dms:Lookup" maxOccurs="unbounded" minOccurs="0" nillable="true"/>
            </xsd:sequence>
          </xsd:extension>
        </xsd:complexContent>
      </xsd:complexType>
    </xsd:element>
    <xsd:element name="Document_x0020_Date" ma:index="17" ma:displayName="Document Date" ma:format="DateOnly" ma:internalName="Document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37C106-A410-4C44-8C4F-373DCB9DA496}">
  <ds:schemaRefs>
    <ds:schemaRef ds:uri="http://schemas.microsoft.com/sharepoint/events"/>
  </ds:schemaRefs>
</ds:datastoreItem>
</file>

<file path=customXml/itemProps2.xml><?xml version="1.0" encoding="utf-8"?>
<ds:datastoreItem xmlns:ds="http://schemas.openxmlformats.org/officeDocument/2006/customXml" ds:itemID="{437A742B-FD0F-4829-B9D2-4E8CCEBAA74F}">
  <ds:schemaRefs>
    <ds:schemaRef ds:uri="http://schemas.microsoft.com/sharepoint/v3/contenttype/forms"/>
  </ds:schemaRefs>
</ds:datastoreItem>
</file>

<file path=customXml/itemProps3.xml><?xml version="1.0" encoding="utf-8"?>
<ds:datastoreItem xmlns:ds="http://schemas.openxmlformats.org/officeDocument/2006/customXml" ds:itemID="{2F85D0B8-FC10-4A48-9DF7-9D8713237BF9}">
  <ds:schemaRefs>
    <ds:schemaRef ds:uri="http://www.w3.org/XML/1998/namespace"/>
    <ds:schemaRef ds:uri="http://schemas.microsoft.com/sharepoint/v4"/>
    <ds:schemaRef ds:uri="8dd4b5e2-142b-453f-b573-0b3068c69ff3"/>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purl.org/dc/terms/"/>
    <ds:schemaRef ds:uri="http://schemas.openxmlformats.org/package/2006/metadata/core-properties"/>
    <ds:schemaRef ds:uri="9f96ae26-9004-41a3-99cb-83880e93c058"/>
  </ds:schemaRefs>
</ds:datastoreItem>
</file>

<file path=customXml/itemProps4.xml><?xml version="1.0" encoding="utf-8"?>
<ds:datastoreItem xmlns:ds="http://schemas.openxmlformats.org/officeDocument/2006/customXml" ds:itemID="{46AF74EB-6C85-4342-8035-79D2C319DD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d4b5e2-142b-453f-b573-0b3068c69ff3"/>
    <ds:schemaRef ds:uri="9f96ae26-9004-41a3-99cb-83880e93c058"/>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421</TotalTime>
  <Words>961</Words>
  <Application>Microsoft Office PowerPoint</Application>
  <PresentationFormat>On-screen Show (4:3)</PresentationFormat>
  <Paragraphs>135</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Department of Veterans Affairs   Network Contracting Office (NCO) 21</vt:lpstr>
      <vt:lpstr>Expand Emergency Department Facilities – Project No: 640-396</vt:lpstr>
      <vt:lpstr>Expand Emergency Department Facilities – WELCOME</vt:lpstr>
      <vt:lpstr>Expand Emergency Department Facilities – Project No: 640-396</vt:lpstr>
      <vt:lpstr>Contact Info</vt:lpstr>
      <vt:lpstr>RFI’s</vt:lpstr>
      <vt:lpstr>     STANDARD FORM 1442</vt:lpstr>
      <vt:lpstr>           Instructions to Bidders</vt:lpstr>
      <vt:lpstr>               SCOPE OF WORK</vt:lpstr>
      <vt:lpstr>         BASIS FOR CONTRACT AWARD</vt:lpstr>
      <vt:lpstr>BID BONDS, GUARANTEE, AND BIDDING MATERIAL   </vt:lpstr>
      <vt:lpstr>GENERAL CONDITIONS</vt:lpstr>
      <vt:lpstr>QUESTIONS?</vt:lpstr>
      <vt:lpstr>Parking Counter System</vt:lpstr>
      <vt:lpstr>Electronic Display Sign at Freedom Way</vt:lpstr>
      <vt:lpstr>Electronic Display Sign at Main Campus Entrance</vt:lpstr>
      <vt:lpstr>SOW Amendments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Yeager</dc:creator>
  <cp:lastModifiedBy>Rustia, Nicholo A.</cp:lastModifiedBy>
  <cp:revision>71</cp:revision>
  <cp:lastPrinted>2011-05-13T15:25:22Z</cp:lastPrinted>
  <dcterms:created xsi:type="dcterms:W3CDTF">2011-05-12T19:56:03Z</dcterms:created>
  <dcterms:modified xsi:type="dcterms:W3CDTF">2017-05-11T17:33:53Z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0x01010029387F1CD9183F428E75544B97C423FA</vt:lpwstr>
  </property>
  <property fmtid="{D5CDD505-2E9C-101B-9397-08002B2CF9AE}" pid="3" name="_dlc_DocIdItemGuid">
    <vt:lpwstr>e3f8bfc1-c031-4136-b310-c6c2fba2074c</vt:lpwstr>
  </property>
  <property fmtid="{D5CDD505-2E9C-101B-9397-08002B2CF9AE}" pid="4" name="Order">
    <vt:r8>11200</vt:r8>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ies>
</file>