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8" r:id="rId4"/>
    <p:sldId id="257" r:id="rId5"/>
    <p:sldId id="260" r:id="rId6"/>
    <p:sldId id="259" r:id="rId7"/>
    <p:sldId id="261" r:id="rId8"/>
    <p:sldId id="262" r:id="rId9"/>
    <p:sldId id="263" r:id="rId10"/>
    <p:sldId id="265" r:id="rId11"/>
    <p:sldId id="264" r:id="rId12"/>
    <p:sldId id="266" r:id="rId13"/>
    <p:sldId id="270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38773A7-BC9E-4EDE-80BE-A4877C1E0285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1DBE46D-EA3D-4A91-BFC9-D4D80D5B0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o.gov/" TargetMode="External"/><Relationship Id="rId2" Type="http://schemas.openxmlformats.org/officeDocument/2006/relationships/hyperlink" Target="mailto:felecia.beamen@v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ELECTRICAL SITE DEVELOPMENT</a:t>
            </a:r>
            <a:br>
              <a:rPr lang="en-US" dirty="0" smtClean="0"/>
            </a:br>
            <a:r>
              <a:rPr lang="en-US" dirty="0" smtClean="0"/>
              <a:t>636A8-12-002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IOWA CITY VA HEALTHCARE SYSTEM</a:t>
            </a:r>
          </a:p>
          <a:p>
            <a:pPr algn="ctr"/>
            <a:r>
              <a:rPr lang="en-US" dirty="0" smtClean="0"/>
              <a:t>SOLICITATION:</a:t>
            </a:r>
          </a:p>
          <a:p>
            <a:pPr algn="ctr"/>
            <a:r>
              <a:rPr lang="en-US" dirty="0" smtClean="0"/>
              <a:t>VA-263-11B-0372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8073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043490" y="981945"/>
            <a:ext cx="7024744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492" y="990600"/>
            <a:ext cx="6777317" cy="4842029"/>
          </a:xfrm>
        </p:spPr>
        <p:txBody>
          <a:bodyPr/>
          <a:lstStyle/>
          <a:p>
            <a:r>
              <a:rPr lang="en-US" dirty="0" smtClean="0"/>
              <a:t>Bid due date: June 15, 2012 @ 2:00 p.m.</a:t>
            </a:r>
          </a:p>
          <a:p>
            <a:pPr lvl="1"/>
            <a:r>
              <a:rPr lang="en-US" sz="1800" dirty="0" smtClean="0"/>
              <a:t>Addressed to the Contracting Officer at the address listed.</a:t>
            </a:r>
          </a:p>
          <a:p>
            <a:pPr marL="639763" lvl="1" indent="-523875"/>
            <a:endParaRPr lang="en-US" dirty="0" smtClean="0"/>
          </a:p>
          <a:p>
            <a:pPr marL="639763" lvl="1" indent="-523875"/>
            <a:r>
              <a:rPr lang="en-US" sz="1800" dirty="0" smtClean="0"/>
              <a:t>Cost Estimate: $1,000,000.00 and $2,000,000.00</a:t>
            </a:r>
          </a:p>
          <a:p>
            <a:pPr marL="639763" lvl="1" indent="-523875"/>
            <a:r>
              <a:rPr lang="en-US" sz="1800" dirty="0" smtClean="0"/>
              <a:t>100% Service Disabled Veteran Owned Small Business</a:t>
            </a:r>
          </a:p>
          <a:p>
            <a:pPr marL="639763" lvl="1" indent="-523875"/>
            <a:r>
              <a:rPr lang="en-US" sz="1800" dirty="0" smtClean="0"/>
              <a:t>Iowa Sales Tax Exempt</a:t>
            </a:r>
          </a:p>
          <a:p>
            <a:pPr marL="639763" lvl="1" indent="-523875"/>
            <a:r>
              <a:rPr lang="en-US" sz="1800" dirty="0" smtClean="0"/>
              <a:t>Bid Bond required along with bid</a:t>
            </a:r>
          </a:p>
          <a:p>
            <a:pPr marL="639763" lvl="1" indent="-523875"/>
            <a:r>
              <a:rPr lang="en-US" sz="1800" b="1" dirty="0" smtClean="0"/>
              <a:t>Awarded</a:t>
            </a:r>
            <a:r>
              <a:rPr lang="en-US" sz="1800" dirty="0" smtClean="0"/>
              <a:t> contractor to submit performance and payment bond</a:t>
            </a:r>
          </a:p>
          <a:p>
            <a:pPr marL="639763" lvl="1" indent="-523875"/>
            <a:r>
              <a:rPr lang="en-US" sz="1800" dirty="0" smtClean="0"/>
              <a:t>Total of 5 bid items with 2-5 are alternates (in order of priority)</a:t>
            </a:r>
          </a:p>
          <a:p>
            <a:pPr marL="639763" lvl="1" indent="-523875"/>
            <a:endParaRPr lang="en-US" sz="1800" dirty="0" smtClean="0"/>
          </a:p>
          <a:p>
            <a:pPr marL="639763" lvl="1" indent="-52387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109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SOLE SOURCE PRODUCTS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FIRE ALARM – SIMPLEX –</a:t>
            </a:r>
          </a:p>
          <a:p>
            <a:r>
              <a:rPr lang="en-US" dirty="0" smtClean="0"/>
              <a:t>ACCESS CONTROL – LENEL PIV </a:t>
            </a:r>
          </a:p>
          <a:p>
            <a:r>
              <a:rPr lang="en-US" dirty="0" smtClean="0"/>
              <a:t>ELECTRICAL METERING – POWER LOGIC</a:t>
            </a:r>
          </a:p>
          <a:p>
            <a:r>
              <a:rPr lang="en-US" dirty="0" smtClean="0"/>
              <a:t>HVAC CONTROLS – JOHNSON CONTROLS - METASYS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059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3490" y="914400"/>
            <a:ext cx="7024744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ELECTRICAL SITE DEVELOPMENT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254438" cy="439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35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CAISSONS FOR GENERATOR ENCLOSURE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dirty="0" smtClean="0"/>
              <a:t>CAISSONS CAN ONLY BE INSTALLED DURING OFF HOURS.  EQUIPMENT MUST BE OUT OF DRIVEWAY DURING NORMAL WORK HOURS OF 7:00 AM TILL 5:00 PM MONDAY THRU FRIDAY.  WORK WITH PROJECT MANAGER FOR LOCATION OF EQUIPMENT WHEN NOT IN USE.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15030"/>
            <a:ext cx="3419475" cy="3490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0982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RENOVATION OF 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CONTRACTOR RESPONSIBLE FOR PROVIDING PORTABLE GENERATORS FOR:</a:t>
            </a:r>
          </a:p>
          <a:p>
            <a:pPr lvl="1"/>
            <a:r>
              <a:rPr lang="en-US" dirty="0" smtClean="0"/>
              <a:t>GDPH – BW116</a:t>
            </a:r>
          </a:p>
          <a:p>
            <a:pPr lvl="1"/>
            <a:r>
              <a:rPr lang="en-US" dirty="0" smtClean="0"/>
              <a:t>ESS – “COURTYARD”</a:t>
            </a:r>
          </a:p>
          <a:p>
            <a:pPr lvl="1"/>
            <a:r>
              <a:rPr lang="en-US" dirty="0" smtClean="0"/>
              <a:t>ATS 1 (MDP) – BUILDING 16</a:t>
            </a:r>
            <a:endParaRPr lang="en-US" dirty="0"/>
          </a:p>
          <a:p>
            <a:pPr marL="341313" lvl="1" indent="-225425"/>
            <a:r>
              <a:rPr lang="en-US" sz="2400" dirty="0" smtClean="0"/>
              <a:t>CONTRACTOR RESPONSIBLE FOR RENTAL AND FUEL COSTS FOR ALL PORTABLE GENERATORS REQUIRED DURING CONSTRUCTION</a:t>
            </a:r>
          </a:p>
        </p:txBody>
      </p:sp>
    </p:spTree>
    <p:extLst>
      <p:ext uri="{BB962C8B-B14F-4D97-AF65-F5344CB8AC3E}">
        <p14:creationId xmlns:p14="http://schemas.microsoft.com/office/powerpoint/2010/main" xmlns="" val="40244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53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PHASING OF ELECTRICAL INSTALLATIONS:</a:t>
            </a:r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676400"/>
            <a:ext cx="34194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510" y="1828800"/>
            <a:ext cx="415409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28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INSTALLATION OF GDP-OR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59418" cy="4802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389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9144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INSTALLATION OF GDP-OR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1143000" cy="480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478331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8995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5334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REPLACEMENT OF GDPH &amp; USS9 – BW116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524001"/>
            <a:ext cx="3057148" cy="457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EXISTING BW116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1600200"/>
            <a:ext cx="3055717" cy="381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NEW BW116 &amp; BW116A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14600"/>
            <a:ext cx="341417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590800"/>
            <a:ext cx="3379032" cy="287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744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INSTALLATION OF NEW GDPH &amp; ATS’s</a:t>
            </a:r>
            <a:endParaRPr 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3999251" cy="2699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3104" y="1600200"/>
            <a:ext cx="338648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3044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INSTALLATION OF NEW USS9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905000"/>
            <a:ext cx="3884841" cy="342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2819399" cy="4327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965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ON POWER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Contractor to furnish factory instruction at the </a:t>
            </a:r>
            <a:r>
              <a:rPr lang="en-US" dirty="0" err="1" smtClean="0"/>
              <a:t>SqD</a:t>
            </a:r>
            <a:r>
              <a:rPr lang="en-US" dirty="0" smtClean="0"/>
              <a:t> </a:t>
            </a:r>
            <a:r>
              <a:rPr lang="en-US" dirty="0" err="1" smtClean="0"/>
              <a:t>LaVergne</a:t>
            </a:r>
            <a:r>
              <a:rPr lang="en-US" dirty="0" smtClean="0"/>
              <a:t>, TN manufacturing facility to provide complete </a:t>
            </a:r>
            <a:r>
              <a:rPr lang="en-US" dirty="0" err="1" smtClean="0"/>
              <a:t>SqD</a:t>
            </a:r>
            <a:r>
              <a:rPr lang="en-US" dirty="0" smtClean="0"/>
              <a:t> Power Logic to ION upgrade training for VAMC personnel. (see section 26 23 00.2.12.E.)</a:t>
            </a:r>
          </a:p>
          <a:p>
            <a:r>
              <a:rPr lang="en-US" dirty="0" smtClean="0"/>
              <a:t>All air fares, lodging, meals, transportation to/from airports, training materials, etc. </a:t>
            </a:r>
          </a:p>
          <a:p>
            <a:r>
              <a:rPr lang="en-US" dirty="0" smtClean="0"/>
              <a:t>Week long (5 day) training program for 5 VAMC personnel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028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8382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REPLACEMENT OF MCC 95-1 &amp; 95-2 – OCT 1 TO APRIL 1 (MAXIMUM 7 DAYS DOWN)</a:t>
            </a:r>
            <a:endParaRPr 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8546" y="1828800"/>
            <a:ext cx="6602753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8631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52600"/>
            <a:ext cx="6777317" cy="408002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QUESTIONS WILL NOT BE ANSWERED DURING THE WALK THROUGH</a:t>
            </a:r>
          </a:p>
          <a:p>
            <a:r>
              <a:rPr lang="en-US" dirty="0" smtClean="0"/>
              <a:t>QUESTIONS ARISING DURING THE WALK THROUGH SHOULD BE WRITTEN DOWN AND SENT TO THE CONTRACTING OFFICER AT </a:t>
            </a:r>
            <a:r>
              <a:rPr lang="en-US" dirty="0" smtClean="0">
                <a:hlinkClick r:id="rId2"/>
              </a:rPr>
              <a:t>felecia.beamen@va.gov</a:t>
            </a:r>
            <a:endParaRPr lang="en-US" dirty="0" smtClean="0"/>
          </a:p>
          <a:p>
            <a:r>
              <a:rPr lang="en-US" dirty="0" smtClean="0"/>
              <a:t>ALL QUESTIONS (RFI’s) WILL BE ACCEPTED UP TO TUESDAY, JUNE 5, 2012 AT 2:00 P.M.</a:t>
            </a:r>
          </a:p>
          <a:p>
            <a:r>
              <a:rPr lang="en-US" dirty="0" smtClean="0"/>
              <a:t>ALL SUB-CONTRACTORS MUST SUBMIT RFI’s THROUGH THE PRIME CONTRACTOR</a:t>
            </a:r>
          </a:p>
          <a:p>
            <a:r>
              <a:rPr lang="en-US" dirty="0" smtClean="0"/>
              <a:t>ALL RESPONSES TO QUESTIONS WILL BE POSTED ON </a:t>
            </a:r>
            <a:r>
              <a:rPr lang="en-US" dirty="0" smtClean="0">
                <a:hlinkClick r:id="rId3"/>
              </a:rPr>
              <a:t>www.FBO.Gov</a:t>
            </a:r>
            <a:endParaRPr lang="en-US" dirty="0" smtClean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1382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229</TotalTime>
  <Words>384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Austin</vt:lpstr>
      <vt:lpstr>ELECTRICAL SITE DEVELOPMENT 636A8-12-002</vt:lpstr>
      <vt:lpstr> </vt:lpstr>
      <vt:lpstr>SOLE SOURCE PRODUCTS</vt:lpstr>
      <vt:lpstr>ELECTRICAL SITE DEVELOPMENT</vt:lpstr>
      <vt:lpstr>CAISSONS FOR GENERATOR ENCLOSURE</vt:lpstr>
      <vt:lpstr>RENOVATION OF MES</vt:lpstr>
      <vt:lpstr>PHASING OF ELECTRICAL INSTALLATIONS:</vt:lpstr>
      <vt:lpstr>INSTALLATION OF GDP-OR</vt:lpstr>
      <vt:lpstr>INSTALLATION OF GDP-OR</vt:lpstr>
      <vt:lpstr>REPLACEMENT OF GDPH &amp; USS9 – BW116</vt:lpstr>
      <vt:lpstr>INSTALLATION OF NEW GDPH &amp; ATS’s</vt:lpstr>
      <vt:lpstr>INSTALLATION OF NEW USS9</vt:lpstr>
      <vt:lpstr>TRAINING ON POWER LOGIC</vt:lpstr>
      <vt:lpstr>REPLACEMENT OF MCC 95-1 &amp; 95-2 – OCT 1 TO APRIL 1 (MAXIMUM 7 DAYS DOWN)</vt:lpstr>
      <vt:lpstr>QUESTIONS?</vt:lpstr>
    </vt:vector>
  </TitlesOfParts>
  <Company>Dept.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SITE DEVELOPMENT 636A8-12-002</dc:title>
  <dc:creator>Wolf, Marle A.</dc:creator>
  <cp:lastModifiedBy>vhaiowbeamef</cp:lastModifiedBy>
  <cp:revision>18</cp:revision>
  <dcterms:created xsi:type="dcterms:W3CDTF">2012-05-21T19:24:49Z</dcterms:created>
  <dcterms:modified xsi:type="dcterms:W3CDTF">2012-06-01T18:29:48Z</dcterms:modified>
</cp:coreProperties>
</file>