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16" r:id="rId5"/>
    <p:sldId id="315" r:id="rId6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hahacmoores" initials="sm" lastIdx="12" clrIdx="0"/>
  <p:cmAuthor id="1" name="vhahactougat" initials="tbt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46" autoAdjust="0"/>
    <p:restoredTop sz="95310" autoAdjust="0"/>
  </p:normalViewPr>
  <p:slideViewPr>
    <p:cSldViewPr snapToGrid="0" snapToObjects="1">
      <p:cViewPr>
        <p:scale>
          <a:sx n="100" d="100"/>
          <a:sy n="100" d="100"/>
        </p:scale>
        <p:origin x="132" y="930"/>
      </p:cViewPr>
      <p:guideLst>
        <p:guide orient="horz" pos="215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7E50A0-BBD4-44E3-B3C1-9ED67D7E604A}" type="datetimeFigureOut">
              <a:rPr lang="en-US"/>
              <a:pPr>
                <a:defRPr/>
              </a:pPr>
              <a:t>2/7/2013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5C0677F-B18A-45F9-BB3B-B0A2945879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95179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4322DF4-3A5F-4B17-81B3-AA76875E799D}" type="datetimeFigureOut">
              <a:rPr lang="en-US"/>
              <a:pPr>
                <a:defRPr/>
              </a:pPr>
              <a:t>2/7/2013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7FEDE3A-0301-4E9B-B55A-90A27C8E95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22644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7" descr="Slide background with top dark blue-lighter blue block and larger block of circle-star pattern. Bottom right is the VA emblem and Excellence logo lock-up."/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 userDrawn="1"/>
          </p:nvSpPr>
          <p:spPr>
            <a:xfrm>
              <a:off x="190500" y="6335713"/>
              <a:ext cx="1852613" cy="29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1586843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2413135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D253B-EA29-4CD5-AD3F-803B9D2709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59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59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6FA57-C623-437A-8A75-42903B5D5B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5715-57BC-4D63-8FF8-5F4A612999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47703-226D-4D3C-AA47-5E24D270F1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5342D-CD6C-4564-B34A-3753F11C04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5151A-8C3F-4AB7-8F00-8F636C0496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1F267-6951-4231-BC39-3511664449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4F37A-AB95-40E6-9D80-AF7A3AB9B4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Slide background with light blue circle-star pattern block behind title. Bottom left reads &quot;Veterans Health Administration.&quot;&#10;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613" y="6249988"/>
            <a:ext cx="49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pPr>
              <a:defRPr/>
            </a:pPr>
            <a:fld id="{7A47C905-A1C0-48F7-8EA3-486ED7BD52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pc="1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VETERANS HEALTH ADMINISTRATION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8" r:id="rId2"/>
    <p:sldLayoutId id="2147483696" r:id="rId3"/>
    <p:sldLayoutId id="2147483689" r:id="rId4"/>
    <p:sldLayoutId id="2147483690" r:id="rId5"/>
    <p:sldLayoutId id="2147483691" r:id="rId6"/>
    <p:sldLayoutId id="2147483697" r:id="rId7"/>
    <p:sldLayoutId id="2147483692" r:id="rId8"/>
    <p:sldLayoutId id="2147483693" r:id="rId9"/>
    <p:sldLayoutId id="2147483694" r:id="rId10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Georgia" pitchFamily="18" charset="0"/>
          <a:cs typeface="Georgi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Georgia" pitchFamily="18" charset="0"/>
          <a:cs typeface="Georgi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Georgia" pitchFamily="18" charset="0"/>
          <a:cs typeface="Georgi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Georgia" pitchFamily="18" charset="0"/>
          <a:cs typeface="Georgi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Georgia" pitchFamily="18" charset="0"/>
          <a:cs typeface="Georgi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Georgia"/>
          <a:ea typeface="Georgia" pitchFamily="18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PC3 Regional Model</a:t>
            </a:r>
            <a:br>
              <a:rPr lang="en-US" dirty="0" smtClean="0"/>
            </a:br>
            <a:r>
              <a:rPr lang="en-US" dirty="0" smtClean="0"/>
              <a:t>Encompassing the Entire VHA Network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247703-226D-4D3C-AA47-5E24D270F17F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74569" y="1802707"/>
            <a:ext cx="8383836" cy="3705918"/>
            <a:chOff x="-1" y="1219200"/>
            <a:chExt cx="9144001" cy="4289425"/>
          </a:xfrm>
        </p:grpSpPr>
        <p:grpSp>
          <p:nvGrpSpPr>
            <p:cNvPr id="5" name="Group 4"/>
            <p:cNvGrpSpPr/>
            <p:nvPr/>
          </p:nvGrpSpPr>
          <p:grpSpPr>
            <a:xfrm>
              <a:off x="-1" y="1219200"/>
              <a:ext cx="9144001" cy="4289425"/>
              <a:chOff x="-1" y="1219200"/>
              <a:chExt cx="9144001" cy="4289425"/>
            </a:xfrm>
          </p:grpSpPr>
          <p:pic>
            <p:nvPicPr>
              <p:cNvPr id="7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-1" y="2984551"/>
                <a:ext cx="2590800" cy="2514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8" name="Group 7"/>
              <p:cNvGrpSpPr/>
              <p:nvPr/>
            </p:nvGrpSpPr>
            <p:grpSpPr>
              <a:xfrm>
                <a:off x="-1" y="1223898"/>
                <a:ext cx="2538745" cy="2003089"/>
                <a:chOff x="-1" y="1223898"/>
                <a:chExt cx="2538745" cy="2003089"/>
              </a:xfrm>
            </p:grpSpPr>
            <p:pic>
              <p:nvPicPr>
                <p:cNvPr id="10" name="Picture 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" y="1223898"/>
                  <a:ext cx="2538745" cy="20030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1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618" y="2438400"/>
                  <a:ext cx="200025" cy="1571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100546" y="1219200"/>
                <a:ext cx="7043454" cy="4289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-1" y="4648200"/>
              <a:ext cx="858822" cy="7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TextBox 11"/>
          <p:cNvSpPr txBox="1"/>
          <p:nvPr/>
        </p:nvSpPr>
        <p:spPr>
          <a:xfrm>
            <a:off x="4991148" y="2599087"/>
            <a:ext cx="700520" cy="25068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Region 4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7715373" y="2078515"/>
            <a:ext cx="700520" cy="25068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Region 1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7452251" y="4039519"/>
            <a:ext cx="69442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Region 2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5628136" y="4473439"/>
            <a:ext cx="700520" cy="25068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Region 3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3190354" y="3952867"/>
            <a:ext cx="700520" cy="25068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Region 5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1346099" y="2329199"/>
            <a:ext cx="69442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Region 6</a:t>
            </a:r>
            <a:endParaRPr 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297243" y="5547907"/>
            <a:ext cx="8706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/>
              <a:t>VA Island locations not on map</a:t>
            </a:r>
            <a:r>
              <a:rPr lang="en-US" sz="1000" dirty="0" smtClean="0"/>
              <a:t>  </a:t>
            </a:r>
            <a:r>
              <a:rPr lang="en-US" sz="1000" b="0" dirty="0" smtClean="0"/>
              <a:t>American Samoa </a:t>
            </a:r>
            <a:r>
              <a:rPr lang="en-US" sz="1000" dirty="0" smtClean="0"/>
              <a:t>, </a:t>
            </a:r>
            <a:r>
              <a:rPr lang="en-US" sz="1000" b="0" dirty="0" smtClean="0"/>
              <a:t>Guam, Northern </a:t>
            </a:r>
            <a:r>
              <a:rPr lang="en-US" sz="1000" b="0" dirty="0"/>
              <a:t>Mariana </a:t>
            </a:r>
            <a:r>
              <a:rPr lang="en-US" sz="1000" b="0" dirty="0" smtClean="0"/>
              <a:t>Islands, Philippines </a:t>
            </a:r>
            <a:r>
              <a:rPr lang="en-US" sz="1000" b="0" dirty="0"/>
              <a:t>(</a:t>
            </a:r>
            <a:r>
              <a:rPr lang="en-US" sz="1000" b="0" dirty="0" smtClean="0"/>
              <a:t>V21)    Virgin Islands and Puerto Rico (V8)</a:t>
            </a:r>
          </a:p>
          <a:p>
            <a:endParaRPr lang="en-US" sz="1000" i="1" dirty="0" smtClean="0"/>
          </a:p>
          <a:p>
            <a:r>
              <a:rPr lang="en-US" sz="1000" i="1" dirty="0" smtClean="0"/>
              <a:t>Source: VHA Support Service Center (VSSC) Non-VA Care data cube</a:t>
            </a:r>
          </a:p>
          <a:p>
            <a:endParaRPr lang="en-US" sz="1000" b="0" dirty="0" smtClean="0"/>
          </a:p>
        </p:txBody>
      </p:sp>
    </p:spTree>
    <p:extLst>
      <p:ext uri="{BB962C8B-B14F-4D97-AF65-F5344CB8AC3E}">
        <p14:creationId xmlns:p14="http://schemas.microsoft.com/office/powerpoint/2010/main" xmlns="" val="34813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PC3 Regional Model</a:t>
            </a:r>
            <a:br>
              <a:rPr lang="en-US" dirty="0" smtClean="0"/>
            </a:br>
            <a:r>
              <a:rPr lang="en-US" sz="2000" dirty="0" smtClean="0"/>
              <a:t>Detailed Data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247703-226D-4D3C-AA47-5E24D270F17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6" y="4185497"/>
            <a:ext cx="4324349" cy="203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0" y="6590846"/>
            <a:ext cx="9144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Source</a:t>
            </a:r>
            <a:r>
              <a:rPr kumimoji="0" lang="en-US" sz="10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: VHA Support Service Center (VSSC) Non-VA Care data cube; Planning Systems Support Group (PSSG)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746941"/>
            <a:ext cx="3781425" cy="2161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0113" y="1746941"/>
            <a:ext cx="387350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474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Subcategory xmlns="de285f72-f059-4ea4-a95b-2c4bce2f26fd">36</Subcategory>
    <Section xmlns="de285f72-f059-4ea4-a95b-2c4bce2f26fd">4</Section>
    <Effective_x0020_Month xmlns="de285f72-f059-4ea4-a95b-2c4bce2f26fd">11 - November</Effective_x0020_Month>
    <Effective_x0020_Year xmlns="de285f72-f059-4ea4-a95b-2c4bce2f26fd">2012</Effective_x0020_Yea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69610E0F415E448801F76071DB3642" ma:contentTypeVersion="22" ma:contentTypeDescription="Create a new document." ma:contentTypeScope="" ma:versionID="0152dd845bfbceb1475659add0d3f66e">
  <xsd:schema xmlns:xsd="http://www.w3.org/2001/XMLSchema" xmlns:p="http://schemas.microsoft.com/office/2006/metadata/properties" xmlns:ns2="de285f72-f059-4ea4-a95b-2c4bce2f26fd" targetNamespace="http://schemas.microsoft.com/office/2006/metadata/properties" ma:root="true" ma:fieldsID="b4ee05c299ce98b433063f13467edca6" ns2:_="">
    <xsd:import namespace="de285f72-f059-4ea4-a95b-2c4bce2f26fd"/>
    <xsd:element name="properties">
      <xsd:complexType>
        <xsd:sequence>
          <xsd:element name="documentManagement">
            <xsd:complexType>
              <xsd:all>
                <xsd:element ref="ns2:Section" minOccurs="0"/>
                <xsd:element ref="ns2:Subcategory" minOccurs="0"/>
                <xsd:element ref="ns2:Effective_x0020_Month" minOccurs="0"/>
                <xsd:element ref="ns2:Effective_x0020_Yea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de285f72-f059-4ea4-a95b-2c4bce2f26fd" elementFormDefault="qualified">
    <xsd:import namespace="http://schemas.microsoft.com/office/2006/documentManagement/types"/>
    <xsd:element name="Section" ma:index="8" nillable="true" ma:displayName="Category (PMO)" ma:list="{36f3ab91-704d-45d1-8e17-5f9857e895af}" ma:internalName="Section" ma:readOnly="false" ma:showField="LinkTitleNoMenu">
      <xsd:simpleType>
        <xsd:restriction base="dms:Lookup"/>
      </xsd:simpleType>
    </xsd:element>
    <xsd:element name="Subcategory" ma:index="10" nillable="true" ma:displayName="Subcategory" ma:list="{9a645db7-5401-4e98-b3da-562b1a5433c5}" ma:internalName="Subcategory" ma:readOnly="false" ma:showField="LinkTitleNoMenu">
      <xsd:simpleType>
        <xsd:restriction base="dms:Lookup"/>
      </xsd:simpleType>
    </xsd:element>
    <xsd:element name="Effective_x0020_Month" ma:index="11" nillable="true" ma:displayName="Effective Month" ma:default="01 - January" ma:format="Dropdown" ma:internalName="Effective_x0020_Month">
      <xsd:simpleType>
        <xsd:restriction base="dms:Choice">
          <xsd:enumeration value="01 - January"/>
          <xsd:enumeration value="02 - February"/>
          <xsd:enumeration value="03 - March"/>
          <xsd:enumeration value="04 - April"/>
          <xsd:enumeration value="05 - May"/>
          <xsd:enumeration value="06 - June"/>
          <xsd:enumeration value="07 - July"/>
          <xsd:enumeration value="08 - August"/>
          <xsd:enumeration value="09 - September"/>
          <xsd:enumeration value="10 - October"/>
          <xsd:enumeration value="11 - November"/>
          <xsd:enumeration value="12 - December"/>
        </xsd:restriction>
      </xsd:simpleType>
    </xsd:element>
    <xsd:element name="Effective_x0020_Year" ma:index="12" nillable="true" ma:displayName="Effective Year" ma:default="2012" ma:format="Dropdown" ma:internalName="Effective_x0020_Year">
      <xsd:simpleType>
        <xsd:restriction base="dms:Choice">
          <xsd:enumeration value="2011"/>
          <xsd:enumeration value="2012"/>
          <xsd:enumeration value="2013"/>
          <xsd:enumeration value="2014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54F10B5-C5CE-42D1-8823-AFB9983CB5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731273-B2F1-4947-B9C8-621F24B8BBF1}">
  <ds:schemaRefs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  <ds:schemaRef ds:uri="de285f72-f059-4ea4-a95b-2c4bce2f26fd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1F98F02-1C4D-4D57-8209-B57C8BE05C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285f72-f059-4ea4-a95b-2c4bce2f26f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81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PC3 Regional Model Encompassing the Entire VHA Network</vt:lpstr>
      <vt:lpstr>PC3 Regional Model Detailed Data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PC3_General_Overview_Fact_Sheet_112812</dc:title>
  <dc:subject>template</dc:subject>
  <dc:creator>Department of Veterans Affairs</dc:creator>
  <cp:lastModifiedBy>Mara Wild</cp:lastModifiedBy>
  <cp:revision>174</cp:revision>
  <cp:lastPrinted>2013-01-08T21:30:25Z</cp:lastPrinted>
  <dcterms:created xsi:type="dcterms:W3CDTF">2011-05-12T19:56:03Z</dcterms:created>
  <dcterms:modified xsi:type="dcterms:W3CDTF">2013-02-07T16:27:35Z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0x0101008C69610E0F415E448801F76071DB3642</vt:lpwstr>
  </property>
  <property fmtid="{D5CDD505-2E9C-101B-9397-08002B2CF9AE}" pid="3" name="Archive">
    <vt:lpwstr>false</vt:lpwstr>
  </property>
  <property fmtid="{D5CDD505-2E9C-101B-9397-08002B2CF9AE}" pid="4" name="Acceptance Form Complete">
    <vt:lpwstr>false</vt:lpwstr>
  </property>
</Properties>
</file>