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57" r:id="rId5"/>
    <p:sldId id="261" r:id="rId6"/>
    <p:sldId id="263" r:id="rId7"/>
    <p:sldId id="268" r:id="rId8"/>
    <p:sldId id="264" r:id="rId9"/>
    <p:sldId id="265" r:id="rId10"/>
    <p:sldId id="266" r:id="rId11"/>
    <p:sldId id="267" r:id="rId1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3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11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4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5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3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79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16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6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0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27681-9A8D-41B3-A799-0C4596ED7C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A149B-D9BF-4436-86EE-36F0C63C0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8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63" y="515521"/>
            <a:ext cx="8976087" cy="34558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330" y="3594367"/>
            <a:ext cx="5807567" cy="30415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46808" y="6424655"/>
            <a:ext cx="2612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Title Sheet (Sheet 1 of 11)</a:t>
            </a:r>
          </a:p>
        </p:txBody>
      </p:sp>
    </p:spTree>
    <p:extLst>
      <p:ext uri="{BB962C8B-B14F-4D97-AF65-F5344CB8AC3E}">
        <p14:creationId xmlns:p14="http://schemas.microsoft.com/office/powerpoint/2010/main" val="711738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362"/>
            <a:ext cx="9144000" cy="55732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8497" y="2528515"/>
            <a:ext cx="7466275" cy="2751151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064981" y="6400801"/>
            <a:ext cx="412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Construction Area &amp; Limits (Sheet 2 of 11)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469" y="6127680"/>
            <a:ext cx="4248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NOTE:  Dimensions, shape of room/space &amp; area are approximate &amp; Contractor must field verify all measurements</a:t>
            </a:r>
          </a:p>
        </p:txBody>
      </p:sp>
    </p:spTree>
    <p:extLst>
      <p:ext uri="{BB962C8B-B14F-4D97-AF65-F5344CB8AC3E}">
        <p14:creationId xmlns:p14="http://schemas.microsoft.com/office/powerpoint/2010/main" val="107873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64981" y="6400801"/>
            <a:ext cx="3896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Architectural Demo Plan (Sheet 3 of 11)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6785" y="3551429"/>
            <a:ext cx="89564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/>
            </a:pPr>
            <a:r>
              <a:rPr lang="en-US" dirty="0">
                <a:solidFill>
                  <a:srgbClr val="FF0000"/>
                </a:solidFill>
              </a:rPr>
              <a:t>Abate &amp; remove flooring (mastic contains asbestos) &amp; prepare for new flooring installation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FF0000"/>
                </a:solidFill>
              </a:rPr>
              <a:t>Remove wall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FF0000"/>
                </a:solidFill>
              </a:rPr>
              <a:t>Remove door</a:t>
            </a:r>
          </a:p>
        </p:txBody>
      </p:sp>
      <p:sp>
        <p:nvSpPr>
          <p:cNvPr id="7" name="Oval 6"/>
          <p:cNvSpPr/>
          <p:nvPr/>
        </p:nvSpPr>
        <p:spPr>
          <a:xfrm>
            <a:off x="196785" y="3621429"/>
            <a:ext cx="262393" cy="254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6785" y="3892397"/>
            <a:ext cx="262393" cy="254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96785" y="4160323"/>
            <a:ext cx="262393" cy="254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307" y="540404"/>
            <a:ext cx="7321992" cy="2997926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3596639" y="2061048"/>
            <a:ext cx="301686" cy="369332"/>
            <a:chOff x="2456721" y="5762322"/>
            <a:chExt cx="301686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2456721" y="5762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2476367" y="5819767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10422" y="1399430"/>
            <a:ext cx="369168" cy="369332"/>
            <a:chOff x="2342227" y="6202017"/>
            <a:chExt cx="369168" cy="36933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53479" y="6269725"/>
              <a:ext cx="274344" cy="262151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342227" y="6202017"/>
              <a:ext cx="369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41389" y="1999750"/>
            <a:ext cx="369168" cy="369332"/>
            <a:chOff x="2342227" y="6202017"/>
            <a:chExt cx="369168" cy="36933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53479" y="6269725"/>
              <a:ext cx="274344" cy="262151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2342227" y="6202017"/>
              <a:ext cx="369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739703" y="1394925"/>
            <a:ext cx="301686" cy="369332"/>
            <a:chOff x="2456721" y="5762322"/>
            <a:chExt cx="301686" cy="369332"/>
          </a:xfrm>
        </p:grpSpPr>
        <p:sp>
          <p:nvSpPr>
            <p:cNvPr id="24" name="TextBox 23"/>
            <p:cNvSpPr txBox="1"/>
            <p:nvPr/>
          </p:nvSpPr>
          <p:spPr>
            <a:xfrm>
              <a:off x="2456721" y="5762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2476367" y="5819767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448717" y="2184416"/>
            <a:ext cx="581971" cy="369332"/>
            <a:chOff x="1727004" y="6216135"/>
            <a:chExt cx="581971" cy="369332"/>
          </a:xfrm>
        </p:grpSpPr>
        <p:sp>
          <p:nvSpPr>
            <p:cNvPr id="26" name="TextBox 25"/>
            <p:cNvSpPr txBox="1"/>
            <p:nvPr/>
          </p:nvSpPr>
          <p:spPr>
            <a:xfrm>
              <a:off x="1727004" y="6216135"/>
              <a:ext cx="581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1739702" y="6283316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17846" y="4461809"/>
            <a:ext cx="87969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GENERAL DEMO NOTES:  Coordinated all items w/COR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NOTE:  Where terrazzo wall base exist, demo wall/floor intersection sufficiently to be floated (filled in) horizontally and vertically (90 degree angle) to support and allow for proper installation of the new LVT flooring and 6” wall base.  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Remove Wall Mold where no longer active or needed. Repair wall.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Demo outlet, receptacles, etc. no longer required. Repair wall &amp; provide new blank stainless steel cover plate.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Ref SOW </a:t>
            </a:r>
          </a:p>
        </p:txBody>
      </p:sp>
    </p:spTree>
    <p:extLst>
      <p:ext uri="{BB962C8B-B14F-4D97-AF65-F5344CB8AC3E}">
        <p14:creationId xmlns:p14="http://schemas.microsoft.com/office/powerpoint/2010/main" val="1494266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86" y="414577"/>
            <a:ext cx="8094428" cy="3239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4786" y="4117701"/>
            <a:ext cx="84283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/>
            </a:pPr>
            <a:r>
              <a:rPr lang="en-US" dirty="0">
                <a:solidFill>
                  <a:srgbClr val="FF0000"/>
                </a:solidFill>
              </a:rPr>
              <a:t>Modify existing wood door with a ½ Door Vision Kit 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FF0000"/>
                </a:solidFill>
              </a:rPr>
              <a:t>Construct new wall w/sound proof insulation – extend wall to deck above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FF0000"/>
                </a:solidFill>
              </a:rPr>
              <a:t>Construct new Service Counter (Ref SOW)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FF0000"/>
                </a:solidFill>
              </a:rPr>
              <a:t>Install new sliding glass window w/acoustical performance (Ref LIDCO 260 System)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FF0000"/>
                </a:solidFill>
              </a:rPr>
              <a:t>Install new 36” wide solid core wood door with door hardware (coordinate w/COR)</a:t>
            </a:r>
          </a:p>
          <a:p>
            <a:pPr marL="342900" indent="-342900">
              <a:buAutoNum type="arabicPlain"/>
            </a:pPr>
            <a:r>
              <a:rPr lang="en-US" dirty="0">
                <a:solidFill>
                  <a:srgbClr val="FF0000"/>
                </a:solidFill>
              </a:rPr>
              <a:t>Install new LVT flooring &amp; 6” rubber wall base.  Corners shall be pre-formed.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38971" y="987622"/>
            <a:ext cx="301686" cy="369332"/>
            <a:chOff x="2456721" y="5762322"/>
            <a:chExt cx="301686" cy="369332"/>
          </a:xfrm>
        </p:grpSpPr>
        <p:sp>
          <p:nvSpPr>
            <p:cNvPr id="5" name="TextBox 4"/>
            <p:cNvSpPr txBox="1"/>
            <p:nvPr/>
          </p:nvSpPr>
          <p:spPr>
            <a:xfrm>
              <a:off x="2456721" y="5762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2476367" y="5819767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770035" y="2251597"/>
            <a:ext cx="369168" cy="369332"/>
            <a:chOff x="2342227" y="6202017"/>
            <a:chExt cx="369168" cy="3693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53479" y="6269725"/>
              <a:ext cx="274344" cy="26215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342227" y="6202017"/>
              <a:ext cx="369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595569" y="1882265"/>
            <a:ext cx="581971" cy="369332"/>
            <a:chOff x="1727004" y="6216135"/>
            <a:chExt cx="581971" cy="369332"/>
          </a:xfrm>
        </p:grpSpPr>
        <p:sp>
          <p:nvSpPr>
            <p:cNvPr id="11" name="TextBox 10"/>
            <p:cNvSpPr txBox="1"/>
            <p:nvPr/>
          </p:nvSpPr>
          <p:spPr>
            <a:xfrm>
              <a:off x="1727004" y="6216135"/>
              <a:ext cx="581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1739702" y="6283316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12"/>
          <p:cNvSpPr/>
          <p:nvPr/>
        </p:nvSpPr>
        <p:spPr>
          <a:xfrm>
            <a:off x="532738" y="4198288"/>
            <a:ext cx="262393" cy="254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53941" y="4471441"/>
            <a:ext cx="262393" cy="254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53941" y="4744594"/>
            <a:ext cx="262393" cy="254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401525" y="2511514"/>
            <a:ext cx="369168" cy="369332"/>
            <a:chOff x="2342227" y="6202017"/>
            <a:chExt cx="369168" cy="36933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53479" y="6269725"/>
              <a:ext cx="274344" cy="262151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342227" y="6202017"/>
              <a:ext cx="369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663633" y="1294991"/>
            <a:ext cx="581971" cy="369332"/>
            <a:chOff x="1727004" y="6216135"/>
            <a:chExt cx="581971" cy="369332"/>
          </a:xfrm>
        </p:grpSpPr>
        <p:sp>
          <p:nvSpPr>
            <p:cNvPr id="20" name="TextBox 19"/>
            <p:cNvSpPr txBox="1"/>
            <p:nvPr/>
          </p:nvSpPr>
          <p:spPr>
            <a:xfrm>
              <a:off x="1727004" y="6216135"/>
              <a:ext cx="581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21" name="Oval 20"/>
            <p:cNvSpPr/>
            <p:nvPr/>
          </p:nvSpPr>
          <p:spPr>
            <a:xfrm>
              <a:off x="1739702" y="6283316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Oval 21"/>
          <p:cNvSpPr/>
          <p:nvPr/>
        </p:nvSpPr>
        <p:spPr>
          <a:xfrm>
            <a:off x="553940" y="5002130"/>
            <a:ext cx="262393" cy="254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32738" y="5275283"/>
            <a:ext cx="262393" cy="254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4677437" y="925659"/>
            <a:ext cx="581971" cy="369332"/>
            <a:chOff x="1727004" y="6216135"/>
            <a:chExt cx="581971" cy="369332"/>
          </a:xfrm>
        </p:grpSpPr>
        <p:sp>
          <p:nvSpPr>
            <p:cNvPr id="25" name="TextBox 24"/>
            <p:cNvSpPr txBox="1"/>
            <p:nvPr/>
          </p:nvSpPr>
          <p:spPr>
            <a:xfrm>
              <a:off x="1727004" y="6216135"/>
              <a:ext cx="581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1739702" y="6283316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418392" y="3023537"/>
            <a:ext cx="581971" cy="369332"/>
            <a:chOff x="1727004" y="6216135"/>
            <a:chExt cx="581971" cy="369332"/>
          </a:xfrm>
        </p:grpSpPr>
        <p:sp>
          <p:nvSpPr>
            <p:cNvPr id="28" name="TextBox 27"/>
            <p:cNvSpPr txBox="1"/>
            <p:nvPr/>
          </p:nvSpPr>
          <p:spPr>
            <a:xfrm>
              <a:off x="1727004" y="6216135"/>
              <a:ext cx="581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1739702" y="6283316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Oval 29"/>
          <p:cNvSpPr/>
          <p:nvPr/>
        </p:nvSpPr>
        <p:spPr>
          <a:xfrm>
            <a:off x="532738" y="5558041"/>
            <a:ext cx="262393" cy="254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1590199" y="2340965"/>
            <a:ext cx="581971" cy="369332"/>
            <a:chOff x="1727004" y="6216135"/>
            <a:chExt cx="581971" cy="369332"/>
          </a:xfrm>
        </p:grpSpPr>
        <p:sp>
          <p:nvSpPr>
            <p:cNvPr id="32" name="TextBox 31"/>
            <p:cNvSpPr txBox="1"/>
            <p:nvPr/>
          </p:nvSpPr>
          <p:spPr>
            <a:xfrm>
              <a:off x="1727004" y="6216135"/>
              <a:ext cx="581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1739702" y="6283316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126414" y="2019222"/>
            <a:ext cx="581971" cy="369332"/>
            <a:chOff x="1727004" y="6216135"/>
            <a:chExt cx="581971" cy="369332"/>
          </a:xfrm>
        </p:grpSpPr>
        <p:sp>
          <p:nvSpPr>
            <p:cNvPr id="35" name="TextBox 34"/>
            <p:cNvSpPr txBox="1"/>
            <p:nvPr/>
          </p:nvSpPr>
          <p:spPr>
            <a:xfrm>
              <a:off x="1727004" y="6216135"/>
              <a:ext cx="581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1739702" y="6283316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563779" y="1348215"/>
            <a:ext cx="581971" cy="369332"/>
            <a:chOff x="1727004" y="6216135"/>
            <a:chExt cx="581971" cy="369332"/>
          </a:xfrm>
        </p:grpSpPr>
        <p:sp>
          <p:nvSpPr>
            <p:cNvPr id="38" name="TextBox 37"/>
            <p:cNvSpPr txBox="1"/>
            <p:nvPr/>
          </p:nvSpPr>
          <p:spPr>
            <a:xfrm>
              <a:off x="1727004" y="6216135"/>
              <a:ext cx="581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39" name="Oval 38"/>
            <p:cNvSpPr/>
            <p:nvPr/>
          </p:nvSpPr>
          <p:spPr>
            <a:xfrm>
              <a:off x="1739702" y="6283316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579674" y="2696180"/>
            <a:ext cx="581971" cy="369332"/>
            <a:chOff x="1727004" y="6216135"/>
            <a:chExt cx="581971" cy="369332"/>
          </a:xfrm>
        </p:grpSpPr>
        <p:sp>
          <p:nvSpPr>
            <p:cNvPr id="41" name="TextBox 40"/>
            <p:cNvSpPr txBox="1"/>
            <p:nvPr/>
          </p:nvSpPr>
          <p:spPr>
            <a:xfrm>
              <a:off x="1727004" y="6216135"/>
              <a:ext cx="581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1739702" y="6283316"/>
              <a:ext cx="262393" cy="2544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922284" y="6400801"/>
            <a:ext cx="3279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Architectural Plan (Sheet 6 of 11)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0867" y="3798381"/>
            <a:ext cx="8184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Items of Work, Contractor to provide and install (Refer to SOW for more details):</a:t>
            </a:r>
          </a:p>
        </p:txBody>
      </p:sp>
      <p:cxnSp>
        <p:nvCxnSpPr>
          <p:cNvPr id="46" name="Straight Connector 45"/>
          <p:cNvCxnSpPr>
            <a:stCxn id="20" idx="2"/>
          </p:cNvCxnSpPr>
          <p:nvPr/>
        </p:nvCxnSpPr>
        <p:spPr>
          <a:xfrm>
            <a:off x="2954619" y="1664323"/>
            <a:ext cx="15754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723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63" y="171297"/>
            <a:ext cx="8094428" cy="323932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868063" y="6353093"/>
            <a:ext cx="3279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Architectural Plan (Sheet 5 of 11)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1795" y="4606731"/>
            <a:ext cx="5044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GENERAL NEW WORK NOTES:  </a:t>
            </a:r>
          </a:p>
          <a:p>
            <a:r>
              <a:rPr lang="en-US" dirty="0">
                <a:solidFill>
                  <a:srgbClr val="FF0000"/>
                </a:solidFill>
              </a:rPr>
              <a:t>-    Coordinated all items w/COR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Repair walls as needed.  All walls, existing &amp; new, shall be newly textured &amp; painted.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Provide all new outlet covers, electrical &amp; data covers and wall mold for items to remain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Reference Submittals Section in SOW for Finishes for this project. 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 flipV="1">
            <a:off x="2919369" y="1359018"/>
            <a:ext cx="1526796" cy="8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2049ae95-6a93-4c04-a248-14f67acd0932@namprd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87120" y="3766914"/>
            <a:ext cx="2850335" cy="213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: Shape 2"/>
          <p:cNvSpPr/>
          <p:nvPr/>
        </p:nvSpPr>
        <p:spPr>
          <a:xfrm>
            <a:off x="7357144" y="3775046"/>
            <a:ext cx="604007" cy="1031846"/>
          </a:xfrm>
          <a:custGeom>
            <a:avLst/>
            <a:gdLst>
              <a:gd name="connsiteX0" fmla="*/ 0 w 645952"/>
              <a:gd name="connsiteY0" fmla="*/ 0 h 1048624"/>
              <a:gd name="connsiteX1" fmla="*/ 33556 w 645952"/>
              <a:gd name="connsiteY1" fmla="*/ 1048624 h 1048624"/>
              <a:gd name="connsiteX2" fmla="*/ 620785 w 645952"/>
              <a:gd name="connsiteY2" fmla="*/ 989901 h 1048624"/>
              <a:gd name="connsiteX3" fmla="*/ 645952 w 645952"/>
              <a:gd name="connsiteY3" fmla="*/ 125835 h 1048624"/>
              <a:gd name="connsiteX4" fmla="*/ 0 w 645952"/>
              <a:gd name="connsiteY4" fmla="*/ 0 h 1048624"/>
              <a:gd name="connsiteX0" fmla="*/ 0 w 620785"/>
              <a:gd name="connsiteY0" fmla="*/ 0 h 1048624"/>
              <a:gd name="connsiteX1" fmla="*/ 33556 w 620785"/>
              <a:gd name="connsiteY1" fmla="*/ 1048624 h 1048624"/>
              <a:gd name="connsiteX2" fmla="*/ 620785 w 620785"/>
              <a:gd name="connsiteY2" fmla="*/ 989901 h 1048624"/>
              <a:gd name="connsiteX3" fmla="*/ 620785 w 620785"/>
              <a:gd name="connsiteY3" fmla="*/ 58723 h 1048624"/>
              <a:gd name="connsiteX4" fmla="*/ 0 w 620785"/>
              <a:gd name="connsiteY4" fmla="*/ 0 h 1048624"/>
              <a:gd name="connsiteX0" fmla="*/ 0 w 604007"/>
              <a:gd name="connsiteY0" fmla="*/ 0 h 1031846"/>
              <a:gd name="connsiteX1" fmla="*/ 16778 w 604007"/>
              <a:gd name="connsiteY1" fmla="*/ 1031846 h 1031846"/>
              <a:gd name="connsiteX2" fmla="*/ 604007 w 604007"/>
              <a:gd name="connsiteY2" fmla="*/ 973123 h 1031846"/>
              <a:gd name="connsiteX3" fmla="*/ 604007 w 604007"/>
              <a:gd name="connsiteY3" fmla="*/ 41945 h 1031846"/>
              <a:gd name="connsiteX4" fmla="*/ 0 w 604007"/>
              <a:gd name="connsiteY4" fmla="*/ 0 h 103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007" h="1031846">
                <a:moveTo>
                  <a:pt x="0" y="0"/>
                </a:moveTo>
                <a:lnTo>
                  <a:pt x="16778" y="1031846"/>
                </a:lnTo>
                <a:lnTo>
                  <a:pt x="604007" y="973123"/>
                </a:lnTo>
                <a:lnTo>
                  <a:pt x="604007" y="41945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74914" y="3743343"/>
            <a:ext cx="1278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Modify existing wood door with a new ½ Door Vision Kit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</a:rPr>
              <a:t>(Ref </a:t>
            </a:r>
            <a:r>
              <a:rPr lang="en-US" sz="1200" dirty="0" err="1">
                <a:solidFill>
                  <a:srgbClr val="FF0000"/>
                </a:solidFill>
              </a:rPr>
              <a:t>Lidco</a:t>
            </a:r>
            <a:r>
              <a:rPr lang="en-US" sz="1200" dirty="0">
                <a:solidFill>
                  <a:srgbClr val="FF0000"/>
                </a:solidFill>
              </a:rPr>
              <a:t> 261 Sliding Window System Product Data)</a:t>
            </a:r>
            <a:endParaRPr lang="en-US" sz="12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677637" y="4026716"/>
            <a:ext cx="679507" cy="264253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007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92225" y="6353093"/>
            <a:ext cx="3465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Existing Ceiling Plan (Sheet 6 of 11)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66" y="311569"/>
            <a:ext cx="7135754" cy="292167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471513" y="643403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14883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64077" y="617710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42191" y="658252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36624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32706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08779" y="6177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674152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969301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320978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38161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183369" y="882595"/>
            <a:ext cx="25180" cy="21723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53554" y="617705"/>
            <a:ext cx="14488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536550" y="652007"/>
            <a:ext cx="23854" cy="24029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73582" y="643402"/>
            <a:ext cx="53020" cy="24115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872384" y="617705"/>
            <a:ext cx="29357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07156" y="643400"/>
            <a:ext cx="3142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896570" y="61770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175760" y="643400"/>
            <a:ext cx="1844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463389" y="643400"/>
            <a:ext cx="4246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476104" y="93957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484022" y="186363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827064" y="94061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690971" y="947841"/>
            <a:ext cx="32446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849973" y="1879630"/>
            <a:ext cx="29812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672726" y="186363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885401" y="939579"/>
            <a:ext cx="32307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905066" y="186482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910092" y="187963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6869310" y="1849622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877192" y="933111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850564" y="95157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1280160" y="939579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280160" y="1249734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1361340" y="1546457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1385194" y="186482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263209" y="2448201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1263209" y="2177733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1263209" y="2736787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1971923" y="1073426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949496" y="230908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423183" y="106342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430455" y="2255753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676289" y="107279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668374" y="2257246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ame 64"/>
          <p:cNvSpPr/>
          <p:nvPr/>
        </p:nvSpPr>
        <p:spPr>
          <a:xfrm>
            <a:off x="2586026" y="1568043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Frame 65"/>
          <p:cNvSpPr/>
          <p:nvPr/>
        </p:nvSpPr>
        <p:spPr>
          <a:xfrm>
            <a:off x="3995858" y="1559018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Frame 66"/>
          <p:cNvSpPr/>
          <p:nvPr/>
        </p:nvSpPr>
        <p:spPr>
          <a:xfrm>
            <a:off x="6580903" y="1554445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Frame 67"/>
          <p:cNvSpPr/>
          <p:nvPr/>
        </p:nvSpPr>
        <p:spPr>
          <a:xfrm>
            <a:off x="7208634" y="2426903"/>
            <a:ext cx="257642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71327" y="1282171"/>
            <a:ext cx="357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62872" y="1150243"/>
            <a:ext cx="357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1" name="Flowchart: Delay 70"/>
          <p:cNvSpPr/>
          <p:nvPr/>
        </p:nvSpPr>
        <p:spPr>
          <a:xfrm>
            <a:off x="1319133" y="1722183"/>
            <a:ext cx="134185" cy="276229"/>
          </a:xfrm>
          <a:prstGeom prst="flowChartDelay">
            <a:avLst/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549373" y="4109254"/>
            <a:ext cx="306737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LEGEND</a:t>
            </a:r>
            <a:r>
              <a:rPr lang="en-US" dirty="0"/>
              <a:t>:</a:t>
            </a:r>
          </a:p>
          <a:p>
            <a:r>
              <a:rPr lang="en-US" dirty="0"/>
              <a:t>	Existing 2’x4’ Light Fixture</a:t>
            </a:r>
          </a:p>
          <a:p>
            <a:r>
              <a:rPr lang="en-US" dirty="0"/>
              <a:t>         Existing Sprinkler Head</a:t>
            </a:r>
          </a:p>
          <a:p>
            <a:r>
              <a:rPr lang="en-US" dirty="0"/>
              <a:t>         Existing Supply Diffuser</a:t>
            </a:r>
          </a:p>
          <a:p>
            <a:r>
              <a:rPr lang="en-US" dirty="0"/>
              <a:t>         Existing Return Grille </a:t>
            </a:r>
          </a:p>
          <a:p>
            <a:r>
              <a:rPr lang="en-US" dirty="0"/>
              <a:t>         Existing </a:t>
            </a:r>
            <a:r>
              <a:rPr lang="en-US" dirty="0" err="1"/>
              <a:t>WiFi</a:t>
            </a:r>
            <a:r>
              <a:rPr lang="en-US" dirty="0"/>
              <a:t> Device</a:t>
            </a:r>
          </a:p>
          <a:p>
            <a:r>
              <a:rPr lang="en-US" dirty="0"/>
              <a:t>         Existing Mirror </a:t>
            </a:r>
          </a:p>
          <a:p>
            <a:endParaRPr lang="en-US" dirty="0"/>
          </a:p>
        </p:txBody>
      </p:sp>
      <p:sp>
        <p:nvSpPr>
          <p:cNvPr id="73" name="Rectangle 72"/>
          <p:cNvSpPr/>
          <p:nvPr/>
        </p:nvSpPr>
        <p:spPr>
          <a:xfrm rot="16200000">
            <a:off x="778910" y="4491116"/>
            <a:ext cx="266347" cy="23728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910966" y="482776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ame 74"/>
          <p:cNvSpPr/>
          <p:nvPr/>
        </p:nvSpPr>
        <p:spPr>
          <a:xfrm>
            <a:off x="804093" y="4983928"/>
            <a:ext cx="213745" cy="232327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Frame 75"/>
          <p:cNvSpPr/>
          <p:nvPr/>
        </p:nvSpPr>
        <p:spPr>
          <a:xfrm>
            <a:off x="797697" y="5278750"/>
            <a:ext cx="220141" cy="215798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93441" y="5488215"/>
            <a:ext cx="322514" cy="310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8" name="Flowchart: Delay 77"/>
          <p:cNvSpPr/>
          <p:nvPr/>
        </p:nvSpPr>
        <p:spPr>
          <a:xfrm>
            <a:off x="907767" y="5799196"/>
            <a:ext cx="134185" cy="276229"/>
          </a:xfrm>
          <a:prstGeom prst="flowChartDelay">
            <a:avLst/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3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8569"/>
            <a:ext cx="9144000" cy="42643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2187" y="5075079"/>
            <a:ext cx="822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PROVIDED FOR REFERENCE ONLY:  Contractor to verify all exact locations &amp; quantities.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7755" y="6353093"/>
            <a:ext cx="3926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Existing Electrical &amp; Data (Sheet 7 of 11)</a:t>
            </a:r>
          </a:p>
        </p:txBody>
      </p:sp>
    </p:spTree>
    <p:extLst>
      <p:ext uri="{BB962C8B-B14F-4D97-AF65-F5344CB8AC3E}">
        <p14:creationId xmlns:p14="http://schemas.microsoft.com/office/powerpoint/2010/main" val="3702912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68063" y="6353093"/>
            <a:ext cx="2811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Lighting Plan (Sheet 8 of 11)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17" y="408607"/>
            <a:ext cx="7199364" cy="288112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471513" y="643403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14883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64077" y="617710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42191" y="658252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36624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32706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08779" y="6177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674152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969301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320978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38161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183369" y="882595"/>
            <a:ext cx="25180" cy="21723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53554" y="617705"/>
            <a:ext cx="14488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536550" y="652007"/>
            <a:ext cx="23854" cy="24029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73582" y="643402"/>
            <a:ext cx="53020" cy="24115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872384" y="617705"/>
            <a:ext cx="29357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07156" y="643400"/>
            <a:ext cx="3142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896570" y="61770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175760" y="643400"/>
            <a:ext cx="1844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463389" y="643400"/>
            <a:ext cx="4246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476104" y="93957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484022" y="186363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827064" y="94061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690971" y="947841"/>
            <a:ext cx="32446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849973" y="1879630"/>
            <a:ext cx="29812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672726" y="186363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885401" y="939579"/>
            <a:ext cx="32307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905066" y="186482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910092" y="187963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6869310" y="1849622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877192" y="933111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850564" y="95157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1280160" y="939579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280160" y="1249734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1361340" y="1546457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1385194" y="186482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263209" y="2448201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1263209" y="2177733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1270481" y="271290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1971923" y="1073426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949496" y="230908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423183" y="106342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430455" y="2255753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676289" y="107279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668374" y="2257246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ame 64"/>
          <p:cNvSpPr/>
          <p:nvPr/>
        </p:nvSpPr>
        <p:spPr>
          <a:xfrm>
            <a:off x="2586026" y="1568043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Frame 65"/>
          <p:cNvSpPr/>
          <p:nvPr/>
        </p:nvSpPr>
        <p:spPr>
          <a:xfrm>
            <a:off x="3995858" y="1559018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Frame 66"/>
          <p:cNvSpPr/>
          <p:nvPr/>
        </p:nvSpPr>
        <p:spPr>
          <a:xfrm>
            <a:off x="6580903" y="1554445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Frame 67"/>
          <p:cNvSpPr/>
          <p:nvPr/>
        </p:nvSpPr>
        <p:spPr>
          <a:xfrm>
            <a:off x="7224201" y="2426903"/>
            <a:ext cx="277497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71327" y="1282171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62872" y="1150243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1" name="Flowchart: Delay 70"/>
          <p:cNvSpPr/>
          <p:nvPr/>
        </p:nvSpPr>
        <p:spPr>
          <a:xfrm>
            <a:off x="1319133" y="1722183"/>
            <a:ext cx="134185" cy="276229"/>
          </a:xfrm>
          <a:prstGeom prst="flowChartDelay">
            <a:avLst/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66" y="3521866"/>
            <a:ext cx="7199364" cy="2881128"/>
          </a:xfrm>
          <a:prstGeom prst="rect">
            <a:avLst/>
          </a:prstGeom>
        </p:spPr>
      </p:pic>
      <p:cxnSp>
        <p:nvCxnSpPr>
          <p:cNvPr id="73" name="Straight Connector 72"/>
          <p:cNvCxnSpPr/>
          <p:nvPr/>
        </p:nvCxnSpPr>
        <p:spPr>
          <a:xfrm>
            <a:off x="1454562" y="3756662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797932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2147126" y="373096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525240" y="3771511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2819673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3115755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591828" y="37309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657201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3952350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4304027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421210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166418" y="3995854"/>
            <a:ext cx="25180" cy="21723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536603" y="3730964"/>
            <a:ext cx="14488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6519599" y="3765266"/>
            <a:ext cx="23854" cy="24029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856631" y="3756661"/>
            <a:ext cx="53020" cy="24115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855433" y="3730964"/>
            <a:ext cx="29357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6190205" y="3756659"/>
            <a:ext cx="3142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879619" y="3730965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158809" y="3756659"/>
            <a:ext cx="1844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446438" y="3756659"/>
            <a:ext cx="4246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1459153" y="4052838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1467071" y="497689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4868450" y="4052838"/>
            <a:ext cx="32307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4888115" y="497807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5893141" y="499288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6852359" y="4962881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5860241" y="404637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6833613" y="406483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04"/>
          <p:cNvCxnSpPr/>
          <p:nvPr/>
        </p:nvCxnSpPr>
        <p:spPr>
          <a:xfrm flipV="1">
            <a:off x="1263209" y="4052838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1344389" y="4659716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1368243" y="4978079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V="1">
            <a:off x="1246258" y="556146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1954972" y="4186685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1932545" y="5422340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3818343" y="416717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3800502" y="539249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659338" y="4186050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6651423" y="5370505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ame 116"/>
          <p:cNvSpPr/>
          <p:nvPr/>
        </p:nvSpPr>
        <p:spPr>
          <a:xfrm>
            <a:off x="2569075" y="4681302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8" name="Frame 117"/>
          <p:cNvSpPr/>
          <p:nvPr/>
        </p:nvSpPr>
        <p:spPr>
          <a:xfrm>
            <a:off x="3978907" y="4672277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9" name="Frame 118"/>
          <p:cNvSpPr/>
          <p:nvPr/>
        </p:nvSpPr>
        <p:spPr>
          <a:xfrm>
            <a:off x="6563952" y="4667704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0" name="Frame 119"/>
          <p:cNvSpPr/>
          <p:nvPr/>
        </p:nvSpPr>
        <p:spPr>
          <a:xfrm>
            <a:off x="7207250" y="5540162"/>
            <a:ext cx="277497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154376" y="4395430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245921" y="4263502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123" name="Flowchart: Delay 122"/>
          <p:cNvSpPr/>
          <p:nvPr/>
        </p:nvSpPr>
        <p:spPr>
          <a:xfrm>
            <a:off x="1302182" y="4835442"/>
            <a:ext cx="134185" cy="276229"/>
          </a:xfrm>
          <a:prstGeom prst="flowChartDelay">
            <a:avLst/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2494472" y="4058288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2528155" y="498352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 rot="16200000">
            <a:off x="3567230" y="5448577"/>
            <a:ext cx="322099" cy="547863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2" name="Straight Connector 131"/>
          <p:cNvCxnSpPr/>
          <p:nvPr/>
        </p:nvCxnSpPr>
        <p:spPr>
          <a:xfrm flipV="1">
            <a:off x="1216710" y="5871791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/>
          <p:cNvSpPr/>
          <p:nvPr/>
        </p:nvSpPr>
        <p:spPr>
          <a:xfrm rot="16200000">
            <a:off x="3573209" y="4238894"/>
            <a:ext cx="306662" cy="572071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Connector 133"/>
          <p:cNvCxnSpPr/>
          <p:nvPr/>
        </p:nvCxnSpPr>
        <p:spPr>
          <a:xfrm flipV="1">
            <a:off x="1424770" y="437160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30918" y="108746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3697317" y="108895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3701080" y="204563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839536" y="202182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1798574" y="184161"/>
            <a:ext cx="60922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Lighting Demo Plan (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– Remove &amp; Salvage Item to be Re-used</a:t>
            </a:r>
            <a:r>
              <a:rPr lang="en-US" dirty="0"/>
              <a:t>)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1535479" y="3373982"/>
            <a:ext cx="46226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New Lighting Plan (</a:t>
            </a:r>
            <a:r>
              <a:rPr lang="en-US" dirty="0">
                <a:solidFill>
                  <a:srgbClr val="00B050"/>
                </a:solidFill>
              </a:rPr>
              <a:t>R – Replaced Salvaged Item</a:t>
            </a:r>
            <a:r>
              <a:rPr lang="en-US" dirty="0"/>
              <a:t>)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515493" y="42018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548964" y="5057714"/>
            <a:ext cx="274090" cy="382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3581731" y="435354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596608" y="553333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R</a:t>
            </a:r>
          </a:p>
        </p:txBody>
      </p:sp>
      <p:cxnSp>
        <p:nvCxnSpPr>
          <p:cNvPr id="146" name="Straight Connector 145"/>
          <p:cNvCxnSpPr/>
          <p:nvPr/>
        </p:nvCxnSpPr>
        <p:spPr>
          <a:xfrm flipV="1">
            <a:off x="1302182" y="527352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Oval 146"/>
          <p:cNvSpPr/>
          <p:nvPr/>
        </p:nvSpPr>
        <p:spPr>
          <a:xfrm>
            <a:off x="5329544" y="4168279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5338155" y="539249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ame 152"/>
          <p:cNvSpPr/>
          <p:nvPr/>
        </p:nvSpPr>
        <p:spPr>
          <a:xfrm>
            <a:off x="5238045" y="4676864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347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68063" y="6353093"/>
            <a:ext cx="2700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Ceiling Plan (Sheet 9 of 11)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17" y="408607"/>
            <a:ext cx="7199364" cy="288112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471513" y="643403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14883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64077" y="617710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42191" y="658252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36624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32706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08779" y="6177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674152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969301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320978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38161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183369" y="882595"/>
            <a:ext cx="25180" cy="21723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53554" y="617705"/>
            <a:ext cx="14488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536550" y="652007"/>
            <a:ext cx="23854" cy="24029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73582" y="643402"/>
            <a:ext cx="53020" cy="24115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872384" y="617705"/>
            <a:ext cx="29357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07156" y="643400"/>
            <a:ext cx="3142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896570" y="61770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175760" y="643400"/>
            <a:ext cx="1844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463389" y="643400"/>
            <a:ext cx="4246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476104" y="93957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484022" y="186363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827064" y="94061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690971" y="947841"/>
            <a:ext cx="32446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849973" y="1879630"/>
            <a:ext cx="29812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672726" y="186363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885401" y="939579"/>
            <a:ext cx="32307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905066" y="186482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910092" y="187963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6869310" y="1849622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877192" y="933111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850564" y="95157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1280160" y="939579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280160" y="1249734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1361340" y="1546457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1385194" y="186482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263209" y="2448201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1263209" y="2177733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1270481" y="271290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1971923" y="1073426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949496" y="230908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423183" y="106342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430455" y="2255753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676289" y="107279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668374" y="2257246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ame 64"/>
          <p:cNvSpPr/>
          <p:nvPr/>
        </p:nvSpPr>
        <p:spPr>
          <a:xfrm>
            <a:off x="2586026" y="1568043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Frame 65"/>
          <p:cNvSpPr/>
          <p:nvPr/>
        </p:nvSpPr>
        <p:spPr>
          <a:xfrm>
            <a:off x="3995858" y="1559018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Frame 66"/>
          <p:cNvSpPr/>
          <p:nvPr/>
        </p:nvSpPr>
        <p:spPr>
          <a:xfrm>
            <a:off x="6580903" y="1554445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Frame 67"/>
          <p:cNvSpPr/>
          <p:nvPr/>
        </p:nvSpPr>
        <p:spPr>
          <a:xfrm>
            <a:off x="7224201" y="2426903"/>
            <a:ext cx="277497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71327" y="1282171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62872" y="1150243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1" name="Flowchart: Delay 70"/>
          <p:cNvSpPr/>
          <p:nvPr/>
        </p:nvSpPr>
        <p:spPr>
          <a:xfrm>
            <a:off x="1319133" y="1722183"/>
            <a:ext cx="134185" cy="276229"/>
          </a:xfrm>
          <a:prstGeom prst="flowChartDelay">
            <a:avLst/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/>
          <p:cNvSpPr txBox="1"/>
          <p:nvPr/>
        </p:nvSpPr>
        <p:spPr>
          <a:xfrm>
            <a:off x="2839536" y="202182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1798574" y="184161"/>
            <a:ext cx="260641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Ceiling System Demo Plan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19673" y="553493"/>
            <a:ext cx="408557" cy="2501449"/>
          </a:xfrm>
          <a:prstGeom prst="rect">
            <a:avLst/>
          </a:prstGeom>
          <a:noFill/>
          <a:ln w="603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>
            <a:off x="4283587" y="595348"/>
            <a:ext cx="408557" cy="2501449"/>
          </a:xfrm>
          <a:prstGeom prst="rect">
            <a:avLst/>
          </a:prstGeom>
          <a:noFill/>
          <a:ln w="603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TextBox 154"/>
          <p:cNvSpPr txBox="1"/>
          <p:nvPr/>
        </p:nvSpPr>
        <p:spPr>
          <a:xfrm>
            <a:off x="3297936" y="2388373"/>
            <a:ext cx="942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Remove Ceiling Tile &amp; Grid as necessary</a:t>
            </a:r>
            <a:endParaRPr lang="en-US" sz="1200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4122492" y="2525275"/>
            <a:ext cx="394880" cy="14725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 flipH="1">
            <a:off x="3027393" y="2533770"/>
            <a:ext cx="428501" cy="21594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8" name="Picture 1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66" y="3521866"/>
            <a:ext cx="7199364" cy="2881128"/>
          </a:xfrm>
          <a:prstGeom prst="rect">
            <a:avLst/>
          </a:prstGeom>
        </p:spPr>
      </p:pic>
      <p:cxnSp>
        <p:nvCxnSpPr>
          <p:cNvPr id="159" name="Straight Connector 158"/>
          <p:cNvCxnSpPr/>
          <p:nvPr/>
        </p:nvCxnSpPr>
        <p:spPr>
          <a:xfrm>
            <a:off x="1454562" y="3756662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>
            <a:off x="1797932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>
            <a:off x="2147126" y="373096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>
            <a:off x="2525240" y="3771511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>
            <a:off x="2819673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/>
          <p:nvPr/>
        </p:nvCxnSpPr>
        <p:spPr>
          <a:xfrm>
            <a:off x="3115755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591828" y="37309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>
            <a:off x="3657201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3952350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>
            <a:off x="4304027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>
            <a:off x="3421210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5166418" y="3995854"/>
            <a:ext cx="25180" cy="21723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>
            <a:off x="5536603" y="3730964"/>
            <a:ext cx="14488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6519599" y="3765266"/>
            <a:ext cx="23854" cy="24029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/>
          <p:nvPr/>
        </p:nvCxnSpPr>
        <p:spPr>
          <a:xfrm>
            <a:off x="5856631" y="3756661"/>
            <a:ext cx="53020" cy="24115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>
            <a:off x="6855433" y="3730964"/>
            <a:ext cx="29357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>
            <a:off x="6190205" y="3756659"/>
            <a:ext cx="3142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>
            <a:off x="4879619" y="3730965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>
            <a:off x="7158809" y="3756659"/>
            <a:ext cx="1844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>
            <a:off x="7446438" y="3756659"/>
            <a:ext cx="4246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ectangle 178"/>
          <p:cNvSpPr/>
          <p:nvPr/>
        </p:nvSpPr>
        <p:spPr>
          <a:xfrm>
            <a:off x="1459153" y="4052838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1467071" y="497689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/>
          <p:nvPr/>
        </p:nvSpPr>
        <p:spPr>
          <a:xfrm>
            <a:off x="4868450" y="4052838"/>
            <a:ext cx="32307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4888115" y="497807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5893141" y="499288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6852359" y="4962881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5860241" y="404637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6833613" y="406483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/>
          <p:nvPr/>
        </p:nvCxnSpPr>
        <p:spPr>
          <a:xfrm flipV="1">
            <a:off x="1263209" y="4052838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 flipV="1">
            <a:off x="1344389" y="4659716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 flipV="1">
            <a:off x="1368243" y="4978079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 flipV="1">
            <a:off x="1246258" y="556146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/>
          <p:cNvSpPr/>
          <p:nvPr/>
        </p:nvSpPr>
        <p:spPr>
          <a:xfrm>
            <a:off x="1954972" y="4186685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1932545" y="5422340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/>
          <p:cNvSpPr/>
          <p:nvPr/>
        </p:nvSpPr>
        <p:spPr>
          <a:xfrm>
            <a:off x="3818343" y="416717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3800502" y="539249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/>
          <p:cNvSpPr/>
          <p:nvPr/>
        </p:nvSpPr>
        <p:spPr>
          <a:xfrm>
            <a:off x="6659338" y="4186050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6651423" y="5370505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Frame 196"/>
          <p:cNvSpPr/>
          <p:nvPr/>
        </p:nvSpPr>
        <p:spPr>
          <a:xfrm>
            <a:off x="2569075" y="4681302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8" name="Frame 197"/>
          <p:cNvSpPr/>
          <p:nvPr/>
        </p:nvSpPr>
        <p:spPr>
          <a:xfrm>
            <a:off x="3978907" y="4672277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9" name="Frame 198"/>
          <p:cNvSpPr/>
          <p:nvPr/>
        </p:nvSpPr>
        <p:spPr>
          <a:xfrm>
            <a:off x="6563952" y="4667704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0" name="Frame 199"/>
          <p:cNvSpPr/>
          <p:nvPr/>
        </p:nvSpPr>
        <p:spPr>
          <a:xfrm>
            <a:off x="7207250" y="5540162"/>
            <a:ext cx="277497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4154376" y="4395430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1245921" y="4263502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203" name="Flowchart: Delay 202"/>
          <p:cNvSpPr/>
          <p:nvPr/>
        </p:nvSpPr>
        <p:spPr>
          <a:xfrm>
            <a:off x="1302182" y="4835442"/>
            <a:ext cx="134185" cy="276229"/>
          </a:xfrm>
          <a:prstGeom prst="flowChartDelay">
            <a:avLst/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/>
          <p:nvPr/>
        </p:nvSpPr>
        <p:spPr>
          <a:xfrm>
            <a:off x="2494472" y="4058288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/>
          <p:nvPr/>
        </p:nvSpPr>
        <p:spPr>
          <a:xfrm>
            <a:off x="2528155" y="498352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/>
          <p:nvPr/>
        </p:nvSpPr>
        <p:spPr>
          <a:xfrm rot="16200000">
            <a:off x="3567230" y="5448577"/>
            <a:ext cx="322099" cy="547863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7" name="Straight Connector 206"/>
          <p:cNvCxnSpPr/>
          <p:nvPr/>
        </p:nvCxnSpPr>
        <p:spPr>
          <a:xfrm flipV="1">
            <a:off x="1216710" y="5871791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Rectangle 207"/>
          <p:cNvSpPr/>
          <p:nvPr/>
        </p:nvSpPr>
        <p:spPr>
          <a:xfrm rot="16200000">
            <a:off x="3573209" y="4238894"/>
            <a:ext cx="306662" cy="572071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9" name="Straight Connector 208"/>
          <p:cNvCxnSpPr/>
          <p:nvPr/>
        </p:nvCxnSpPr>
        <p:spPr>
          <a:xfrm flipV="1">
            <a:off x="1424770" y="437160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V="1">
            <a:off x="1302182" y="527352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Oval 214"/>
          <p:cNvSpPr/>
          <p:nvPr/>
        </p:nvSpPr>
        <p:spPr>
          <a:xfrm>
            <a:off x="5329544" y="4168279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/>
          <p:cNvSpPr/>
          <p:nvPr/>
        </p:nvSpPr>
        <p:spPr>
          <a:xfrm>
            <a:off x="5338155" y="539249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Frame 216"/>
          <p:cNvSpPr/>
          <p:nvPr/>
        </p:nvSpPr>
        <p:spPr>
          <a:xfrm>
            <a:off x="5238045" y="4676864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1535479" y="3373982"/>
            <a:ext cx="26381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New Ceiling Plan (Typical) 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190876" y="6168043"/>
            <a:ext cx="52915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New wall floor to deck above with </a:t>
            </a:r>
            <a:r>
              <a:rPr lang="en-US" sz="1200" dirty="0" err="1">
                <a:solidFill>
                  <a:srgbClr val="00B050"/>
                </a:solidFill>
              </a:rPr>
              <a:t>unfaced</a:t>
            </a:r>
            <a:r>
              <a:rPr lang="en-US" sz="1200" dirty="0">
                <a:solidFill>
                  <a:srgbClr val="00B050"/>
                </a:solidFill>
              </a:rPr>
              <a:t> batt insulation for sound proofing.  </a:t>
            </a:r>
          </a:p>
        </p:txBody>
      </p:sp>
      <p:cxnSp>
        <p:nvCxnSpPr>
          <p:cNvPr id="220" name="Straight Arrow Connector 219"/>
          <p:cNvCxnSpPr/>
          <p:nvPr/>
        </p:nvCxnSpPr>
        <p:spPr>
          <a:xfrm flipV="1">
            <a:off x="2050874" y="5106376"/>
            <a:ext cx="972499" cy="1108222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/>
          <p:cNvCxnSpPr/>
          <p:nvPr/>
        </p:nvCxnSpPr>
        <p:spPr>
          <a:xfrm flipV="1">
            <a:off x="3531380" y="5124409"/>
            <a:ext cx="972499" cy="1108222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TextBox 221"/>
          <p:cNvSpPr txBox="1"/>
          <p:nvPr/>
        </p:nvSpPr>
        <p:spPr>
          <a:xfrm>
            <a:off x="7288194" y="3909628"/>
            <a:ext cx="154222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TYPICAL: Finished ceiling shall be modified and adjusted to account for all ceiling changes &amp; new walls.</a:t>
            </a:r>
          </a:p>
        </p:txBody>
      </p:sp>
    </p:spTree>
    <p:extLst>
      <p:ext uri="{BB962C8B-B14F-4D97-AF65-F5344CB8AC3E}">
        <p14:creationId xmlns:p14="http://schemas.microsoft.com/office/powerpoint/2010/main" val="4289696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4846" y="6409462"/>
            <a:ext cx="3658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Sprinkler Head Plans (Sheet 10 of 11)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17" y="408607"/>
            <a:ext cx="7199364" cy="288112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471513" y="643403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14883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64077" y="617710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42191" y="658252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36624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32706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08779" y="6177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674152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969301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320978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38161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183369" y="882595"/>
            <a:ext cx="25180" cy="21723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53554" y="617705"/>
            <a:ext cx="14488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536550" y="652007"/>
            <a:ext cx="23854" cy="24029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73582" y="643402"/>
            <a:ext cx="53020" cy="24115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872384" y="617705"/>
            <a:ext cx="29357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07156" y="643400"/>
            <a:ext cx="3142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896570" y="61770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175760" y="643400"/>
            <a:ext cx="1844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463389" y="643400"/>
            <a:ext cx="4246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476104" y="93957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484022" y="186363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827064" y="94061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690971" y="947841"/>
            <a:ext cx="32446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849973" y="1879630"/>
            <a:ext cx="29812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672726" y="186363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885401" y="939579"/>
            <a:ext cx="32307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905066" y="186482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910092" y="187963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6869310" y="1849622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877192" y="933111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850564" y="95157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1280160" y="939579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280160" y="1249734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1361340" y="1546457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1385194" y="186482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263209" y="2448201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1263209" y="2177733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1270481" y="271290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1971923" y="1073426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949496" y="230908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423183" y="106342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430455" y="2255753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676289" y="107279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668374" y="2257246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ame 64"/>
          <p:cNvSpPr/>
          <p:nvPr/>
        </p:nvSpPr>
        <p:spPr>
          <a:xfrm>
            <a:off x="2586026" y="1568043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Frame 65"/>
          <p:cNvSpPr/>
          <p:nvPr/>
        </p:nvSpPr>
        <p:spPr>
          <a:xfrm>
            <a:off x="3995858" y="1559018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Frame 66"/>
          <p:cNvSpPr/>
          <p:nvPr/>
        </p:nvSpPr>
        <p:spPr>
          <a:xfrm>
            <a:off x="6580903" y="1554445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Frame 67"/>
          <p:cNvSpPr/>
          <p:nvPr/>
        </p:nvSpPr>
        <p:spPr>
          <a:xfrm>
            <a:off x="7224201" y="2426903"/>
            <a:ext cx="277497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71327" y="1282171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62872" y="1150243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1" name="Flowchart: Delay 70"/>
          <p:cNvSpPr/>
          <p:nvPr/>
        </p:nvSpPr>
        <p:spPr>
          <a:xfrm>
            <a:off x="1319133" y="1722183"/>
            <a:ext cx="134185" cy="276229"/>
          </a:xfrm>
          <a:prstGeom prst="flowChartDelay">
            <a:avLst/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66" y="3521866"/>
            <a:ext cx="7199364" cy="2881128"/>
          </a:xfrm>
          <a:prstGeom prst="rect">
            <a:avLst/>
          </a:prstGeom>
        </p:spPr>
      </p:pic>
      <p:cxnSp>
        <p:nvCxnSpPr>
          <p:cNvPr id="73" name="Straight Connector 72"/>
          <p:cNvCxnSpPr/>
          <p:nvPr/>
        </p:nvCxnSpPr>
        <p:spPr>
          <a:xfrm>
            <a:off x="1454562" y="3756662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797932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2147126" y="373096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525240" y="3771511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2819673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3115755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591828" y="37309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657201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3952350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4304027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421210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166418" y="3995854"/>
            <a:ext cx="25180" cy="21723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536603" y="3730964"/>
            <a:ext cx="14488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6519599" y="3765266"/>
            <a:ext cx="23854" cy="24029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856631" y="3756661"/>
            <a:ext cx="53020" cy="24115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855433" y="3730964"/>
            <a:ext cx="29357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6190205" y="3756659"/>
            <a:ext cx="3142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879619" y="3730965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158809" y="3756659"/>
            <a:ext cx="1844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446438" y="3756659"/>
            <a:ext cx="4246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1459153" y="4052838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1467071" y="497689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4868450" y="4052838"/>
            <a:ext cx="32307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4888115" y="497807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5893141" y="499288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6852359" y="4962881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5860241" y="404637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6833613" y="406483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04"/>
          <p:cNvCxnSpPr/>
          <p:nvPr/>
        </p:nvCxnSpPr>
        <p:spPr>
          <a:xfrm flipV="1">
            <a:off x="1263209" y="4052838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1344389" y="4659716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1368243" y="4978079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V="1">
            <a:off x="1246258" y="556146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1954972" y="4186685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1932545" y="5422340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3818343" y="416717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3800502" y="539249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659338" y="4186050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6651423" y="5370505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ame 116"/>
          <p:cNvSpPr/>
          <p:nvPr/>
        </p:nvSpPr>
        <p:spPr>
          <a:xfrm>
            <a:off x="2569075" y="4681302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8" name="Frame 117"/>
          <p:cNvSpPr/>
          <p:nvPr/>
        </p:nvSpPr>
        <p:spPr>
          <a:xfrm>
            <a:off x="3978907" y="4672277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9" name="Frame 118"/>
          <p:cNvSpPr/>
          <p:nvPr/>
        </p:nvSpPr>
        <p:spPr>
          <a:xfrm>
            <a:off x="6563952" y="4667704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0" name="Frame 119"/>
          <p:cNvSpPr/>
          <p:nvPr/>
        </p:nvSpPr>
        <p:spPr>
          <a:xfrm>
            <a:off x="7207250" y="5540162"/>
            <a:ext cx="277497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154376" y="4395430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245921" y="4263502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123" name="Flowchart: Delay 122"/>
          <p:cNvSpPr/>
          <p:nvPr/>
        </p:nvSpPr>
        <p:spPr>
          <a:xfrm>
            <a:off x="1302182" y="4835442"/>
            <a:ext cx="134185" cy="276229"/>
          </a:xfrm>
          <a:prstGeom prst="flowChartDelay">
            <a:avLst/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2494472" y="4058288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2528155" y="498352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 rot="16200000">
            <a:off x="3567230" y="5448577"/>
            <a:ext cx="322099" cy="547863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2" name="Straight Connector 131"/>
          <p:cNvCxnSpPr/>
          <p:nvPr/>
        </p:nvCxnSpPr>
        <p:spPr>
          <a:xfrm flipV="1">
            <a:off x="1216710" y="5871791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/>
          <p:cNvSpPr/>
          <p:nvPr/>
        </p:nvSpPr>
        <p:spPr>
          <a:xfrm rot="16200000">
            <a:off x="3573209" y="4238894"/>
            <a:ext cx="306662" cy="572071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Connector 133"/>
          <p:cNvCxnSpPr/>
          <p:nvPr/>
        </p:nvCxnSpPr>
        <p:spPr>
          <a:xfrm flipV="1">
            <a:off x="1424770" y="437160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4315308" y="92646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4331136" y="2118419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1798574" y="184161"/>
            <a:ext cx="441800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Sprinkler Head Demo Plan (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– Remove Item</a:t>
            </a:r>
            <a:r>
              <a:rPr lang="en-US" dirty="0"/>
              <a:t>)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1535479" y="3373982"/>
            <a:ext cx="39805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New Sprinkler Head Plan (</a:t>
            </a:r>
            <a:r>
              <a:rPr lang="en-US" dirty="0">
                <a:solidFill>
                  <a:srgbClr val="00B050"/>
                </a:solidFill>
              </a:rPr>
              <a:t>N – New Item</a:t>
            </a:r>
            <a:r>
              <a:rPr lang="en-US" dirty="0"/>
              <a:t>)</a:t>
            </a:r>
          </a:p>
        </p:txBody>
      </p:sp>
      <p:cxnSp>
        <p:nvCxnSpPr>
          <p:cNvPr id="146" name="Straight Connector 145"/>
          <p:cNvCxnSpPr/>
          <p:nvPr/>
        </p:nvCxnSpPr>
        <p:spPr>
          <a:xfrm flipV="1">
            <a:off x="1302182" y="527352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Oval 146"/>
          <p:cNvSpPr/>
          <p:nvPr/>
        </p:nvSpPr>
        <p:spPr>
          <a:xfrm>
            <a:off x="5329544" y="4168279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5338155" y="539249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Box 148"/>
          <p:cNvSpPr txBox="1"/>
          <p:nvPr/>
        </p:nvSpPr>
        <p:spPr>
          <a:xfrm>
            <a:off x="3750604" y="395002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720990" y="5200892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264375" y="5177702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</a:t>
            </a:r>
          </a:p>
        </p:txBody>
      </p:sp>
      <p:sp>
        <p:nvSpPr>
          <p:cNvPr id="153" name="Frame 152"/>
          <p:cNvSpPr/>
          <p:nvPr/>
        </p:nvSpPr>
        <p:spPr>
          <a:xfrm>
            <a:off x="5238045" y="4676864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257417" y="397034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629191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68063" y="6353093"/>
            <a:ext cx="3265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Mechanical Plan (Sheet 11 of 11)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17" y="408607"/>
            <a:ext cx="7199364" cy="288112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471513" y="643403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14883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64077" y="617710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42191" y="658252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36624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32706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08779" y="6177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674152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969301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320978" y="652007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38161" y="61770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183369" y="882595"/>
            <a:ext cx="25180" cy="21723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53554" y="617705"/>
            <a:ext cx="14488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536550" y="652007"/>
            <a:ext cx="23854" cy="24029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73582" y="643402"/>
            <a:ext cx="53020" cy="24115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872384" y="617705"/>
            <a:ext cx="29357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07156" y="643400"/>
            <a:ext cx="3142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896570" y="61770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175760" y="643400"/>
            <a:ext cx="1844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463389" y="643400"/>
            <a:ext cx="4246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476104" y="93957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484022" y="186363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827064" y="94061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690971" y="947841"/>
            <a:ext cx="32446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849973" y="1879630"/>
            <a:ext cx="29812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672726" y="186363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885401" y="939579"/>
            <a:ext cx="32307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905066" y="186482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910092" y="187963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6869310" y="1849622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877192" y="933111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850564" y="951577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1280160" y="939579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280160" y="1249734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1361340" y="1546457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1385194" y="186482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263209" y="2448201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1263209" y="2177733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1270481" y="271290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1971923" y="1073426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949496" y="230908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423183" y="106342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430455" y="2255753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676289" y="1072791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668374" y="2257246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ame 64"/>
          <p:cNvSpPr/>
          <p:nvPr/>
        </p:nvSpPr>
        <p:spPr>
          <a:xfrm>
            <a:off x="2586026" y="1568043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Frame 65"/>
          <p:cNvSpPr/>
          <p:nvPr/>
        </p:nvSpPr>
        <p:spPr>
          <a:xfrm>
            <a:off x="3995858" y="1559018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Frame 66"/>
          <p:cNvSpPr/>
          <p:nvPr/>
        </p:nvSpPr>
        <p:spPr>
          <a:xfrm>
            <a:off x="6580903" y="1554445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Frame 67"/>
          <p:cNvSpPr/>
          <p:nvPr/>
        </p:nvSpPr>
        <p:spPr>
          <a:xfrm>
            <a:off x="7224201" y="2426903"/>
            <a:ext cx="277497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71327" y="1282171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62872" y="1150243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71" name="Flowchart: Delay 70"/>
          <p:cNvSpPr/>
          <p:nvPr/>
        </p:nvSpPr>
        <p:spPr>
          <a:xfrm>
            <a:off x="1319133" y="1722183"/>
            <a:ext cx="134185" cy="276229"/>
          </a:xfrm>
          <a:prstGeom prst="flowChartDelay">
            <a:avLst/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66" y="3521866"/>
            <a:ext cx="7199364" cy="2881128"/>
          </a:xfrm>
          <a:prstGeom prst="rect">
            <a:avLst/>
          </a:prstGeom>
        </p:spPr>
      </p:pic>
      <p:cxnSp>
        <p:nvCxnSpPr>
          <p:cNvPr id="73" name="Straight Connector 72"/>
          <p:cNvCxnSpPr/>
          <p:nvPr/>
        </p:nvCxnSpPr>
        <p:spPr>
          <a:xfrm>
            <a:off x="1454562" y="3756662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797932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2147126" y="3730969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525240" y="3771511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2819673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3115755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591828" y="37309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657201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3952350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4304027" y="3765266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421210" y="3730968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166418" y="3995854"/>
            <a:ext cx="25180" cy="21723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536603" y="3730964"/>
            <a:ext cx="14488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6519599" y="3765266"/>
            <a:ext cx="23854" cy="24029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856631" y="3756661"/>
            <a:ext cx="53020" cy="24115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855433" y="3730964"/>
            <a:ext cx="29357" cy="24372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6190205" y="3756659"/>
            <a:ext cx="3142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879619" y="3730965"/>
            <a:ext cx="23854" cy="23217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158809" y="3756659"/>
            <a:ext cx="1844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7446438" y="3756659"/>
            <a:ext cx="42466" cy="24115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1459153" y="4052838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1467071" y="497689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4868450" y="4052838"/>
            <a:ext cx="323070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4888115" y="497807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5893141" y="499288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6852359" y="4962881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5860241" y="4046370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6833613" y="4064836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04"/>
          <p:cNvCxnSpPr/>
          <p:nvPr/>
        </p:nvCxnSpPr>
        <p:spPr>
          <a:xfrm flipV="1">
            <a:off x="1263209" y="4052838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1344389" y="4659716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1368243" y="4978079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V="1">
            <a:off x="1246258" y="556146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1954972" y="4186685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1932545" y="5422340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3818343" y="416717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3800502" y="539249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659338" y="4186050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6651423" y="5370505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ame 116"/>
          <p:cNvSpPr/>
          <p:nvPr/>
        </p:nvSpPr>
        <p:spPr>
          <a:xfrm>
            <a:off x="2569075" y="4681302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8" name="Frame 117"/>
          <p:cNvSpPr/>
          <p:nvPr/>
        </p:nvSpPr>
        <p:spPr>
          <a:xfrm>
            <a:off x="3978907" y="4672277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9" name="Frame 118"/>
          <p:cNvSpPr/>
          <p:nvPr/>
        </p:nvSpPr>
        <p:spPr>
          <a:xfrm>
            <a:off x="6563952" y="4667704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0" name="Frame 119"/>
          <p:cNvSpPr/>
          <p:nvPr/>
        </p:nvSpPr>
        <p:spPr>
          <a:xfrm>
            <a:off x="7207250" y="5540162"/>
            <a:ext cx="277497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154376" y="4395430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245921" y="4263502"/>
            <a:ext cx="357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W</a:t>
            </a:r>
          </a:p>
        </p:txBody>
      </p:sp>
      <p:sp>
        <p:nvSpPr>
          <p:cNvPr id="123" name="Flowchart: Delay 122"/>
          <p:cNvSpPr/>
          <p:nvPr/>
        </p:nvSpPr>
        <p:spPr>
          <a:xfrm>
            <a:off x="1302182" y="4835442"/>
            <a:ext cx="134185" cy="276229"/>
          </a:xfrm>
          <a:prstGeom prst="flowChartDelay">
            <a:avLst/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2494472" y="4058288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2528155" y="4983529"/>
            <a:ext cx="339847" cy="620202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 rot="16200000">
            <a:off x="3567230" y="5448577"/>
            <a:ext cx="322099" cy="547863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2" name="Straight Connector 131"/>
          <p:cNvCxnSpPr/>
          <p:nvPr/>
        </p:nvCxnSpPr>
        <p:spPr>
          <a:xfrm flipV="1">
            <a:off x="1216710" y="5871791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/>
          <p:cNvSpPr/>
          <p:nvPr/>
        </p:nvSpPr>
        <p:spPr>
          <a:xfrm rot="16200000">
            <a:off x="3573209" y="4238894"/>
            <a:ext cx="306662" cy="572071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Connector 133"/>
          <p:cNvCxnSpPr/>
          <p:nvPr/>
        </p:nvCxnSpPr>
        <p:spPr>
          <a:xfrm flipV="1">
            <a:off x="1424770" y="437160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1798574" y="184161"/>
            <a:ext cx="29340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Existing Supply &amp; Return Plan</a:t>
            </a:r>
          </a:p>
        </p:txBody>
      </p:sp>
      <p:cxnSp>
        <p:nvCxnSpPr>
          <p:cNvPr id="146" name="Straight Connector 145"/>
          <p:cNvCxnSpPr/>
          <p:nvPr/>
        </p:nvCxnSpPr>
        <p:spPr>
          <a:xfrm flipV="1">
            <a:off x="1302182" y="5273520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Oval 146"/>
          <p:cNvSpPr/>
          <p:nvPr/>
        </p:nvSpPr>
        <p:spPr>
          <a:xfrm>
            <a:off x="5329544" y="4168279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5338155" y="5392497"/>
            <a:ext cx="87465" cy="95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TextBox 151"/>
          <p:cNvSpPr txBox="1"/>
          <p:nvPr/>
        </p:nvSpPr>
        <p:spPr>
          <a:xfrm>
            <a:off x="5219209" y="4636414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</a:t>
            </a:r>
          </a:p>
        </p:txBody>
      </p:sp>
      <p:sp>
        <p:nvSpPr>
          <p:cNvPr id="153" name="Frame 152"/>
          <p:cNvSpPr/>
          <p:nvPr/>
        </p:nvSpPr>
        <p:spPr>
          <a:xfrm>
            <a:off x="5238045" y="4676864"/>
            <a:ext cx="277497" cy="302776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8" name="Frame 157"/>
          <p:cNvSpPr/>
          <p:nvPr/>
        </p:nvSpPr>
        <p:spPr>
          <a:xfrm>
            <a:off x="4030008" y="5566260"/>
            <a:ext cx="277497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9" name="Frame 158"/>
          <p:cNvSpPr/>
          <p:nvPr/>
        </p:nvSpPr>
        <p:spPr>
          <a:xfrm>
            <a:off x="2217829" y="5552360"/>
            <a:ext cx="277497" cy="302776"/>
          </a:xfrm>
          <a:prstGeom prst="fram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191364" y="5503544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4005246" y="552355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362908" y="39756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354957" y="437322"/>
            <a:ext cx="23853" cy="1561090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/>
          <p:nvPr/>
        </p:nvCxnSpPr>
        <p:spPr>
          <a:xfrm>
            <a:off x="2698078" y="1995082"/>
            <a:ext cx="4680732" cy="3330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6729160" y="1736539"/>
            <a:ext cx="6957" cy="280377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>
            <a:off x="2712106" y="1694802"/>
            <a:ext cx="8633" cy="300280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4129495" y="1688537"/>
            <a:ext cx="10093" cy="333103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>
            <a:off x="7656500" y="437322"/>
            <a:ext cx="17517" cy="2154040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>
            <a:off x="7375490" y="2574505"/>
            <a:ext cx="298527" cy="3786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 flipV="1">
            <a:off x="1252964" y="5847418"/>
            <a:ext cx="6494878" cy="11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>
            <a:off x="7337440" y="3571840"/>
            <a:ext cx="23853" cy="1561090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2680561" y="5129600"/>
            <a:ext cx="4680732" cy="3330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/>
          <p:nvPr/>
        </p:nvCxnSpPr>
        <p:spPr>
          <a:xfrm>
            <a:off x="6711643" y="4871057"/>
            <a:ext cx="6957" cy="280377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>
            <a:off x="2694589" y="4829320"/>
            <a:ext cx="8633" cy="300280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>
            <a:off x="4111978" y="4823055"/>
            <a:ext cx="10093" cy="333103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>
            <a:off x="7357973" y="5709023"/>
            <a:ext cx="298527" cy="3786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>
            <a:off x="7633653" y="3540055"/>
            <a:ext cx="17517" cy="2154040"/>
          </a:xfrm>
          <a:prstGeom prst="line">
            <a:avLst/>
          </a:prstGeom>
          <a:ln w="444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>
            <a:off x="2310092" y="5416020"/>
            <a:ext cx="5275187" cy="12135"/>
          </a:xfrm>
          <a:prstGeom prst="line">
            <a:avLst/>
          </a:prstGeom>
          <a:ln w="444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 flipH="1">
            <a:off x="2345076" y="5402487"/>
            <a:ext cx="360" cy="202145"/>
          </a:xfrm>
          <a:prstGeom prst="line">
            <a:avLst/>
          </a:prstGeom>
          <a:ln w="444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 flipH="1">
            <a:off x="4176351" y="5412271"/>
            <a:ext cx="360" cy="202145"/>
          </a:xfrm>
          <a:prstGeom prst="line">
            <a:avLst/>
          </a:prstGeom>
          <a:ln w="444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 flipH="1">
            <a:off x="5398649" y="4958884"/>
            <a:ext cx="360" cy="202145"/>
          </a:xfrm>
          <a:prstGeom prst="line">
            <a:avLst/>
          </a:prstGeom>
          <a:ln w="444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7554202" y="5536991"/>
            <a:ext cx="193936" cy="2414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>
            <a:off x="5312554" y="5036337"/>
            <a:ext cx="193936" cy="2414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>
            <a:off x="2970075" y="5334183"/>
            <a:ext cx="3547" cy="166943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>
            <a:off x="4098734" y="5500043"/>
            <a:ext cx="193936" cy="2414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628362" y="3357054"/>
            <a:ext cx="75896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New Supply &amp; Return Plan (</a:t>
            </a:r>
            <a:r>
              <a:rPr lang="en-US" dirty="0">
                <a:solidFill>
                  <a:srgbClr val="00B050"/>
                </a:solidFill>
              </a:rPr>
              <a:t>N – New Grille/Diffuser,   New Duct,    </a:t>
            </a:r>
            <a:r>
              <a:rPr lang="en-US" dirty="0">
                <a:solidFill>
                  <a:srgbClr val="FF0000"/>
                </a:solidFill>
              </a:rPr>
              <a:t>New Damper</a:t>
            </a:r>
            <a:r>
              <a:rPr lang="en-US" dirty="0"/>
              <a:t>)</a:t>
            </a:r>
          </a:p>
        </p:txBody>
      </p:sp>
      <p:cxnSp>
        <p:nvCxnSpPr>
          <p:cNvPr id="190" name="Straight Connector 189"/>
          <p:cNvCxnSpPr/>
          <p:nvPr/>
        </p:nvCxnSpPr>
        <p:spPr>
          <a:xfrm>
            <a:off x="6580903" y="3556234"/>
            <a:ext cx="193936" cy="2414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 flipV="1">
            <a:off x="5468638" y="3560980"/>
            <a:ext cx="153487" cy="2507"/>
          </a:xfrm>
          <a:prstGeom prst="line">
            <a:avLst/>
          </a:prstGeom>
          <a:ln w="444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429624" y="1374939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230 CFM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798434" y="1367855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230 CFM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6405787" y="1369107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230 CFM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2422242" y="4505578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180 CFM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020487" y="2676066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690 CFM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7032553" y="5803664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360 CFM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3833427" y="4489824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150 CFM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5058038" y="4500366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180 CFM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6395449" y="4483551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180 CFM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2013319" y="5798753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180 CFM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3818343" y="5806525"/>
            <a:ext cx="1062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150 CFM</a:t>
            </a:r>
          </a:p>
        </p:txBody>
      </p:sp>
    </p:spTree>
    <p:extLst>
      <p:ext uri="{BB962C8B-B14F-4D97-AF65-F5344CB8AC3E}">
        <p14:creationId xmlns:p14="http://schemas.microsoft.com/office/powerpoint/2010/main" val="898550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2243</TotalTime>
  <Words>616</Words>
  <Application>Microsoft Office PowerPoint</Application>
  <PresentationFormat>On-screen Show (4:3)</PresentationFormat>
  <Paragraphs>117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Walden, Stacy M.</dc:creator>
  <cp:lastModifiedBy>Walden, Stacy M.</cp:lastModifiedBy>
  <cp:revision>49</cp:revision>
  <cp:lastPrinted>2018-01-29T16:37:30Z</cp:lastPrinted>
  <dcterms:created xsi:type="dcterms:W3CDTF">2018-01-10T12:03:47Z</dcterms:created>
  <dcterms:modified xsi:type="dcterms:W3CDTF">2018-01-29T16:43:28Z</dcterms:modified>
</cp:coreProperties>
</file>