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1" r:id="rId3"/>
    <p:sldId id="271" r:id="rId4"/>
    <p:sldId id="282" r:id="rId5"/>
    <p:sldId id="283" r:id="rId6"/>
    <p:sldId id="284" r:id="rId7"/>
    <p:sldId id="287" r:id="rId8"/>
    <p:sldId id="285" r:id="rId9"/>
    <p:sldId id="289" r:id="rId10"/>
    <p:sldId id="288" r:id="rId11"/>
    <p:sldId id="292" r:id="rId12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A6CE2383-2DEF-4EB6-8178-827D53FD4982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CE588884-9596-4C65-B0B1-E429E4C75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4260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30BF0C18-E00F-4F45-99CC-1B8F9F286CBD}" type="datetimeFigureOut">
              <a:rPr lang="en-US" smtClean="0"/>
              <a:pPr/>
              <a:t>4/20/2015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9403AA4E-110A-4BC0-A92C-EF796195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45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7C73D3-0DA9-48EE-B52B-429171D87759}" type="slidenum">
              <a:rPr lang="en-US" smtClean="0">
                <a:latin typeface="Arial" pitchFamily="34" charset="0"/>
                <a:cs typeface="Arial" pitchFamily="34" charset="0"/>
              </a:rPr>
              <a:pPr/>
              <a:t>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316D355-2DD0-4CF4-9DE2-E2760CC66436}" type="slidenum">
              <a:rPr lang="en-US" smtClean="0">
                <a:latin typeface="Arial" pitchFamily="34" charset="0"/>
                <a:cs typeface="Arial" pitchFamily="34" charset="0"/>
              </a:rPr>
              <a:pPr/>
              <a:t>4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E23832-76DD-4262-876F-F4DE85FF05B8}" type="slidenum">
              <a:rPr lang="en-US" smtClean="0">
                <a:latin typeface="Arial" pitchFamily="34" charset="0"/>
                <a:cs typeface="Arial" pitchFamily="34" charset="0"/>
              </a:rPr>
              <a:pPr/>
              <a:t>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AEA605-FDF8-433B-8EB4-B6B33BBED7D2}" type="slidenum">
              <a:rPr lang="en-US" smtClean="0">
                <a:latin typeface="Arial" pitchFamily="34" charset="0"/>
                <a:cs typeface="Arial" pitchFamily="34" charset="0"/>
              </a:rPr>
              <a:pPr/>
              <a:t>6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7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E7A5CA-79DE-487A-8272-D0F2C7CA5F80}" type="slidenum">
              <a:rPr lang="en-US" smtClean="0">
                <a:latin typeface="Arial" pitchFamily="34" charset="0"/>
                <a:cs typeface="Arial" pitchFamily="34" charset="0"/>
              </a:rPr>
              <a:pPr/>
              <a:t>8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9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10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Module 4 2008</a:t>
            </a:r>
          </a:p>
        </p:txBody>
      </p:sp>
      <p:sp>
        <p:nvSpPr>
          <p:cNvPr id="296962" name="Rectangle 7"/>
          <p:cNvSpPr txBox="1">
            <a:spLocks noGrp="1" noChangeArrowheads="1"/>
          </p:cNvSpPr>
          <p:nvPr/>
        </p:nvSpPr>
        <p:spPr bwMode="auto">
          <a:xfrm>
            <a:off x="3978813" y="8845214"/>
            <a:ext cx="3044288" cy="4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03" tIns="46652" rIns="93303" bIns="46652" anchor="b"/>
          <a:lstStyle/>
          <a:p>
            <a:pPr algn="r" defTabSz="933935"/>
            <a:fld id="{8EFC252A-6059-408A-8A80-A57F12D6643C}" type="slidenum">
              <a:rPr lang="en-US" sz="1200">
                <a:latin typeface="Tahoma" pitchFamily="34" charset="0"/>
              </a:rPr>
              <a:pPr algn="r" defTabSz="933935"/>
              <a:t>11</a:t>
            </a:fld>
            <a:endParaRPr lang="en-US" sz="1200" dirty="0">
              <a:latin typeface="Tahoma" pitchFamily="34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ln cap="flat"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3587" tIns="46795" rIns="93587" bIns="46795"/>
          <a:lstStyle/>
          <a:p>
            <a:pPr latinLnBrk="1"/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4/20/2015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4/20/2015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4/20/2015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4/20/2015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4/20/2015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4/20/2015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1F0E5-ADDE-46F8-A218-E410B9B40E26}" type="datetimeFigureOut">
              <a:rPr lang="en-US" smtClean="0"/>
              <a:pPr/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vip.vetbiz.gov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  <a:cs typeface="Times New Roman" pitchFamily="18" charset="0"/>
              </a:rPr>
              <a:t>Department of Veterans Affairs </a:t>
            </a:r>
            <a:r>
              <a:rPr lang="en-US" sz="3200" dirty="0">
                <a:latin typeface="+mn-lt"/>
                <a:cs typeface="Times New Roman" pitchFamily="18" charset="0"/>
              </a:rPr>
              <a:t/>
            </a:r>
            <a:br>
              <a:rPr lang="en-US" sz="3200" dirty="0">
                <a:latin typeface="+mn-lt"/>
                <a:cs typeface="Times New Roman" pitchFamily="18" charset="0"/>
              </a:rPr>
            </a:br>
            <a:r>
              <a:rPr lang="en-US" sz="3200" b="1" dirty="0">
                <a:latin typeface="+mn-lt"/>
                <a:cs typeface="Times New Roman" pitchFamily="18" charset="0"/>
              </a:rPr>
              <a:t>Network Contracting Office (NCO) 21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pic>
        <p:nvPicPr>
          <p:cNvPr id="12" name="Content Placeholder 11" descr="Department_of_Veterans_Affairs-logo-98F1390759-seeklogo_com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71800" y="1676400"/>
            <a:ext cx="2743200" cy="2743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TextBox 12"/>
          <p:cNvSpPr txBox="1"/>
          <p:nvPr/>
        </p:nvSpPr>
        <p:spPr>
          <a:xfrm>
            <a:off x="457200" y="4800600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Defenders Lodge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12 KV Installation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Pre-Proposal Conference and Site Walk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April </a:t>
            </a:r>
            <a:r>
              <a:rPr lang="en-US" sz="2400" dirty="0" smtClean="0">
                <a:cs typeface="Times New Roman" pitchFamily="18" charset="0"/>
              </a:rPr>
              <a:t>21,  </a:t>
            </a:r>
            <a:r>
              <a:rPr lang="en-US" sz="2400" dirty="0" smtClean="0">
                <a:cs typeface="Times New Roman" pitchFamily="18" charset="0"/>
              </a:rPr>
              <a:t>2015 at </a:t>
            </a:r>
            <a:r>
              <a:rPr lang="en-US" sz="2400" dirty="0" smtClean="0">
                <a:cs typeface="Times New Roman" pitchFamily="18" charset="0"/>
              </a:rPr>
              <a:t>1:00pm</a:t>
            </a:r>
            <a:endParaRPr lang="en-US" sz="2400" dirty="0" smtClean="0"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VA Palo Alto Health Care System, </a:t>
            </a:r>
            <a:r>
              <a:rPr lang="en-US" sz="2400" dirty="0" smtClean="0">
                <a:cs typeface="Times New Roman" pitchFamily="18" charset="0"/>
              </a:rPr>
              <a:t>Palo Alto Division</a:t>
            </a:r>
            <a:endParaRPr lang="en-US" sz="2400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INTRODUCTIONS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smtClean="0"/>
              <a:t>VA REPRESENTATIVES: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Contracting Officer:  Andrea Fair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COR’s: </a:t>
            </a:r>
            <a:r>
              <a:rPr lang="en-US" sz="3000" dirty="0" smtClean="0"/>
              <a:t>Matthew Pechman</a:t>
            </a:r>
            <a:endParaRPr lang="en-US" sz="3000" dirty="0" smtClean="0"/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Alt COR</a:t>
            </a:r>
            <a:r>
              <a:rPr lang="en-US" sz="3000" dirty="0" smtClean="0"/>
              <a:t>: TBD</a:t>
            </a:r>
            <a:endParaRPr lang="en-US" dirty="0" smtClean="0"/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	</a:t>
            </a:r>
            <a:r>
              <a:rPr lang="en-US" b="1" dirty="0" smtClean="0"/>
              <a:t>Your point of contact for all correspondence:  </a:t>
            </a:r>
            <a:r>
              <a:rPr lang="en-US" sz="3500" b="1" dirty="0" smtClean="0">
                <a:solidFill>
                  <a:srgbClr val="FF0000"/>
                </a:solidFill>
              </a:rPr>
              <a:t>andrea.fair@va.gov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Solicitation Requirements</a:t>
            </a:r>
          </a:p>
          <a:p>
            <a:r>
              <a:rPr lang="en-US" dirty="0" smtClean="0"/>
              <a:t>Scope Overview</a:t>
            </a:r>
          </a:p>
          <a:p>
            <a:r>
              <a:rPr lang="en-US" dirty="0" smtClean="0"/>
              <a:t>Project Site Walk</a:t>
            </a:r>
          </a:p>
          <a:p>
            <a:r>
              <a:rPr lang="en-US" dirty="0" smtClean="0"/>
              <a:t>Q &amp; A - Open Discussion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 fontScale="850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PURPOSE: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Provide additional information about the solicitation and project site</a:t>
            </a:r>
            <a:br>
              <a:rPr lang="en-US" dirty="0" smtClean="0"/>
            </a:br>
            <a:endParaRPr lang="en-US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AGENDA: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Review portions of the solicitation and offer requirements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Solicitation and all amendments will be posted to the </a:t>
            </a:r>
            <a:r>
              <a:rPr lang="en-US" u="sng" dirty="0" smtClean="0">
                <a:solidFill>
                  <a:srgbClr val="FF0000"/>
                </a:solidFill>
              </a:rPr>
              <a:t>www.fbo.gov</a:t>
            </a:r>
            <a:r>
              <a:rPr lang="en-US" dirty="0" smtClean="0"/>
              <a:t> website. 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Review of project scopes – VA and AE firm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Job Site Walk through- Pictures Authorized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QUESTIONS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Proposal questions </a:t>
            </a:r>
            <a:r>
              <a:rPr lang="en-US" dirty="0" smtClean="0"/>
              <a:t>– Will address basic questions regarding the solicitation requirements, not technical questions regarding drawings/specifications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Words of Caution- </a:t>
            </a:r>
            <a:r>
              <a:rPr lang="en-US" dirty="0" smtClean="0"/>
              <a:t>Base your offers on the solicitation and amendments to the solicitation as issued.  Nothing said at this conference can be interpreted as an amendment to this solicitation unless issued as a formal amendment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smtClean="0"/>
              <a:t>TECHNICAL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5105400"/>
          </a:xfrm>
        </p:spPr>
        <p:txBody>
          <a:bodyPr rtlCol="0">
            <a:normAutofit fontScale="62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500" dirty="0" smtClean="0"/>
              <a:t>Submit all solicitation questions in writing – Send questions related to the solicitation documents to my email address </a:t>
            </a:r>
            <a:r>
              <a:rPr lang="en-US" sz="4500" dirty="0" smtClean="0">
                <a:solidFill>
                  <a:srgbClr val="FF0000"/>
                </a:solidFill>
              </a:rPr>
              <a:t>andrea.fair@va.gov</a:t>
            </a:r>
            <a:r>
              <a:rPr lang="en-US" sz="4500" dirty="0" smtClean="0"/>
              <a:t> via an RFI. </a:t>
            </a:r>
            <a:br>
              <a:rPr lang="en-US" sz="4500" dirty="0" smtClean="0"/>
            </a:br>
            <a:r>
              <a:rPr lang="en-US" sz="4500" dirty="0" smtClean="0"/>
              <a:t/>
            </a:r>
            <a:br>
              <a:rPr lang="en-US" sz="4500" dirty="0" smtClean="0"/>
            </a:br>
            <a:r>
              <a:rPr lang="en-US" sz="4500" b="1" u="sng" dirty="0" smtClean="0"/>
              <a:t>Submit in a Word Document or in the body of email</a:t>
            </a:r>
            <a:endParaRPr lang="en-US" sz="45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500" dirty="0" smtClean="0"/>
              <a:t> 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Responses will be obtained and issued via amendment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8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Cutoff date for questions will be </a:t>
            </a:r>
            <a:r>
              <a:rPr lang="en-US" sz="3800" b="1" dirty="0" smtClean="0">
                <a:solidFill>
                  <a:srgbClr val="FF0000"/>
                </a:solidFill>
              </a:rPr>
              <a:t>April 28, </a:t>
            </a:r>
            <a:r>
              <a:rPr lang="en-US" sz="3800" b="1" dirty="0" smtClean="0">
                <a:solidFill>
                  <a:srgbClr val="FF0000"/>
                </a:solidFill>
              </a:rPr>
              <a:t>2015 10AM </a:t>
            </a:r>
            <a:r>
              <a:rPr lang="en-US" sz="3800" dirty="0" smtClean="0"/>
              <a:t>Local Time.</a:t>
            </a:r>
            <a:br>
              <a:rPr lang="en-US" sz="3800" dirty="0" smtClean="0"/>
            </a:br>
            <a:r>
              <a:rPr lang="en-US" sz="3800" dirty="0" smtClean="0"/>
              <a:t> 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Attempts will be made to respond to questions after the cutoff date, but due to time constraints, responses may not be provided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Invitation for Bid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lnSpcReduction="10000"/>
          </a:bodyPr>
          <a:lstStyle/>
          <a:p>
            <a:pPr lvl="1">
              <a:buFont typeface="Arial" pitchFamily="34" charset="0"/>
              <a:buChar char="•"/>
            </a:pPr>
            <a:r>
              <a:rPr lang="en-US" sz="3200" dirty="0"/>
              <a:t>Basis for award will be sealed </a:t>
            </a:r>
            <a:r>
              <a:rPr lang="en-US" sz="3200" dirty="0" smtClean="0"/>
              <a:t>bid procedures </a:t>
            </a:r>
            <a:r>
              <a:rPr lang="en-US" sz="3200" dirty="0"/>
              <a:t>in accordance with FAR 14</a:t>
            </a:r>
            <a:br>
              <a:rPr lang="en-US" sz="3200" dirty="0"/>
            </a:br>
            <a:endParaRPr lang="en-US" sz="3200" dirty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No deductive alternates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Magnitude of construction is </a:t>
            </a:r>
            <a:r>
              <a:rPr lang="en-US" sz="3200" dirty="0" smtClean="0"/>
              <a:t>$500,000 </a:t>
            </a:r>
            <a:r>
              <a:rPr lang="en-US" sz="3200" dirty="0" smtClean="0"/>
              <a:t>and </a:t>
            </a:r>
            <a:r>
              <a:rPr lang="en-US" sz="3200" dirty="0" smtClean="0"/>
              <a:t>$1,000,000</a:t>
            </a: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Email submissions are acceptable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r>
              <a:rPr lang="en-US" b="1" dirty="0"/>
              <a:t>Invitation for Bid</a:t>
            </a:r>
            <a:endParaRPr 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Set aside for </a:t>
            </a:r>
            <a:r>
              <a:rPr lang="en-US" b="1" u="sng" dirty="0" smtClean="0"/>
              <a:t>VISN 21 MATOC HOLDERS ONLY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FBO is the only authorized website for bid info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All offerors shall be registered in both SAM </a:t>
            </a:r>
            <a:r>
              <a:rPr lang="en-US" u="sng" dirty="0" smtClean="0">
                <a:solidFill>
                  <a:srgbClr val="FF0000"/>
                </a:solidFill>
              </a:rPr>
              <a:t>www.sam.gov</a:t>
            </a:r>
            <a:r>
              <a:rPr lang="en-US" dirty="0" smtClean="0"/>
              <a:t>  &amp; VetBiz </a:t>
            </a:r>
            <a:r>
              <a:rPr lang="en-US" u="sng" dirty="0" smtClean="0">
                <a:solidFill>
                  <a:srgbClr val="FF0000"/>
                </a:solidFill>
                <a:hlinkClick r:id="rId3"/>
              </a:rPr>
              <a:t>http://vip.vetbiz.gov</a:t>
            </a:r>
            <a:r>
              <a:rPr lang="en-US" u="sng" dirty="0" smtClean="0">
                <a:solidFill>
                  <a:srgbClr val="FF0000"/>
                </a:solidFill>
              </a:rPr>
              <a:t/>
            </a:r>
            <a:br>
              <a:rPr lang="en-US" u="sng" dirty="0" smtClean="0">
                <a:solidFill>
                  <a:srgbClr val="FF0000"/>
                </a:solidFill>
              </a:rPr>
            </a:br>
            <a:endParaRPr lang="en-US" dirty="0" smtClean="0">
              <a:solidFill>
                <a:srgbClr val="FF0000"/>
              </a:solidFill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Offeror will be verified that it is an SDVOSB Concern listed as verified in the VetBiz Database at time of submission of offer and time of Award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NO LOGO, NO GO</a:t>
            </a:r>
          </a:p>
          <a:p>
            <a:pPr eaLnBrk="1" hangingPunct="1">
              <a:buFont typeface="Arial" pitchFamily="34" charset="0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Solicitation Due Date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Offer due date is currently scheduled for </a:t>
            </a:r>
            <a:r>
              <a:rPr lang="en-US" sz="3200" dirty="0" smtClean="0">
                <a:solidFill>
                  <a:srgbClr val="FF0000"/>
                </a:solidFill>
              </a:rPr>
              <a:t>2:00PM on May </a:t>
            </a:r>
            <a:r>
              <a:rPr lang="en-US" sz="3200" dirty="0" smtClean="0">
                <a:solidFill>
                  <a:srgbClr val="FF0000"/>
                </a:solidFill>
              </a:rPr>
              <a:t>13, </a:t>
            </a:r>
            <a:r>
              <a:rPr lang="en-US" sz="3200" dirty="0" smtClean="0">
                <a:solidFill>
                  <a:srgbClr val="FF0000"/>
                </a:solidFill>
              </a:rPr>
              <a:t>2015</a:t>
            </a:r>
            <a:r>
              <a:rPr lang="en-US" sz="3200" dirty="0" smtClean="0"/>
              <a:t>, unless changed by </a:t>
            </a:r>
            <a:r>
              <a:rPr lang="en-US" sz="3200" dirty="0" smtClean="0"/>
              <a:t>amendment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Electronic bids are acceptable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Anticipate an award by </a:t>
            </a:r>
            <a:r>
              <a:rPr lang="en-US" sz="3200" dirty="0" smtClean="0"/>
              <a:t>late May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Project completion date is </a:t>
            </a:r>
            <a:r>
              <a:rPr lang="en-US" sz="3200" dirty="0" smtClean="0"/>
              <a:t>120</a:t>
            </a:r>
            <a:r>
              <a:rPr lang="en-US" sz="3200" dirty="0" smtClean="0"/>
              <a:t> </a:t>
            </a:r>
            <a:r>
              <a:rPr lang="en-US" sz="3200" dirty="0" smtClean="0"/>
              <a:t>calendar days after issuance of the NTP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smtClean="0"/>
              <a:t>BONDS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Solicitations requires a Bid Bond, Payment and Performance Bonds 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Bond forms can be found at </a:t>
            </a:r>
            <a:r>
              <a:rPr lang="en-US" sz="3200" u="sng" dirty="0" smtClean="0">
                <a:solidFill>
                  <a:srgbClr val="FF0000"/>
                </a:solidFill>
              </a:rPr>
              <a:t>www.gsa.gov</a:t>
            </a:r>
            <a:r>
              <a:rPr lang="en-US" sz="3200" dirty="0" smtClean="0"/>
              <a:t> 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b">
            <a:normAutofit/>
          </a:bodyPr>
          <a:lstStyle/>
          <a:p>
            <a:r>
              <a:rPr lang="en-US" dirty="0" smtClean="0"/>
              <a:t>Questions??</a:t>
            </a:r>
            <a:endParaRPr lang="en-US" dirty="0"/>
          </a:p>
        </p:txBody>
      </p:sp>
      <p:sp>
        <p:nvSpPr>
          <p:cNvPr id="295939" name="Rectangle 3"/>
          <p:cNvSpPr>
            <a:spLocks noChangeArrowheads="1"/>
          </p:cNvSpPr>
          <p:nvPr/>
        </p:nvSpPr>
        <p:spPr bwMode="auto">
          <a:xfrm>
            <a:off x="533400" y="1524000"/>
            <a:ext cx="8382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Return completed sign in sheet to me before you leave</a:t>
            </a:r>
            <a:br>
              <a:rPr lang="en-US" sz="2800" dirty="0" smtClean="0">
                <a:latin typeface="+mj-lt"/>
              </a:rPr>
            </a:br>
            <a:endParaRPr lang="en-US" sz="2800" dirty="0" smtClean="0">
              <a:latin typeface="+mj-lt"/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Amendment with sign in sheet to be posted this week</a:t>
            </a:r>
            <a:br>
              <a:rPr lang="en-US" sz="2800" dirty="0" smtClean="0">
                <a:latin typeface="+mj-lt"/>
              </a:rPr>
            </a:br>
            <a:endParaRPr lang="en-US" sz="2800" dirty="0" smtClean="0">
              <a:latin typeface="+mj-lt"/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RFI’s and VA responses will be posted as an amendment before proposal due date</a:t>
            </a:r>
            <a:endParaRPr lang="en-US" sz="2800" dirty="0" smtClean="0"/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endParaRPr lang="en-US" sz="2800" dirty="0" smtClean="0">
              <a:latin typeface="+mj-lt"/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endParaRPr lang="en-US" sz="28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595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1246</TotalTime>
  <Words>199</Words>
  <Application>Microsoft Office PowerPoint</Application>
  <PresentationFormat>On-screen Show (4:3)</PresentationFormat>
  <Paragraphs>68</Paragraphs>
  <Slides>11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Department of Veterans Affairs  Network Contracting Office (NCO) 21</vt:lpstr>
      <vt:lpstr>INTRODUCTIONS</vt:lpstr>
      <vt:lpstr>Agenda</vt:lpstr>
      <vt:lpstr>PURPOSE</vt:lpstr>
      <vt:lpstr>QUESTIONS</vt:lpstr>
      <vt:lpstr>TECHNICAL QUESTIONS</vt:lpstr>
      <vt:lpstr>Invitation for Bid</vt:lpstr>
      <vt:lpstr>Invitation for Bid</vt:lpstr>
      <vt:lpstr>Solicitation Due Date</vt:lpstr>
      <vt:lpstr>BONDS</vt:lpstr>
      <vt:lpstr>Questions??</vt:lpstr>
    </vt:vector>
  </TitlesOfParts>
  <Company>Department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Veterans Affairs  Network Contracting Office (NCO) 21</dc:title>
  <dc:creator>VHAMACCASTRJA</dc:creator>
  <cp:lastModifiedBy>Department of Veterans Affairs</cp:lastModifiedBy>
  <cp:revision>39</cp:revision>
  <cp:lastPrinted>2014-07-17T21:32:21Z</cp:lastPrinted>
  <dcterms:created xsi:type="dcterms:W3CDTF">2012-05-15T23:51:20Z</dcterms:created>
  <dcterms:modified xsi:type="dcterms:W3CDTF">2015-04-20T16:42:49Z</dcterms:modified>
</cp:coreProperties>
</file>