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7" r:id="rId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E049227-281F-46DB-AC56-98E40BC05D21}" type="datetimeFigureOut">
              <a:rPr lang="en-US" smtClean="0"/>
              <a:t>6/17/2016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DC90F03-9809-4CB2-8193-9E44B4CD5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880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C20F860-F37A-4E40-93E6-C8B0B083D92C}" type="datetime1">
              <a:rPr lang="en-US" smtClean="0"/>
              <a:pPr/>
              <a:t>6/17/2016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DD6174-DECF-6747-8338-C71F38BB6E3C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Notes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065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D769-7538-4B09-8EA0-266B332071C0}" type="datetimeFigureOut">
              <a:rPr lang="en-US" smtClean="0"/>
              <a:t>6/17/2016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536A-B63D-422E-BD2C-A2ED57998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949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D769-7538-4B09-8EA0-266B332071C0}" type="datetimeFigureOut">
              <a:rPr lang="en-US" smtClean="0"/>
              <a:t>6/17/2016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536A-B63D-422E-BD2C-A2ED57998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41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D769-7538-4B09-8EA0-266B332071C0}" type="datetimeFigureOut">
              <a:rPr lang="en-US" smtClean="0"/>
              <a:t>6/17/2016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536A-B63D-422E-BD2C-A2ED57998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146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D769-7538-4B09-8EA0-266B332071C0}" type="datetimeFigureOut">
              <a:rPr lang="en-US" smtClean="0"/>
              <a:t>6/17/2016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536A-B63D-422E-BD2C-A2ED57998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813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D769-7538-4B09-8EA0-266B332071C0}" type="datetimeFigureOut">
              <a:rPr lang="en-US" smtClean="0"/>
              <a:t>6/17/2016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536A-B63D-422E-BD2C-A2ED57998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78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D769-7538-4B09-8EA0-266B332071C0}" type="datetimeFigureOut">
              <a:rPr lang="en-US" smtClean="0"/>
              <a:t>6/17/2016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536A-B63D-422E-BD2C-A2ED57998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71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D769-7538-4B09-8EA0-266B332071C0}" type="datetimeFigureOut">
              <a:rPr lang="en-US" smtClean="0"/>
              <a:t>6/17/2016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536A-B63D-422E-BD2C-A2ED57998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438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D769-7538-4B09-8EA0-266B332071C0}" type="datetimeFigureOut">
              <a:rPr lang="en-US" smtClean="0"/>
              <a:t>6/17/2016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536A-B63D-422E-BD2C-A2ED57998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29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D769-7538-4B09-8EA0-266B332071C0}" type="datetimeFigureOut">
              <a:rPr lang="en-US" smtClean="0"/>
              <a:t>6/17/2016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536A-B63D-422E-BD2C-A2ED57998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49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D769-7538-4B09-8EA0-266B332071C0}" type="datetimeFigureOut">
              <a:rPr lang="en-US" smtClean="0"/>
              <a:t>6/17/2016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536A-B63D-422E-BD2C-A2ED57998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31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D769-7538-4B09-8EA0-266B332071C0}" type="datetimeFigureOut">
              <a:rPr lang="en-US" smtClean="0"/>
              <a:t>6/17/2016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536A-B63D-422E-BD2C-A2ED57998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136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6D769-7538-4B09-8EA0-266B332071C0}" type="datetimeFigureOut">
              <a:rPr lang="en-US" smtClean="0"/>
              <a:t>6/17/2016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C536A-B63D-422E-BD2C-A2ED57998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112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2"/>
          <p:cNvSpPr>
            <a:spLocks noGrp="1"/>
          </p:cNvSpPr>
          <p:nvPr>
            <p:ph type="title"/>
          </p:nvPr>
        </p:nvSpPr>
        <p:spPr>
          <a:xfrm>
            <a:off x="390214" y="76200"/>
            <a:ext cx="8601386" cy="83820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200" b="1" dirty="0"/>
              <a:t>Components of Transition GPS</a:t>
            </a:r>
            <a:endParaRPr lang="en-US" b="1" dirty="0"/>
          </a:p>
        </p:txBody>
      </p:sp>
      <p:grpSp>
        <p:nvGrpSpPr>
          <p:cNvPr id="41" name="Group 41"/>
          <p:cNvGrpSpPr>
            <a:grpSpLocks/>
          </p:cNvGrpSpPr>
          <p:nvPr/>
        </p:nvGrpSpPr>
        <p:grpSpPr bwMode="auto">
          <a:xfrm>
            <a:off x="390214" y="1608028"/>
            <a:ext cx="8601386" cy="4435546"/>
            <a:chOff x="564200" y="2745238"/>
            <a:chExt cx="8915801" cy="3346348"/>
          </a:xfrm>
        </p:grpSpPr>
        <p:grpSp>
          <p:nvGrpSpPr>
            <p:cNvPr id="42" name="Group 53"/>
            <p:cNvGrpSpPr>
              <a:grpSpLocks/>
            </p:cNvGrpSpPr>
            <p:nvPr/>
          </p:nvGrpSpPr>
          <p:grpSpPr bwMode="auto">
            <a:xfrm>
              <a:off x="564200" y="2745238"/>
              <a:ext cx="7665400" cy="3092396"/>
              <a:chOff x="640400" y="3354838"/>
              <a:chExt cx="7665400" cy="3092396"/>
            </a:xfrm>
          </p:grpSpPr>
          <p:grpSp>
            <p:nvGrpSpPr>
              <p:cNvPr id="59" name="Group 1"/>
              <p:cNvGrpSpPr>
                <a:grpSpLocks noChangeAspect="1"/>
              </p:cNvGrpSpPr>
              <p:nvPr/>
            </p:nvGrpSpPr>
            <p:grpSpPr bwMode="auto">
              <a:xfrm>
                <a:off x="640400" y="3498002"/>
                <a:ext cx="7665400" cy="2674199"/>
                <a:chOff x="2753" y="4279"/>
                <a:chExt cx="12442" cy="4833"/>
              </a:xfrm>
            </p:grpSpPr>
            <p:sp>
              <p:nvSpPr>
                <p:cNvPr id="71" name="AutoShape 10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615" y="4279"/>
                  <a:ext cx="11580" cy="48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914400"/>
                  <a:endParaRPr lang="en-US" sz="2400" b="1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" name="AutoShape 9"/>
                <p:cNvSpPr>
                  <a:spLocks noChangeArrowheads="1"/>
                </p:cNvSpPr>
                <p:nvPr/>
              </p:nvSpPr>
              <p:spPr bwMode="auto">
                <a:xfrm>
                  <a:off x="2753" y="6317"/>
                  <a:ext cx="2202" cy="1022"/>
                </a:xfrm>
                <a:prstGeom prst="homePlate">
                  <a:avLst>
                    <a:gd name="adj" fmla="val 53865"/>
                  </a:avLst>
                </a:prstGeom>
                <a:solidFill>
                  <a:srgbClr val="BBE0E3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60350" tIns="30175" rIns="60350" bIns="30175" anchor="ctr"/>
                <a:lstStyle/>
                <a:p>
                  <a:pPr algn="ctr" defTabSz="931863"/>
                  <a:r>
                    <a:rPr lang="en-US" sz="1100" b="1" dirty="0">
                      <a:solidFill>
                        <a:srgbClr val="000000"/>
                      </a:solidFill>
                      <a:ea typeface="Times New Roman" pitchFamily="18" charset="0"/>
                      <a:cs typeface="Calibri" pitchFamily="34" charset="0"/>
                    </a:rPr>
                    <a:t>Pre-Separation</a:t>
                  </a:r>
                </a:p>
                <a:p>
                  <a:pPr algn="ctr" defTabSz="931863" eaLnBrk="0" hangingPunct="0"/>
                  <a:r>
                    <a:rPr lang="en-US" sz="1100" b="1" dirty="0">
                      <a:solidFill>
                        <a:srgbClr val="000000"/>
                      </a:solidFill>
                      <a:ea typeface="Times New Roman" pitchFamily="18" charset="0"/>
                      <a:cs typeface="Calibri" pitchFamily="34" charset="0"/>
                    </a:rPr>
                    <a:t>Counseling</a:t>
                  </a:r>
                </a:p>
              </p:txBody>
            </p:sp>
            <p:sp>
              <p:nvSpPr>
                <p:cNvPr id="73" name="AutoShape 8"/>
                <p:cNvSpPr>
                  <a:spLocks noChangeArrowheads="1"/>
                </p:cNvSpPr>
                <p:nvPr/>
              </p:nvSpPr>
              <p:spPr bwMode="auto">
                <a:xfrm>
                  <a:off x="7970" y="6300"/>
                  <a:ext cx="2203" cy="1021"/>
                </a:xfrm>
                <a:prstGeom prst="homePlate">
                  <a:avLst>
                    <a:gd name="adj" fmla="val 53889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60350" tIns="30175" rIns="60350" bIns="30175" anchor="ctr"/>
                <a:lstStyle/>
                <a:p>
                  <a:pPr algn="ctr" defTabSz="931863" eaLnBrk="0" hangingPunct="0">
                    <a:defRPr/>
                  </a:pPr>
                  <a:r>
                    <a:rPr lang="en-US" sz="1100" b="1" dirty="0">
                      <a:solidFill>
                        <a:srgbClr val="000000"/>
                      </a:solidFill>
                      <a:ea typeface="Times New Roman" pitchFamily="18" charset="0"/>
                      <a:cs typeface="Calibri" pitchFamily="34" charset="0"/>
                    </a:rPr>
                    <a:t>DOL Employment Workshop</a:t>
                  </a:r>
                </a:p>
              </p:txBody>
            </p:sp>
            <p:sp>
              <p:nvSpPr>
                <p:cNvPr id="74" name="AutoShape 6"/>
                <p:cNvSpPr>
                  <a:spLocks noChangeArrowheads="1"/>
                </p:cNvSpPr>
                <p:nvPr/>
              </p:nvSpPr>
              <p:spPr bwMode="auto">
                <a:xfrm>
                  <a:off x="10222" y="5132"/>
                  <a:ext cx="2447" cy="1022"/>
                </a:xfrm>
                <a:prstGeom prst="homePlate">
                  <a:avLst>
                    <a:gd name="adj" fmla="val 53861"/>
                  </a:avLst>
                </a:prstGeom>
                <a:solidFill>
                  <a:srgbClr val="FFFF66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60350" tIns="30175" rIns="60350" bIns="30175" anchor="ctr"/>
                <a:lstStyle/>
                <a:p>
                  <a:pPr algn="ctr" defTabSz="931863"/>
                  <a:r>
                    <a:rPr lang="en-US" sz="1100" b="1" dirty="0" smtClean="0">
                      <a:solidFill>
                        <a:srgbClr val="000000"/>
                      </a:solidFill>
                      <a:ea typeface="Times New Roman" pitchFamily="18" charset="0"/>
                      <a:cs typeface="Calibri" pitchFamily="34" charset="0"/>
                    </a:rPr>
                    <a:t>Career Technical </a:t>
                  </a:r>
                  <a:r>
                    <a:rPr lang="en-US" sz="1100" b="1" dirty="0">
                      <a:solidFill>
                        <a:srgbClr val="000000"/>
                      </a:solidFill>
                      <a:ea typeface="Times New Roman" pitchFamily="18" charset="0"/>
                      <a:cs typeface="Calibri" pitchFamily="34" charset="0"/>
                    </a:rPr>
                    <a:t>Training  </a:t>
                  </a:r>
                  <a:r>
                    <a:rPr lang="en-US" sz="1100" b="1" dirty="0" smtClean="0">
                      <a:solidFill>
                        <a:srgbClr val="000000"/>
                      </a:solidFill>
                      <a:ea typeface="Times New Roman" pitchFamily="18" charset="0"/>
                      <a:cs typeface="Calibri" pitchFamily="34" charset="0"/>
                    </a:rPr>
                    <a:t>Track</a:t>
                  </a:r>
                  <a:endParaRPr lang="en-US" sz="1100" b="1" dirty="0">
                    <a:solidFill>
                      <a:srgbClr val="000000"/>
                    </a:solidFill>
                    <a:ea typeface="Times New Roman" pitchFamily="18" charset="0"/>
                    <a:cs typeface="Calibri" pitchFamily="34" charset="0"/>
                  </a:endParaRPr>
                </a:p>
              </p:txBody>
            </p:sp>
            <p:sp>
              <p:nvSpPr>
                <p:cNvPr id="75" name="AutoShape 4"/>
                <p:cNvSpPr>
                  <a:spLocks noChangeArrowheads="1"/>
                </p:cNvSpPr>
                <p:nvPr/>
              </p:nvSpPr>
              <p:spPr bwMode="auto">
                <a:xfrm>
                  <a:off x="10222" y="6323"/>
                  <a:ext cx="2448" cy="1021"/>
                </a:xfrm>
                <a:prstGeom prst="homePlate">
                  <a:avLst>
                    <a:gd name="adj" fmla="val 53865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60350" tIns="30175" rIns="60350" bIns="30175" anchor="ctr"/>
                <a:lstStyle/>
                <a:p>
                  <a:pPr algn="ctr" defTabSz="931863">
                    <a:defRPr/>
                  </a:pPr>
                  <a:r>
                    <a:rPr lang="en-US" sz="1100" b="1" dirty="0">
                      <a:solidFill>
                        <a:srgbClr val="000000"/>
                      </a:solidFill>
                      <a:ea typeface="Times New Roman" pitchFamily="18" charset="0"/>
                      <a:cs typeface="Calibri" pitchFamily="34" charset="0"/>
                    </a:rPr>
                    <a:t>Education </a:t>
                  </a:r>
                </a:p>
                <a:p>
                  <a:pPr algn="ctr" defTabSz="931863" eaLnBrk="0" hangingPunct="0">
                    <a:defRPr/>
                  </a:pPr>
                  <a:r>
                    <a:rPr lang="en-US" sz="1100" b="1" dirty="0">
                      <a:solidFill>
                        <a:srgbClr val="000000"/>
                      </a:solidFill>
                      <a:ea typeface="Times New Roman" pitchFamily="18" charset="0"/>
                      <a:cs typeface="Calibri" pitchFamily="34" charset="0"/>
                    </a:rPr>
                    <a:t>Track</a:t>
                  </a:r>
                </a:p>
              </p:txBody>
            </p:sp>
            <p:sp>
              <p:nvSpPr>
                <p:cNvPr id="76" name="AutoShape 3"/>
                <p:cNvSpPr>
                  <a:spLocks noChangeArrowheads="1"/>
                </p:cNvSpPr>
                <p:nvPr/>
              </p:nvSpPr>
              <p:spPr bwMode="auto">
                <a:xfrm>
                  <a:off x="10222" y="7539"/>
                  <a:ext cx="2548" cy="1021"/>
                </a:xfrm>
                <a:prstGeom prst="homePlate">
                  <a:avLst>
                    <a:gd name="adj" fmla="val 53865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60350" tIns="30175" rIns="60350" bIns="30175" anchor="ctr"/>
                <a:lstStyle/>
                <a:p>
                  <a:pPr algn="ctr" defTabSz="931863">
                    <a:defRPr/>
                  </a:pPr>
                  <a:r>
                    <a:rPr lang="en-US" sz="1100" b="1" dirty="0">
                      <a:solidFill>
                        <a:srgbClr val="000000"/>
                      </a:solidFill>
                      <a:ea typeface="Times New Roman" pitchFamily="18" charset="0"/>
                      <a:cs typeface="Calibri" pitchFamily="34" charset="0"/>
                    </a:rPr>
                    <a:t>Entrepreneurship </a:t>
                  </a:r>
                </a:p>
                <a:p>
                  <a:pPr algn="ctr" defTabSz="931863" eaLnBrk="0" hangingPunct="0">
                    <a:defRPr/>
                  </a:pPr>
                  <a:r>
                    <a:rPr lang="en-US" sz="1100" b="1" dirty="0">
                      <a:solidFill>
                        <a:srgbClr val="000000"/>
                      </a:solidFill>
                      <a:ea typeface="Times New Roman" pitchFamily="18" charset="0"/>
                      <a:cs typeface="Calibri" pitchFamily="34" charset="0"/>
                    </a:rPr>
                    <a:t>Track</a:t>
                  </a:r>
                </a:p>
              </p:txBody>
            </p:sp>
            <p:sp>
              <p:nvSpPr>
                <p:cNvPr id="77" name="AutoShape 2"/>
                <p:cNvSpPr>
                  <a:spLocks noChangeArrowheads="1"/>
                </p:cNvSpPr>
                <p:nvPr/>
              </p:nvSpPr>
              <p:spPr bwMode="auto">
                <a:xfrm>
                  <a:off x="12770" y="6318"/>
                  <a:ext cx="2203" cy="1021"/>
                </a:xfrm>
                <a:prstGeom prst="homePlate">
                  <a:avLst>
                    <a:gd name="adj" fmla="val 53865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60350" tIns="30175" rIns="60350" bIns="30175" anchor="ctr"/>
                <a:lstStyle/>
                <a:p>
                  <a:pPr algn="ctr" defTabSz="932962">
                    <a:defRPr/>
                  </a:pPr>
                  <a:r>
                    <a:rPr lang="en-US" sz="1100" b="1" dirty="0" smtClean="0">
                      <a:solidFill>
                        <a:prstClr val="black"/>
                      </a:solidFill>
                      <a:ea typeface="Times New Roman" pitchFamily="18" charset="0"/>
                      <a:cs typeface="Calibri" pitchFamily="34" charset="0"/>
                    </a:rPr>
                    <a:t>Capstone</a:t>
                  </a:r>
                  <a:endParaRPr lang="en-US" sz="1100" b="1" dirty="0">
                    <a:solidFill>
                      <a:prstClr val="black"/>
                    </a:solidFill>
                    <a:ea typeface="Times New Roman" pitchFamily="18" charset="0"/>
                    <a:cs typeface="Calibri" pitchFamily="34" charset="0"/>
                  </a:endParaRPr>
                </a:p>
                <a:p>
                  <a:pPr algn="ctr" defTabSz="932962">
                    <a:defRPr/>
                  </a:pPr>
                  <a:r>
                    <a:rPr lang="en-US" sz="1100" b="1" dirty="0">
                      <a:solidFill>
                        <a:prstClr val="black"/>
                      </a:solidFill>
                      <a:ea typeface="Times New Roman" pitchFamily="18" charset="0"/>
                      <a:cs typeface="Calibri" pitchFamily="34" charset="0"/>
                    </a:rPr>
                    <a:t>Event</a:t>
                  </a:r>
                </a:p>
              </p:txBody>
            </p:sp>
          </p:grpSp>
          <p:sp>
            <p:nvSpPr>
              <p:cNvPr id="61" name="AutoShape 7"/>
              <p:cNvSpPr>
                <a:spLocks noChangeArrowheads="1"/>
              </p:cNvSpPr>
              <p:nvPr/>
            </p:nvSpPr>
            <p:spPr bwMode="auto">
              <a:xfrm>
                <a:off x="2392772" y="3739017"/>
                <a:ext cx="1461772" cy="416949"/>
              </a:xfrm>
              <a:prstGeom prst="homePlate">
                <a:avLst>
                  <a:gd name="adj" fmla="val 53870"/>
                </a:avLst>
              </a:prstGeom>
              <a:solidFill>
                <a:srgbClr val="FFFF6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60350" tIns="30175" rIns="60350" bIns="30175" anchor="ctr"/>
              <a:lstStyle/>
              <a:p>
                <a:pPr algn="ctr" defTabSz="931863"/>
                <a:r>
                  <a:rPr lang="en-US" sz="1100" b="1" dirty="0">
                    <a:solidFill>
                      <a:srgbClr val="000000"/>
                    </a:solidFill>
                    <a:ea typeface="Times New Roman" pitchFamily="18" charset="0"/>
                    <a:cs typeface="Calibri" pitchFamily="34" charset="0"/>
                  </a:rPr>
                  <a:t>VA Benefits </a:t>
                </a:r>
                <a:r>
                  <a:rPr lang="en-US" sz="1100" b="1" dirty="0" smtClean="0">
                    <a:solidFill>
                      <a:srgbClr val="000000"/>
                    </a:solidFill>
                    <a:ea typeface="Times New Roman" pitchFamily="18" charset="0"/>
                    <a:cs typeface="Calibri" pitchFamily="34" charset="0"/>
                  </a:rPr>
                  <a:t>I</a:t>
                </a:r>
                <a:endParaRPr lang="en-US" sz="1100" b="1" dirty="0">
                  <a:solidFill>
                    <a:srgbClr val="000000"/>
                  </a:solidFill>
                  <a:ea typeface="Times New Roman" pitchFamily="18" charset="0"/>
                  <a:cs typeface="Calibri" pitchFamily="34" charset="0"/>
                </a:endParaRPr>
              </a:p>
            </p:txBody>
          </p:sp>
          <p:sp>
            <p:nvSpPr>
              <p:cNvPr id="62" name="AutoShape 7"/>
              <p:cNvSpPr>
                <a:spLocks noChangeArrowheads="1"/>
              </p:cNvSpPr>
              <p:nvPr/>
            </p:nvSpPr>
            <p:spPr bwMode="auto">
              <a:xfrm>
                <a:off x="2392771" y="5682058"/>
                <a:ext cx="1461772" cy="384048"/>
              </a:xfrm>
              <a:prstGeom prst="homePlate">
                <a:avLst>
                  <a:gd name="adj" fmla="val 53870"/>
                </a:avLst>
              </a:prstGeom>
              <a:solidFill>
                <a:srgbClr val="FFFF6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60350" tIns="30175" rIns="60350" bIns="30175" anchor="ctr"/>
              <a:lstStyle/>
              <a:p>
                <a:pPr algn="ctr" defTabSz="931863"/>
                <a:r>
                  <a:rPr lang="en-US" sz="1100" b="1" dirty="0">
                    <a:solidFill>
                      <a:srgbClr val="000000"/>
                    </a:solidFill>
                    <a:ea typeface="Times New Roman" pitchFamily="18" charset="0"/>
                    <a:cs typeface="Calibri" pitchFamily="34" charset="0"/>
                  </a:rPr>
                  <a:t>VA Benefits </a:t>
                </a:r>
                <a:r>
                  <a:rPr lang="en-US" sz="1100" b="1" dirty="0" smtClean="0">
                    <a:solidFill>
                      <a:srgbClr val="000000"/>
                    </a:solidFill>
                    <a:ea typeface="Times New Roman" pitchFamily="18" charset="0"/>
                    <a:cs typeface="Calibri" pitchFamily="34" charset="0"/>
                  </a:rPr>
                  <a:t>II</a:t>
                </a:r>
                <a:endParaRPr lang="en-US" sz="1100" b="1" dirty="0">
                  <a:solidFill>
                    <a:srgbClr val="000000"/>
                  </a:solidFill>
                  <a:ea typeface="Times New Roman" pitchFamily="18" charset="0"/>
                  <a:cs typeface="Calibri" pitchFamily="34" charset="0"/>
                </a:endParaRPr>
              </a:p>
            </p:txBody>
          </p:sp>
          <p:sp>
            <p:nvSpPr>
              <p:cNvPr id="63" name="AutoShape 7"/>
              <p:cNvSpPr>
                <a:spLocks noChangeArrowheads="1"/>
              </p:cNvSpPr>
              <p:nvPr/>
            </p:nvSpPr>
            <p:spPr bwMode="auto">
              <a:xfrm>
                <a:off x="2392363" y="3354838"/>
                <a:ext cx="1357312" cy="384175"/>
              </a:xfrm>
              <a:prstGeom prst="homePlate">
                <a:avLst>
                  <a:gd name="adj" fmla="val 53865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60350" tIns="30175" rIns="60350" bIns="30175" anchor="ctr"/>
              <a:lstStyle/>
              <a:p>
                <a:pPr algn="ctr" defTabSz="931863">
                  <a:defRPr/>
                </a:pPr>
                <a:r>
                  <a:rPr lang="en-US" sz="1100" b="1" dirty="0" smtClean="0">
                    <a:solidFill>
                      <a:srgbClr val="000000"/>
                    </a:solidFill>
                    <a:ea typeface="Times New Roman" pitchFamily="18" charset="0"/>
                    <a:cs typeface="Calibri" pitchFamily="34" charset="0"/>
                  </a:rPr>
                  <a:t>MOC </a:t>
                </a:r>
                <a:r>
                  <a:rPr lang="en-US" sz="1100" b="1" dirty="0">
                    <a:solidFill>
                      <a:srgbClr val="000000"/>
                    </a:solidFill>
                    <a:ea typeface="Times New Roman" pitchFamily="18" charset="0"/>
                    <a:cs typeface="Calibri" pitchFamily="34" charset="0"/>
                  </a:rPr>
                  <a:t>Crosswalk</a:t>
                </a:r>
              </a:p>
            </p:txBody>
          </p:sp>
          <p:sp>
            <p:nvSpPr>
              <p:cNvPr id="64" name="AutoShape 7"/>
              <p:cNvSpPr>
                <a:spLocks noChangeArrowheads="1"/>
              </p:cNvSpPr>
              <p:nvPr/>
            </p:nvSpPr>
            <p:spPr bwMode="auto">
              <a:xfrm>
                <a:off x="2392363" y="4535889"/>
                <a:ext cx="1462182" cy="765175"/>
              </a:xfrm>
              <a:prstGeom prst="homePlate">
                <a:avLst>
                  <a:gd name="adj" fmla="val 53865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60350" tIns="30175" rIns="60350" bIns="30175" anchor="ctr"/>
              <a:lstStyle/>
              <a:p>
                <a:pPr algn="ctr" defTabSz="931863"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ea typeface="Times New Roman" pitchFamily="18" charset="0"/>
                    <a:cs typeface="Calibri" pitchFamily="34" charset="0"/>
                  </a:rPr>
                  <a:t>Financial Planning Seminar</a:t>
                </a:r>
              </a:p>
            </p:txBody>
          </p:sp>
          <p:sp>
            <p:nvSpPr>
              <p:cNvPr id="65" name="AutoShape 7"/>
              <p:cNvSpPr>
                <a:spLocks noChangeArrowheads="1"/>
              </p:cNvSpPr>
              <p:nvPr/>
            </p:nvSpPr>
            <p:spPr bwMode="auto">
              <a:xfrm>
                <a:off x="2392362" y="6063059"/>
                <a:ext cx="1462181" cy="384175"/>
              </a:xfrm>
              <a:prstGeom prst="homePlate">
                <a:avLst>
                  <a:gd name="adj" fmla="val 53865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60350" tIns="30175" rIns="60350" bIns="30175" anchor="ctr"/>
              <a:lstStyle/>
              <a:p>
                <a:pPr algn="ctr" defTabSz="931863">
                  <a:defRPr/>
                </a:pPr>
                <a:r>
                  <a:rPr lang="en-US" sz="1100" b="1" dirty="0" smtClean="0">
                    <a:solidFill>
                      <a:srgbClr val="000000"/>
                    </a:solidFill>
                    <a:ea typeface="Times New Roman" pitchFamily="18" charset="0"/>
                    <a:cs typeface="Calibri" pitchFamily="34" charset="0"/>
                  </a:rPr>
                  <a:t>Individual Transition </a:t>
                </a:r>
                <a:r>
                  <a:rPr lang="en-US" sz="1100" b="1" dirty="0">
                    <a:solidFill>
                      <a:srgbClr val="000000"/>
                    </a:solidFill>
                    <a:ea typeface="Times New Roman" pitchFamily="18" charset="0"/>
                    <a:cs typeface="Calibri" pitchFamily="34" charset="0"/>
                  </a:rPr>
                  <a:t>Plan Review</a:t>
                </a:r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2087972" y="3354838"/>
                <a:ext cx="304801" cy="3092396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anchor="ctr"/>
              <a:lstStyle/>
              <a:p>
                <a:pPr algn="ctr" defTabSz="932962">
                  <a:defRPr/>
                </a:pPr>
                <a:r>
                  <a:rPr lang="en-US" sz="1100" b="1" dirty="0">
                    <a:solidFill>
                      <a:prstClr val="black"/>
                    </a:solidFill>
                    <a:ea typeface="Times New Roman" pitchFamily="18" charset="0"/>
                    <a:cs typeface="Calibri" pitchFamily="34" charset="0"/>
                  </a:rPr>
                  <a:t>Core </a:t>
                </a:r>
                <a:r>
                  <a:rPr lang="en-US" sz="1100" b="1" dirty="0" smtClean="0">
                    <a:solidFill>
                      <a:prstClr val="black"/>
                    </a:solidFill>
                    <a:ea typeface="Times New Roman" pitchFamily="18" charset="0"/>
                    <a:cs typeface="Calibri" pitchFamily="34" charset="0"/>
                  </a:rPr>
                  <a:t>Curriculum</a:t>
                </a:r>
                <a:endParaRPr lang="en-US" sz="1100" b="1" dirty="0">
                  <a:solidFill>
                    <a:prstClr val="black"/>
                  </a:solidFill>
                  <a:ea typeface="Times New Roman" pitchFamily="18" charset="0"/>
                  <a:cs typeface="Calibri" pitchFamily="34" charset="0"/>
                </a:endParaRPr>
              </a:p>
            </p:txBody>
          </p:sp>
          <p:sp>
            <p:nvSpPr>
              <p:cNvPr id="67" name="AutoShape 7"/>
              <p:cNvSpPr>
                <a:spLocks noChangeArrowheads="1"/>
              </p:cNvSpPr>
              <p:nvPr/>
            </p:nvSpPr>
            <p:spPr bwMode="auto">
              <a:xfrm>
                <a:off x="2392363" y="4158063"/>
                <a:ext cx="1357312" cy="384175"/>
              </a:xfrm>
              <a:prstGeom prst="homePlate">
                <a:avLst>
                  <a:gd name="adj" fmla="val 53865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60350" tIns="30175" rIns="60350" bIns="30175" anchor="ctr"/>
              <a:lstStyle/>
              <a:p>
                <a:pPr algn="ctr" defTabSz="931863">
                  <a:defRPr/>
                </a:pPr>
                <a:r>
                  <a:rPr lang="en-US" sz="1100" b="1" dirty="0" smtClean="0">
                    <a:solidFill>
                      <a:srgbClr val="000000"/>
                    </a:solidFill>
                    <a:ea typeface="Times New Roman" pitchFamily="18" charset="0"/>
                    <a:cs typeface="Calibri" pitchFamily="34" charset="0"/>
                  </a:rPr>
                  <a:t>Transition Overview</a:t>
                </a:r>
                <a:endParaRPr lang="en-US" sz="1100" b="1" dirty="0">
                  <a:solidFill>
                    <a:srgbClr val="000000"/>
                  </a:solidFill>
                  <a:ea typeface="Times New Roman" pitchFamily="18" charset="0"/>
                  <a:cs typeface="Calibri" pitchFamily="34" charset="0"/>
                </a:endParaRPr>
              </a:p>
            </p:txBody>
          </p:sp>
          <p:sp>
            <p:nvSpPr>
              <p:cNvPr id="69" name="5-Point Star 68"/>
              <p:cNvSpPr/>
              <p:nvPr/>
            </p:nvSpPr>
            <p:spPr>
              <a:xfrm>
                <a:off x="6402669" y="4800600"/>
                <a:ext cx="152400" cy="152400"/>
              </a:xfrm>
              <a:prstGeom prst="star5">
                <a:avLst/>
              </a:prstGeom>
              <a:solidFill>
                <a:srgbClr val="FFFF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en-US" sz="2400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0" name="5-Point Star 69"/>
              <p:cNvSpPr/>
              <p:nvPr/>
            </p:nvSpPr>
            <p:spPr>
              <a:xfrm>
                <a:off x="6570513" y="5507958"/>
                <a:ext cx="152400" cy="152400"/>
              </a:xfrm>
              <a:prstGeom prst="star5">
                <a:avLst/>
              </a:prstGeom>
              <a:solidFill>
                <a:srgbClr val="FFFF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en-US" sz="2400" b="1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Group 54"/>
            <p:cNvGrpSpPr>
              <a:grpSpLocks/>
            </p:cNvGrpSpPr>
            <p:nvPr/>
          </p:nvGrpSpPr>
          <p:grpSpPr bwMode="auto">
            <a:xfrm>
              <a:off x="7315200" y="4876800"/>
              <a:ext cx="2164801" cy="1214786"/>
              <a:chOff x="9601200" y="3962400"/>
              <a:chExt cx="2164801" cy="1214786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9601200" y="4038561"/>
                <a:ext cx="182563" cy="182562"/>
              </a:xfrm>
              <a:prstGeom prst="rect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32962">
                  <a:defRPr/>
                </a:pPr>
                <a:endParaRPr lang="en-US" sz="1100" b="1" dirty="0">
                  <a:solidFill>
                    <a:prstClr val="black"/>
                  </a:solidFill>
                  <a:ea typeface="Times New Roman" pitchFamily="18" charset="0"/>
                  <a:cs typeface="Calibri" pitchFamily="34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9601200" y="4419561"/>
                <a:ext cx="182563" cy="182562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32962">
                  <a:defRPr/>
                </a:pPr>
                <a:endParaRPr lang="en-US" sz="1100" b="1" dirty="0">
                  <a:solidFill>
                    <a:prstClr val="black"/>
                  </a:solidFill>
                  <a:ea typeface="Times New Roman" pitchFamily="18" charset="0"/>
                  <a:cs typeface="Calibri" pitchFamily="34" charset="0"/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9601200" y="4800561"/>
                <a:ext cx="182563" cy="182562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32962">
                  <a:defRPr/>
                </a:pPr>
                <a:endParaRPr lang="en-US" sz="1100" b="1" dirty="0">
                  <a:solidFill>
                    <a:prstClr val="black"/>
                  </a:solidFill>
                  <a:ea typeface="Times New Roman" pitchFamily="18" charset="0"/>
                  <a:cs typeface="Calibri" pitchFamily="34" charset="0"/>
                </a:endParaRPr>
              </a:p>
            </p:txBody>
          </p:sp>
          <p:sp>
            <p:nvSpPr>
              <p:cNvPr id="55" name="5-Point Star 54"/>
              <p:cNvSpPr/>
              <p:nvPr/>
            </p:nvSpPr>
            <p:spPr>
              <a:xfrm>
                <a:off x="9625013" y="4440198"/>
                <a:ext cx="128587" cy="128588"/>
              </a:xfrm>
              <a:prstGeom prst="star5">
                <a:avLst/>
              </a:prstGeom>
              <a:solidFill>
                <a:srgbClr val="FFFF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en-US" sz="2400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TextBox 50"/>
              <p:cNvSpPr txBox="1">
                <a:spLocks noChangeArrowheads="1"/>
              </p:cNvSpPr>
              <p:nvPr/>
            </p:nvSpPr>
            <p:spPr bwMode="auto">
              <a:xfrm>
                <a:off x="9982200" y="3962400"/>
                <a:ext cx="1066800" cy="3250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914400"/>
                <a:r>
                  <a:rPr lang="en-US" sz="1100" b="1" dirty="0">
                    <a:solidFill>
                      <a:srgbClr val="000000"/>
                    </a:solidFill>
                  </a:rPr>
                  <a:t>VA Develops &amp; Delivers</a:t>
                </a:r>
              </a:p>
            </p:txBody>
          </p:sp>
          <p:sp>
            <p:nvSpPr>
              <p:cNvPr id="57" name="TextBox 51"/>
              <p:cNvSpPr txBox="1">
                <a:spLocks noChangeArrowheads="1"/>
              </p:cNvSpPr>
              <p:nvPr/>
            </p:nvSpPr>
            <p:spPr bwMode="auto">
              <a:xfrm>
                <a:off x="9982200" y="4343400"/>
                <a:ext cx="1783801" cy="3250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en-US" sz="1100" b="1" dirty="0">
                    <a:solidFill>
                      <a:srgbClr val="000000"/>
                    </a:solidFill>
                  </a:rPr>
                  <a:t>VA Assists With Development/Delivery</a:t>
                </a:r>
              </a:p>
            </p:txBody>
          </p:sp>
          <p:sp>
            <p:nvSpPr>
              <p:cNvPr id="58" name="TextBox 52"/>
              <p:cNvSpPr txBox="1">
                <a:spLocks noChangeArrowheads="1"/>
              </p:cNvSpPr>
              <p:nvPr/>
            </p:nvSpPr>
            <p:spPr bwMode="auto">
              <a:xfrm>
                <a:off x="9982200" y="4724400"/>
                <a:ext cx="1066800" cy="4527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914400"/>
                <a:r>
                  <a:rPr lang="en-US" sz="1100" b="1" dirty="0">
                    <a:solidFill>
                      <a:srgbClr val="000000"/>
                    </a:solidFill>
                  </a:rPr>
                  <a:t>Partners Develop and Deliver</a:t>
                </a:r>
              </a:p>
            </p:txBody>
          </p:sp>
        </p:grpSp>
        <p:sp>
          <p:nvSpPr>
            <p:cNvPr id="51" name="AutoShape 7"/>
            <p:cNvSpPr>
              <a:spLocks noChangeArrowheads="1"/>
            </p:cNvSpPr>
            <p:nvPr/>
          </p:nvSpPr>
          <p:spPr bwMode="auto">
            <a:xfrm>
              <a:off x="2313431" y="4691470"/>
              <a:ext cx="1464912" cy="384048"/>
            </a:xfrm>
            <a:prstGeom prst="homePlate">
              <a:avLst>
                <a:gd name="adj" fmla="val 53870"/>
              </a:avLst>
            </a:prstGeom>
            <a:solidFill>
              <a:srgbClr val="B7DEE8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pPr algn="ctr" defTabSz="931863"/>
              <a:r>
                <a:rPr lang="en-US" sz="1100" b="1" dirty="0" smtClean="0">
                  <a:solidFill>
                    <a:srgbClr val="000000"/>
                  </a:solidFill>
                  <a:ea typeface="Times New Roman" pitchFamily="18" charset="0"/>
                  <a:cs typeface="Calibri" pitchFamily="34" charset="0"/>
                </a:rPr>
                <a:t>Resilient Transitions</a:t>
              </a:r>
              <a:endParaRPr lang="en-US" sz="1100" b="1" dirty="0">
                <a:solidFill>
                  <a:srgbClr val="000000"/>
                </a:solidFill>
                <a:ea typeface="Times New Roman" pitchFamily="18" charset="0"/>
                <a:cs typeface="Calibri" pitchFamily="34" charset="0"/>
              </a:endParaRPr>
            </a:p>
          </p:txBody>
        </p:sp>
      </p:grpSp>
      <p:sp>
        <p:nvSpPr>
          <p:cNvPr id="33" name="5-Point Star 32"/>
          <p:cNvSpPr/>
          <p:nvPr/>
        </p:nvSpPr>
        <p:spPr bwMode="auto">
          <a:xfrm>
            <a:off x="7405559" y="3521455"/>
            <a:ext cx="147026" cy="202005"/>
          </a:xfrm>
          <a:prstGeom prst="star5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8E42F-64C5-47F2-80B1-A02F12750CA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12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2244C374501E4AA0514E99CED40603" ma:contentTypeVersion="1" ma:contentTypeDescription="Create a new document." ma:contentTypeScope="" ma:versionID="c8ed39877876522740f7d02b5f865bed">
  <xsd:schema xmlns:xsd="http://www.w3.org/2001/XMLSchema" xmlns:xs="http://www.w3.org/2001/XMLSchema" xmlns:p="http://schemas.microsoft.com/office/2006/metadata/properties" xmlns:ns2="1ddb1eb4-888c-4ce9-8829-5c3227a65157" targetNamespace="http://schemas.microsoft.com/office/2006/metadata/properties" ma:root="true" ma:fieldsID="e632ae7174c68af22ec7662985add344" ns2:_="">
    <xsd:import namespace="1ddb1eb4-888c-4ce9-8829-5c3227a65157"/>
    <xsd:element name="properties">
      <xsd:complexType>
        <xsd:sequence>
          <xsd:element name="documentManagement">
            <xsd:complexType>
              <xsd:all>
                <xsd:element ref="ns2:General_x0020_Comm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db1eb4-888c-4ce9-8829-5c3227a65157" elementFormDefault="qualified">
    <xsd:import namespace="http://schemas.microsoft.com/office/2006/documentManagement/types"/>
    <xsd:import namespace="http://schemas.microsoft.com/office/infopath/2007/PartnerControls"/>
    <xsd:element name="General_x0020_Comments" ma:index="8" nillable="true" ma:displayName="General Comments" ma:internalName="General_x0020_Comments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eneral_x0020_Comments xmlns="1ddb1eb4-888c-4ce9-8829-5c3227a6515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607B94F-775D-4FED-933A-9A0E50E83D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db1eb4-888c-4ce9-8829-5c3227a6515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11A7EC2-E7CC-4694-9DB7-D4A45400B344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1ddb1eb4-888c-4ce9-8829-5c3227a65157"/>
    <ds:schemaRef ds:uri="http://purl.org/dc/elements/1.1/"/>
    <ds:schemaRef ds:uri="http://purl.org/dc/dcmitype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22D4E86-E26C-47EE-9268-92DDAFC596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Office PowerPoint</Application>
  <PresentationFormat>On-screen Show (4:3)</PresentationFormat>
  <Paragraphs>25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Components of Transition GPS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Components of Transition GPS</dc:title>
  <dc:creator>Department of Veterans Affairs</dc:creator>
  <cp:lastModifiedBy>Department of Veterans Affairs</cp:lastModifiedBy>
  <cp:revision>1</cp:revision>
  <cp:lastPrinted>2016-05-13T20:43:04Z</cp:lastPrinted>
  <dcterms:created xsi:type="dcterms:W3CDTF">2016-05-13T19:51:31Z</dcterms:created>
  <dcterms:modified xsi:type="dcterms:W3CDTF">2016-06-17T18:21:28Z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0x010100362244C374501E4AA0514E99CED40603</vt:lpwstr>
  </property>
</Properties>
</file>