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7" r:id="rId2"/>
    <p:sldId id="259" r:id="rId3"/>
    <p:sldId id="262" r:id="rId4"/>
    <p:sldId id="333" r:id="rId5"/>
    <p:sldId id="311" r:id="rId6"/>
    <p:sldId id="332" r:id="rId7"/>
    <p:sldId id="327" r:id="rId8"/>
    <p:sldId id="328" r:id="rId9"/>
    <p:sldId id="329" r:id="rId10"/>
    <p:sldId id="330" r:id="rId11"/>
    <p:sldId id="331" r:id="rId12"/>
    <p:sldId id="268" r:id="rId13"/>
    <p:sldId id="291" r:id="rId14"/>
    <p:sldId id="274" r:id="rId15"/>
    <p:sldId id="338" r:id="rId16"/>
    <p:sldId id="278" r:id="rId17"/>
    <p:sldId id="279" r:id="rId18"/>
    <p:sldId id="334" r:id="rId19"/>
    <p:sldId id="335" r:id="rId20"/>
    <p:sldId id="336" r:id="rId21"/>
    <p:sldId id="313" r:id="rId22"/>
    <p:sldId id="314" r:id="rId23"/>
    <p:sldId id="315" r:id="rId24"/>
    <p:sldId id="316" r:id="rId25"/>
    <p:sldId id="317" r:id="rId26"/>
    <p:sldId id="318" r:id="rId27"/>
    <p:sldId id="319" r:id="rId28"/>
    <p:sldId id="320" r:id="rId29"/>
    <p:sldId id="321" r:id="rId30"/>
    <p:sldId id="322" r:id="rId31"/>
    <p:sldId id="323" r:id="rId32"/>
    <p:sldId id="324" r:id="rId33"/>
    <p:sldId id="325" r:id="rId34"/>
    <p:sldId id="306" r:id="rId35"/>
    <p:sldId id="33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8" autoAdjust="0"/>
  </p:normalViewPr>
  <p:slideViewPr>
    <p:cSldViewPr>
      <p:cViewPr varScale="1">
        <p:scale>
          <a:sx n="40" d="100"/>
          <a:sy n="40" d="100"/>
        </p:scale>
        <p:origin x="-130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1974"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63D5E4-96E9-4D4D-A1A5-10E1AFCE7B2B}" type="datetimeFigureOut">
              <a:rPr lang="en-US" smtClean="0"/>
              <a:pPr/>
              <a:t>10/19/2011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BC6B38-4A9A-4138-8FDA-0393DA5EC2D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TextEdit="1"/>
          </p:cNvSpPr>
          <p:nvPr>
            <p:ph type="sldImg"/>
          </p:nvPr>
        </p:nvSpPr>
        <p:spPr bwMode="auto">
          <a:noFill/>
          <a:ln>
            <a:solidFill>
              <a:srgbClr val="000000"/>
            </a:solidFill>
            <a:miter lim="800000"/>
            <a:headEnd/>
            <a:tailEnd/>
          </a:ln>
        </p:spPr>
      </p:sp>
      <p:sp>
        <p:nvSpPr>
          <p:cNvPr id="8089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TextEdit="1"/>
          </p:cNvSpPr>
          <p:nvPr>
            <p:ph type="sldImg"/>
          </p:nvPr>
        </p:nvSpPr>
        <p:spPr bwMode="auto">
          <a:noFill/>
          <a:ln>
            <a:solidFill>
              <a:srgbClr val="000000"/>
            </a:solidFill>
            <a:miter lim="800000"/>
            <a:headEnd/>
            <a:tailEnd/>
          </a:ln>
        </p:spPr>
      </p:sp>
      <p:sp>
        <p:nvSpPr>
          <p:cNvPr id="8089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70D9CD-39EF-4668-921C-CA8E8527D890}" type="slidenum">
              <a:rPr lang="en-US"/>
              <a:pPr>
                <a:defRPr/>
              </a:pPr>
              <a:t>‹#›</a:t>
            </a:fld>
            <a:endParaRPr lang="en-US"/>
          </a:p>
        </p:txBody>
      </p:sp>
      <p:sp>
        <p:nvSpPr>
          <p:cNvPr id="7" name="Rectangle 29"/>
          <p:cNvSpPr>
            <a:spLocks noChangeArrowheads="1"/>
          </p:cNvSpPr>
          <p:nvPr userDrawn="1"/>
        </p:nvSpPr>
        <p:spPr bwMode="auto">
          <a:xfrm>
            <a:off x="0" y="3429000"/>
            <a:ext cx="9144000" cy="3429000"/>
          </a:xfrm>
          <a:prstGeom prst="rect">
            <a:avLst/>
          </a:prstGeom>
          <a:gradFill rotWithShape="1">
            <a:gsLst>
              <a:gs pos="0">
                <a:schemeClr val="bg1"/>
              </a:gs>
              <a:gs pos="100000">
                <a:srgbClr val="CD9B05">
                  <a:alpha val="50000"/>
                </a:srgbClr>
              </a:gs>
            </a:gsLst>
            <a:lin ang="5400000" scaled="1"/>
          </a:gradFill>
          <a:ln w="9525">
            <a:noFill/>
            <a:miter lim="800000"/>
            <a:headEnd/>
            <a:tailEnd/>
          </a:ln>
        </p:spPr>
        <p:txBody>
          <a:bodyPr wrap="none" anchor="ctr"/>
          <a:lstStyle/>
          <a:p>
            <a:endParaRPr lang="en-US">
              <a:latin typeface="Tahoma" pitchFamily="34" charset="0"/>
              <a:cs typeface="Tahoma" pitchFamily="34" charset="0"/>
            </a:endParaRPr>
          </a:p>
        </p:txBody>
      </p:sp>
      <p:sp>
        <p:nvSpPr>
          <p:cNvPr id="8" name="Rectangle 28"/>
          <p:cNvSpPr>
            <a:spLocks noChangeArrowheads="1"/>
          </p:cNvSpPr>
          <p:nvPr userDrawn="1"/>
        </p:nvSpPr>
        <p:spPr bwMode="auto">
          <a:xfrm>
            <a:off x="0" y="0"/>
            <a:ext cx="9144000" cy="3429000"/>
          </a:xfrm>
          <a:prstGeom prst="rect">
            <a:avLst/>
          </a:prstGeom>
          <a:gradFill rotWithShape="1">
            <a:gsLst>
              <a:gs pos="0">
                <a:srgbClr val="000080">
                  <a:alpha val="50000"/>
                </a:srgbClr>
              </a:gs>
              <a:gs pos="100000">
                <a:schemeClr val="bg1"/>
              </a:gs>
            </a:gsLst>
            <a:lin ang="5400000" scaled="1"/>
          </a:gradFill>
          <a:ln w="9525">
            <a:noFill/>
            <a:miter lim="800000"/>
            <a:headEnd/>
            <a:tailEnd/>
          </a:ln>
        </p:spPr>
        <p:txBody>
          <a:bodyPr wrap="none" anchor="ctr"/>
          <a:lstStyle/>
          <a:p>
            <a:endParaRPr lang="en-US">
              <a:latin typeface="Tahoma" pitchFamily="34" charset="0"/>
              <a:cs typeface="Tahoma" pitchFamily="34" charset="0"/>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0F29D9-8A4D-4B06-8E14-A95FE8C192F8}" type="datetimeFigureOut">
              <a:rPr lang="en-US" smtClean="0"/>
              <a:pPr/>
              <a:t>10/19/2011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ED828C-39FC-4967-B90F-923A764FDEB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0F29D9-8A4D-4B06-8E14-A95FE8C192F8}" type="datetimeFigureOut">
              <a:rPr lang="en-US" smtClean="0"/>
              <a:pPr/>
              <a:t>10/19/2011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ED828C-39FC-4967-B90F-923A764FDEB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0F29D9-8A4D-4B06-8E14-A95FE8C192F8}" type="datetimeFigureOut">
              <a:rPr lang="en-US" smtClean="0"/>
              <a:pPr/>
              <a:t>10/19/2011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ED828C-39FC-4967-B90F-923A764FDEB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0F29D9-8A4D-4B06-8E14-A95FE8C192F8}" type="datetimeFigureOut">
              <a:rPr lang="en-US" smtClean="0"/>
              <a:pPr/>
              <a:t>10/19/2011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ED828C-39FC-4967-B90F-923A764FDEB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0F29D9-8A4D-4B06-8E14-A95FE8C192F8}" type="datetimeFigureOut">
              <a:rPr lang="en-US" smtClean="0"/>
              <a:pPr/>
              <a:t>10/19/2011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ED828C-39FC-4967-B90F-923A764FDEB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0F29D9-8A4D-4B06-8E14-A95FE8C192F8}" type="datetimeFigureOut">
              <a:rPr lang="en-US" smtClean="0"/>
              <a:pPr/>
              <a:t>10/19/2011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ED828C-39FC-4967-B90F-923A764FDEB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0F29D9-8A4D-4B06-8E14-A95FE8C192F8}" type="datetimeFigureOut">
              <a:rPr lang="en-US" smtClean="0"/>
              <a:pPr/>
              <a:t>10/19/2011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ED828C-39FC-4967-B90F-923A764FDEB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0F29D9-8A4D-4B06-8E14-A95FE8C192F8}" type="datetimeFigureOut">
              <a:rPr lang="en-US" smtClean="0"/>
              <a:pPr/>
              <a:t>10/19/2011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ED828C-39FC-4967-B90F-923A764FDEB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0F29D9-8A4D-4B06-8E14-A95FE8C192F8}" type="datetimeFigureOut">
              <a:rPr lang="en-US" smtClean="0"/>
              <a:pPr/>
              <a:t>10/19/2011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ED828C-39FC-4967-B90F-923A764FDEB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0F29D9-8A4D-4B06-8E14-A95FE8C192F8}" type="datetimeFigureOut">
              <a:rPr lang="en-US" smtClean="0"/>
              <a:pPr/>
              <a:t>10/19/2011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ED828C-39FC-4967-B90F-923A764FDEB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0F29D9-8A4D-4B06-8E14-A95FE8C192F8}" type="datetimeFigureOut">
              <a:rPr lang="en-US" smtClean="0"/>
              <a:pPr/>
              <a:t>10/19/2011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ED828C-39FC-4967-B90F-923A764FDEB4}"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E73067B-FBFB-4779-BD90-42078863B393}" type="slidenum">
              <a:rPr lang="en-US"/>
              <a:pPr>
                <a:defRPr/>
              </a:pPr>
              <a:t>‹#›</a:t>
            </a:fld>
            <a:endParaRPr lang="en-US"/>
          </a:p>
        </p:txBody>
      </p:sp>
      <p:sp>
        <p:nvSpPr>
          <p:cNvPr id="6" name="Rectangle 29"/>
          <p:cNvSpPr>
            <a:spLocks noChangeArrowheads="1"/>
          </p:cNvSpPr>
          <p:nvPr userDrawn="1"/>
        </p:nvSpPr>
        <p:spPr bwMode="auto">
          <a:xfrm>
            <a:off x="0" y="3429000"/>
            <a:ext cx="9144000" cy="3429000"/>
          </a:xfrm>
          <a:prstGeom prst="rect">
            <a:avLst/>
          </a:prstGeom>
          <a:gradFill rotWithShape="1">
            <a:gsLst>
              <a:gs pos="0">
                <a:schemeClr val="bg1"/>
              </a:gs>
              <a:gs pos="100000">
                <a:srgbClr val="CD9B05">
                  <a:alpha val="50000"/>
                </a:srgbClr>
              </a:gs>
            </a:gsLst>
            <a:lin ang="5400000" scaled="1"/>
          </a:gradFill>
          <a:ln w="9525">
            <a:noFill/>
            <a:miter lim="800000"/>
            <a:headEnd/>
            <a:tailEnd/>
          </a:ln>
        </p:spPr>
        <p:txBody>
          <a:bodyPr wrap="none" anchor="ctr"/>
          <a:lstStyle/>
          <a:p>
            <a:endParaRPr lang="en-US">
              <a:latin typeface="Tahoma" pitchFamily="34" charset="0"/>
              <a:cs typeface="Tahoma" pitchFamily="34" charset="0"/>
            </a:endParaRPr>
          </a:p>
        </p:txBody>
      </p:sp>
      <p:sp>
        <p:nvSpPr>
          <p:cNvPr id="7" name="Rectangle 28"/>
          <p:cNvSpPr>
            <a:spLocks noChangeArrowheads="1"/>
          </p:cNvSpPr>
          <p:nvPr userDrawn="1"/>
        </p:nvSpPr>
        <p:spPr bwMode="auto">
          <a:xfrm>
            <a:off x="0" y="0"/>
            <a:ext cx="9144000" cy="3429000"/>
          </a:xfrm>
          <a:prstGeom prst="rect">
            <a:avLst/>
          </a:prstGeom>
          <a:gradFill rotWithShape="1">
            <a:gsLst>
              <a:gs pos="0">
                <a:srgbClr val="000080">
                  <a:alpha val="50000"/>
                </a:srgbClr>
              </a:gs>
              <a:gs pos="100000">
                <a:schemeClr val="bg1"/>
              </a:gs>
            </a:gsLst>
            <a:lin ang="5400000" scaled="1"/>
          </a:gradFill>
          <a:ln w="9525">
            <a:noFill/>
            <a:miter lim="800000"/>
            <a:headEnd/>
            <a:tailEnd/>
          </a:ln>
        </p:spPr>
        <p:txBody>
          <a:bodyPr wrap="none" anchor="ctr"/>
          <a:lstStyle/>
          <a:p>
            <a:endParaRPr lang="en-US">
              <a:latin typeface="Tahoma" pitchFamily="34" charset="0"/>
              <a:cs typeface="Tahoma" pitchFamily="34" charset="0"/>
            </a:endParaRPr>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0F29D9-8A4D-4B06-8E14-A95FE8C192F8}" type="datetimeFigureOut">
              <a:rPr lang="en-US" smtClean="0"/>
              <a:pPr/>
              <a:t>10/19/2011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ED828C-39FC-4967-B90F-923A764FDEB4}" type="slidenum">
              <a:rPr lang="en-US" smtClean="0"/>
              <a:pPr/>
              <a:t>‹#›</a:t>
            </a:fld>
            <a:endParaRPr lang="en-US"/>
          </a:p>
        </p:txBody>
      </p:sp>
      <p:sp>
        <p:nvSpPr>
          <p:cNvPr id="7" name="Rectangle 29"/>
          <p:cNvSpPr>
            <a:spLocks noChangeArrowheads="1"/>
          </p:cNvSpPr>
          <p:nvPr userDrawn="1"/>
        </p:nvSpPr>
        <p:spPr bwMode="auto">
          <a:xfrm>
            <a:off x="0" y="3429000"/>
            <a:ext cx="9144000" cy="3429000"/>
          </a:xfrm>
          <a:prstGeom prst="rect">
            <a:avLst/>
          </a:prstGeom>
          <a:gradFill rotWithShape="1">
            <a:gsLst>
              <a:gs pos="0">
                <a:schemeClr val="bg1"/>
              </a:gs>
              <a:gs pos="100000">
                <a:srgbClr val="CD9B05">
                  <a:alpha val="50000"/>
                </a:srgbClr>
              </a:gs>
            </a:gsLst>
            <a:lin ang="5400000" scaled="1"/>
          </a:gradFill>
          <a:ln w="9525">
            <a:noFill/>
            <a:miter lim="800000"/>
            <a:headEnd/>
            <a:tailEnd/>
          </a:ln>
        </p:spPr>
        <p:txBody>
          <a:bodyPr wrap="none" anchor="ctr"/>
          <a:lstStyle/>
          <a:p>
            <a:endParaRPr lang="en-US">
              <a:latin typeface="Tahoma" pitchFamily="34" charset="0"/>
              <a:cs typeface="Tahoma" pitchFamily="34" charset="0"/>
            </a:endParaRPr>
          </a:p>
        </p:txBody>
      </p:sp>
      <p:sp>
        <p:nvSpPr>
          <p:cNvPr id="8" name="Rectangle 28"/>
          <p:cNvSpPr>
            <a:spLocks noChangeArrowheads="1"/>
          </p:cNvSpPr>
          <p:nvPr userDrawn="1"/>
        </p:nvSpPr>
        <p:spPr bwMode="auto">
          <a:xfrm>
            <a:off x="0" y="0"/>
            <a:ext cx="9144000" cy="3429000"/>
          </a:xfrm>
          <a:prstGeom prst="rect">
            <a:avLst/>
          </a:prstGeom>
          <a:gradFill rotWithShape="1">
            <a:gsLst>
              <a:gs pos="0">
                <a:srgbClr val="000080">
                  <a:alpha val="50000"/>
                </a:srgbClr>
              </a:gs>
              <a:gs pos="100000">
                <a:schemeClr val="bg1"/>
              </a:gs>
            </a:gsLst>
            <a:lin ang="5400000" scaled="1"/>
          </a:gradFill>
          <a:ln w="9525">
            <a:noFill/>
            <a:miter lim="800000"/>
            <a:headEnd/>
            <a:tailEnd/>
          </a:ln>
        </p:spPr>
        <p:txBody>
          <a:bodyPr wrap="none" anchor="ctr"/>
          <a:lstStyle/>
          <a:p>
            <a:endParaRPr lang="en-US">
              <a:latin typeface="Tahoma" pitchFamily="34" charset="0"/>
              <a:cs typeface="Tahoma" pitchFamily="34" charset="0"/>
            </a:endParaRPr>
          </a:p>
        </p:txBody>
      </p:sp>
    </p:spTree>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rca.bpn.gov/" TargetMode="External"/><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mailto:william.picking@va.gov" TargetMode="External"/><Relationship Id="rId2" Type="http://schemas.openxmlformats.org/officeDocument/2006/relationships/hyperlink" Target="mailto:diane.campbell@va.gov" TargetMode="External"/><Relationship Id="rId1" Type="http://schemas.openxmlformats.org/officeDocument/2006/relationships/slideLayout" Target="../slideLayouts/slideLayout3.xml"/><Relationship Id="rId6" Type="http://schemas.openxmlformats.org/officeDocument/2006/relationships/image" Target="../media/image3.jpeg"/><Relationship Id="rId5" Type="http://schemas.openxmlformats.org/officeDocument/2006/relationships/image" Target="../media/image1.png"/><Relationship Id="rId4" Type="http://schemas.openxmlformats.org/officeDocument/2006/relationships/hyperlink" Target="mailto:jresig@nkbpc.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fbo.gov/" TargetMode="External"/><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3.xml"/><Relationship Id="rId1" Type="http://schemas.openxmlformats.org/officeDocument/2006/relationships/video" Target="file:///C:\Documents%20and%20Settings\JPR\My%20Documents\VASJ%20Parking%20Garage\NKB-Combined%2520fly-through%2520complete%2520final%5b1%5d.avi"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08038"/>
            <a:ext cx="8229600" cy="1249362"/>
          </a:xfrm>
        </p:spPr>
        <p:txBody>
          <a:bodyPr>
            <a:noAutofit/>
          </a:bodyPr>
          <a:lstStyle/>
          <a:p>
            <a:pPr lvl="0"/>
            <a:r>
              <a:rPr lang="en-US" sz="2400" b="1" dirty="0" smtClean="0"/>
              <a:t>Design-Build Construction Phase 4 Parking Structure</a:t>
            </a:r>
            <a:br>
              <a:rPr lang="en-US" sz="2400" b="1" dirty="0" smtClean="0"/>
            </a:br>
            <a:r>
              <a:rPr lang="en-US" sz="2400" b="1" dirty="0" smtClean="0"/>
              <a:t>VA Medical Center - San Juan, </a:t>
            </a:r>
            <a:r>
              <a:rPr lang="en-US" sz="2400" b="1" dirty="0" smtClean="0"/>
              <a:t>PR</a:t>
            </a:r>
            <a:br>
              <a:rPr lang="en-US" sz="2400" b="1" dirty="0" smtClean="0"/>
            </a:br>
            <a:r>
              <a:rPr lang="en-US" sz="2400" b="1" dirty="0" smtClean="0"/>
              <a:t>Solicitation #VA 101-11-RP-0132</a:t>
            </a:r>
            <a:r>
              <a:rPr lang="en-US" sz="2400" b="1" dirty="0" smtClean="0"/>
              <a:t/>
            </a:r>
            <a:br>
              <a:rPr lang="en-US" sz="2400" b="1" dirty="0" smtClean="0"/>
            </a:br>
            <a:r>
              <a:rPr lang="en-US" sz="2400" b="1" dirty="0" smtClean="0"/>
              <a:t>Project No. </a:t>
            </a:r>
            <a:r>
              <a:rPr lang="en-US" sz="2400" b="1" dirty="0" smtClean="0"/>
              <a:t>672-085-D</a:t>
            </a:r>
            <a:r>
              <a:rPr lang="en-US" sz="2400" b="1" dirty="0" smtClean="0"/>
              <a:t/>
            </a:r>
            <a:br>
              <a:rPr lang="en-US" sz="2400" b="1" dirty="0" smtClean="0"/>
            </a:br>
            <a:r>
              <a:rPr lang="en-US" sz="2400" b="1" dirty="0" smtClean="0"/>
              <a:t>Pre-Proposal Conference</a:t>
            </a:r>
            <a:br>
              <a:rPr lang="en-US" sz="2400" b="1" dirty="0" smtClean="0"/>
            </a:br>
            <a:r>
              <a:rPr lang="en-US" sz="2400" b="1" dirty="0" smtClean="0"/>
              <a:t>October 19, 2011</a:t>
            </a:r>
            <a:endParaRPr lang="en-US" sz="2400" b="1" dirty="0">
              <a:solidFill>
                <a:srgbClr val="7030A0"/>
              </a:solidFill>
            </a:endParaRPr>
          </a:p>
        </p:txBody>
      </p:sp>
      <p:sp>
        <p:nvSpPr>
          <p:cNvPr id="3" name="Content Placeholder 2"/>
          <p:cNvSpPr>
            <a:spLocks noGrp="1"/>
          </p:cNvSpPr>
          <p:nvPr>
            <p:ph idx="1"/>
          </p:nvPr>
        </p:nvSpPr>
        <p:spPr>
          <a:xfrm>
            <a:off x="457200" y="1905000"/>
            <a:ext cx="8229600" cy="4297363"/>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pic>
        <p:nvPicPr>
          <p:cNvPr id="5"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6" name="Picture 5" descr="rotate1_VISN08_Caribbean.jpg"/>
          <p:cNvPicPr>
            <a:picLocks noChangeAspect="1"/>
          </p:cNvPicPr>
          <p:nvPr/>
        </p:nvPicPr>
        <p:blipFill>
          <a:blip r:embed="rId3" cstate="print"/>
          <a:stretch>
            <a:fillRect/>
          </a:stretch>
        </p:blipFill>
        <p:spPr>
          <a:xfrm>
            <a:off x="1676400" y="2590800"/>
            <a:ext cx="5715000" cy="3505200"/>
          </a:xfrm>
          <a:prstGeom prst="rect">
            <a:avLst/>
          </a:prstGeom>
        </p:spPr>
      </p:pic>
      <p:pic>
        <p:nvPicPr>
          <p:cNvPr id="7" name="Picture 6" descr="dept_veterans_affairs"/>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b="1" dirty="0" smtClean="0"/>
              <a:t>Agenda</a:t>
            </a:r>
          </a:p>
        </p:txBody>
      </p:sp>
      <p:sp>
        <p:nvSpPr>
          <p:cNvPr id="4" name="Rectangle 3"/>
          <p:cNvSpPr txBox="1">
            <a:spLocks noChangeArrowheads="1"/>
          </p:cNvSpPr>
          <p:nvPr/>
        </p:nvSpPr>
        <p:spPr bwMode="auto">
          <a:xfrm>
            <a:off x="914400" y="1752600"/>
            <a:ext cx="8229600" cy="4648200"/>
          </a:xfrm>
          <a:prstGeom prst="rect">
            <a:avLst/>
          </a:prstGeom>
          <a:noFill/>
          <a:ln w="9525">
            <a:noFill/>
            <a:miter lim="800000"/>
            <a:headEnd/>
            <a:tailEnd/>
          </a:ln>
        </p:spPr>
        <p:txBody>
          <a:bodyPr/>
          <a:lstStyle/>
          <a:p>
            <a:pPr eaLnBrk="1" hangingPunct="1">
              <a:lnSpc>
                <a:spcPct val="80000"/>
              </a:lnSpc>
              <a:spcBef>
                <a:spcPct val="25000"/>
              </a:spcBef>
              <a:spcAft>
                <a:spcPct val="25000"/>
              </a:spcAft>
              <a:buClr>
                <a:schemeClr val="tx2"/>
              </a:buClr>
              <a:buSzPct val="80000"/>
              <a:buFont typeface="Monotype Sorts" pitchFamily="2" charset="2"/>
              <a:buChar char="u"/>
              <a:defRPr/>
            </a:pPr>
            <a:r>
              <a:rPr lang="en-US" sz="2400" b="1" kern="0" dirty="0" smtClean="0">
                <a:latin typeface="Arial" pitchFamily="34" charset="0"/>
                <a:cs typeface="Arial" pitchFamily="34" charset="0"/>
              </a:rPr>
              <a:t>  Opening </a:t>
            </a:r>
            <a:r>
              <a:rPr lang="en-US" sz="2400" b="1" kern="0" dirty="0" smtClean="0">
                <a:latin typeface="Arial" pitchFamily="34" charset="0"/>
                <a:cs typeface="Arial" pitchFamily="34" charset="0"/>
              </a:rPr>
              <a:t>Remarks</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2400" b="1" kern="0" dirty="0" smtClean="0">
                <a:latin typeface="Arial" pitchFamily="34" charset="0"/>
                <a:cs typeface="Arial" pitchFamily="34" charset="0"/>
              </a:rPr>
              <a:t>  New Acquisition – RFP VA-101-11-RP-0132</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2400" b="1" kern="0" dirty="0" smtClean="0">
                <a:latin typeface="Arial" pitchFamily="34" charset="0"/>
                <a:cs typeface="Arial" pitchFamily="34" charset="0"/>
              </a:rPr>
              <a:t> </a:t>
            </a:r>
            <a:r>
              <a:rPr lang="en-US" sz="2400" b="1" kern="0" dirty="0" smtClean="0">
                <a:latin typeface="Arial" pitchFamily="34" charset="0"/>
                <a:cs typeface="Arial" pitchFamily="34" charset="0"/>
              </a:rPr>
              <a:t> Submission Requirements</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2400" b="1" kern="0" dirty="0" smtClean="0">
                <a:latin typeface="Arial" pitchFamily="34" charset="0"/>
                <a:cs typeface="Arial" pitchFamily="34" charset="0"/>
              </a:rPr>
              <a:t> </a:t>
            </a:r>
            <a:r>
              <a:rPr lang="en-US" sz="2400" b="1" kern="0" dirty="0" smtClean="0">
                <a:latin typeface="Arial" pitchFamily="34" charset="0"/>
                <a:cs typeface="Arial" pitchFamily="34" charset="0"/>
              </a:rPr>
              <a:t> Milestones</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2400" b="1" kern="0" dirty="0" smtClean="0">
                <a:latin typeface="Arial" pitchFamily="34" charset="0"/>
                <a:cs typeface="Arial" pitchFamily="34" charset="0"/>
              </a:rPr>
              <a:t> </a:t>
            </a:r>
            <a:r>
              <a:rPr lang="en-US" sz="2400" b="1" kern="0" dirty="0" smtClean="0">
                <a:latin typeface="Arial" pitchFamily="34" charset="0"/>
                <a:cs typeface="Arial" pitchFamily="34" charset="0"/>
              </a:rPr>
              <a:t> Project Scope &amp; Overview</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2400" b="1" kern="0" dirty="0" smtClean="0">
                <a:latin typeface="Arial" pitchFamily="34" charset="0"/>
                <a:cs typeface="Arial" pitchFamily="34" charset="0"/>
              </a:rPr>
              <a:t> </a:t>
            </a:r>
            <a:r>
              <a:rPr lang="en-US" sz="2400" b="1" kern="0" dirty="0" smtClean="0">
                <a:latin typeface="Arial" pitchFamily="34" charset="0"/>
                <a:cs typeface="Arial" pitchFamily="34" charset="0"/>
              </a:rPr>
              <a:t> Questions &amp; Answer Session</a:t>
            </a:r>
          </a:p>
          <a:p>
            <a:pPr eaLnBrk="1" hangingPunct="1">
              <a:lnSpc>
                <a:spcPct val="80000"/>
              </a:lnSpc>
              <a:spcBef>
                <a:spcPct val="25000"/>
              </a:spcBef>
              <a:spcAft>
                <a:spcPct val="25000"/>
              </a:spcAft>
              <a:buClr>
                <a:schemeClr val="tx2"/>
              </a:buClr>
              <a:buSzPct val="80000"/>
              <a:buFont typeface="Monotype Sorts" pitchFamily="2" charset="2"/>
              <a:buChar char="u"/>
              <a:defRPr/>
            </a:pPr>
            <a:r>
              <a:rPr lang="en-US" sz="2400" b="1" kern="0" dirty="0" smtClean="0">
                <a:latin typeface="Arial" pitchFamily="34" charset="0"/>
                <a:cs typeface="Arial" pitchFamily="34" charset="0"/>
              </a:rPr>
              <a:t> </a:t>
            </a:r>
            <a:r>
              <a:rPr lang="en-US" sz="2400" b="1" kern="0" dirty="0" smtClean="0">
                <a:latin typeface="Arial" pitchFamily="34" charset="0"/>
                <a:cs typeface="Arial" pitchFamily="34" charset="0"/>
              </a:rPr>
              <a:t> Site Visit</a:t>
            </a:r>
            <a:endParaRPr lang="en-US" sz="2400" b="1" kern="0" dirty="0">
              <a:latin typeface="Arial" pitchFamily="34" charset="0"/>
              <a:cs typeface="Arial" pitchFamily="34" charset="0"/>
            </a:endParaRPr>
          </a:p>
        </p:txBody>
      </p:sp>
      <p:pic>
        <p:nvPicPr>
          <p:cNvPr id="5"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6" name="Picture 5"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idx="1"/>
          </p:nvPr>
        </p:nvSpPr>
        <p:spPr/>
        <p:txBody>
          <a:bodyPr/>
          <a:lstStyle/>
          <a:p>
            <a:pPr>
              <a:buNone/>
            </a:pPr>
            <a:r>
              <a:rPr lang="en-US" sz="2400" dirty="0" smtClean="0"/>
              <a:t> </a:t>
            </a:r>
            <a:endParaRPr lang="en-US" sz="2400" dirty="0" smtClean="0"/>
          </a:p>
        </p:txBody>
      </p:sp>
      <p:pic>
        <p:nvPicPr>
          <p:cNvPr id="7" name="Picture 3"/>
          <p:cNvPicPr>
            <a:picLocks noChangeAspect="1" noChangeArrowheads="1"/>
          </p:cNvPicPr>
          <p:nvPr/>
        </p:nvPicPr>
        <p:blipFill>
          <a:blip r:embed="rId3" cstate="print"/>
          <a:srcRect/>
          <a:stretch>
            <a:fillRect/>
          </a:stretch>
        </p:blipFill>
        <p:spPr bwMode="auto">
          <a:xfrm>
            <a:off x="7705164" y="5791200"/>
            <a:ext cx="1134036" cy="838200"/>
          </a:xfrm>
          <a:prstGeom prst="rect">
            <a:avLst/>
          </a:prstGeom>
          <a:noFill/>
          <a:ln w="9525">
            <a:noFill/>
            <a:miter lim="800000"/>
            <a:headEnd/>
            <a:tailEnd/>
          </a:ln>
        </p:spPr>
      </p:pic>
      <p:pic>
        <p:nvPicPr>
          <p:cNvPr id="8" name="Picture 7" descr="dept_veterans_affairs"/>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
        <p:nvSpPr>
          <p:cNvPr id="9" name="Rectangle 2"/>
          <p:cNvSpPr>
            <a:spLocks noGrp="1" noChangeArrowheads="1"/>
          </p:cNvSpPr>
          <p:nvPr>
            <p:ph type="title"/>
          </p:nvPr>
        </p:nvSpPr>
        <p:spPr>
          <a:xfrm>
            <a:off x="457200" y="274638"/>
            <a:ext cx="8229600" cy="1143000"/>
          </a:xfrm>
        </p:spPr>
        <p:txBody>
          <a:bodyPr/>
          <a:lstStyle/>
          <a:p>
            <a:pPr eaLnBrk="1" hangingPunct="1"/>
            <a:r>
              <a:rPr lang="en-US" b="1" dirty="0" smtClean="0"/>
              <a:t>Pre-Proposal Conference</a:t>
            </a:r>
          </a:p>
        </p:txBody>
      </p:sp>
      <p:sp>
        <p:nvSpPr>
          <p:cNvPr id="6" name="Rectangle 5"/>
          <p:cNvSpPr/>
          <p:nvPr/>
        </p:nvSpPr>
        <p:spPr>
          <a:xfrm>
            <a:off x="838200" y="1524000"/>
            <a:ext cx="7315200" cy="3859518"/>
          </a:xfrm>
          <a:prstGeom prst="rect">
            <a:avLst/>
          </a:prstGeom>
        </p:spPr>
        <p:txBody>
          <a:bodyPr wrap="square">
            <a:spAutoFit/>
          </a:bodyPr>
          <a:lstStyle/>
          <a:p>
            <a:pPr>
              <a:lnSpc>
                <a:spcPct val="80000"/>
              </a:lnSpc>
              <a:spcBef>
                <a:spcPct val="25000"/>
              </a:spcBef>
              <a:spcAft>
                <a:spcPct val="25000"/>
              </a:spcAft>
              <a:buClr>
                <a:schemeClr val="tx2"/>
              </a:buClr>
              <a:buSzPct val="80000"/>
              <a:defRPr/>
            </a:pPr>
            <a:r>
              <a:rPr lang="en-US" sz="2400" b="1" kern="0" dirty="0" smtClean="0">
                <a:latin typeface="Arial" pitchFamily="34" charset="0"/>
                <a:cs typeface="Arial" pitchFamily="34" charset="0"/>
              </a:rPr>
              <a:t>INTRODUCTIONS</a:t>
            </a:r>
            <a:endParaRPr lang="en-US" sz="2400" b="1" kern="0" dirty="0" smtClean="0">
              <a:latin typeface="Arial" pitchFamily="34" charset="0"/>
              <a:cs typeface="Arial" pitchFamily="34" charset="0"/>
            </a:endParaRPr>
          </a:p>
          <a:p>
            <a:pPr>
              <a:lnSpc>
                <a:spcPct val="80000"/>
              </a:lnSpc>
              <a:spcBef>
                <a:spcPct val="25000"/>
              </a:spcBef>
              <a:spcAft>
                <a:spcPct val="25000"/>
              </a:spcAft>
              <a:buClr>
                <a:schemeClr val="tx2"/>
              </a:buClr>
              <a:buSzPct val="80000"/>
              <a:buFont typeface="Monotype Sorts" pitchFamily="2" charset="2"/>
              <a:buChar char="u"/>
              <a:defRPr/>
            </a:pPr>
            <a:r>
              <a:rPr lang="en-US" sz="2400" b="1" kern="0" dirty="0" smtClean="0">
                <a:latin typeface="Arial" pitchFamily="34" charset="0"/>
                <a:cs typeface="Arial" pitchFamily="34" charset="0"/>
              </a:rPr>
              <a:t>  </a:t>
            </a:r>
            <a:r>
              <a:rPr lang="en-US" sz="2400" b="1" kern="0" dirty="0" smtClean="0">
                <a:latin typeface="Arial" pitchFamily="34" charset="0"/>
                <a:cs typeface="Arial" pitchFamily="34" charset="0"/>
              </a:rPr>
              <a:t>VA Representatives</a:t>
            </a:r>
            <a:endParaRPr lang="en-US" sz="2400" b="1" kern="0" dirty="0" smtClean="0">
              <a:latin typeface="Arial" pitchFamily="34" charset="0"/>
              <a:cs typeface="Arial" pitchFamily="34" charset="0"/>
            </a:endParaRPr>
          </a:p>
          <a:p>
            <a:pPr>
              <a:lnSpc>
                <a:spcPct val="80000"/>
              </a:lnSpc>
              <a:spcBef>
                <a:spcPct val="25000"/>
              </a:spcBef>
              <a:spcAft>
                <a:spcPct val="25000"/>
              </a:spcAft>
              <a:buClr>
                <a:schemeClr val="tx2"/>
              </a:buClr>
              <a:buSzPct val="80000"/>
              <a:defRPr/>
            </a:pPr>
            <a:r>
              <a:rPr lang="en-US" sz="2400" b="1" kern="0" dirty="0" smtClean="0">
                <a:latin typeface="Arial" pitchFamily="34" charset="0"/>
                <a:cs typeface="Arial" pitchFamily="34" charset="0"/>
              </a:rPr>
              <a:t>	</a:t>
            </a:r>
            <a:r>
              <a:rPr lang="en-US" sz="2400" b="1" kern="0" dirty="0" smtClean="0">
                <a:latin typeface="Arial" pitchFamily="34" charset="0"/>
                <a:cs typeface="Arial" pitchFamily="34" charset="0"/>
              </a:rPr>
              <a:t>- VA CFM – Diane Campbell, Contracting 	   Officer  </a:t>
            </a:r>
          </a:p>
          <a:p>
            <a:pPr>
              <a:lnSpc>
                <a:spcPct val="80000"/>
              </a:lnSpc>
              <a:spcBef>
                <a:spcPct val="25000"/>
              </a:spcBef>
              <a:spcAft>
                <a:spcPct val="25000"/>
              </a:spcAft>
              <a:buClr>
                <a:schemeClr val="tx2"/>
              </a:buClr>
              <a:buSzPct val="80000"/>
              <a:defRPr/>
            </a:pPr>
            <a:r>
              <a:rPr lang="en-US" sz="2400" b="1" kern="0" dirty="0" smtClean="0">
                <a:latin typeface="Arial" pitchFamily="34" charset="0"/>
                <a:cs typeface="Arial" pitchFamily="34" charset="0"/>
              </a:rPr>
              <a:t>	</a:t>
            </a:r>
            <a:r>
              <a:rPr lang="en-US" sz="2400" b="1" kern="0" dirty="0" smtClean="0">
                <a:latin typeface="Arial" pitchFamily="34" charset="0"/>
                <a:cs typeface="Arial" pitchFamily="34" charset="0"/>
              </a:rPr>
              <a:t>- VA CFM – William Picking, Jr., Project 	   Executive</a:t>
            </a:r>
          </a:p>
          <a:p>
            <a:pPr>
              <a:lnSpc>
                <a:spcPct val="80000"/>
              </a:lnSpc>
              <a:spcBef>
                <a:spcPct val="25000"/>
              </a:spcBef>
              <a:spcAft>
                <a:spcPct val="25000"/>
              </a:spcAft>
              <a:buClr>
                <a:schemeClr val="tx2"/>
              </a:buClr>
              <a:buSzPct val="80000"/>
              <a:buFont typeface="Monotype Sorts" pitchFamily="2" charset="2"/>
              <a:buChar char="u"/>
              <a:defRPr/>
            </a:pPr>
            <a:r>
              <a:rPr lang="en-US" sz="2400" b="1" kern="0" dirty="0" smtClean="0">
                <a:latin typeface="Arial" pitchFamily="34" charset="0"/>
                <a:cs typeface="Arial" pitchFamily="34" charset="0"/>
              </a:rPr>
              <a:t>  Architect of Record</a:t>
            </a:r>
            <a:endParaRPr lang="en-US" sz="2400" b="1" kern="0" dirty="0" smtClean="0">
              <a:latin typeface="Arial" pitchFamily="34" charset="0"/>
              <a:cs typeface="Arial" pitchFamily="34" charset="0"/>
            </a:endParaRPr>
          </a:p>
          <a:p>
            <a:pPr>
              <a:lnSpc>
                <a:spcPct val="80000"/>
              </a:lnSpc>
              <a:spcBef>
                <a:spcPct val="25000"/>
              </a:spcBef>
              <a:spcAft>
                <a:spcPct val="25000"/>
              </a:spcAft>
              <a:buClr>
                <a:schemeClr val="tx2"/>
              </a:buClr>
              <a:buSzPct val="80000"/>
              <a:defRPr/>
            </a:pPr>
            <a:r>
              <a:rPr lang="en-US" sz="2400" b="1" kern="0" dirty="0" smtClean="0">
                <a:latin typeface="Arial" pitchFamily="34" charset="0"/>
                <a:cs typeface="Arial" pitchFamily="34" charset="0"/>
              </a:rPr>
              <a:t>	- N.K. Bhandari, Architecture &amp; </a:t>
            </a:r>
          </a:p>
          <a:p>
            <a:pPr>
              <a:lnSpc>
                <a:spcPct val="80000"/>
              </a:lnSpc>
              <a:spcBef>
                <a:spcPct val="25000"/>
              </a:spcBef>
              <a:spcAft>
                <a:spcPct val="25000"/>
              </a:spcAft>
              <a:buClr>
                <a:schemeClr val="tx2"/>
              </a:buClr>
              <a:buSzPct val="80000"/>
              <a:defRPr/>
            </a:pPr>
            <a:r>
              <a:rPr lang="en-US" sz="2400" b="1" kern="0" dirty="0" smtClean="0">
                <a:latin typeface="Arial" pitchFamily="34" charset="0"/>
                <a:cs typeface="Arial" pitchFamily="34" charset="0"/>
              </a:rPr>
              <a:t>	</a:t>
            </a:r>
            <a:r>
              <a:rPr lang="en-US" sz="2400" b="1" kern="0" dirty="0" smtClean="0">
                <a:latin typeface="Arial" pitchFamily="34" charset="0"/>
                <a:cs typeface="Arial" pitchFamily="34" charset="0"/>
              </a:rPr>
              <a:t>  Engineering, P.C. – James Resig, P.E.</a:t>
            </a:r>
            <a:endParaRPr lang="en-US" sz="2400" b="1" kern="0" dirty="0" smtClean="0">
              <a:latin typeface="Arial" pitchFamily="34" charset="0"/>
              <a:cs typeface="Arial" pitchFamily="34" charset="0"/>
            </a:endParaRPr>
          </a:p>
        </p:txBody>
      </p:sp>
    </p:spTree>
  </p:cSld>
  <p:clrMapOvr>
    <a:masterClrMapping/>
  </p:clrMapOvr>
  <p:transition spd="med">
    <p:dissolve/>
    <p:sndAc>
      <p:stSnd>
        <p:snd r:embed="rId2" name="breeze.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Pre-Proposal Conference</a:t>
            </a:r>
          </a:p>
        </p:txBody>
      </p:sp>
      <p:sp>
        <p:nvSpPr>
          <p:cNvPr id="5123" name="Rectangle 3"/>
          <p:cNvSpPr>
            <a:spLocks noGrp="1" noChangeArrowheads="1"/>
          </p:cNvSpPr>
          <p:nvPr>
            <p:ph idx="1"/>
          </p:nvPr>
        </p:nvSpPr>
        <p:spPr/>
        <p:txBody>
          <a:bodyPr/>
          <a:lstStyle/>
          <a:p>
            <a:pPr marL="346075" indent="-346075" eaLnBrk="1" hangingPunct="1">
              <a:spcBef>
                <a:spcPct val="0"/>
              </a:spcBef>
            </a:pPr>
            <a:r>
              <a:rPr lang="en-US" sz="2400" dirty="0" smtClean="0"/>
              <a:t>Our discussion of each section shown on the agenda will be brief and generally will highlight those areas of importance as you prepare for your offer.</a:t>
            </a:r>
          </a:p>
          <a:p>
            <a:pPr marL="346075" indent="-346075" eaLnBrk="1" hangingPunct="1">
              <a:spcBef>
                <a:spcPct val="0"/>
              </a:spcBef>
            </a:pPr>
            <a:endParaRPr lang="en-US" sz="2400" b="1" dirty="0" smtClean="0"/>
          </a:p>
          <a:p>
            <a:pPr marL="346075" indent="-346075" eaLnBrk="1" hangingPunct="1">
              <a:spcBef>
                <a:spcPct val="0"/>
              </a:spcBef>
            </a:pPr>
            <a:r>
              <a:rPr lang="en-US" sz="2400" b="1" i="1" u="sng" dirty="0" smtClean="0"/>
              <a:t>I would like to make clear that anything said should not be interpreted as a change to the  solicitation/contract documents as posted.  If a statement  is made that is inconsistent with the solicitation requirements, you should not submit your proposal based on the statements.  Submit based on the posted/written solicitation and all amendments.</a:t>
            </a:r>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smtClean="0"/>
              <a:t>Pre-Proposal Conference</a:t>
            </a:r>
          </a:p>
        </p:txBody>
      </p:sp>
      <p:sp>
        <p:nvSpPr>
          <p:cNvPr id="5123" name="Rectangle 3"/>
          <p:cNvSpPr>
            <a:spLocks noGrp="1" noChangeArrowheads="1"/>
          </p:cNvSpPr>
          <p:nvPr>
            <p:ph idx="1"/>
          </p:nvPr>
        </p:nvSpPr>
        <p:spPr>
          <a:xfrm>
            <a:off x="533400" y="1295400"/>
            <a:ext cx="8458200" cy="4525963"/>
          </a:xfrm>
        </p:spPr>
        <p:txBody>
          <a:bodyPr rtlCol="0">
            <a:normAutofit fontScale="92500"/>
          </a:bodyPr>
          <a:lstStyle/>
          <a:p>
            <a:pPr marL="346075" lvl="1" indent="-346075" eaLnBrk="1" fontAlgn="auto" hangingPunct="1">
              <a:lnSpc>
                <a:spcPct val="110000"/>
              </a:lnSpc>
              <a:spcBef>
                <a:spcPts val="0"/>
              </a:spcBef>
              <a:spcAft>
                <a:spcPts val="0"/>
              </a:spcAft>
              <a:buClr>
                <a:schemeClr val="tx1"/>
              </a:buClr>
              <a:buNone/>
              <a:defRPr/>
            </a:pPr>
            <a:r>
              <a:rPr lang="en-US" sz="2400" u="sng" dirty="0" smtClean="0"/>
              <a:t>NEW ACQUISITION REQUIREMENTS</a:t>
            </a:r>
          </a:p>
          <a:p>
            <a:pPr marL="346075" lvl="1" indent="-346075" eaLnBrk="1" fontAlgn="auto" hangingPunct="1">
              <a:lnSpc>
                <a:spcPct val="110000"/>
              </a:lnSpc>
              <a:spcBef>
                <a:spcPts val="0"/>
              </a:spcBef>
              <a:spcAft>
                <a:spcPts val="0"/>
              </a:spcAft>
              <a:buClr>
                <a:schemeClr val="tx1"/>
              </a:buClr>
              <a:buFontTx/>
              <a:buChar char="•"/>
              <a:defRPr/>
            </a:pPr>
            <a:r>
              <a:rPr lang="en-US" sz="2400" dirty="0" smtClean="0"/>
              <a:t>VA 101-11-RP-0132</a:t>
            </a:r>
          </a:p>
          <a:p>
            <a:pPr marL="346075" lvl="1" indent="-346075" eaLnBrk="1" fontAlgn="auto" hangingPunct="1">
              <a:lnSpc>
                <a:spcPct val="110000"/>
              </a:lnSpc>
              <a:spcBef>
                <a:spcPts val="0"/>
              </a:spcBef>
              <a:spcAft>
                <a:spcPts val="0"/>
              </a:spcAft>
              <a:buClr>
                <a:schemeClr val="tx1"/>
              </a:buClr>
              <a:buNone/>
              <a:defRPr/>
            </a:pPr>
            <a:r>
              <a:rPr lang="en-US" sz="2400" dirty="0" smtClean="0"/>
              <a:t>	- Pre-Solicitation Notice - September 13, 2011</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RFP ( 100% Small Business Set-Aside) – September 28, 2011</a:t>
            </a:r>
          </a:p>
          <a:p>
            <a:pPr marL="346075" lvl="1" indent="-346075" eaLnBrk="1" fontAlgn="auto" hangingPunct="1">
              <a:lnSpc>
                <a:spcPct val="110000"/>
              </a:lnSpc>
              <a:spcBef>
                <a:spcPts val="0"/>
              </a:spcBef>
              <a:spcAft>
                <a:spcPts val="0"/>
              </a:spcAft>
              <a:buClr>
                <a:schemeClr val="tx1"/>
              </a:buClr>
              <a:buNone/>
              <a:defRPr/>
            </a:pP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Federal, State and Local Taxes (FAR Clause 52.229-3)</a:t>
            </a:r>
          </a:p>
          <a:p>
            <a:pPr marL="346075" lvl="1" indent="-346075" eaLnBrk="1" fontAlgn="auto" hangingPunct="1">
              <a:lnSpc>
                <a:spcPct val="110000"/>
              </a:lnSpc>
              <a:spcBef>
                <a:spcPts val="0"/>
              </a:spcBef>
              <a:spcAft>
                <a:spcPts val="0"/>
              </a:spcAft>
              <a:buClr>
                <a:schemeClr val="tx1"/>
              </a:buClr>
              <a:buNone/>
              <a:defRPr/>
            </a:pPr>
            <a:r>
              <a:rPr lang="en-US" sz="2400" dirty="0" smtClean="0"/>
              <a:t>	- Is the </a:t>
            </a:r>
            <a:r>
              <a:rPr lang="en-US" sz="2400" u="sng" dirty="0" smtClean="0"/>
              <a:t>Responsibility of the Contractor</a:t>
            </a:r>
          </a:p>
          <a:p>
            <a:pPr marL="346075" lvl="1" indent="-346075" eaLnBrk="1" fontAlgn="auto" hangingPunct="1">
              <a:lnSpc>
                <a:spcPct val="110000"/>
              </a:lnSpc>
              <a:spcBef>
                <a:spcPts val="0"/>
              </a:spcBef>
              <a:spcAft>
                <a:spcPts val="0"/>
              </a:spcAft>
              <a:buClr>
                <a:schemeClr val="tx1"/>
              </a:buClr>
              <a:buNone/>
              <a:defRPr/>
            </a:pP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Amendment 1 issued 10/10/2011</a:t>
            </a:r>
          </a:p>
          <a:p>
            <a:pPr marL="346075" lvl="1" indent="-346075" eaLnBrk="1" fontAlgn="auto" hangingPunct="1">
              <a:lnSpc>
                <a:spcPct val="110000"/>
              </a:lnSpc>
              <a:spcBef>
                <a:spcPts val="0"/>
              </a:spcBef>
              <a:spcAft>
                <a:spcPts val="0"/>
              </a:spcAft>
              <a:buClr>
                <a:schemeClr val="tx1"/>
              </a:buClr>
              <a:buFontTx/>
              <a:buChar char="•"/>
              <a:defRPr/>
            </a:pP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Amendment 2 will be issued following today’s meeting to include updated RFI Log and Presentation Slides and Sign-In Sheets</a:t>
            </a:r>
            <a:endParaRPr lang="en-US" sz="2400" dirty="0" smtClean="0"/>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457200" y="1371600"/>
            <a:ext cx="8229600" cy="4267200"/>
          </a:xfrm>
        </p:spPr>
        <p:txBody>
          <a:bodyPr>
            <a:noAutofit/>
          </a:bodyPr>
          <a:lstStyle/>
          <a:p>
            <a:pPr>
              <a:buNone/>
              <a:tabLst>
                <a:tab pos="1423988" algn="l"/>
              </a:tabLst>
            </a:pPr>
            <a:r>
              <a:rPr lang="en-US" sz="2000" u="sng" dirty="0" smtClean="0"/>
              <a:t>NEW ACQUISITION REQUIREMENTS</a:t>
            </a:r>
          </a:p>
          <a:p>
            <a:pPr>
              <a:tabLst>
                <a:tab pos="1423988" algn="l"/>
              </a:tabLst>
            </a:pPr>
            <a:r>
              <a:rPr lang="en-US" sz="2000" b="1" dirty="0" smtClean="0">
                <a:solidFill>
                  <a:srgbClr val="FF0000"/>
                </a:solidFill>
              </a:rPr>
              <a:t>CLIN </a:t>
            </a:r>
            <a:r>
              <a:rPr lang="en-US" sz="2000" b="1" dirty="0" smtClean="0">
                <a:solidFill>
                  <a:srgbClr val="FF0000"/>
                </a:solidFill>
              </a:rPr>
              <a:t>001 - BASE BID ITEM 1 - GENERAL CONSTRUCTION</a:t>
            </a:r>
          </a:p>
          <a:p>
            <a:pPr>
              <a:tabLst>
                <a:tab pos="1423988" algn="l"/>
              </a:tabLst>
            </a:pPr>
            <a:r>
              <a:rPr lang="en-US" sz="2000" b="1" dirty="0" smtClean="0">
                <a:solidFill>
                  <a:srgbClr val="FF0000"/>
                </a:solidFill>
              </a:rPr>
              <a:t>CLIN 002 - BASE BID ITEM 2 - PHYSICAL SECURITY</a:t>
            </a:r>
          </a:p>
          <a:p>
            <a:pPr marL="346075" indent="-346075">
              <a:tabLst>
                <a:tab pos="1423988" algn="l"/>
              </a:tabLst>
            </a:pPr>
            <a:r>
              <a:rPr lang="en-US" sz="2000" dirty="0" smtClean="0"/>
              <a:t>CLIN 003 - ADD ALTERNATE #1 - ADD SUICIDE DETERRENT GRILLES IN</a:t>
            </a:r>
          </a:p>
          <a:p>
            <a:pPr marL="346075" indent="-346075">
              <a:buNone/>
              <a:tabLst>
                <a:tab pos="1423988" algn="l"/>
              </a:tabLst>
            </a:pPr>
            <a:r>
              <a:rPr lang="en-US" sz="2000" dirty="0" smtClean="0"/>
              <a:t>		 ALL OPENINGS</a:t>
            </a:r>
          </a:p>
          <a:p>
            <a:pPr>
              <a:tabLst>
                <a:tab pos="1423988" algn="l"/>
              </a:tabLst>
            </a:pPr>
            <a:r>
              <a:rPr lang="en-US" sz="2000" dirty="0" smtClean="0"/>
              <a:t>CLIN 004 - ADD ALTERNATE #2 - PHOTO VOLTAIC ARRAY</a:t>
            </a:r>
          </a:p>
          <a:p>
            <a:pPr>
              <a:tabLst>
                <a:tab pos="1423988" algn="l"/>
              </a:tabLst>
            </a:pPr>
            <a:r>
              <a:rPr lang="en-US" sz="2000" dirty="0" smtClean="0"/>
              <a:t>CLIN 005 - ADD ALTERNATE #3 - VEGETATED “GREEN” WALLS</a:t>
            </a:r>
          </a:p>
          <a:p>
            <a:pPr>
              <a:tabLst>
                <a:tab pos="1423988" algn="l"/>
              </a:tabLst>
            </a:pPr>
            <a:r>
              <a:rPr lang="en-US" sz="2000" dirty="0" smtClean="0"/>
              <a:t>CLIN 006 - ADD ALTERNATE #4 - SUICIDE DETERRENT GRILLES AND 	STAINLESS STEEL MESH SCREENING</a:t>
            </a:r>
          </a:p>
          <a:p>
            <a:pPr>
              <a:tabLst>
                <a:tab pos="1423988" algn="l"/>
              </a:tabLst>
            </a:pPr>
            <a:r>
              <a:rPr lang="en-US" sz="2000" dirty="0" smtClean="0"/>
              <a:t>CLIN 007 - ADD ALTERNATE #5 - PARKING SPACE COUNTERS: 	GENERAL AT ALL LEVELS AND ACCESSIBLE SPACES AT LEVELS 1 	AND 4</a:t>
            </a:r>
          </a:p>
          <a:p>
            <a:pPr>
              <a:tabLst>
                <a:tab pos="1423988" algn="l"/>
              </a:tabLst>
            </a:pPr>
            <a:r>
              <a:rPr lang="en-US" sz="2000" dirty="0" smtClean="0"/>
              <a:t>CLIN 008 - ADD ALTERNATE #6 - ELEVATORS 1 &amp; 2 </a:t>
            </a:r>
          </a:p>
        </p:txBody>
      </p:sp>
      <p:pic>
        <p:nvPicPr>
          <p:cNvPr id="3"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4" name="Picture 3"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
        <p:nvSpPr>
          <p:cNvPr id="5" name="Rectangle 2"/>
          <p:cNvSpPr>
            <a:spLocks noGrp="1" noChangeArrowheads="1"/>
          </p:cNvSpPr>
          <p:nvPr>
            <p:ph type="title"/>
          </p:nvPr>
        </p:nvSpPr>
        <p:spPr>
          <a:xfrm>
            <a:off x="457200" y="274638"/>
            <a:ext cx="8229600" cy="1143000"/>
          </a:xfrm>
        </p:spPr>
        <p:txBody>
          <a:bodyPr/>
          <a:lstStyle/>
          <a:p>
            <a:pPr eaLnBrk="1" hangingPunct="1"/>
            <a:r>
              <a:rPr lang="en-US" dirty="0" smtClean="0"/>
              <a:t>Pre-Proposal Conference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smtClean="0"/>
              <a:t>Pre-Proposal Conference</a:t>
            </a:r>
          </a:p>
        </p:txBody>
      </p:sp>
      <p:sp>
        <p:nvSpPr>
          <p:cNvPr id="5123" name="Rectangle 3"/>
          <p:cNvSpPr>
            <a:spLocks noGrp="1" noChangeArrowheads="1"/>
          </p:cNvSpPr>
          <p:nvPr>
            <p:ph idx="1"/>
          </p:nvPr>
        </p:nvSpPr>
        <p:spPr>
          <a:xfrm>
            <a:off x="533400" y="1447800"/>
            <a:ext cx="8458200" cy="4525963"/>
          </a:xfrm>
        </p:spPr>
        <p:txBody>
          <a:bodyPr rtlCol="0">
            <a:normAutofit/>
          </a:bodyPr>
          <a:lstStyle/>
          <a:p>
            <a:pPr marL="346075" lvl="1" indent="-346075" eaLnBrk="1" fontAlgn="auto" hangingPunct="1">
              <a:lnSpc>
                <a:spcPct val="110000"/>
              </a:lnSpc>
              <a:spcBef>
                <a:spcPts val="0"/>
              </a:spcBef>
              <a:spcAft>
                <a:spcPts val="0"/>
              </a:spcAft>
              <a:buClr>
                <a:schemeClr val="tx1"/>
              </a:buClr>
              <a:buNone/>
              <a:defRPr/>
            </a:pPr>
            <a:r>
              <a:rPr lang="en-US" sz="2400" u="sng" dirty="0" smtClean="0"/>
              <a:t>NEW ACQUISITION REQUIREMENTS</a:t>
            </a:r>
            <a:r>
              <a:rPr lang="en-US" sz="2400" dirty="0" smtClean="0"/>
              <a:t>	</a:t>
            </a: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Cost Range</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Between $20,000,000 - $50,000,000</a:t>
            </a:r>
            <a:endParaRPr lang="en-US" sz="2400" u="sng" dirty="0" smtClean="0"/>
          </a:p>
          <a:p>
            <a:pPr marL="346075" lvl="1" indent="-346075" eaLnBrk="1" fontAlgn="auto" hangingPunct="1">
              <a:lnSpc>
                <a:spcPct val="110000"/>
              </a:lnSpc>
              <a:spcBef>
                <a:spcPts val="0"/>
              </a:spcBef>
              <a:spcAft>
                <a:spcPts val="0"/>
              </a:spcAft>
              <a:buClr>
                <a:schemeClr val="tx1"/>
              </a:buClr>
              <a:buNone/>
              <a:defRPr/>
            </a:pP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RFP Due Date</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November 15, 2011</a:t>
            </a: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Bid Bond / Bid Guarantee (SF24)</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- 20 percent of the offer price but shall not exceed $3,000,000</a:t>
            </a:r>
            <a:endParaRPr lang="en-US" sz="2400" dirty="0" smtClean="0"/>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smtClean="0"/>
              <a:t>Pre-Proposal Conference</a:t>
            </a:r>
          </a:p>
        </p:txBody>
      </p:sp>
      <p:sp>
        <p:nvSpPr>
          <p:cNvPr id="5123" name="Rectangle 3"/>
          <p:cNvSpPr>
            <a:spLocks noGrp="1" noChangeArrowheads="1"/>
          </p:cNvSpPr>
          <p:nvPr>
            <p:ph idx="1"/>
          </p:nvPr>
        </p:nvSpPr>
        <p:spPr>
          <a:xfrm>
            <a:off x="533400" y="1447800"/>
            <a:ext cx="8458200" cy="4525963"/>
          </a:xfrm>
        </p:spPr>
        <p:txBody>
          <a:bodyPr rtlCol="0">
            <a:normAutofit/>
          </a:bodyPr>
          <a:lstStyle/>
          <a:p>
            <a:pPr marL="346075" lvl="1" indent="-346075" eaLnBrk="1" fontAlgn="auto" hangingPunct="1">
              <a:lnSpc>
                <a:spcPct val="110000"/>
              </a:lnSpc>
              <a:spcBef>
                <a:spcPts val="0"/>
              </a:spcBef>
              <a:spcAft>
                <a:spcPts val="0"/>
              </a:spcAft>
              <a:buClr>
                <a:schemeClr val="tx1"/>
              </a:buClr>
              <a:buNone/>
              <a:defRPr/>
            </a:pPr>
            <a:r>
              <a:rPr lang="en-US" sz="2400" u="sng" dirty="0" smtClean="0"/>
              <a:t>NEW ACQUISITION REQUIREMENTS</a:t>
            </a:r>
          </a:p>
          <a:p>
            <a:pPr marL="346075" lvl="1" indent="-346075" eaLnBrk="1" fontAlgn="auto" hangingPunct="1">
              <a:lnSpc>
                <a:spcPct val="110000"/>
              </a:lnSpc>
              <a:spcBef>
                <a:spcPts val="0"/>
              </a:spcBef>
              <a:spcAft>
                <a:spcPts val="0"/>
              </a:spcAft>
              <a:buClr>
                <a:schemeClr val="tx1"/>
              </a:buClr>
              <a:buFontTx/>
              <a:buChar char="•"/>
              <a:defRPr/>
            </a:pPr>
            <a:r>
              <a:rPr lang="en-US" sz="2400" dirty="0" smtClean="0"/>
              <a:t>Annual Representation and Certification</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At </a:t>
            </a:r>
            <a:r>
              <a:rPr lang="en-US" sz="2400" dirty="0" smtClean="0">
                <a:hlinkClick r:id="rId2"/>
              </a:rPr>
              <a:t>https://orca.bpn.gov/</a:t>
            </a:r>
            <a:r>
              <a:rPr lang="en-US" sz="2400" dirty="0" smtClean="0"/>
              <a:t> </a:t>
            </a:r>
            <a:endParaRPr lang="en-US" sz="2400" dirty="0" smtClean="0"/>
          </a:p>
          <a:p>
            <a:pPr marL="346075" lvl="1" indent="-346075" eaLnBrk="1" fontAlgn="auto" hangingPunct="1">
              <a:lnSpc>
                <a:spcPct val="110000"/>
              </a:lnSpc>
              <a:spcBef>
                <a:spcPts val="0"/>
              </a:spcBef>
              <a:spcAft>
                <a:spcPts val="0"/>
              </a:spcAft>
              <a:buClr>
                <a:schemeClr val="tx1"/>
              </a:buClr>
              <a:buNone/>
              <a:defRPr/>
            </a:pPr>
            <a:r>
              <a:rPr lang="en-US" sz="2400" dirty="0" smtClean="0"/>
              <a:t>	</a:t>
            </a: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Central Contractor Registration (CCR)</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At http:/www.ccr/gov </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Must be in CCR prior to award   </a:t>
            </a:r>
            <a:endParaRPr lang="en-US" sz="2400" u="sng" dirty="0" smtClean="0"/>
          </a:p>
          <a:p>
            <a:pPr marL="346075" lvl="1" indent="-346075" eaLnBrk="1" fontAlgn="auto" hangingPunct="1">
              <a:lnSpc>
                <a:spcPct val="110000"/>
              </a:lnSpc>
              <a:spcBef>
                <a:spcPts val="0"/>
              </a:spcBef>
              <a:spcAft>
                <a:spcPts val="0"/>
              </a:spcAft>
              <a:buClr>
                <a:schemeClr val="tx1"/>
              </a:buClr>
              <a:buNone/>
              <a:defRPr/>
            </a:pP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Davi</a:t>
            </a:r>
            <a:r>
              <a:rPr lang="en-US" sz="2400" dirty="0" smtClean="0"/>
              <a:t>s Bacon Act (Applies)</a:t>
            </a: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Buy American Act (Applies)</a:t>
            </a:r>
            <a:endParaRPr lang="en-US" sz="2400" dirty="0" smtClean="0"/>
          </a:p>
        </p:txBody>
      </p:sp>
      <p:pic>
        <p:nvPicPr>
          <p:cNvPr id="4" name="Picture 3"/>
          <p:cNvPicPr>
            <a:picLocks noChangeAspect="1" noChangeArrowheads="1"/>
          </p:cNvPicPr>
          <p:nvPr/>
        </p:nvPicPr>
        <p:blipFill>
          <a:blip r:embed="rId3"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smtClean="0"/>
              <a:t>Pre-Proposal Conference</a:t>
            </a:r>
          </a:p>
        </p:txBody>
      </p:sp>
      <p:sp>
        <p:nvSpPr>
          <p:cNvPr id="5123" name="Rectangle 3"/>
          <p:cNvSpPr>
            <a:spLocks noGrp="1" noChangeArrowheads="1"/>
          </p:cNvSpPr>
          <p:nvPr>
            <p:ph idx="1"/>
          </p:nvPr>
        </p:nvSpPr>
        <p:spPr>
          <a:xfrm>
            <a:off x="533400" y="1447800"/>
            <a:ext cx="8458200" cy="4525963"/>
          </a:xfrm>
        </p:spPr>
        <p:txBody>
          <a:bodyPr rtlCol="0">
            <a:normAutofit lnSpcReduction="10000"/>
          </a:bodyPr>
          <a:lstStyle/>
          <a:p>
            <a:pPr marL="346075" lvl="1" indent="-346075" eaLnBrk="1" fontAlgn="auto" hangingPunct="1">
              <a:lnSpc>
                <a:spcPct val="110000"/>
              </a:lnSpc>
              <a:spcBef>
                <a:spcPts val="0"/>
              </a:spcBef>
              <a:spcAft>
                <a:spcPts val="0"/>
              </a:spcAft>
              <a:buClr>
                <a:schemeClr val="tx1"/>
              </a:buClr>
              <a:buNone/>
              <a:defRPr/>
            </a:pPr>
            <a:r>
              <a:rPr lang="en-US" sz="2400" u="sng" dirty="0" smtClean="0"/>
              <a:t>NEW ACQUISITION REQUIREMENTS</a:t>
            </a:r>
          </a:p>
          <a:p>
            <a:pPr marL="346075" lvl="1" indent="-346075" eaLnBrk="1" fontAlgn="auto" hangingPunct="1">
              <a:lnSpc>
                <a:spcPct val="110000"/>
              </a:lnSpc>
              <a:spcBef>
                <a:spcPts val="0"/>
              </a:spcBef>
              <a:spcAft>
                <a:spcPts val="0"/>
              </a:spcAft>
              <a:buClr>
                <a:schemeClr val="tx1"/>
              </a:buClr>
              <a:buFontTx/>
              <a:buChar char="•"/>
              <a:defRPr/>
            </a:pPr>
            <a:r>
              <a:rPr lang="en-US" sz="2400" dirty="0" smtClean="0"/>
              <a:t>Completion Time</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- 485 Calendar Days after Notice to Proceed</a:t>
            </a:r>
            <a:endParaRPr lang="en-US" sz="2400" dirty="0" smtClean="0"/>
          </a:p>
          <a:p>
            <a:pPr marL="346075" lvl="1" indent="-346075" eaLnBrk="1" fontAlgn="auto" hangingPunct="1">
              <a:lnSpc>
                <a:spcPct val="110000"/>
              </a:lnSpc>
              <a:spcBef>
                <a:spcPts val="0"/>
              </a:spcBef>
              <a:spcAft>
                <a:spcPts val="0"/>
              </a:spcAft>
              <a:buClr>
                <a:schemeClr val="tx1"/>
              </a:buClr>
              <a:buNone/>
              <a:defRPr/>
            </a:pPr>
            <a:r>
              <a:rPr lang="en-US" sz="2400" dirty="0" smtClean="0"/>
              <a:t>	</a:t>
            </a: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Bonds (within 10 calendar days after award)</a:t>
            </a:r>
            <a:endParaRPr lang="en-US" sz="2400" u="sng" dirty="0" smtClean="0"/>
          </a:p>
          <a:p>
            <a:pPr marL="346075" lvl="1" indent="-346075" eaLnBrk="1" fontAlgn="auto" hangingPunct="1">
              <a:lnSpc>
                <a:spcPct val="110000"/>
              </a:lnSpc>
              <a:spcBef>
                <a:spcPts val="0"/>
              </a:spcBef>
              <a:spcAft>
                <a:spcPts val="0"/>
              </a:spcAft>
              <a:buClr>
                <a:schemeClr val="tx1"/>
              </a:buClr>
              <a:buNone/>
              <a:defRPr/>
            </a:pP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Liquidated Damages</a:t>
            </a:r>
          </a:p>
          <a:p>
            <a:pPr marL="346075" lvl="1" indent="-346075" eaLnBrk="1" fontAlgn="auto" hangingPunct="1">
              <a:lnSpc>
                <a:spcPct val="110000"/>
              </a:lnSpc>
              <a:spcBef>
                <a:spcPts val="0"/>
              </a:spcBef>
              <a:spcAft>
                <a:spcPts val="0"/>
              </a:spcAft>
              <a:buClr>
                <a:schemeClr val="tx1"/>
              </a:buClr>
              <a:buNone/>
              <a:defRPr/>
            </a:pPr>
            <a:r>
              <a:rPr lang="en-US" sz="2400" dirty="0" smtClean="0"/>
              <a:t>	- $1,950 each calendar day of delay</a:t>
            </a:r>
          </a:p>
          <a:p>
            <a:pPr marL="346075" lvl="1" indent="-346075" eaLnBrk="1" fontAlgn="auto" hangingPunct="1">
              <a:lnSpc>
                <a:spcPct val="110000"/>
              </a:lnSpc>
              <a:spcBef>
                <a:spcPts val="0"/>
              </a:spcBef>
              <a:spcAft>
                <a:spcPts val="0"/>
              </a:spcAft>
              <a:buClr>
                <a:schemeClr val="tx1"/>
              </a:buClr>
              <a:buNone/>
              <a:defRPr/>
            </a:pP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OSHA &amp; VA Requirement (Construction Safety Course)</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Competent Person (supervisor) 30 hours</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All other employees 10 hours</a:t>
            </a:r>
            <a:endParaRPr lang="en-US" sz="2400" dirty="0" smtClean="0"/>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smtClean="0"/>
              <a:t>Pre-Proposal Conference</a:t>
            </a:r>
          </a:p>
        </p:txBody>
      </p:sp>
      <p:sp>
        <p:nvSpPr>
          <p:cNvPr id="5123" name="Rectangle 3"/>
          <p:cNvSpPr>
            <a:spLocks noGrp="1" noChangeArrowheads="1"/>
          </p:cNvSpPr>
          <p:nvPr>
            <p:ph idx="1"/>
          </p:nvPr>
        </p:nvSpPr>
        <p:spPr>
          <a:xfrm>
            <a:off x="381000" y="1219200"/>
            <a:ext cx="8763000" cy="4525963"/>
          </a:xfrm>
        </p:spPr>
        <p:txBody>
          <a:bodyPr rtlCol="0">
            <a:normAutofit/>
          </a:bodyPr>
          <a:lstStyle/>
          <a:p>
            <a:pPr marL="346075" lvl="1" indent="-346075" eaLnBrk="1" fontAlgn="auto" hangingPunct="1">
              <a:lnSpc>
                <a:spcPct val="110000"/>
              </a:lnSpc>
              <a:spcBef>
                <a:spcPts val="0"/>
              </a:spcBef>
              <a:spcAft>
                <a:spcPts val="0"/>
              </a:spcAft>
              <a:buClr>
                <a:schemeClr val="tx1"/>
              </a:buClr>
              <a:buNone/>
              <a:defRPr/>
            </a:pPr>
            <a:r>
              <a:rPr lang="en-US" sz="2400" u="sng" dirty="0" smtClean="0"/>
              <a:t>NEW ACQUISITION REQUIREMENTS</a:t>
            </a:r>
          </a:p>
          <a:p>
            <a:pPr marL="346075" lvl="1" indent="-346075" eaLnBrk="1" fontAlgn="auto" hangingPunct="1">
              <a:lnSpc>
                <a:spcPct val="110000"/>
              </a:lnSpc>
              <a:spcBef>
                <a:spcPts val="0"/>
              </a:spcBef>
              <a:spcAft>
                <a:spcPts val="0"/>
              </a:spcAft>
              <a:buClr>
                <a:schemeClr val="tx1"/>
              </a:buClr>
              <a:buFontTx/>
              <a:buChar char="•"/>
              <a:defRPr/>
            </a:pPr>
            <a:r>
              <a:rPr lang="en-US" sz="2400" dirty="0" smtClean="0"/>
              <a:t>Insurance</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 General Liability required prior to commencing work</a:t>
            </a:r>
          </a:p>
          <a:p>
            <a:pPr marL="346075" lvl="1" indent="-346075" eaLnBrk="1" fontAlgn="auto" hangingPunct="1">
              <a:lnSpc>
                <a:spcPct val="110000"/>
              </a:lnSpc>
              <a:spcBef>
                <a:spcPts val="0"/>
              </a:spcBef>
              <a:spcAft>
                <a:spcPts val="0"/>
              </a:spcAft>
              <a:buClr>
                <a:schemeClr val="tx1"/>
              </a:buClr>
              <a:buNone/>
              <a:defRPr/>
            </a:pPr>
            <a:r>
              <a:rPr lang="en-US" sz="2400" dirty="0" smtClean="0"/>
              <a:t>	</a:t>
            </a: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Questions &amp; Answers (RFS’s)</a:t>
            </a:r>
          </a:p>
          <a:p>
            <a:pPr marL="346075" lvl="1" indent="-346075" eaLnBrk="1" fontAlgn="auto" hangingPunct="1">
              <a:lnSpc>
                <a:spcPct val="110000"/>
              </a:lnSpc>
              <a:spcBef>
                <a:spcPts val="0"/>
              </a:spcBef>
              <a:spcAft>
                <a:spcPts val="0"/>
              </a:spcAft>
              <a:buClr>
                <a:schemeClr val="tx1"/>
              </a:buClr>
              <a:buNone/>
              <a:defRPr/>
            </a:pPr>
            <a:r>
              <a:rPr lang="en-US" sz="2400" dirty="0" smtClean="0"/>
              <a:t>	- Questions Due: October  27, 2011</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 Answers Due: November 3, 2011</a:t>
            </a:r>
          </a:p>
          <a:p>
            <a:pPr marL="346075" lvl="1" indent="-346075">
              <a:lnSpc>
                <a:spcPct val="110000"/>
              </a:lnSpc>
              <a:spcBef>
                <a:spcPts val="0"/>
              </a:spcBef>
              <a:buClr>
                <a:schemeClr val="tx1"/>
              </a:buClr>
              <a:buNone/>
              <a:defRPr/>
            </a:pPr>
            <a:r>
              <a:rPr lang="en-US" sz="2400" dirty="0" smtClean="0"/>
              <a:t>	</a:t>
            </a:r>
            <a:r>
              <a:rPr lang="en-US" sz="2400" dirty="0" smtClean="0"/>
              <a:t>- Email </a:t>
            </a:r>
            <a:r>
              <a:rPr lang="en-US" sz="2400" dirty="0" smtClean="0"/>
              <a:t>Diane Campbell at </a:t>
            </a:r>
            <a:r>
              <a:rPr lang="en-US" sz="2400" dirty="0" smtClean="0">
                <a:hlinkClick r:id="rId2"/>
              </a:rPr>
              <a:t>diane.campbell@va.gov</a:t>
            </a:r>
            <a:r>
              <a:rPr lang="en-US" sz="2400" dirty="0" smtClean="0"/>
              <a:t>. Copy </a:t>
            </a:r>
            <a:r>
              <a:rPr lang="en-US" sz="2400" dirty="0" smtClean="0"/>
              <a:t>William </a:t>
            </a:r>
            <a:r>
              <a:rPr lang="en-US" sz="2400" dirty="0" smtClean="0"/>
              <a:t>Picking, Jr. at </a:t>
            </a:r>
            <a:r>
              <a:rPr lang="en-US" sz="2400" dirty="0" smtClean="0">
                <a:hlinkClick r:id="rId3"/>
              </a:rPr>
              <a:t>william.picking@va.gov</a:t>
            </a:r>
            <a:r>
              <a:rPr lang="en-US" sz="2400" dirty="0" smtClean="0"/>
              <a:t>  and James Resig at </a:t>
            </a:r>
            <a:r>
              <a:rPr lang="en-US" sz="2400" dirty="0" smtClean="0">
                <a:hlinkClick r:id="rId4"/>
              </a:rPr>
              <a:t>jresig@nkbpc.com</a:t>
            </a:r>
            <a:r>
              <a:rPr lang="en-US" sz="2400" dirty="0" smtClean="0"/>
              <a:t> </a:t>
            </a:r>
            <a:endParaRPr lang="en-US" sz="2400" dirty="0" smtClean="0"/>
          </a:p>
          <a:p>
            <a:pPr marL="346075" lvl="1" indent="-346075">
              <a:lnSpc>
                <a:spcPct val="110000"/>
              </a:lnSpc>
              <a:spcBef>
                <a:spcPts val="0"/>
              </a:spcBef>
              <a:buClr>
                <a:schemeClr val="tx1"/>
              </a:buClr>
              <a:buNone/>
              <a:defRPr/>
            </a:pPr>
            <a:r>
              <a:rPr lang="en-US" sz="2400" dirty="0" smtClean="0"/>
              <a:t>	</a:t>
            </a:r>
            <a:r>
              <a:rPr lang="en-US" sz="2400" dirty="0" smtClean="0"/>
              <a:t>- The </a:t>
            </a:r>
            <a:r>
              <a:rPr lang="en-US" sz="2400" u="sng" dirty="0" smtClean="0"/>
              <a:t>subject line</a:t>
            </a:r>
            <a:r>
              <a:rPr lang="en-US" sz="2400" dirty="0" smtClean="0"/>
              <a:t> to read “VA San Juan Parking Structure Phase 4</a:t>
            </a:r>
          </a:p>
          <a:p>
            <a:pPr marL="346075" lvl="1" indent="-346075" eaLnBrk="1" fontAlgn="auto" hangingPunct="1">
              <a:lnSpc>
                <a:spcPct val="110000"/>
              </a:lnSpc>
              <a:spcBef>
                <a:spcPts val="0"/>
              </a:spcBef>
              <a:spcAft>
                <a:spcPts val="0"/>
              </a:spcAft>
              <a:buClr>
                <a:schemeClr val="tx1"/>
              </a:buClr>
              <a:buNone/>
              <a:defRPr/>
            </a:pPr>
            <a:endParaRPr lang="en-US" sz="2400" dirty="0" smtClean="0"/>
          </a:p>
        </p:txBody>
      </p:sp>
      <p:pic>
        <p:nvPicPr>
          <p:cNvPr id="4" name="Picture 3"/>
          <p:cNvPicPr>
            <a:picLocks noChangeAspect="1" noChangeArrowheads="1"/>
          </p:cNvPicPr>
          <p:nvPr/>
        </p:nvPicPr>
        <p:blipFill>
          <a:blip r:embed="rId5"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smtClean="0"/>
              <a:t>Pre-Proposal Conference</a:t>
            </a:r>
          </a:p>
        </p:txBody>
      </p:sp>
      <p:sp>
        <p:nvSpPr>
          <p:cNvPr id="5123" name="Rectangle 3"/>
          <p:cNvSpPr>
            <a:spLocks noGrp="1" noChangeArrowheads="1"/>
          </p:cNvSpPr>
          <p:nvPr>
            <p:ph idx="1"/>
          </p:nvPr>
        </p:nvSpPr>
        <p:spPr>
          <a:xfrm>
            <a:off x="381000" y="1219200"/>
            <a:ext cx="8763000" cy="4525963"/>
          </a:xfrm>
        </p:spPr>
        <p:txBody>
          <a:bodyPr rtlCol="0">
            <a:normAutofit/>
          </a:bodyPr>
          <a:lstStyle/>
          <a:p>
            <a:pPr marL="346075" lvl="1" indent="-346075" eaLnBrk="1" fontAlgn="auto" hangingPunct="1">
              <a:lnSpc>
                <a:spcPct val="110000"/>
              </a:lnSpc>
              <a:spcBef>
                <a:spcPts val="0"/>
              </a:spcBef>
              <a:spcAft>
                <a:spcPts val="0"/>
              </a:spcAft>
              <a:buClr>
                <a:schemeClr val="tx1"/>
              </a:buClr>
              <a:buNone/>
              <a:defRPr/>
            </a:pPr>
            <a:r>
              <a:rPr lang="en-US" sz="2400" u="sng" dirty="0" smtClean="0"/>
              <a:t>NEW ACQUISITION REQUIREMENTS</a:t>
            </a:r>
          </a:p>
          <a:p>
            <a:pPr marL="346075" lvl="1" indent="-346075" eaLnBrk="1" fontAlgn="auto" hangingPunct="1">
              <a:lnSpc>
                <a:spcPct val="110000"/>
              </a:lnSpc>
              <a:spcBef>
                <a:spcPts val="0"/>
              </a:spcBef>
              <a:spcAft>
                <a:spcPts val="0"/>
              </a:spcAft>
              <a:buClr>
                <a:schemeClr val="tx1"/>
              </a:buClr>
              <a:buNone/>
              <a:defRPr/>
            </a:pPr>
            <a:endParaRPr lang="en-US" sz="2400" u="sng" dirty="0" smtClean="0"/>
          </a:p>
          <a:p>
            <a:pPr marL="346075" lvl="1" indent="-346075" eaLnBrk="1" fontAlgn="auto" hangingPunct="1">
              <a:lnSpc>
                <a:spcPct val="110000"/>
              </a:lnSpc>
              <a:spcBef>
                <a:spcPts val="0"/>
              </a:spcBef>
              <a:spcAft>
                <a:spcPts val="0"/>
              </a:spcAft>
              <a:buClr>
                <a:schemeClr val="tx1"/>
              </a:buClr>
              <a:buFontTx/>
              <a:buChar char="•"/>
              <a:defRPr/>
            </a:pPr>
            <a:r>
              <a:rPr lang="en-US" sz="2400" dirty="0" smtClean="0"/>
              <a:t>Office of Small and Disadvantaged Business Utilization (OSDBU)</a:t>
            </a:r>
          </a:p>
          <a:p>
            <a:pPr marL="346075" lvl="1" indent="-346075" eaLnBrk="1" fontAlgn="auto" hangingPunct="1">
              <a:lnSpc>
                <a:spcPct val="110000"/>
              </a:lnSpc>
              <a:spcBef>
                <a:spcPts val="0"/>
              </a:spcBef>
              <a:spcAft>
                <a:spcPts val="0"/>
              </a:spcAft>
              <a:buClr>
                <a:schemeClr val="tx1"/>
              </a:buClr>
              <a:buNone/>
              <a:defRPr/>
            </a:pPr>
            <a:r>
              <a:rPr lang="en-US" sz="2400" dirty="0" smtClean="0"/>
              <a:t>	</a:t>
            </a:r>
            <a:r>
              <a:rPr lang="en-US" sz="2400" dirty="0" smtClean="0"/>
              <a:t>Washington, DC</a:t>
            </a:r>
          </a:p>
          <a:p>
            <a:pPr marL="346075" lvl="1" indent="-346075" eaLnBrk="1" fontAlgn="auto" hangingPunct="1">
              <a:lnSpc>
                <a:spcPct val="110000"/>
              </a:lnSpc>
              <a:spcBef>
                <a:spcPts val="0"/>
              </a:spcBef>
              <a:spcAft>
                <a:spcPts val="0"/>
              </a:spcAft>
              <a:buClr>
                <a:schemeClr val="tx1"/>
              </a:buClr>
              <a:buNone/>
              <a:defRPr/>
            </a:pPr>
            <a:endParaRPr lang="en-US" sz="2400" dirty="0" smtClean="0"/>
          </a:p>
          <a:p>
            <a:pPr marL="346075" lvl="1" indent="-346075">
              <a:lnSpc>
                <a:spcPct val="110000"/>
              </a:lnSpc>
              <a:spcBef>
                <a:spcPts val="0"/>
              </a:spcBef>
              <a:buClr>
                <a:schemeClr val="tx1"/>
              </a:buClr>
              <a:buNone/>
              <a:defRPr/>
            </a:pPr>
            <a:r>
              <a:rPr lang="en-US" sz="2400" dirty="0" smtClean="0"/>
              <a:t>	</a:t>
            </a:r>
            <a:r>
              <a:rPr lang="en-US" sz="2400" dirty="0" smtClean="0"/>
              <a:t>- POC – Mark Taylor  </a:t>
            </a:r>
            <a:r>
              <a:rPr lang="en-US" sz="2400" dirty="0" smtClean="0"/>
              <a:t>202-461-4258</a:t>
            </a:r>
            <a:endParaRPr lang="en-US" sz="2400" dirty="0" smtClean="0"/>
          </a:p>
          <a:p>
            <a:pPr marL="346075" lvl="1" indent="-346075" eaLnBrk="1" fontAlgn="auto" hangingPunct="1">
              <a:lnSpc>
                <a:spcPct val="110000"/>
              </a:lnSpc>
              <a:spcBef>
                <a:spcPts val="0"/>
              </a:spcBef>
              <a:spcAft>
                <a:spcPts val="0"/>
              </a:spcAft>
              <a:buClr>
                <a:schemeClr val="tx1"/>
              </a:buClr>
              <a:buNone/>
              <a:defRPr/>
            </a:pPr>
            <a:r>
              <a:rPr lang="en-US" sz="2400" dirty="0" smtClean="0"/>
              <a:t>	</a:t>
            </a:r>
            <a:endParaRPr lang="en-US" sz="2400" dirty="0" smtClean="0"/>
          </a:p>
          <a:p>
            <a:pPr marL="346075" lvl="1" indent="-346075" eaLnBrk="1" fontAlgn="auto" hangingPunct="1">
              <a:lnSpc>
                <a:spcPct val="110000"/>
              </a:lnSpc>
              <a:spcBef>
                <a:spcPts val="0"/>
              </a:spcBef>
              <a:spcAft>
                <a:spcPts val="0"/>
              </a:spcAft>
              <a:buClr>
                <a:schemeClr val="tx1"/>
              </a:buClr>
              <a:buFontTx/>
              <a:buChar char="•"/>
              <a:defRPr/>
            </a:pPr>
            <a:endParaRPr lang="en-US" sz="2400" dirty="0" smtClean="0"/>
          </a:p>
          <a:p>
            <a:pPr marL="346075" lvl="1" indent="-346075" eaLnBrk="1" fontAlgn="auto" hangingPunct="1">
              <a:lnSpc>
                <a:spcPct val="110000"/>
              </a:lnSpc>
              <a:spcBef>
                <a:spcPts val="0"/>
              </a:spcBef>
              <a:spcAft>
                <a:spcPts val="0"/>
              </a:spcAft>
              <a:buClr>
                <a:schemeClr val="tx1"/>
              </a:buClr>
              <a:buNone/>
              <a:defRPr/>
            </a:pPr>
            <a:endParaRPr lang="en-US" sz="2400" dirty="0" smtClean="0"/>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Pre-Proposal Conference</a:t>
            </a:r>
          </a:p>
        </p:txBody>
      </p:sp>
      <p:sp>
        <p:nvSpPr>
          <p:cNvPr id="22531" name="Rectangle 3"/>
          <p:cNvSpPr>
            <a:spLocks noGrp="1" noChangeArrowheads="1"/>
          </p:cNvSpPr>
          <p:nvPr>
            <p:ph idx="1"/>
          </p:nvPr>
        </p:nvSpPr>
        <p:spPr>
          <a:xfrm>
            <a:off x="685800" y="1219200"/>
            <a:ext cx="8229600" cy="4800600"/>
          </a:xfrm>
        </p:spPr>
        <p:txBody>
          <a:bodyPr rtlCol="0">
            <a:noAutofit/>
          </a:bodyPr>
          <a:lstStyle/>
          <a:p>
            <a:pPr lvl="1" indent="0" eaLnBrk="1" fontAlgn="auto" hangingPunct="1">
              <a:spcAft>
                <a:spcPts val="0"/>
              </a:spcAft>
              <a:buClr>
                <a:schemeClr val="tx1"/>
              </a:buClr>
              <a:buFont typeface="Wingdings" pitchFamily="2" charset="2"/>
              <a:buChar char="q"/>
              <a:defRPr/>
            </a:pPr>
            <a:endParaRPr lang="en-US" sz="2400" dirty="0" smtClean="0"/>
          </a:p>
          <a:p>
            <a:pPr marL="404813" lvl="1" indent="-404813" eaLnBrk="1" fontAlgn="auto" hangingPunct="1">
              <a:lnSpc>
                <a:spcPct val="120000"/>
              </a:lnSpc>
              <a:spcBef>
                <a:spcPts val="0"/>
              </a:spcBef>
              <a:spcAft>
                <a:spcPts val="0"/>
              </a:spcAft>
              <a:buClr>
                <a:schemeClr val="tx1"/>
              </a:buClr>
              <a:buFont typeface="Wingdings" pitchFamily="2" charset="2"/>
              <a:buChar char="q"/>
              <a:defRPr/>
            </a:pPr>
            <a:r>
              <a:rPr lang="en-US" sz="2400" dirty="0" smtClean="0"/>
              <a:t>This procurement is a 100% Set-Aside for Small Business competition.</a:t>
            </a:r>
          </a:p>
          <a:p>
            <a:pPr marL="0" lvl="1" indent="0" eaLnBrk="1" fontAlgn="auto" hangingPunct="1">
              <a:lnSpc>
                <a:spcPct val="120000"/>
              </a:lnSpc>
              <a:spcBef>
                <a:spcPts val="0"/>
              </a:spcBef>
              <a:spcAft>
                <a:spcPts val="0"/>
              </a:spcAft>
              <a:buClr>
                <a:schemeClr val="tx1"/>
              </a:buClr>
              <a:buFont typeface="Wingdings" pitchFamily="2" charset="2"/>
              <a:buChar char="q"/>
              <a:defRPr/>
            </a:pPr>
            <a:endParaRPr lang="en-US" sz="1200" dirty="0" smtClean="0"/>
          </a:p>
          <a:p>
            <a:pPr marL="404813" lvl="1" indent="-404813" eaLnBrk="1" fontAlgn="auto" hangingPunct="1">
              <a:lnSpc>
                <a:spcPct val="120000"/>
              </a:lnSpc>
              <a:spcBef>
                <a:spcPts val="0"/>
              </a:spcBef>
              <a:spcAft>
                <a:spcPts val="0"/>
              </a:spcAft>
              <a:buClr>
                <a:schemeClr val="tx1"/>
              </a:buClr>
              <a:buFont typeface="Wingdings" pitchFamily="2" charset="2"/>
              <a:buChar char="q"/>
              <a:defRPr/>
            </a:pPr>
            <a:r>
              <a:rPr lang="en-US" sz="2400" dirty="0" smtClean="0"/>
              <a:t>A public bid opening will not occur.  This is a request for proposals and not a sealed bid</a:t>
            </a:r>
            <a:r>
              <a:rPr lang="en-US" sz="2400" dirty="0" smtClean="0"/>
              <a:t>.</a:t>
            </a:r>
          </a:p>
          <a:p>
            <a:pPr marL="404813" lvl="1" indent="-404813" eaLnBrk="1" fontAlgn="auto" hangingPunct="1">
              <a:lnSpc>
                <a:spcPct val="120000"/>
              </a:lnSpc>
              <a:spcBef>
                <a:spcPts val="0"/>
              </a:spcBef>
              <a:spcAft>
                <a:spcPts val="0"/>
              </a:spcAft>
              <a:buClr>
                <a:schemeClr val="tx1"/>
              </a:buClr>
              <a:buFont typeface="Wingdings" pitchFamily="2" charset="2"/>
              <a:buChar char="q"/>
              <a:defRPr/>
            </a:pPr>
            <a:endParaRPr lang="en-US" sz="1200" dirty="0" smtClean="0"/>
          </a:p>
          <a:p>
            <a:pPr marL="404813" lvl="1" indent="-404813" eaLnBrk="1" fontAlgn="auto" hangingPunct="1">
              <a:lnSpc>
                <a:spcPct val="120000"/>
              </a:lnSpc>
              <a:spcBef>
                <a:spcPts val="0"/>
              </a:spcBef>
              <a:spcAft>
                <a:spcPts val="0"/>
              </a:spcAft>
              <a:buClr>
                <a:schemeClr val="tx1"/>
              </a:buClr>
              <a:buFont typeface="Wingdings" pitchFamily="2" charset="2"/>
              <a:buChar char="q"/>
              <a:defRPr/>
            </a:pPr>
            <a:r>
              <a:rPr lang="en-US" sz="2400" dirty="0" smtClean="0"/>
              <a:t> </a:t>
            </a:r>
            <a:r>
              <a:rPr lang="en-US" sz="2400" dirty="0" smtClean="0"/>
              <a:t>52.219-14  </a:t>
            </a:r>
            <a:r>
              <a:rPr lang="en-US" sz="2400" dirty="0" smtClean="0"/>
              <a:t>LIMITATIONS ON SUBCONTRACTING  (DEC 1996) : Performance of work by the prime contractor is at least 15%. </a:t>
            </a:r>
            <a:endParaRPr lang="en-US" sz="2400" dirty="0" smtClean="0"/>
          </a:p>
          <a:p>
            <a:pPr marL="404813" lvl="1" indent="-404813" eaLnBrk="1" fontAlgn="auto" hangingPunct="1">
              <a:lnSpc>
                <a:spcPct val="120000"/>
              </a:lnSpc>
              <a:spcBef>
                <a:spcPts val="0"/>
              </a:spcBef>
              <a:spcAft>
                <a:spcPts val="0"/>
              </a:spcAft>
              <a:buClr>
                <a:schemeClr val="tx1"/>
              </a:buClr>
              <a:buFont typeface="Wingdings" pitchFamily="2" charset="2"/>
              <a:buChar char="q"/>
              <a:defRPr/>
            </a:pPr>
            <a:endParaRPr lang="en-US" sz="1200" dirty="0" smtClean="0"/>
          </a:p>
          <a:p>
            <a:pPr marL="404813" lvl="1" indent="-404813" eaLnBrk="1" fontAlgn="auto" hangingPunct="1">
              <a:lnSpc>
                <a:spcPct val="120000"/>
              </a:lnSpc>
              <a:spcBef>
                <a:spcPts val="0"/>
              </a:spcBef>
              <a:spcAft>
                <a:spcPts val="0"/>
              </a:spcAft>
              <a:buClr>
                <a:schemeClr val="tx1"/>
              </a:buClr>
              <a:buFont typeface="Wingdings" pitchFamily="2" charset="2"/>
              <a:buChar char="q"/>
              <a:defRPr/>
            </a:pPr>
            <a:r>
              <a:rPr lang="en-US" sz="2400" dirty="0" smtClean="0"/>
              <a:t> Commence </a:t>
            </a:r>
            <a:r>
              <a:rPr lang="en-US" sz="2400" dirty="0" smtClean="0"/>
              <a:t>work within 10 days of the Notice to Proceed.</a:t>
            </a:r>
          </a:p>
          <a:p>
            <a:pPr marL="404813" lvl="1" indent="-404813" eaLnBrk="1" fontAlgn="auto" hangingPunct="1">
              <a:lnSpc>
                <a:spcPct val="120000"/>
              </a:lnSpc>
              <a:spcBef>
                <a:spcPts val="0"/>
              </a:spcBef>
              <a:spcAft>
                <a:spcPts val="0"/>
              </a:spcAft>
              <a:buClr>
                <a:schemeClr val="tx1"/>
              </a:buClr>
              <a:buFont typeface="Wingdings" pitchFamily="2" charset="2"/>
              <a:buChar char="q"/>
              <a:defRPr/>
            </a:pPr>
            <a:endParaRPr lang="en-US" sz="2400" dirty="0" smtClean="0"/>
          </a:p>
          <a:p>
            <a:pPr lvl="1" eaLnBrk="1" fontAlgn="auto" hangingPunct="1">
              <a:spcAft>
                <a:spcPts val="0"/>
              </a:spcAft>
              <a:buClr>
                <a:schemeClr val="tx1"/>
              </a:buClr>
              <a:buFont typeface="Wingdings" pitchFamily="2" charset="2"/>
              <a:buNone/>
              <a:defRPr/>
            </a:pPr>
            <a:endParaRPr lang="en-US" sz="2400" dirty="0" smtClean="0"/>
          </a:p>
          <a:p>
            <a:pPr lvl="1" eaLnBrk="1" fontAlgn="auto" hangingPunct="1">
              <a:spcAft>
                <a:spcPts val="0"/>
              </a:spcAft>
              <a:buClr>
                <a:schemeClr val="tx1"/>
              </a:buClr>
              <a:buFont typeface="Wingdings" pitchFamily="2" charset="2"/>
              <a:buNone/>
              <a:defRPr/>
            </a:pPr>
            <a:r>
              <a:rPr lang="en-US" sz="2400" dirty="0" smtClean="0"/>
              <a:t> 	</a:t>
            </a:r>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Tentative Schedule</a:t>
            </a:r>
            <a:endParaRPr lang="en-US" dirty="0"/>
          </a:p>
        </p:txBody>
      </p:sp>
      <p:graphicFrame>
        <p:nvGraphicFramePr>
          <p:cNvPr id="4" name="Content Placeholder 3"/>
          <p:cNvGraphicFramePr>
            <a:graphicFrameLocks noGrp="1"/>
          </p:cNvGraphicFramePr>
          <p:nvPr>
            <p:ph idx="1"/>
          </p:nvPr>
        </p:nvGraphicFramePr>
        <p:xfrm>
          <a:off x="533401" y="1371600"/>
          <a:ext cx="8077200" cy="4267196"/>
        </p:xfrm>
        <a:graphic>
          <a:graphicData uri="http://schemas.openxmlformats.org/drawingml/2006/table">
            <a:tbl>
              <a:tblPr/>
              <a:tblGrid>
                <a:gridCol w="4833552"/>
                <a:gridCol w="3243648"/>
              </a:tblGrid>
              <a:tr h="493844">
                <a:tc>
                  <a:txBody>
                    <a:bodyPr/>
                    <a:lstStyle/>
                    <a:p>
                      <a:pPr marL="0" marR="0" algn="l" hangingPunct="0">
                        <a:lnSpc>
                          <a:spcPct val="115000"/>
                        </a:lnSpc>
                        <a:spcBef>
                          <a:spcPts val="300"/>
                        </a:spcBef>
                        <a:spcAft>
                          <a:spcPts val="300"/>
                        </a:spcAft>
                        <a:tabLst>
                          <a:tab pos="5829300" algn="r"/>
                        </a:tabLst>
                      </a:pPr>
                      <a:r>
                        <a:rPr lang="en-US" sz="2400" b="0" dirty="0">
                          <a:latin typeface="Calibri" pitchFamily="34" charset="0"/>
                          <a:ea typeface="Times New Roman"/>
                          <a:cs typeface="Times New Roman"/>
                        </a:rPr>
                        <a:t>Request for proposal issued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115000"/>
                        </a:lnSpc>
                        <a:spcBef>
                          <a:spcPts val="300"/>
                        </a:spcBef>
                        <a:spcAft>
                          <a:spcPts val="300"/>
                        </a:spcAft>
                        <a:tabLst>
                          <a:tab pos="5829300" algn="r"/>
                        </a:tabLst>
                      </a:pPr>
                      <a:r>
                        <a:rPr lang="en-US" sz="2400" b="0" dirty="0">
                          <a:latin typeface="Calibri" pitchFamily="34" charset="0"/>
                          <a:ea typeface="Times New Roman"/>
                          <a:cs typeface="Times New Roman"/>
                        </a:rPr>
                        <a:t>September </a:t>
                      </a:r>
                      <a:r>
                        <a:rPr lang="en-US" sz="2400" b="0" dirty="0" smtClean="0">
                          <a:latin typeface="Calibri" pitchFamily="34" charset="0"/>
                          <a:ea typeface="Times New Roman"/>
                          <a:cs typeface="Times New Roman"/>
                        </a:rPr>
                        <a:t>28, </a:t>
                      </a:r>
                      <a:r>
                        <a:rPr lang="en-US" sz="2400" b="0" dirty="0">
                          <a:latin typeface="Calibri" pitchFamily="34" charset="0"/>
                          <a:ea typeface="Times New Roman"/>
                          <a:cs typeface="Times New Roman"/>
                        </a:rPr>
                        <a:t>2011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7979">
                <a:tc>
                  <a:txBody>
                    <a:bodyPr/>
                    <a:lstStyle/>
                    <a:p>
                      <a:pPr marL="0" marR="0" algn="l" hangingPunct="0">
                        <a:lnSpc>
                          <a:spcPct val="115000"/>
                        </a:lnSpc>
                        <a:spcBef>
                          <a:spcPts val="300"/>
                        </a:spcBef>
                        <a:spcAft>
                          <a:spcPts val="300"/>
                        </a:spcAft>
                        <a:tabLst>
                          <a:tab pos="5829300" algn="r"/>
                        </a:tabLst>
                      </a:pPr>
                      <a:r>
                        <a:rPr lang="en-US" sz="2400" b="0" dirty="0">
                          <a:latin typeface="Calibri" pitchFamily="34" charset="0"/>
                          <a:ea typeface="Times New Roman"/>
                          <a:cs typeface="Times New Roman"/>
                        </a:rPr>
                        <a:t>Pre-proposal conference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115000"/>
                        </a:lnSpc>
                        <a:spcBef>
                          <a:spcPts val="300"/>
                        </a:spcBef>
                        <a:spcAft>
                          <a:spcPts val="300"/>
                        </a:spcAft>
                        <a:tabLst>
                          <a:tab pos="5829300" algn="r"/>
                        </a:tabLst>
                      </a:pPr>
                      <a:r>
                        <a:rPr lang="en-US" sz="2400" b="0" dirty="0">
                          <a:latin typeface="Calibri" pitchFamily="34" charset="0"/>
                          <a:ea typeface="Times New Roman"/>
                          <a:cs typeface="Times New Roman"/>
                        </a:rPr>
                        <a:t>October 19, 2011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185">
                <a:tc>
                  <a:txBody>
                    <a:bodyPr/>
                    <a:lstStyle/>
                    <a:p>
                      <a:pPr marL="0" marR="0" algn="l" hangingPunct="0">
                        <a:lnSpc>
                          <a:spcPct val="115000"/>
                        </a:lnSpc>
                        <a:spcBef>
                          <a:spcPts val="300"/>
                        </a:spcBef>
                        <a:spcAft>
                          <a:spcPts val="300"/>
                        </a:spcAft>
                        <a:tabLst>
                          <a:tab pos="5829300" algn="r"/>
                        </a:tabLst>
                      </a:pPr>
                      <a:r>
                        <a:rPr lang="en-US" sz="2400" b="0" dirty="0">
                          <a:latin typeface="Calibri" pitchFamily="34" charset="0"/>
                          <a:ea typeface="Times New Roman"/>
                          <a:cs typeface="Times New Roman"/>
                        </a:rPr>
                        <a:t>Proposal submitted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115000"/>
                        </a:lnSpc>
                        <a:spcBef>
                          <a:spcPts val="300"/>
                        </a:spcBef>
                        <a:spcAft>
                          <a:spcPts val="300"/>
                        </a:spcAft>
                        <a:tabLst>
                          <a:tab pos="5829300" algn="r"/>
                        </a:tabLst>
                      </a:pPr>
                      <a:r>
                        <a:rPr lang="en-US" sz="2400" b="0" dirty="0">
                          <a:latin typeface="Calibri" pitchFamily="34" charset="0"/>
                          <a:ea typeface="Times New Roman"/>
                          <a:cs typeface="Times New Roman"/>
                        </a:rPr>
                        <a:t>November 15, 2011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391">
                <a:tc>
                  <a:txBody>
                    <a:bodyPr/>
                    <a:lstStyle/>
                    <a:p>
                      <a:pPr marL="0" marR="0" algn="l" hangingPunct="0">
                        <a:lnSpc>
                          <a:spcPct val="115000"/>
                        </a:lnSpc>
                        <a:spcBef>
                          <a:spcPts val="300"/>
                        </a:spcBef>
                        <a:spcAft>
                          <a:spcPts val="300"/>
                        </a:spcAft>
                        <a:tabLst>
                          <a:tab pos="5829300" algn="r"/>
                        </a:tabLst>
                      </a:pPr>
                      <a:r>
                        <a:rPr lang="en-US" sz="2400" b="0" dirty="0">
                          <a:latin typeface="Calibri" pitchFamily="34" charset="0"/>
                          <a:ea typeface="Times New Roman"/>
                          <a:cs typeface="Times New Roman"/>
                        </a:rPr>
                        <a:t>Contract award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115000"/>
                        </a:lnSpc>
                        <a:spcBef>
                          <a:spcPts val="300"/>
                        </a:spcBef>
                        <a:spcAft>
                          <a:spcPts val="300"/>
                        </a:spcAft>
                        <a:tabLst>
                          <a:tab pos="5829300" algn="r"/>
                        </a:tabLst>
                      </a:pPr>
                      <a:r>
                        <a:rPr lang="en-US" sz="2400" b="0" dirty="0">
                          <a:latin typeface="Calibri" pitchFamily="34" charset="0"/>
                          <a:ea typeface="Times New Roman"/>
                          <a:cs typeface="Times New Roman"/>
                        </a:rPr>
                        <a:t>January 25, 2012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0597">
                <a:tc>
                  <a:txBody>
                    <a:bodyPr/>
                    <a:lstStyle/>
                    <a:p>
                      <a:pPr marL="0" marR="0" algn="l" hangingPunct="0">
                        <a:lnSpc>
                          <a:spcPct val="115000"/>
                        </a:lnSpc>
                        <a:spcBef>
                          <a:spcPts val="300"/>
                        </a:spcBef>
                        <a:spcAft>
                          <a:spcPts val="300"/>
                        </a:spcAft>
                        <a:tabLst>
                          <a:tab pos="5829300" algn="r"/>
                        </a:tabLst>
                      </a:pPr>
                      <a:r>
                        <a:rPr lang="en-US" sz="2400" b="0" dirty="0">
                          <a:latin typeface="Calibri" pitchFamily="34" charset="0"/>
                          <a:ea typeface="Times New Roman"/>
                          <a:cs typeface="Times New Roman"/>
                        </a:rPr>
                        <a:t>Notice to proceed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115000"/>
                        </a:lnSpc>
                        <a:spcBef>
                          <a:spcPts val="300"/>
                        </a:spcBef>
                        <a:spcAft>
                          <a:spcPts val="300"/>
                        </a:spcAft>
                        <a:tabLst>
                          <a:tab pos="5829300" algn="r"/>
                        </a:tabLst>
                      </a:pPr>
                      <a:r>
                        <a:rPr lang="en-US" sz="2400" b="0" dirty="0">
                          <a:latin typeface="Calibri" pitchFamily="34" charset="0"/>
                          <a:ea typeface="Times New Roman"/>
                          <a:cs typeface="Times New Roman"/>
                        </a:rPr>
                        <a:t>February 25, 2012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8100">
                <a:tc>
                  <a:txBody>
                    <a:bodyPr/>
                    <a:lstStyle/>
                    <a:p>
                      <a:pPr marL="0" marR="0" algn="l" hangingPunct="0">
                        <a:lnSpc>
                          <a:spcPct val="115000"/>
                        </a:lnSpc>
                        <a:spcBef>
                          <a:spcPts val="300"/>
                        </a:spcBef>
                        <a:spcAft>
                          <a:spcPts val="300"/>
                        </a:spcAft>
                        <a:tabLst>
                          <a:tab pos="5829300" algn="r"/>
                        </a:tabLst>
                      </a:pPr>
                      <a:r>
                        <a:rPr lang="en-US" sz="2400" b="0" dirty="0">
                          <a:latin typeface="Calibri" pitchFamily="34" charset="0"/>
                          <a:ea typeface="Times New Roman"/>
                          <a:cs typeface="Times New Roman"/>
                        </a:rPr>
                        <a:t>Construction completion/final inspection/ custody receipt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115000"/>
                        </a:lnSpc>
                        <a:spcBef>
                          <a:spcPts val="300"/>
                        </a:spcBef>
                        <a:spcAft>
                          <a:spcPts val="300"/>
                        </a:spcAft>
                        <a:tabLst>
                          <a:tab pos="5829300" algn="r"/>
                        </a:tabLst>
                      </a:pPr>
                      <a:r>
                        <a:rPr lang="en-US" sz="2400" b="0" dirty="0" smtClean="0">
                          <a:latin typeface="Calibri" pitchFamily="34" charset="0"/>
                          <a:ea typeface="Times New Roman"/>
                          <a:cs typeface="Times New Roman"/>
                        </a:rPr>
                        <a:t>TBD (</a:t>
                      </a:r>
                      <a:r>
                        <a:rPr lang="en-US" sz="2400" b="0" dirty="0" smtClean="0">
                          <a:latin typeface="Calibri" pitchFamily="34" charset="0"/>
                          <a:ea typeface="Times New Roman"/>
                          <a:cs typeface="Times New Roman"/>
                        </a:rPr>
                        <a:t>485</a:t>
                      </a:r>
                      <a:r>
                        <a:rPr lang="en-US" sz="2400" b="0" baseline="0" dirty="0" smtClean="0">
                          <a:latin typeface="Calibri" pitchFamily="34" charset="0"/>
                          <a:ea typeface="Times New Roman"/>
                          <a:cs typeface="Times New Roman"/>
                        </a:rPr>
                        <a:t> </a:t>
                      </a:r>
                      <a:r>
                        <a:rPr lang="en-US" sz="2400" b="0" baseline="0" dirty="0" smtClean="0">
                          <a:latin typeface="Calibri" pitchFamily="34" charset="0"/>
                          <a:ea typeface="Times New Roman"/>
                          <a:cs typeface="Times New Roman"/>
                        </a:rPr>
                        <a:t>Calendar Days from </a:t>
                      </a:r>
                      <a:r>
                        <a:rPr lang="en-US" sz="2400" b="0" baseline="0" dirty="0" smtClean="0">
                          <a:latin typeface="Calibri" pitchFamily="34" charset="0"/>
                          <a:ea typeface="Times New Roman"/>
                          <a:cs typeface="Times New Roman"/>
                        </a:rPr>
                        <a:t>NTP)</a:t>
                      </a:r>
                      <a:endParaRPr lang="en-US" sz="2400" b="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8100">
                <a:tc>
                  <a:txBody>
                    <a:bodyPr/>
                    <a:lstStyle/>
                    <a:p>
                      <a:pPr marL="0" marR="0" algn="l" hangingPunct="0">
                        <a:lnSpc>
                          <a:spcPct val="115000"/>
                        </a:lnSpc>
                        <a:spcBef>
                          <a:spcPts val="300"/>
                        </a:spcBef>
                        <a:spcAft>
                          <a:spcPts val="300"/>
                        </a:spcAft>
                        <a:tabLst>
                          <a:tab pos="5829300" algn="r"/>
                        </a:tabLst>
                      </a:pPr>
                      <a:r>
                        <a:rPr lang="en-US" sz="2400" b="1" dirty="0" smtClean="0">
                          <a:solidFill>
                            <a:srgbClr val="FF0000"/>
                          </a:solidFill>
                          <a:latin typeface="Calibri" pitchFamily="34" charset="0"/>
                          <a:ea typeface="Times New Roman"/>
                          <a:cs typeface="Times New Roman"/>
                        </a:rPr>
                        <a:t>All Dates are estimates only and subject to change.</a:t>
                      </a:r>
                      <a:endParaRPr lang="en-US" sz="2400" b="1" dirty="0">
                        <a:solidFill>
                          <a:srgbClr val="FF0000"/>
                        </a:solidFill>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115000"/>
                        </a:lnSpc>
                        <a:spcBef>
                          <a:spcPts val="300"/>
                        </a:spcBef>
                        <a:spcAft>
                          <a:spcPts val="300"/>
                        </a:spcAft>
                        <a:tabLst>
                          <a:tab pos="5829300" algn="r"/>
                        </a:tabLst>
                      </a:pPr>
                      <a:endParaRPr lang="en-US" sz="2400" b="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829300" algn="r"/>
              </a:tabLst>
            </a:pPr>
            <a:endParaRPr kumimoji="0" lang="en-US" sz="1800" b="0" i="0" u="none" strike="noStrike" cap="none" normalizeH="0" baseline="0" smtClean="0">
              <a:ln>
                <a:noFill/>
              </a:ln>
              <a:solidFill>
                <a:schemeClr val="tx1"/>
              </a:solidFill>
              <a:effectLst/>
              <a:latin typeface="Arial" pitchFamily="34" charset="0"/>
            </a:endParaRPr>
          </a:p>
        </p:txBody>
      </p:sp>
      <p:pic>
        <p:nvPicPr>
          <p:cNvPr id="6" name="Picture 5" descr="dept_veterans_affairs"/>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7705164" y="5791200"/>
            <a:ext cx="1134036"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Pre-Proposal Conference</a:t>
            </a:r>
          </a:p>
        </p:txBody>
      </p:sp>
      <p:sp>
        <p:nvSpPr>
          <p:cNvPr id="6147" name="Rectangle 3"/>
          <p:cNvSpPr>
            <a:spLocks noGrp="1" noChangeArrowheads="1"/>
          </p:cNvSpPr>
          <p:nvPr>
            <p:ph idx="1"/>
          </p:nvPr>
        </p:nvSpPr>
        <p:spPr>
          <a:xfrm>
            <a:off x="457200" y="990600"/>
            <a:ext cx="8229600" cy="5486400"/>
          </a:xfrm>
        </p:spPr>
        <p:txBody>
          <a:bodyPr rtlCol="0">
            <a:normAutofit/>
          </a:bodyPr>
          <a:lstStyle/>
          <a:p>
            <a:pPr eaLnBrk="1" fontAlgn="auto" hangingPunct="1">
              <a:lnSpc>
                <a:spcPct val="80000"/>
              </a:lnSpc>
              <a:spcAft>
                <a:spcPts val="0"/>
              </a:spcAft>
              <a:buNone/>
              <a:defRPr/>
            </a:pPr>
            <a:endParaRPr lang="en-US" sz="2400" b="1" dirty="0" smtClean="0"/>
          </a:p>
          <a:p>
            <a:pPr marL="0" indent="0" eaLnBrk="1" fontAlgn="auto" hangingPunct="1">
              <a:spcAft>
                <a:spcPts val="0"/>
              </a:spcAft>
              <a:buFont typeface="Arial" pitchFamily="34" charset="0"/>
              <a:buChar char="•"/>
              <a:defRPr/>
            </a:pPr>
            <a:r>
              <a:rPr lang="en-US" sz="3100" b="1" dirty="0" smtClean="0"/>
              <a:t>    </a:t>
            </a:r>
            <a:r>
              <a:rPr lang="en-US" sz="2400" b="1" dirty="0" smtClean="0"/>
              <a:t>Proposals shall be in two parts: </a:t>
            </a:r>
          </a:p>
          <a:p>
            <a:pPr marL="609600" indent="-609600" eaLnBrk="1" fontAlgn="auto" hangingPunct="1">
              <a:spcAft>
                <a:spcPts val="0"/>
              </a:spcAft>
              <a:buFont typeface="Arial" charset="0"/>
              <a:buNone/>
              <a:defRPr/>
            </a:pPr>
            <a:r>
              <a:rPr lang="en-US" sz="2400" b="1" dirty="0" smtClean="0"/>
              <a:t>	(1) Technical </a:t>
            </a:r>
            <a:r>
              <a:rPr lang="en-US" sz="2400" b="1" dirty="0" smtClean="0"/>
              <a:t>proposals</a:t>
            </a:r>
            <a:endParaRPr lang="en-US" sz="2400" b="1" dirty="0" smtClean="0"/>
          </a:p>
          <a:p>
            <a:pPr marL="1009650" lvl="1" indent="-609600" eaLnBrk="1" fontAlgn="auto" hangingPunct="1">
              <a:spcAft>
                <a:spcPts val="0"/>
              </a:spcAft>
              <a:buFont typeface="Arial" charset="0"/>
              <a:buNone/>
              <a:defRPr/>
            </a:pPr>
            <a:r>
              <a:rPr lang="en-US" sz="2400" dirty="0" smtClean="0"/>
              <a:t>	- Significantly more important than cost.</a:t>
            </a:r>
          </a:p>
          <a:p>
            <a:pPr marL="1009650" lvl="1" indent="-609600" eaLnBrk="1" fontAlgn="auto" hangingPunct="1">
              <a:spcAft>
                <a:spcPts val="0"/>
              </a:spcAft>
              <a:buFont typeface="Arial" charset="0"/>
              <a:buNone/>
              <a:defRPr/>
            </a:pPr>
            <a:r>
              <a:rPr lang="en-US" sz="2400" dirty="0" smtClean="0"/>
              <a:t>	</a:t>
            </a:r>
            <a:r>
              <a:rPr lang="en-US" sz="2400" dirty="0" smtClean="0"/>
              <a:t>- will </a:t>
            </a:r>
            <a:r>
              <a:rPr lang="en-US" sz="2400" dirty="0" smtClean="0"/>
              <a:t>consist of three </a:t>
            </a:r>
            <a:r>
              <a:rPr lang="en-US" sz="2400" dirty="0" smtClean="0"/>
              <a:t>factors (</a:t>
            </a:r>
            <a:r>
              <a:rPr lang="en-US" sz="2400" dirty="0" smtClean="0"/>
              <a:t>listed in descending order of importance):</a:t>
            </a:r>
          </a:p>
          <a:p>
            <a:pPr marL="288925" indent="-288925">
              <a:spcBef>
                <a:spcPct val="0"/>
              </a:spcBef>
              <a:buNone/>
              <a:tabLst>
                <a:tab pos="288925" algn="l"/>
              </a:tabLst>
            </a:pPr>
            <a:endParaRPr lang="en-US" sz="1300" dirty="0" smtClean="0"/>
          </a:p>
          <a:p>
            <a:pPr marL="1482725" lvl="1" indent="-279400">
              <a:spcBef>
                <a:spcPct val="0"/>
              </a:spcBef>
              <a:buFont typeface="Calibri" pitchFamily="34" charset="0"/>
              <a:buAutoNum type="arabicPeriod"/>
              <a:tabLst>
                <a:tab pos="1492250" algn="l"/>
              </a:tabLst>
            </a:pPr>
            <a:r>
              <a:rPr lang="en-US" sz="2600" dirty="0" smtClean="0"/>
              <a:t> </a:t>
            </a:r>
            <a:r>
              <a:rPr lang="en-US" sz="2400" dirty="0" smtClean="0"/>
              <a:t>Past Performance</a:t>
            </a:r>
          </a:p>
          <a:p>
            <a:pPr marL="1482725" lvl="1" indent="-279400">
              <a:spcBef>
                <a:spcPct val="0"/>
              </a:spcBef>
              <a:buFont typeface="Calibri" pitchFamily="34" charset="0"/>
              <a:buAutoNum type="arabicPeriod"/>
              <a:tabLst>
                <a:tab pos="1492250" algn="l"/>
              </a:tabLst>
            </a:pPr>
            <a:endParaRPr lang="en-US" sz="1300" dirty="0" smtClean="0"/>
          </a:p>
          <a:p>
            <a:pPr marL="1482725" lvl="1" indent="-279400">
              <a:spcBef>
                <a:spcPct val="0"/>
              </a:spcBef>
              <a:buFont typeface="Calibri" pitchFamily="34" charset="0"/>
              <a:buAutoNum type="arabicPeriod"/>
              <a:tabLst>
                <a:tab pos="1492250" algn="l"/>
              </a:tabLst>
            </a:pPr>
            <a:r>
              <a:rPr lang="en-US" sz="2600" dirty="0" smtClean="0"/>
              <a:t> </a:t>
            </a:r>
            <a:r>
              <a:rPr lang="en-US" sz="2400" dirty="0" smtClean="0"/>
              <a:t>Construction Management: </a:t>
            </a:r>
          </a:p>
          <a:p>
            <a:pPr marL="1482725" lvl="1" indent="-279400">
              <a:spcBef>
                <a:spcPct val="0"/>
              </a:spcBef>
              <a:buNone/>
              <a:tabLst>
                <a:tab pos="1492250" algn="l"/>
              </a:tabLst>
            </a:pPr>
            <a:endParaRPr lang="en-US" sz="1300" dirty="0" smtClean="0"/>
          </a:p>
          <a:p>
            <a:pPr marL="1482725" lvl="1" indent="-279400">
              <a:spcBef>
                <a:spcPct val="0"/>
              </a:spcBef>
              <a:buNone/>
              <a:tabLst>
                <a:tab pos="1492250" algn="l"/>
              </a:tabLst>
            </a:pPr>
            <a:r>
              <a:rPr lang="en-US" sz="2600" dirty="0" smtClean="0"/>
              <a:t>3. </a:t>
            </a:r>
            <a:r>
              <a:rPr lang="en-US" sz="2400" dirty="0" smtClean="0"/>
              <a:t>Schedule</a:t>
            </a:r>
            <a:r>
              <a:rPr lang="en-US" sz="2600" dirty="0" smtClean="0"/>
              <a:t> </a:t>
            </a:r>
          </a:p>
          <a:p>
            <a:pPr marL="1009650" lvl="1" indent="-609600" eaLnBrk="1" fontAlgn="auto" hangingPunct="1">
              <a:spcAft>
                <a:spcPts val="0"/>
              </a:spcAft>
              <a:buFont typeface="Arial" charset="0"/>
              <a:buNone/>
              <a:defRPr/>
            </a:pPr>
            <a:endParaRPr lang="en-US" sz="2400" b="1" dirty="0" smtClean="0"/>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Pre-Proposal Conference</a:t>
            </a:r>
          </a:p>
        </p:txBody>
      </p:sp>
      <p:sp>
        <p:nvSpPr>
          <p:cNvPr id="6147" name="Rectangle 3"/>
          <p:cNvSpPr>
            <a:spLocks noGrp="1" noChangeArrowheads="1"/>
          </p:cNvSpPr>
          <p:nvPr>
            <p:ph idx="1"/>
          </p:nvPr>
        </p:nvSpPr>
        <p:spPr>
          <a:xfrm>
            <a:off x="457200" y="990600"/>
            <a:ext cx="8229600" cy="6172200"/>
          </a:xfrm>
        </p:spPr>
        <p:txBody>
          <a:bodyPr rtlCol="0">
            <a:normAutofit/>
          </a:bodyPr>
          <a:lstStyle/>
          <a:p>
            <a:pPr eaLnBrk="1" fontAlgn="auto" hangingPunct="1">
              <a:lnSpc>
                <a:spcPct val="80000"/>
              </a:lnSpc>
              <a:spcAft>
                <a:spcPts val="0"/>
              </a:spcAft>
              <a:buNone/>
              <a:defRPr/>
            </a:pPr>
            <a:endParaRPr lang="en-US" sz="2400" b="1" dirty="0" smtClean="0"/>
          </a:p>
          <a:p>
            <a:pPr marL="0" indent="0" eaLnBrk="1" fontAlgn="auto" hangingPunct="1">
              <a:spcAft>
                <a:spcPts val="0"/>
              </a:spcAft>
              <a:buFont typeface="Arial" pitchFamily="34" charset="0"/>
              <a:buChar char="•"/>
              <a:defRPr/>
            </a:pPr>
            <a:r>
              <a:rPr lang="en-US" sz="3100" b="1" dirty="0" smtClean="0"/>
              <a:t> </a:t>
            </a:r>
            <a:r>
              <a:rPr lang="en-US" sz="3100" b="1" dirty="0" smtClean="0"/>
              <a:t>  </a:t>
            </a:r>
            <a:r>
              <a:rPr lang="en-US" sz="2400" b="1" dirty="0" smtClean="0"/>
              <a:t>(</a:t>
            </a:r>
            <a:r>
              <a:rPr lang="en-US" sz="2400" b="1" dirty="0" smtClean="0"/>
              <a:t>2) Cost </a:t>
            </a:r>
            <a:r>
              <a:rPr lang="en-US" sz="2400" b="1" dirty="0" smtClean="0"/>
              <a:t>proposals </a:t>
            </a:r>
            <a:endParaRPr lang="en-US" sz="2400" b="1" dirty="0" smtClean="0"/>
          </a:p>
          <a:p>
            <a:pPr marL="1009650" lvl="1" indent="-609600" eaLnBrk="1" fontAlgn="auto" hangingPunct="1">
              <a:spcAft>
                <a:spcPts val="0"/>
              </a:spcAft>
              <a:buFont typeface="Arial" charset="0"/>
              <a:buNone/>
              <a:defRPr/>
            </a:pPr>
            <a:r>
              <a:rPr lang="en-US" sz="2400" b="1" dirty="0" smtClean="0"/>
              <a:t>	Volume II </a:t>
            </a:r>
            <a:r>
              <a:rPr lang="en-US" sz="2400" dirty="0" smtClean="0"/>
              <a:t>shall consist of the signed SF-1442, Price (continuation price page 4) acknowledgment of amendments, Representations and Certifications, and bid guarantee.  </a:t>
            </a:r>
            <a:endParaRPr lang="en-US" sz="2400" dirty="0" smtClean="0"/>
          </a:p>
          <a:p>
            <a:pPr marL="1009650" lvl="1" indent="-609600" eaLnBrk="1" fontAlgn="auto" hangingPunct="1">
              <a:spcAft>
                <a:spcPts val="0"/>
              </a:spcAft>
              <a:buFont typeface="Arial" charset="0"/>
              <a:buNone/>
              <a:defRPr/>
            </a:pPr>
            <a:endParaRPr lang="en-US" sz="2400" dirty="0" smtClean="0"/>
          </a:p>
          <a:p>
            <a:pPr marL="0" lvl="1" indent="0" algn="just">
              <a:spcBef>
                <a:spcPct val="0"/>
              </a:spcBef>
              <a:buNone/>
            </a:pPr>
            <a:r>
              <a:rPr lang="en-US" sz="2400" dirty="0" smtClean="0"/>
              <a:t>Cost </a:t>
            </a:r>
            <a:r>
              <a:rPr lang="en-US" sz="2400" dirty="0" smtClean="0"/>
              <a:t>Proposal will be reviewed for its  acceptability and</a:t>
            </a:r>
          </a:p>
          <a:p>
            <a:pPr marL="0" lvl="1" indent="0" algn="just">
              <a:spcBef>
                <a:spcPct val="0"/>
              </a:spcBef>
              <a:buNone/>
            </a:pPr>
            <a:r>
              <a:rPr lang="en-US" sz="2400" dirty="0" smtClean="0"/>
              <a:t>price reasonableness.  VA may award without discussions.</a:t>
            </a:r>
          </a:p>
          <a:p>
            <a:pPr marL="0" indent="0" algn="just">
              <a:spcBef>
                <a:spcPct val="0"/>
              </a:spcBef>
              <a:buNone/>
            </a:pPr>
            <a:r>
              <a:rPr lang="en-US" sz="2400" dirty="0" smtClean="0"/>
              <a:t>	  </a:t>
            </a:r>
          </a:p>
          <a:p>
            <a:pPr marL="0" indent="0" algn="just">
              <a:spcBef>
                <a:spcPct val="0"/>
              </a:spcBef>
              <a:buNone/>
            </a:pPr>
            <a:r>
              <a:rPr lang="en-US" sz="2400" dirty="0" smtClean="0"/>
              <a:t>Provide your best technical and cost proposals for the initial submission because VA may award without discussion.</a:t>
            </a:r>
          </a:p>
          <a:p>
            <a:pPr marL="1009650" lvl="1" indent="-609600" eaLnBrk="1" fontAlgn="auto" hangingPunct="1">
              <a:spcAft>
                <a:spcPts val="0"/>
              </a:spcAft>
              <a:buFont typeface="Arial" charset="0"/>
              <a:buNone/>
              <a:defRPr/>
            </a:pPr>
            <a:endParaRPr lang="en-US" sz="2400" b="1" dirty="0" smtClean="0"/>
          </a:p>
          <a:p>
            <a:pPr eaLnBrk="1" fontAlgn="auto" hangingPunct="1">
              <a:lnSpc>
                <a:spcPct val="80000"/>
              </a:lnSpc>
              <a:spcAft>
                <a:spcPts val="0"/>
              </a:spcAft>
              <a:buFont typeface="Arial" pitchFamily="34" charset="0"/>
              <a:buChar char="•"/>
              <a:defRPr/>
            </a:pPr>
            <a:endParaRPr lang="en-US" sz="2400" dirty="0" smtClean="0"/>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Pre-Proposal Conference</a:t>
            </a:r>
          </a:p>
        </p:txBody>
      </p:sp>
      <p:sp>
        <p:nvSpPr>
          <p:cNvPr id="20483" name="Rectangle 3"/>
          <p:cNvSpPr>
            <a:spLocks noGrp="1" noChangeArrowheads="1"/>
          </p:cNvSpPr>
          <p:nvPr>
            <p:ph idx="1"/>
          </p:nvPr>
        </p:nvSpPr>
        <p:spPr/>
        <p:txBody>
          <a:bodyPr/>
          <a:lstStyle/>
          <a:p>
            <a:pPr marL="346075" indent="-346075" eaLnBrk="1" hangingPunct="1">
              <a:spcBef>
                <a:spcPct val="0"/>
              </a:spcBef>
            </a:pPr>
            <a:r>
              <a:rPr lang="en-US" sz="2400" dirty="0" smtClean="0"/>
              <a:t>Review Clauses and Provisions:  Clauses apply to post-award actions and Provisions apply to Pre-award actions.	</a:t>
            </a:r>
          </a:p>
          <a:p>
            <a:pPr marL="346075" indent="-346075" eaLnBrk="1" hangingPunct="1">
              <a:spcBef>
                <a:spcPct val="0"/>
              </a:spcBef>
            </a:pPr>
            <a:endParaRPr lang="en-US" sz="2400" dirty="0" smtClean="0"/>
          </a:p>
          <a:p>
            <a:pPr marL="346075" indent="-346075" eaLnBrk="1" hangingPunct="1">
              <a:spcBef>
                <a:spcPct val="0"/>
              </a:spcBef>
            </a:pPr>
            <a:r>
              <a:rPr lang="en-US" sz="2400" dirty="0" smtClean="0"/>
              <a:t>Proposal Deliver Date and Time: November 15, 2011 at 2:00 EST, unless date and time are changed by amendment.  Proposal deliver location is specified within the solicitation.</a:t>
            </a:r>
          </a:p>
          <a:p>
            <a:pPr marL="346075" indent="-346075" eaLnBrk="1" hangingPunct="1">
              <a:spcBef>
                <a:spcPct val="0"/>
              </a:spcBef>
              <a:buFont typeface="Wingdings" pitchFamily="2" charset="2"/>
              <a:buNone/>
            </a:pPr>
            <a:endParaRPr lang="en-US" sz="2400" dirty="0" smtClean="0"/>
          </a:p>
          <a:p>
            <a:pPr marL="346075" indent="-346075" eaLnBrk="1" hangingPunct="1">
              <a:spcBef>
                <a:spcPct val="0"/>
              </a:spcBef>
            </a:pPr>
            <a:r>
              <a:rPr lang="en-US" sz="2400" dirty="0" smtClean="0"/>
              <a:t>Please sign all amendment </a:t>
            </a:r>
            <a:r>
              <a:rPr lang="en-US" sz="2400" dirty="0" smtClean="0"/>
              <a:t>forms </a:t>
            </a:r>
            <a:r>
              <a:rPr lang="en-US" sz="2400" dirty="0" smtClean="0"/>
              <a:t>and acknowledge the amendments on the bid.  </a:t>
            </a:r>
          </a:p>
          <a:p>
            <a:pPr marL="346075" indent="-346075" eaLnBrk="1" hangingPunct="1">
              <a:spcBef>
                <a:spcPct val="0"/>
              </a:spcBef>
            </a:pPr>
            <a:endParaRPr lang="en-US" sz="2400" dirty="0" smtClean="0"/>
          </a:p>
          <a:p>
            <a:pPr marL="346075" indent="-346075" eaLnBrk="1" hangingPunct="1">
              <a:spcBef>
                <a:spcPct val="0"/>
              </a:spcBef>
            </a:pPr>
            <a:r>
              <a:rPr lang="en-US" sz="2400" dirty="0" smtClean="0"/>
              <a:t>Check at </a:t>
            </a:r>
            <a:r>
              <a:rPr lang="en-US" sz="2400" dirty="0" smtClean="0">
                <a:hlinkClick r:id="rId2"/>
              </a:rPr>
              <a:t>www.fbo.gov</a:t>
            </a:r>
            <a:r>
              <a:rPr lang="en-US" sz="2400" dirty="0" smtClean="0"/>
              <a:t> for amendments BEFORE submitting your proposal.</a:t>
            </a:r>
          </a:p>
        </p:txBody>
      </p:sp>
      <p:pic>
        <p:nvPicPr>
          <p:cNvPr id="4" name="Picture 3"/>
          <p:cNvPicPr>
            <a:picLocks noChangeAspect="1" noChangeArrowheads="1"/>
          </p:cNvPicPr>
          <p:nvPr/>
        </p:nvPicPr>
        <p:blipFill>
          <a:blip r:embed="rId3"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Pre-Proposal Conference</a:t>
            </a:r>
          </a:p>
        </p:txBody>
      </p:sp>
      <p:sp>
        <p:nvSpPr>
          <p:cNvPr id="21507" name="Rectangle 3"/>
          <p:cNvSpPr>
            <a:spLocks noGrp="1" noChangeArrowheads="1"/>
          </p:cNvSpPr>
          <p:nvPr>
            <p:ph idx="1"/>
          </p:nvPr>
        </p:nvSpPr>
        <p:spPr>
          <a:xfrm>
            <a:off x="457200" y="1219200"/>
            <a:ext cx="8229600" cy="4800600"/>
          </a:xfrm>
        </p:spPr>
        <p:txBody>
          <a:bodyPr>
            <a:noAutofit/>
          </a:bodyPr>
          <a:lstStyle/>
          <a:p>
            <a:pPr marL="346075" indent="-346075" eaLnBrk="1" hangingPunct="1">
              <a:lnSpc>
                <a:spcPct val="90000"/>
              </a:lnSpc>
            </a:pPr>
            <a:r>
              <a:rPr lang="en-US" sz="2400" dirty="0" err="1" smtClean="0"/>
              <a:t>Offerors</a:t>
            </a:r>
            <a:r>
              <a:rPr lang="en-US" sz="2400" dirty="0" smtClean="0"/>
              <a:t> are cautioned that their offers may be considered non-responsive if they include any qualifications, including but not limited to price escalation reservations</a:t>
            </a:r>
            <a:r>
              <a:rPr lang="en-US" sz="2400" dirty="0" smtClean="0"/>
              <a:t>.</a:t>
            </a:r>
          </a:p>
          <a:p>
            <a:pPr marL="346075" indent="-346075" eaLnBrk="1" hangingPunct="1">
              <a:lnSpc>
                <a:spcPct val="90000"/>
              </a:lnSpc>
            </a:pPr>
            <a:endParaRPr lang="en-US" sz="1200" dirty="0" smtClean="0"/>
          </a:p>
          <a:p>
            <a:pPr marL="346075" indent="-346075">
              <a:lnSpc>
                <a:spcPct val="90000"/>
              </a:lnSpc>
            </a:pPr>
            <a:r>
              <a:rPr lang="en-US" sz="2400" dirty="0" smtClean="0"/>
              <a:t>Equal Opportunity:  The contractor shall not discriminate against any employee or applicant for employment because of race, color, religion, sex, or national origin</a:t>
            </a:r>
            <a:r>
              <a:rPr lang="en-US" sz="2400" dirty="0" smtClean="0"/>
              <a:t>.</a:t>
            </a:r>
          </a:p>
          <a:p>
            <a:pPr marL="346075" indent="-346075">
              <a:lnSpc>
                <a:spcPct val="90000"/>
              </a:lnSpc>
            </a:pPr>
            <a:endParaRPr lang="en-US" sz="1200" dirty="0" smtClean="0"/>
          </a:p>
          <a:p>
            <a:pPr marL="346075" indent="-346075">
              <a:lnSpc>
                <a:spcPct val="90000"/>
              </a:lnSpc>
            </a:pPr>
            <a:r>
              <a:rPr lang="en-US" sz="2400" dirty="0" smtClean="0"/>
              <a:t>Licenses/Permits:  Contractor is fully responsible for any and all required licenses and permits to complete this project</a:t>
            </a:r>
            <a:r>
              <a:rPr lang="en-US" sz="2400" dirty="0" smtClean="0"/>
              <a:t>.</a:t>
            </a:r>
          </a:p>
          <a:p>
            <a:pPr marL="346075" indent="-346075">
              <a:lnSpc>
                <a:spcPct val="90000"/>
              </a:lnSpc>
            </a:pPr>
            <a:endParaRPr lang="en-US" sz="1200" dirty="0" smtClean="0"/>
          </a:p>
          <a:p>
            <a:pPr marL="346075" indent="-346075">
              <a:lnSpc>
                <a:spcPct val="90000"/>
              </a:lnSpc>
            </a:pPr>
            <a:r>
              <a:rPr lang="en-US" sz="2400" dirty="0" smtClean="0"/>
              <a:t>Partnering is voluntary but highly encouraged.  Cost will be split between contractor and government.  The goal is to build professional work relationships geared toward successful project completion by promoting mutual benefits.</a:t>
            </a:r>
          </a:p>
          <a:p>
            <a:pPr marL="346075" indent="-346075">
              <a:lnSpc>
                <a:spcPct val="90000"/>
              </a:lnSpc>
            </a:pPr>
            <a:endParaRPr lang="en-US" sz="2400" dirty="0" smtClean="0"/>
          </a:p>
          <a:p>
            <a:pPr marL="346075" indent="-346075">
              <a:lnSpc>
                <a:spcPct val="90000"/>
              </a:lnSpc>
            </a:pPr>
            <a:endParaRPr lang="en-US" sz="2400" dirty="0" smtClean="0"/>
          </a:p>
          <a:p>
            <a:pPr marL="346075" indent="-346075" eaLnBrk="1" hangingPunct="1">
              <a:lnSpc>
                <a:spcPct val="90000"/>
              </a:lnSpc>
            </a:pPr>
            <a:endParaRPr lang="en-US" sz="2400" dirty="0" smtClean="0"/>
          </a:p>
          <a:p>
            <a:pPr marL="346075" indent="-346075" eaLnBrk="1" hangingPunct="1">
              <a:lnSpc>
                <a:spcPct val="90000"/>
              </a:lnSpc>
              <a:buFont typeface="Arial" charset="0"/>
              <a:buNone/>
            </a:pPr>
            <a:endParaRPr lang="en-US" sz="2400" dirty="0" smtClean="0"/>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dirty="0" smtClean="0"/>
              <a:t>Pre-Proposal Conference</a:t>
            </a:r>
          </a:p>
        </p:txBody>
      </p:sp>
      <p:sp>
        <p:nvSpPr>
          <p:cNvPr id="7171" name="Rectangle 3"/>
          <p:cNvSpPr>
            <a:spLocks noGrp="1" noChangeArrowheads="1"/>
          </p:cNvSpPr>
          <p:nvPr>
            <p:ph idx="1"/>
          </p:nvPr>
        </p:nvSpPr>
        <p:spPr/>
        <p:txBody>
          <a:bodyPr/>
          <a:lstStyle/>
          <a:p>
            <a:pPr algn="ctr" eaLnBrk="1" hangingPunct="1">
              <a:buFont typeface="Wingdings" pitchFamily="2" charset="2"/>
              <a:buNone/>
            </a:pPr>
            <a:endParaRPr lang="en-US" sz="2400" b="1" dirty="0" smtClean="0"/>
          </a:p>
          <a:p>
            <a:pPr algn="ctr" eaLnBrk="1" hangingPunct="1">
              <a:buFont typeface="Wingdings" pitchFamily="2" charset="2"/>
              <a:buNone/>
            </a:pPr>
            <a:r>
              <a:rPr lang="en-US" sz="2400" dirty="0" smtClean="0"/>
              <a:t>Project Background/Scope  </a:t>
            </a:r>
          </a:p>
          <a:p>
            <a:pPr algn="ctr" eaLnBrk="1" hangingPunct="1">
              <a:buFont typeface="Wingdings" pitchFamily="2" charset="2"/>
              <a:buNone/>
            </a:pPr>
            <a:endParaRPr lang="en-US" sz="2400" dirty="0" smtClean="0"/>
          </a:p>
          <a:p>
            <a:pPr algn="ctr" eaLnBrk="1" hangingPunct="1">
              <a:buFont typeface="Wingdings" pitchFamily="2" charset="2"/>
              <a:buNone/>
            </a:pPr>
            <a:r>
              <a:rPr lang="en-US" sz="2400" dirty="0" smtClean="0"/>
              <a:t>CFM Project Executive</a:t>
            </a:r>
          </a:p>
          <a:p>
            <a:pPr algn="ctr" eaLnBrk="1" hangingPunct="1">
              <a:buFont typeface="Wingdings" pitchFamily="2" charset="2"/>
              <a:buNone/>
            </a:pPr>
            <a:r>
              <a:rPr lang="en-US" sz="2400" dirty="0" smtClean="0"/>
              <a:t>William Picking, Jr.</a:t>
            </a:r>
          </a:p>
          <a:p>
            <a:pPr algn="ctr" eaLnBrk="1" hangingPunct="1">
              <a:buFont typeface="Wingdings" pitchFamily="2" charset="2"/>
              <a:buNone/>
            </a:pPr>
            <a:endParaRPr lang="en-US" sz="2400" dirty="0" smtClean="0"/>
          </a:p>
          <a:p>
            <a:pPr algn="ctr" eaLnBrk="1" hangingPunct="1">
              <a:buFont typeface="Wingdings" pitchFamily="2" charset="2"/>
              <a:buNone/>
            </a:pPr>
            <a:r>
              <a:rPr lang="en-US" sz="2400" dirty="0" smtClean="0"/>
              <a:t>A/E Project Manager</a:t>
            </a:r>
          </a:p>
          <a:p>
            <a:pPr algn="ctr" eaLnBrk="1" hangingPunct="1">
              <a:buFont typeface="Wingdings" pitchFamily="2" charset="2"/>
              <a:buNone/>
            </a:pPr>
            <a:r>
              <a:rPr lang="en-US" sz="2400" dirty="0" smtClean="0"/>
              <a:t>James Resig, PE</a:t>
            </a:r>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smtClean="0"/>
              <a:t>Pre-Proposal Conference</a:t>
            </a:r>
          </a:p>
        </p:txBody>
      </p:sp>
      <p:sp>
        <p:nvSpPr>
          <p:cNvPr id="8195" name="Rectangle 3"/>
          <p:cNvSpPr>
            <a:spLocks noGrp="1" noChangeArrowheads="1"/>
          </p:cNvSpPr>
          <p:nvPr>
            <p:ph idx="1"/>
          </p:nvPr>
        </p:nvSpPr>
        <p:spPr>
          <a:xfrm>
            <a:off x="457200" y="1447800"/>
            <a:ext cx="8458200" cy="4525963"/>
          </a:xfrm>
        </p:spPr>
        <p:txBody>
          <a:bodyPr>
            <a:normAutofit/>
          </a:bodyPr>
          <a:lstStyle/>
          <a:p>
            <a:pPr algn="ctr">
              <a:buFont typeface="Arial" charset="0"/>
              <a:buNone/>
            </a:pPr>
            <a:r>
              <a:rPr lang="en-US" sz="2400" b="1" u="sng" dirty="0" smtClean="0"/>
              <a:t>RFP/AE  Consultants:</a:t>
            </a:r>
            <a:r>
              <a:rPr lang="en-US" sz="2400" dirty="0" smtClean="0"/>
              <a:t>  </a:t>
            </a:r>
          </a:p>
          <a:p>
            <a:pPr>
              <a:buFont typeface="Arial" charset="0"/>
              <a:buNone/>
            </a:pPr>
            <a:endParaRPr lang="en-US" sz="1200" dirty="0" smtClean="0"/>
          </a:p>
          <a:p>
            <a:pPr>
              <a:buFont typeface="Arial" charset="0"/>
              <a:buNone/>
            </a:pPr>
            <a:r>
              <a:rPr lang="en-US" sz="2400" dirty="0" smtClean="0"/>
              <a:t>N.K. BHANDARI, Architecture &amp; Engineering, P.C., </a:t>
            </a:r>
          </a:p>
          <a:p>
            <a:pPr>
              <a:buFont typeface="Arial" charset="0"/>
              <a:buNone/>
            </a:pPr>
            <a:r>
              <a:rPr lang="en-US" sz="2400" dirty="0" smtClean="0"/>
              <a:t>	- Architecture &amp; Civil Engineering</a:t>
            </a:r>
          </a:p>
          <a:p>
            <a:pPr>
              <a:buFont typeface="Arial" charset="0"/>
              <a:buNone/>
            </a:pPr>
            <a:endParaRPr lang="en-US" sz="800" dirty="0" smtClean="0"/>
          </a:p>
          <a:p>
            <a:pPr>
              <a:buFont typeface="Arial" charset="0"/>
              <a:buNone/>
            </a:pPr>
            <a:r>
              <a:rPr lang="en-US" sz="2400" dirty="0" smtClean="0"/>
              <a:t>Carl Walker Inc.</a:t>
            </a:r>
          </a:p>
          <a:p>
            <a:pPr>
              <a:buFont typeface="Arial" charset="0"/>
              <a:buNone/>
            </a:pPr>
            <a:r>
              <a:rPr lang="en-US" sz="2400" dirty="0" smtClean="0"/>
              <a:t>	- Parking Consultant &amp; Structural Engineering</a:t>
            </a:r>
          </a:p>
          <a:p>
            <a:pPr>
              <a:buFont typeface="Arial" charset="0"/>
              <a:buNone/>
            </a:pPr>
            <a:endParaRPr lang="en-US" sz="800" dirty="0" smtClean="0"/>
          </a:p>
          <a:p>
            <a:pPr>
              <a:buNone/>
            </a:pPr>
            <a:r>
              <a:rPr lang="en-US" sz="2400" dirty="0" smtClean="0"/>
              <a:t>RAM-TECH Engineers, P.C.</a:t>
            </a:r>
          </a:p>
          <a:p>
            <a:pPr>
              <a:buNone/>
            </a:pPr>
            <a:r>
              <a:rPr lang="en-US" sz="2400" dirty="0" smtClean="0"/>
              <a:t>	- Mechanical, Plumbing, Fire Protection &amp; Electrical Engineering</a:t>
            </a:r>
          </a:p>
          <a:p>
            <a:pPr>
              <a:buFont typeface="Arial" charset="0"/>
              <a:buNone/>
            </a:pPr>
            <a:endParaRPr lang="en-US" sz="2400" dirty="0" smtClean="0"/>
          </a:p>
          <a:p>
            <a:endParaRPr lang="en-US" sz="2400" dirty="0" smtClean="0"/>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100" y="1095675"/>
            <a:ext cx="8229600" cy="5364163"/>
          </a:xfrm>
        </p:spPr>
        <p:txBody>
          <a:bodyPr/>
          <a:lstStyle/>
          <a:p>
            <a:pPr>
              <a:buFont typeface="Arial" charset="0"/>
              <a:buNone/>
              <a:defRPr/>
            </a:pPr>
            <a:endParaRPr lang="en-US" sz="2800" dirty="0" smtClean="0"/>
          </a:p>
          <a:p>
            <a:pPr algn="ctr">
              <a:buNone/>
              <a:defRPr/>
            </a:pPr>
            <a:r>
              <a:rPr lang="en-US" sz="2400" b="1" u="sng" dirty="0" smtClean="0"/>
              <a:t>RFP/AE  Consultants:</a:t>
            </a:r>
            <a:r>
              <a:rPr lang="en-US" sz="2400" dirty="0" smtClean="0"/>
              <a:t>  </a:t>
            </a:r>
          </a:p>
          <a:p>
            <a:pPr>
              <a:buFont typeface="Arial" charset="0"/>
              <a:buNone/>
              <a:defRPr/>
            </a:pPr>
            <a:endParaRPr lang="en-US" sz="2400" dirty="0" smtClean="0"/>
          </a:p>
          <a:p>
            <a:pPr>
              <a:buFont typeface="Arial" charset="0"/>
              <a:buNone/>
              <a:defRPr/>
            </a:pPr>
            <a:r>
              <a:rPr lang="en-US" sz="2400" dirty="0" smtClean="0"/>
              <a:t>NIKA Technologies, Inc.</a:t>
            </a:r>
          </a:p>
          <a:p>
            <a:pPr>
              <a:buFont typeface="Arial" charset="0"/>
              <a:buNone/>
              <a:defRPr/>
            </a:pPr>
            <a:r>
              <a:rPr lang="en-US" sz="2400" dirty="0" smtClean="0"/>
              <a:t>	- Security Engineering</a:t>
            </a:r>
          </a:p>
          <a:p>
            <a:pPr>
              <a:buFont typeface="Arial" charset="0"/>
              <a:buNone/>
              <a:defRPr/>
            </a:pPr>
            <a:endParaRPr lang="en-US" sz="800" dirty="0" smtClean="0"/>
          </a:p>
          <a:p>
            <a:pPr>
              <a:buFont typeface="Arial" charset="0"/>
              <a:buNone/>
              <a:defRPr/>
            </a:pPr>
            <a:r>
              <a:rPr lang="en-US" sz="2400" dirty="0" smtClean="0"/>
              <a:t>Lammers Associates</a:t>
            </a:r>
          </a:p>
          <a:p>
            <a:pPr>
              <a:buFont typeface="Arial" charset="0"/>
              <a:buNone/>
              <a:defRPr/>
            </a:pPr>
            <a:r>
              <a:rPr lang="en-US" sz="2400" dirty="0" smtClean="0"/>
              <a:t>	- Vertical Transport Consultant</a:t>
            </a:r>
          </a:p>
          <a:p>
            <a:pPr>
              <a:buFont typeface="Arial" charset="0"/>
              <a:buNone/>
              <a:defRPr/>
            </a:pPr>
            <a:endParaRPr lang="en-US" sz="800" dirty="0" smtClean="0"/>
          </a:p>
          <a:p>
            <a:pPr marL="514350" indent="-514350">
              <a:buFont typeface="Arial" charset="0"/>
              <a:buNone/>
              <a:defRPr/>
            </a:pPr>
            <a:r>
              <a:rPr lang="en-US" sz="2400" dirty="0" smtClean="0"/>
              <a:t> Klein Engineering</a:t>
            </a:r>
          </a:p>
          <a:p>
            <a:pPr marL="346075" indent="-346075">
              <a:buFont typeface="Arial" charset="0"/>
              <a:buNone/>
              <a:defRPr/>
            </a:pPr>
            <a:r>
              <a:rPr lang="en-US" sz="2400" dirty="0" smtClean="0"/>
              <a:t>	- Traffic Engineering</a:t>
            </a:r>
          </a:p>
          <a:p>
            <a:pPr>
              <a:defRPr/>
            </a:pPr>
            <a:endParaRPr lang="en-US" sz="2400" dirty="0"/>
          </a:p>
        </p:txBody>
      </p:sp>
      <p:pic>
        <p:nvPicPr>
          <p:cNvPr id="4" name="Picture 3"/>
          <p:cNvPicPr>
            <a:picLocks noChangeAspect="1" noChangeArrowheads="1"/>
          </p:cNvPicPr>
          <p:nvPr/>
        </p:nvPicPr>
        <p:blipFill>
          <a:blip r:embed="rId2" cstate="print"/>
          <a:srcRect/>
          <a:stretch>
            <a:fillRect/>
          </a:stretch>
        </p:blipFill>
        <p:spPr bwMode="auto">
          <a:xfrm>
            <a:off x="7705164" y="5791200"/>
            <a:ext cx="1134036" cy="838200"/>
          </a:xfrm>
          <a:prstGeom prst="rect">
            <a:avLst/>
          </a:prstGeom>
          <a:noFill/>
          <a:ln w="9525">
            <a:noFill/>
            <a:miter lim="800000"/>
            <a:headEnd/>
            <a:tailEnd/>
          </a:ln>
        </p:spPr>
      </p:pic>
      <p:pic>
        <p:nvPicPr>
          <p:cNvPr id="5"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
        <p:nvSpPr>
          <p:cNvPr id="6" name="Rectangle 2"/>
          <p:cNvSpPr>
            <a:spLocks noGrp="1" noChangeArrowheads="1"/>
          </p:cNvSpPr>
          <p:nvPr>
            <p:ph type="title"/>
          </p:nvPr>
        </p:nvSpPr>
        <p:spPr>
          <a:xfrm>
            <a:off x="457200" y="274638"/>
            <a:ext cx="8229600" cy="1143000"/>
          </a:xfrm>
        </p:spPr>
        <p:txBody>
          <a:bodyPr/>
          <a:lstStyle/>
          <a:p>
            <a:pPr eaLnBrk="1" hangingPunct="1"/>
            <a:r>
              <a:rPr lang="en-US" dirty="0" smtClean="0"/>
              <a:t>Pre-Proposal Conference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a:ln w="9525">
                <a:solidFill>
                  <a:srgbClr val="000080"/>
                </a:solidFill>
                <a:round/>
                <a:headEnd/>
                <a:tailEnd/>
              </a:ln>
              <a:solidFill>
                <a:srgbClr val="CD9B05"/>
              </a:solidFill>
              <a:latin typeface="Tahoma" pitchFamily="34" charset="0"/>
              <a:cs typeface="Tahoma" pitchFamily="34" charset="0"/>
            </a:endParaRPr>
          </a:p>
        </p:txBody>
      </p:sp>
      <p:sp>
        <p:nvSpPr>
          <p:cNvPr id="10" name="TextBox 9"/>
          <p:cNvSpPr txBox="1"/>
          <p:nvPr/>
        </p:nvSpPr>
        <p:spPr>
          <a:xfrm>
            <a:off x="533400" y="6019800"/>
            <a:ext cx="2310248"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Project Scope</a:t>
            </a:r>
            <a:endParaRPr lang="en-US" sz="2400" b="1" dirty="0">
              <a:solidFill>
                <a:srgbClr val="002060"/>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sp>
        <p:nvSpPr>
          <p:cNvPr id="6" name="TextBox 5"/>
          <p:cNvSpPr txBox="1"/>
          <p:nvPr/>
        </p:nvSpPr>
        <p:spPr>
          <a:xfrm>
            <a:off x="914400" y="1425238"/>
            <a:ext cx="7924800" cy="4262705"/>
          </a:xfrm>
          <a:prstGeom prst="rect">
            <a:avLst/>
          </a:prstGeom>
          <a:noFill/>
        </p:spPr>
        <p:txBody>
          <a:bodyPr wrap="square" rtlCol="0">
            <a:spAutoFit/>
          </a:bodyPr>
          <a:lstStyle/>
          <a:p>
            <a:pPr>
              <a:spcAft>
                <a:spcPts val="600"/>
              </a:spcAft>
              <a:buFont typeface="Wingdings" pitchFamily="2" charset="2"/>
              <a:buChar char="q"/>
            </a:pPr>
            <a:r>
              <a:rPr lang="en-US" dirty="0" smtClean="0">
                <a:latin typeface="Verdana" pitchFamily="34" charset="0"/>
              </a:rPr>
              <a:t>  New Parking Structure – 1</a:t>
            </a:r>
            <a:r>
              <a:rPr lang="en-US" baseline="30000" dirty="0" smtClean="0">
                <a:latin typeface="Verdana" pitchFamily="34" charset="0"/>
              </a:rPr>
              <a:t>st</a:t>
            </a:r>
            <a:r>
              <a:rPr lang="en-US" dirty="0" smtClean="0">
                <a:latin typeface="Verdana" pitchFamily="34" charset="0"/>
              </a:rPr>
              <a:t> phase of 2-phase program</a:t>
            </a:r>
          </a:p>
          <a:p>
            <a:pPr>
              <a:spcAft>
                <a:spcPts val="600"/>
              </a:spcAft>
              <a:buFont typeface="Wingdings" pitchFamily="2" charset="2"/>
              <a:buChar char="q"/>
            </a:pPr>
            <a:r>
              <a:rPr lang="en-US" dirty="0" smtClean="0">
                <a:latin typeface="Verdana" pitchFamily="34" charset="0"/>
              </a:rPr>
              <a:t>  Phase 4: Approximately 741 Parking Spaces in Structure;</a:t>
            </a:r>
          </a:p>
          <a:p>
            <a:pPr>
              <a:spcAft>
                <a:spcPts val="600"/>
              </a:spcAft>
            </a:pPr>
            <a:r>
              <a:rPr lang="en-US" dirty="0" smtClean="0">
                <a:latin typeface="Verdana" pitchFamily="34" charset="0"/>
              </a:rPr>
              <a:t>	       68 surface parking spaces outside of structure </a:t>
            </a:r>
          </a:p>
          <a:p>
            <a:pPr>
              <a:spcAft>
                <a:spcPts val="600"/>
              </a:spcAft>
              <a:buFont typeface="Wingdings" pitchFamily="2" charset="2"/>
              <a:buChar char="q"/>
            </a:pPr>
            <a:r>
              <a:rPr lang="en-US" dirty="0" smtClean="0">
                <a:latin typeface="Verdana" pitchFamily="34" charset="0"/>
              </a:rPr>
              <a:t>  Phase 5 will add 678 more parking spaces</a:t>
            </a:r>
          </a:p>
          <a:p>
            <a:pPr>
              <a:spcAft>
                <a:spcPts val="600"/>
              </a:spcAft>
              <a:buFont typeface="Wingdings" pitchFamily="2" charset="2"/>
              <a:buChar char="q"/>
            </a:pPr>
            <a:r>
              <a:rPr lang="en-US" dirty="0" smtClean="0">
                <a:latin typeface="Verdana" pitchFamily="34" charset="0"/>
              </a:rPr>
              <a:t>  Pedestrian Skywalk connecting to the first floor of the hospital</a:t>
            </a:r>
          </a:p>
          <a:p>
            <a:pPr>
              <a:spcAft>
                <a:spcPts val="600"/>
              </a:spcAft>
              <a:buFont typeface="Wingdings" pitchFamily="2" charset="2"/>
              <a:buChar char="q"/>
            </a:pPr>
            <a:r>
              <a:rPr lang="en-US" dirty="0" smtClean="0">
                <a:latin typeface="Verdana" pitchFamily="34" charset="0"/>
              </a:rPr>
              <a:t>  SCI patient access and parking accommodations </a:t>
            </a:r>
          </a:p>
          <a:p>
            <a:pPr>
              <a:spcAft>
                <a:spcPts val="600"/>
              </a:spcAft>
              <a:buFont typeface="Wingdings" pitchFamily="2" charset="2"/>
              <a:buChar char="q"/>
            </a:pPr>
            <a:r>
              <a:rPr lang="en-US" dirty="0" smtClean="0">
                <a:latin typeface="Verdana" pitchFamily="34" charset="0"/>
              </a:rPr>
              <a:t>  Vehicular Access from </a:t>
            </a:r>
            <a:r>
              <a:rPr lang="en-US" dirty="0" err="1" smtClean="0">
                <a:latin typeface="Verdana" pitchFamily="34" charset="0"/>
              </a:rPr>
              <a:t>Casia</a:t>
            </a:r>
            <a:r>
              <a:rPr lang="en-US" dirty="0" smtClean="0">
                <a:latin typeface="Verdana" pitchFamily="34" charset="0"/>
              </a:rPr>
              <a:t> Street</a:t>
            </a:r>
          </a:p>
          <a:p>
            <a:pPr>
              <a:spcAft>
                <a:spcPts val="600"/>
              </a:spcAft>
              <a:buFont typeface="Wingdings" pitchFamily="2" charset="2"/>
              <a:buChar char="q"/>
            </a:pPr>
            <a:r>
              <a:rPr lang="en-US" dirty="0" smtClean="0">
                <a:latin typeface="Verdana" pitchFamily="34" charset="0"/>
              </a:rPr>
              <a:t>  Maintain access to existing Admin Lots ‘D’ &amp; ‘E’</a:t>
            </a:r>
          </a:p>
          <a:p>
            <a:pPr>
              <a:spcAft>
                <a:spcPts val="600"/>
              </a:spcAft>
              <a:buFont typeface="Wingdings" pitchFamily="2" charset="2"/>
              <a:buChar char="q"/>
            </a:pPr>
            <a:r>
              <a:rPr lang="en-US" dirty="0" smtClean="0">
                <a:latin typeface="Verdana" pitchFamily="34" charset="0"/>
              </a:rPr>
              <a:t>  Maintain access to existing loading dock area</a:t>
            </a:r>
          </a:p>
          <a:p>
            <a:pPr>
              <a:spcAft>
                <a:spcPts val="600"/>
              </a:spcAft>
              <a:buFont typeface="Wingdings" pitchFamily="2" charset="2"/>
              <a:buChar char="q"/>
            </a:pPr>
            <a:r>
              <a:rPr lang="en-US" dirty="0" smtClean="0">
                <a:latin typeface="Verdana" pitchFamily="34" charset="0"/>
              </a:rPr>
              <a:t>  Access to New Bed Tower for emergency, service, &amp; patients</a:t>
            </a:r>
          </a:p>
          <a:p>
            <a:pPr>
              <a:spcAft>
                <a:spcPts val="600"/>
              </a:spcAft>
              <a:buFont typeface="Wingdings" pitchFamily="2" charset="2"/>
              <a:buChar char="q"/>
            </a:pPr>
            <a:r>
              <a:rPr lang="en-US" dirty="0" smtClean="0">
                <a:latin typeface="Verdana" pitchFamily="34" charset="0"/>
              </a:rPr>
              <a:t>  Interface with all existing and proposed infrastructure</a:t>
            </a:r>
          </a:p>
          <a:p>
            <a:pPr>
              <a:spcAft>
                <a:spcPts val="600"/>
              </a:spcAft>
              <a:buFont typeface="Wingdings" pitchFamily="2" charset="2"/>
              <a:buChar char="q"/>
            </a:pPr>
            <a:r>
              <a:rPr lang="en-US" dirty="0" smtClean="0">
                <a:latin typeface="Verdana" pitchFamily="34" charset="0"/>
              </a:rPr>
              <a:t>  Accommodate potential future projects</a:t>
            </a:r>
          </a:p>
        </p:txBody>
      </p:sp>
      <p:pic>
        <p:nvPicPr>
          <p:cNvPr id="7" name="Picture 6" descr="dept_veterans_affairs"/>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304800"/>
            <a:ext cx="857250" cy="8572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525" y="0"/>
            <a:ext cx="9144000" cy="6019800"/>
          </a:xfrm>
          <a:prstGeom prst="rect">
            <a:avLst/>
          </a:prstGeom>
        </p:spPr>
      </p:pic>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dirty="0">
              <a:ln w="9525">
                <a:solidFill>
                  <a:srgbClr val="000080"/>
                </a:solidFill>
                <a:round/>
                <a:headEnd/>
                <a:tailEnd/>
              </a:ln>
              <a:solidFill>
                <a:srgbClr val="CD9B05"/>
              </a:solidFill>
              <a:latin typeface="Tahoma" pitchFamily="34" charset="0"/>
              <a:cs typeface="Tahoma" pitchFamily="34" charset="0"/>
            </a:endParaRPr>
          </a:p>
        </p:txBody>
      </p:sp>
      <p:sp>
        <p:nvSpPr>
          <p:cNvPr id="10" name="TextBox 9"/>
          <p:cNvSpPr txBox="1"/>
          <p:nvPr/>
        </p:nvSpPr>
        <p:spPr>
          <a:xfrm>
            <a:off x="533400" y="6019800"/>
            <a:ext cx="2648482"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Site Constraints</a:t>
            </a:r>
            <a:endParaRPr lang="en-US" sz="2400" b="1" dirty="0">
              <a:solidFill>
                <a:srgbClr val="FF0000"/>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sp>
        <p:nvSpPr>
          <p:cNvPr id="17" name="Freeform 16"/>
          <p:cNvSpPr/>
          <p:nvPr/>
        </p:nvSpPr>
        <p:spPr>
          <a:xfrm>
            <a:off x="2436868" y="3137917"/>
            <a:ext cx="307338" cy="1338584"/>
          </a:xfrm>
          <a:custGeom>
            <a:avLst/>
            <a:gdLst>
              <a:gd name="connsiteX0" fmla="*/ 233917 w 393405"/>
              <a:gd name="connsiteY0" fmla="*/ 255182 h 1350335"/>
              <a:gd name="connsiteX1" fmla="*/ 233917 w 393405"/>
              <a:gd name="connsiteY1" fmla="*/ 627321 h 1350335"/>
              <a:gd name="connsiteX2" fmla="*/ 0 w 393405"/>
              <a:gd name="connsiteY2" fmla="*/ 1286540 h 1350335"/>
              <a:gd name="connsiteX3" fmla="*/ 159489 w 393405"/>
              <a:gd name="connsiteY3" fmla="*/ 1350335 h 1350335"/>
              <a:gd name="connsiteX4" fmla="*/ 393405 w 393405"/>
              <a:gd name="connsiteY4" fmla="*/ 701749 h 1350335"/>
              <a:gd name="connsiteX5" fmla="*/ 372140 w 393405"/>
              <a:gd name="connsiteY5" fmla="*/ 0 h 1350335"/>
              <a:gd name="connsiteX6" fmla="*/ 212651 w 393405"/>
              <a:gd name="connsiteY6" fmla="*/ 170121 h 1350335"/>
              <a:gd name="connsiteX7" fmla="*/ 233917 w 393405"/>
              <a:gd name="connsiteY7" fmla="*/ 255182 h 1350335"/>
              <a:gd name="connsiteX0" fmla="*/ 233917 w 393405"/>
              <a:gd name="connsiteY0" fmla="*/ 255182 h 1350335"/>
              <a:gd name="connsiteX1" fmla="*/ 233917 w 393405"/>
              <a:gd name="connsiteY1" fmla="*/ 627321 h 1350335"/>
              <a:gd name="connsiteX2" fmla="*/ 0 w 393405"/>
              <a:gd name="connsiteY2" fmla="*/ 1286540 h 1350335"/>
              <a:gd name="connsiteX3" fmla="*/ 159489 w 393405"/>
              <a:gd name="connsiteY3" fmla="*/ 1350335 h 1350335"/>
              <a:gd name="connsiteX4" fmla="*/ 393405 w 393405"/>
              <a:gd name="connsiteY4" fmla="*/ 701749 h 1350335"/>
              <a:gd name="connsiteX5" fmla="*/ 372140 w 393405"/>
              <a:gd name="connsiteY5" fmla="*/ 0 h 1350335"/>
              <a:gd name="connsiteX6" fmla="*/ 203791 w 393405"/>
              <a:gd name="connsiteY6" fmla="*/ 143540 h 1350335"/>
              <a:gd name="connsiteX7" fmla="*/ 233917 w 393405"/>
              <a:gd name="connsiteY7" fmla="*/ 255182 h 1350335"/>
              <a:gd name="connsiteX0" fmla="*/ 203791 w 393405"/>
              <a:gd name="connsiteY0" fmla="*/ 143540 h 1350335"/>
              <a:gd name="connsiteX1" fmla="*/ 233917 w 393405"/>
              <a:gd name="connsiteY1" fmla="*/ 627321 h 1350335"/>
              <a:gd name="connsiteX2" fmla="*/ 0 w 393405"/>
              <a:gd name="connsiteY2" fmla="*/ 1286540 h 1350335"/>
              <a:gd name="connsiteX3" fmla="*/ 159489 w 393405"/>
              <a:gd name="connsiteY3" fmla="*/ 1350335 h 1350335"/>
              <a:gd name="connsiteX4" fmla="*/ 393405 w 393405"/>
              <a:gd name="connsiteY4" fmla="*/ 701749 h 1350335"/>
              <a:gd name="connsiteX5" fmla="*/ 372140 w 393405"/>
              <a:gd name="connsiteY5" fmla="*/ 0 h 1350335"/>
              <a:gd name="connsiteX6" fmla="*/ 203791 w 393405"/>
              <a:gd name="connsiteY6" fmla="*/ 143540 h 1350335"/>
              <a:gd name="connsiteX0" fmla="*/ 203791 w 432391"/>
              <a:gd name="connsiteY0" fmla="*/ 143540 h 1350335"/>
              <a:gd name="connsiteX1" fmla="*/ 233917 w 432391"/>
              <a:gd name="connsiteY1" fmla="*/ 627321 h 1350335"/>
              <a:gd name="connsiteX2" fmla="*/ 0 w 432391"/>
              <a:gd name="connsiteY2" fmla="*/ 1286540 h 1350335"/>
              <a:gd name="connsiteX3" fmla="*/ 159489 w 432391"/>
              <a:gd name="connsiteY3" fmla="*/ 1350335 h 1350335"/>
              <a:gd name="connsiteX4" fmla="*/ 432391 w 432391"/>
              <a:gd name="connsiteY4" fmla="*/ 676940 h 1350335"/>
              <a:gd name="connsiteX5" fmla="*/ 372140 w 432391"/>
              <a:gd name="connsiteY5" fmla="*/ 0 h 1350335"/>
              <a:gd name="connsiteX6" fmla="*/ 203791 w 432391"/>
              <a:gd name="connsiteY6" fmla="*/ 143540 h 1350335"/>
              <a:gd name="connsiteX0" fmla="*/ 152400 w 381000"/>
              <a:gd name="connsiteY0" fmla="*/ 143540 h 1350335"/>
              <a:gd name="connsiteX1" fmla="*/ 182526 w 381000"/>
              <a:gd name="connsiteY1" fmla="*/ 627321 h 1350335"/>
              <a:gd name="connsiteX2" fmla="*/ 0 w 381000"/>
              <a:gd name="connsiteY2" fmla="*/ 1286540 h 1350335"/>
              <a:gd name="connsiteX3" fmla="*/ 108098 w 381000"/>
              <a:gd name="connsiteY3" fmla="*/ 1350335 h 1350335"/>
              <a:gd name="connsiteX4" fmla="*/ 381000 w 381000"/>
              <a:gd name="connsiteY4" fmla="*/ 676940 h 1350335"/>
              <a:gd name="connsiteX5" fmla="*/ 320749 w 381000"/>
              <a:gd name="connsiteY5" fmla="*/ 0 h 1350335"/>
              <a:gd name="connsiteX6" fmla="*/ 152400 w 381000"/>
              <a:gd name="connsiteY6" fmla="*/ 143540 h 1350335"/>
              <a:gd name="connsiteX0" fmla="*/ 152400 w 381000"/>
              <a:gd name="connsiteY0" fmla="*/ 143540 h 1362740"/>
              <a:gd name="connsiteX1" fmla="*/ 182526 w 381000"/>
              <a:gd name="connsiteY1" fmla="*/ 627321 h 1362740"/>
              <a:gd name="connsiteX2" fmla="*/ 0 w 381000"/>
              <a:gd name="connsiteY2" fmla="*/ 1286540 h 1362740"/>
              <a:gd name="connsiteX3" fmla="*/ 152399 w 381000"/>
              <a:gd name="connsiteY3" fmla="*/ 1362740 h 1362740"/>
              <a:gd name="connsiteX4" fmla="*/ 381000 w 381000"/>
              <a:gd name="connsiteY4" fmla="*/ 676940 h 1362740"/>
              <a:gd name="connsiteX5" fmla="*/ 320749 w 381000"/>
              <a:gd name="connsiteY5" fmla="*/ 0 h 1362740"/>
              <a:gd name="connsiteX6" fmla="*/ 152400 w 381000"/>
              <a:gd name="connsiteY6" fmla="*/ 143540 h 1362740"/>
              <a:gd name="connsiteX0" fmla="*/ 152400 w 381000"/>
              <a:gd name="connsiteY0" fmla="*/ 143540 h 1362739"/>
              <a:gd name="connsiteX1" fmla="*/ 182526 w 381000"/>
              <a:gd name="connsiteY1" fmla="*/ 627321 h 1362739"/>
              <a:gd name="connsiteX2" fmla="*/ 0 w 381000"/>
              <a:gd name="connsiteY2" fmla="*/ 1286540 h 1362739"/>
              <a:gd name="connsiteX3" fmla="*/ 228599 w 381000"/>
              <a:gd name="connsiteY3" fmla="*/ 1362739 h 1362739"/>
              <a:gd name="connsiteX4" fmla="*/ 381000 w 381000"/>
              <a:gd name="connsiteY4" fmla="*/ 676940 h 1362739"/>
              <a:gd name="connsiteX5" fmla="*/ 320749 w 381000"/>
              <a:gd name="connsiteY5" fmla="*/ 0 h 1362739"/>
              <a:gd name="connsiteX6" fmla="*/ 152400 w 381000"/>
              <a:gd name="connsiteY6" fmla="*/ 143540 h 1362739"/>
              <a:gd name="connsiteX0" fmla="*/ 76201 w 304801"/>
              <a:gd name="connsiteY0" fmla="*/ 143540 h 1362739"/>
              <a:gd name="connsiteX1" fmla="*/ 106327 w 304801"/>
              <a:gd name="connsiteY1" fmla="*/ 627321 h 1362739"/>
              <a:gd name="connsiteX2" fmla="*/ 0 w 304801"/>
              <a:gd name="connsiteY2" fmla="*/ 1286540 h 1362739"/>
              <a:gd name="connsiteX3" fmla="*/ 152400 w 304801"/>
              <a:gd name="connsiteY3" fmla="*/ 1362739 h 1362739"/>
              <a:gd name="connsiteX4" fmla="*/ 304801 w 304801"/>
              <a:gd name="connsiteY4" fmla="*/ 676940 h 1362739"/>
              <a:gd name="connsiteX5" fmla="*/ 244550 w 304801"/>
              <a:gd name="connsiteY5" fmla="*/ 0 h 1362739"/>
              <a:gd name="connsiteX6" fmla="*/ 76201 w 304801"/>
              <a:gd name="connsiteY6" fmla="*/ 143540 h 1362739"/>
              <a:gd name="connsiteX0" fmla="*/ 76201 w 304801"/>
              <a:gd name="connsiteY0" fmla="*/ 143540 h 1362739"/>
              <a:gd name="connsiteX1" fmla="*/ 106327 w 304801"/>
              <a:gd name="connsiteY1" fmla="*/ 627321 h 1362739"/>
              <a:gd name="connsiteX2" fmla="*/ 0 w 304801"/>
              <a:gd name="connsiteY2" fmla="*/ 1286540 h 1362739"/>
              <a:gd name="connsiteX3" fmla="*/ 152400 w 304801"/>
              <a:gd name="connsiteY3" fmla="*/ 1362739 h 1362739"/>
              <a:gd name="connsiteX4" fmla="*/ 304801 w 304801"/>
              <a:gd name="connsiteY4" fmla="*/ 676940 h 1362739"/>
              <a:gd name="connsiteX5" fmla="*/ 244550 w 304801"/>
              <a:gd name="connsiteY5" fmla="*/ 0 h 1362739"/>
              <a:gd name="connsiteX6" fmla="*/ 76201 w 304801"/>
              <a:gd name="connsiteY6" fmla="*/ 143540 h 1362739"/>
              <a:gd name="connsiteX0" fmla="*/ 76201 w 304801"/>
              <a:gd name="connsiteY0" fmla="*/ 143540 h 1362739"/>
              <a:gd name="connsiteX1" fmla="*/ 152400 w 304801"/>
              <a:gd name="connsiteY1" fmla="*/ 676940 h 1362739"/>
              <a:gd name="connsiteX2" fmla="*/ 0 w 304801"/>
              <a:gd name="connsiteY2" fmla="*/ 1286540 h 1362739"/>
              <a:gd name="connsiteX3" fmla="*/ 152400 w 304801"/>
              <a:gd name="connsiteY3" fmla="*/ 1362739 h 1362739"/>
              <a:gd name="connsiteX4" fmla="*/ 304801 w 304801"/>
              <a:gd name="connsiteY4" fmla="*/ 676940 h 1362739"/>
              <a:gd name="connsiteX5" fmla="*/ 244550 w 304801"/>
              <a:gd name="connsiteY5" fmla="*/ 0 h 1362739"/>
              <a:gd name="connsiteX6" fmla="*/ 76201 w 304801"/>
              <a:gd name="connsiteY6" fmla="*/ 143540 h 1362739"/>
              <a:gd name="connsiteX0" fmla="*/ 76200 w 304801"/>
              <a:gd name="connsiteY0" fmla="*/ 143540 h 1362739"/>
              <a:gd name="connsiteX1" fmla="*/ 152400 w 304801"/>
              <a:gd name="connsiteY1" fmla="*/ 676940 h 1362739"/>
              <a:gd name="connsiteX2" fmla="*/ 0 w 304801"/>
              <a:gd name="connsiteY2" fmla="*/ 1286540 h 1362739"/>
              <a:gd name="connsiteX3" fmla="*/ 152400 w 304801"/>
              <a:gd name="connsiteY3" fmla="*/ 1362739 h 1362739"/>
              <a:gd name="connsiteX4" fmla="*/ 304801 w 304801"/>
              <a:gd name="connsiteY4" fmla="*/ 676940 h 1362739"/>
              <a:gd name="connsiteX5" fmla="*/ 244550 w 304801"/>
              <a:gd name="connsiteY5" fmla="*/ 0 h 1362739"/>
              <a:gd name="connsiteX6" fmla="*/ 76200 w 304801"/>
              <a:gd name="connsiteY6" fmla="*/ 143540 h 1362739"/>
              <a:gd name="connsiteX0" fmla="*/ 76200 w 304801"/>
              <a:gd name="connsiteY0" fmla="*/ 76200 h 1295399"/>
              <a:gd name="connsiteX1" fmla="*/ 152400 w 304801"/>
              <a:gd name="connsiteY1" fmla="*/ 609600 h 1295399"/>
              <a:gd name="connsiteX2" fmla="*/ 0 w 304801"/>
              <a:gd name="connsiteY2" fmla="*/ 1219200 h 1295399"/>
              <a:gd name="connsiteX3" fmla="*/ 152400 w 304801"/>
              <a:gd name="connsiteY3" fmla="*/ 1295399 h 1295399"/>
              <a:gd name="connsiteX4" fmla="*/ 304801 w 304801"/>
              <a:gd name="connsiteY4" fmla="*/ 609600 h 1295399"/>
              <a:gd name="connsiteX5" fmla="*/ 228600 w 304801"/>
              <a:gd name="connsiteY5" fmla="*/ 0 h 1295399"/>
              <a:gd name="connsiteX6" fmla="*/ 76200 w 304801"/>
              <a:gd name="connsiteY6" fmla="*/ 76200 h 1295399"/>
              <a:gd name="connsiteX0" fmla="*/ 113985 w 304801"/>
              <a:gd name="connsiteY0" fmla="*/ 125361 h 1295399"/>
              <a:gd name="connsiteX1" fmla="*/ 152400 w 304801"/>
              <a:gd name="connsiteY1" fmla="*/ 609600 h 1295399"/>
              <a:gd name="connsiteX2" fmla="*/ 0 w 304801"/>
              <a:gd name="connsiteY2" fmla="*/ 1219200 h 1295399"/>
              <a:gd name="connsiteX3" fmla="*/ 152400 w 304801"/>
              <a:gd name="connsiteY3" fmla="*/ 1295399 h 1295399"/>
              <a:gd name="connsiteX4" fmla="*/ 304801 w 304801"/>
              <a:gd name="connsiteY4" fmla="*/ 609600 h 1295399"/>
              <a:gd name="connsiteX5" fmla="*/ 228600 w 304801"/>
              <a:gd name="connsiteY5" fmla="*/ 0 h 1295399"/>
              <a:gd name="connsiteX6" fmla="*/ 113985 w 304801"/>
              <a:gd name="connsiteY6" fmla="*/ 125361 h 1295399"/>
              <a:gd name="connsiteX0" fmla="*/ 76200 w 304801"/>
              <a:gd name="connsiteY0" fmla="*/ 136883 h 1295399"/>
              <a:gd name="connsiteX1" fmla="*/ 152400 w 304801"/>
              <a:gd name="connsiteY1" fmla="*/ 609600 h 1295399"/>
              <a:gd name="connsiteX2" fmla="*/ 0 w 304801"/>
              <a:gd name="connsiteY2" fmla="*/ 1219200 h 1295399"/>
              <a:gd name="connsiteX3" fmla="*/ 152400 w 304801"/>
              <a:gd name="connsiteY3" fmla="*/ 1295399 h 1295399"/>
              <a:gd name="connsiteX4" fmla="*/ 304801 w 304801"/>
              <a:gd name="connsiteY4" fmla="*/ 609600 h 1295399"/>
              <a:gd name="connsiteX5" fmla="*/ 228600 w 304801"/>
              <a:gd name="connsiteY5" fmla="*/ 0 h 1295399"/>
              <a:gd name="connsiteX6" fmla="*/ 76200 w 304801"/>
              <a:gd name="connsiteY6" fmla="*/ 136883 h 1295399"/>
              <a:gd name="connsiteX0" fmla="*/ 88007 w 304801"/>
              <a:gd name="connsiteY0" fmla="*/ 132274 h 1295399"/>
              <a:gd name="connsiteX1" fmla="*/ 152400 w 304801"/>
              <a:gd name="connsiteY1" fmla="*/ 609600 h 1295399"/>
              <a:gd name="connsiteX2" fmla="*/ 0 w 304801"/>
              <a:gd name="connsiteY2" fmla="*/ 1219200 h 1295399"/>
              <a:gd name="connsiteX3" fmla="*/ 152400 w 304801"/>
              <a:gd name="connsiteY3" fmla="*/ 1295399 h 1295399"/>
              <a:gd name="connsiteX4" fmla="*/ 304801 w 304801"/>
              <a:gd name="connsiteY4" fmla="*/ 609600 h 1295399"/>
              <a:gd name="connsiteX5" fmla="*/ 228600 w 304801"/>
              <a:gd name="connsiteY5" fmla="*/ 0 h 1295399"/>
              <a:gd name="connsiteX6" fmla="*/ 88007 w 304801"/>
              <a:gd name="connsiteY6" fmla="*/ 132274 h 129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1" h="1295399">
                <a:moveTo>
                  <a:pt x="88007" y="132274"/>
                </a:moveTo>
                <a:lnTo>
                  <a:pt x="152400" y="609600"/>
                </a:lnTo>
                <a:lnTo>
                  <a:pt x="0" y="1219200"/>
                </a:lnTo>
                <a:lnTo>
                  <a:pt x="152400" y="1295399"/>
                </a:lnTo>
                <a:lnTo>
                  <a:pt x="304801" y="609600"/>
                </a:lnTo>
                <a:lnTo>
                  <a:pt x="228600" y="0"/>
                </a:lnTo>
                <a:lnTo>
                  <a:pt x="88007" y="132274"/>
                </a:lnTo>
                <a:close/>
              </a:path>
            </a:pathLst>
          </a:custGeom>
          <a:solidFill>
            <a:schemeClr val="bg2">
              <a:lumMod val="75000"/>
              <a:alpha val="42000"/>
            </a:schemeClr>
          </a:solidFill>
          <a:ln>
            <a:solidFill>
              <a:schemeClr val="tx1">
                <a:lumMod val="75000"/>
                <a:lumOff val="25000"/>
                <a:alpha val="5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Box 4"/>
          <p:cNvSpPr txBox="1">
            <a:spLocks noChangeArrowheads="1"/>
          </p:cNvSpPr>
          <p:nvPr/>
        </p:nvSpPr>
        <p:spPr bwMode="auto">
          <a:xfrm>
            <a:off x="304800" y="2743200"/>
            <a:ext cx="1524000" cy="304800"/>
          </a:xfrm>
          <a:prstGeom prst="rect">
            <a:avLst/>
          </a:prstGeom>
          <a:solidFill>
            <a:srgbClr val="FFFFFF">
              <a:alpha val="50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spcAft>
                <a:spcPts val="1000"/>
              </a:spcAft>
            </a:pPr>
            <a:r>
              <a:rPr lang="en-US" sz="1100" b="1" dirty="0" smtClean="0">
                <a:latin typeface="Calibri" pitchFamily="34" charset="0"/>
              </a:rPr>
              <a:t>CONCRETE CHANNEL</a:t>
            </a:r>
            <a:endParaRPr kumimoji="0" lang="en-US" sz="1100" b="1" i="0" u="none" strike="noStrike" cap="none" normalizeH="0" baseline="0" dirty="0" smtClean="0">
              <a:ln>
                <a:noFill/>
              </a:ln>
              <a:solidFill>
                <a:schemeClr val="tx1"/>
              </a:solidFill>
              <a:effectLst/>
              <a:latin typeface="Calibri" pitchFamily="34" charset="0"/>
            </a:endParaRPr>
          </a:p>
        </p:txBody>
      </p:sp>
      <p:sp>
        <p:nvSpPr>
          <p:cNvPr id="19" name="Freeform 6"/>
          <p:cNvSpPr>
            <a:spLocks/>
          </p:cNvSpPr>
          <p:nvPr/>
        </p:nvSpPr>
        <p:spPr bwMode="auto">
          <a:xfrm>
            <a:off x="1828801" y="2895601"/>
            <a:ext cx="761738" cy="950980"/>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25" name="Text Box 4"/>
          <p:cNvSpPr txBox="1">
            <a:spLocks noChangeArrowheads="1"/>
          </p:cNvSpPr>
          <p:nvPr/>
        </p:nvSpPr>
        <p:spPr bwMode="auto">
          <a:xfrm>
            <a:off x="304800" y="1828800"/>
            <a:ext cx="1524000" cy="428493"/>
          </a:xfrm>
          <a:prstGeom prst="rect">
            <a:avLst/>
          </a:prstGeom>
          <a:solidFill>
            <a:srgbClr val="FFFFFF">
              <a:alpha val="50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spcAft>
                <a:spcPts val="1000"/>
              </a:spcAft>
            </a:pPr>
            <a:r>
              <a:rPr lang="en-US" sz="1100" b="1" dirty="0" smtClean="0">
                <a:latin typeface="Calibri" pitchFamily="34" charset="0"/>
              </a:rPr>
              <a:t>FEMA 100-YEAR FLOOD PLAIN</a:t>
            </a:r>
            <a:endParaRPr kumimoji="0" lang="en-US" sz="1100" b="1" i="0" u="none" strike="noStrike" cap="none" normalizeH="0" baseline="0" dirty="0" smtClean="0">
              <a:ln>
                <a:noFill/>
              </a:ln>
              <a:solidFill>
                <a:schemeClr val="tx1"/>
              </a:solidFill>
              <a:effectLst/>
              <a:latin typeface="Calibri" pitchFamily="34" charset="0"/>
            </a:endParaRPr>
          </a:p>
        </p:txBody>
      </p:sp>
      <p:sp>
        <p:nvSpPr>
          <p:cNvPr id="31" name="Text Box 4"/>
          <p:cNvSpPr txBox="1">
            <a:spLocks noChangeArrowheads="1"/>
          </p:cNvSpPr>
          <p:nvPr/>
        </p:nvSpPr>
        <p:spPr bwMode="auto">
          <a:xfrm rot="3102584">
            <a:off x="1500441" y="4883854"/>
            <a:ext cx="2163465" cy="292453"/>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TREN URBANO ACCESS ROAD</a:t>
            </a:r>
            <a:endParaRPr kumimoji="0" lang="en-US" sz="1100" b="1" i="0" u="none" strike="noStrike" cap="none" normalizeH="0" baseline="0" dirty="0" smtClean="0">
              <a:ln>
                <a:noFill/>
              </a:ln>
              <a:solidFill>
                <a:schemeClr val="tx1"/>
              </a:solidFill>
              <a:effectLst/>
              <a:latin typeface="Calibri" pitchFamily="34" charset="0"/>
            </a:endParaRPr>
          </a:p>
        </p:txBody>
      </p:sp>
      <p:sp>
        <p:nvSpPr>
          <p:cNvPr id="29" name="Text Box 4"/>
          <p:cNvSpPr txBox="1">
            <a:spLocks noChangeArrowheads="1"/>
          </p:cNvSpPr>
          <p:nvPr/>
        </p:nvSpPr>
        <p:spPr bwMode="auto">
          <a:xfrm>
            <a:off x="6529612" y="1685975"/>
            <a:ext cx="1122680" cy="679587"/>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US" sz="1100" b="1" dirty="0" smtClean="0">
                <a:latin typeface="Calibri" pitchFamily="34" charset="0"/>
              </a:rPr>
              <a:t>EXISTING HOSPITAL BUILDING</a:t>
            </a:r>
          </a:p>
        </p:txBody>
      </p:sp>
      <p:sp>
        <p:nvSpPr>
          <p:cNvPr id="30" name="Text Box 4"/>
          <p:cNvSpPr txBox="1">
            <a:spLocks noChangeArrowheads="1"/>
          </p:cNvSpPr>
          <p:nvPr/>
        </p:nvSpPr>
        <p:spPr bwMode="auto">
          <a:xfrm rot="16041304">
            <a:off x="2197355" y="1513956"/>
            <a:ext cx="1104329" cy="259080"/>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CASIA STREET</a:t>
            </a:r>
            <a:endParaRPr kumimoji="0" lang="en-US" sz="1100" b="1" i="0" u="none" strike="noStrike" cap="none" normalizeH="0" baseline="0" dirty="0" smtClean="0">
              <a:ln>
                <a:noFill/>
              </a:ln>
              <a:solidFill>
                <a:schemeClr val="tx1"/>
              </a:solidFill>
              <a:effectLst/>
              <a:latin typeface="Calibri" pitchFamily="34" charset="0"/>
            </a:endParaRPr>
          </a:p>
        </p:txBody>
      </p:sp>
      <p:sp>
        <p:nvSpPr>
          <p:cNvPr id="32" name="Text Box 4"/>
          <p:cNvSpPr txBox="1">
            <a:spLocks noChangeArrowheads="1"/>
          </p:cNvSpPr>
          <p:nvPr/>
        </p:nvSpPr>
        <p:spPr bwMode="auto">
          <a:xfrm rot="21205542">
            <a:off x="5398659" y="5289304"/>
            <a:ext cx="828761" cy="293707"/>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PR-21</a:t>
            </a:r>
            <a:endParaRPr kumimoji="0" lang="en-US" sz="1100" b="1" i="0" u="none" strike="noStrike" cap="none" normalizeH="0" baseline="0" dirty="0" smtClean="0">
              <a:ln>
                <a:noFill/>
              </a:ln>
              <a:solidFill>
                <a:schemeClr val="tx1"/>
              </a:solidFill>
              <a:effectLst/>
              <a:latin typeface="Calibri" pitchFamily="34" charset="0"/>
            </a:endParaRPr>
          </a:p>
        </p:txBody>
      </p:sp>
      <p:cxnSp>
        <p:nvCxnSpPr>
          <p:cNvPr id="40" name="Straight Connector 39"/>
          <p:cNvCxnSpPr/>
          <p:nvPr/>
        </p:nvCxnSpPr>
        <p:spPr>
          <a:xfrm flipH="1">
            <a:off x="2946400" y="3282176"/>
            <a:ext cx="5296" cy="1327924"/>
          </a:xfrm>
          <a:prstGeom prst="line">
            <a:avLst/>
          </a:prstGeom>
          <a:solidFill>
            <a:srgbClr val="0000FF">
              <a:alpha val="55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cxnSp>
      <p:sp>
        <p:nvSpPr>
          <p:cNvPr id="45" name="Text Box 4"/>
          <p:cNvSpPr txBox="1">
            <a:spLocks noChangeArrowheads="1"/>
          </p:cNvSpPr>
          <p:nvPr/>
        </p:nvSpPr>
        <p:spPr bwMode="auto">
          <a:xfrm>
            <a:off x="304800" y="762000"/>
            <a:ext cx="1504252" cy="579120"/>
          </a:xfrm>
          <a:prstGeom prst="rect">
            <a:avLst/>
          </a:prstGeom>
          <a:solidFill>
            <a:srgbClr val="FFFFFF">
              <a:alpha val="50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spcAft>
                <a:spcPts val="1000"/>
              </a:spcAft>
            </a:pPr>
            <a:r>
              <a:rPr lang="en-US" sz="1100" b="1" dirty="0" smtClean="0">
                <a:latin typeface="Calibri" pitchFamily="34" charset="0"/>
              </a:rPr>
              <a:t>MAINTAIN MINIMUM 2.5M SETBACK FROM ELEVATED TRAM RAIL </a:t>
            </a:r>
            <a:endParaRPr kumimoji="0" lang="en-US" sz="1100" b="1" i="0" u="none" strike="noStrike" cap="none" normalizeH="0" baseline="0" dirty="0" smtClean="0">
              <a:ln>
                <a:noFill/>
              </a:ln>
              <a:solidFill>
                <a:schemeClr val="tx1"/>
              </a:solidFill>
              <a:effectLst/>
              <a:latin typeface="Calibri" pitchFamily="34" charset="0"/>
            </a:endParaRPr>
          </a:p>
        </p:txBody>
      </p:sp>
      <p:sp>
        <p:nvSpPr>
          <p:cNvPr id="48" name="Text Box 4"/>
          <p:cNvSpPr txBox="1">
            <a:spLocks noChangeArrowheads="1"/>
          </p:cNvSpPr>
          <p:nvPr/>
        </p:nvSpPr>
        <p:spPr bwMode="auto">
          <a:xfrm rot="16875045">
            <a:off x="2332886" y="1092904"/>
            <a:ext cx="2163465" cy="292453"/>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err="1" smtClean="0">
                <a:latin typeface="Calibri" pitchFamily="34" charset="0"/>
              </a:rPr>
              <a:t>TREN</a:t>
            </a:r>
            <a:r>
              <a:rPr lang="en-US" sz="1100" b="1" dirty="0" smtClean="0">
                <a:latin typeface="Calibri" pitchFamily="34" charset="0"/>
              </a:rPr>
              <a:t> </a:t>
            </a:r>
            <a:r>
              <a:rPr lang="en-US" sz="1100" b="1" dirty="0" err="1" smtClean="0">
                <a:latin typeface="Calibri" pitchFamily="34" charset="0"/>
              </a:rPr>
              <a:t>URBANO</a:t>
            </a:r>
            <a:r>
              <a:rPr lang="en-US" sz="1100" b="1" dirty="0" smtClean="0">
                <a:latin typeface="Calibri" pitchFamily="34" charset="0"/>
              </a:rPr>
              <a:t> ELEVATED RAIL </a:t>
            </a:r>
            <a:endParaRPr kumimoji="0" lang="en-US" sz="1100" b="1" i="0" u="none" strike="noStrike" cap="none" normalizeH="0" baseline="0" dirty="0" smtClean="0">
              <a:ln>
                <a:noFill/>
              </a:ln>
              <a:solidFill>
                <a:schemeClr val="tx1"/>
              </a:solidFill>
              <a:effectLst/>
              <a:latin typeface="Calibri" pitchFamily="34" charset="0"/>
            </a:endParaRPr>
          </a:p>
        </p:txBody>
      </p:sp>
      <p:sp>
        <p:nvSpPr>
          <p:cNvPr id="26" name="Freeform 6"/>
          <p:cNvSpPr>
            <a:spLocks/>
          </p:cNvSpPr>
          <p:nvPr/>
        </p:nvSpPr>
        <p:spPr bwMode="auto">
          <a:xfrm>
            <a:off x="1828800" y="2057400"/>
            <a:ext cx="650953" cy="1132437"/>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46" name="Freeform 6"/>
          <p:cNvSpPr>
            <a:spLocks/>
          </p:cNvSpPr>
          <p:nvPr/>
        </p:nvSpPr>
        <p:spPr bwMode="auto">
          <a:xfrm>
            <a:off x="1828800" y="990600"/>
            <a:ext cx="1356359" cy="1859281"/>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24" name="Freeform 23"/>
          <p:cNvSpPr/>
          <p:nvPr/>
        </p:nvSpPr>
        <p:spPr>
          <a:xfrm>
            <a:off x="2756049" y="1868008"/>
            <a:ext cx="2009775" cy="2857500"/>
          </a:xfrm>
          <a:custGeom>
            <a:avLst/>
            <a:gdLst>
              <a:gd name="connsiteX0" fmla="*/ 704850 w 2009775"/>
              <a:gd name="connsiteY0" fmla="*/ 171450 h 2857500"/>
              <a:gd name="connsiteX1" fmla="*/ 704850 w 2009775"/>
              <a:gd name="connsiteY1" fmla="*/ 171450 h 2857500"/>
              <a:gd name="connsiteX2" fmla="*/ 904875 w 2009775"/>
              <a:gd name="connsiteY2" fmla="*/ 180975 h 2857500"/>
              <a:gd name="connsiteX3" fmla="*/ 904875 w 2009775"/>
              <a:gd name="connsiteY3" fmla="*/ 0 h 2857500"/>
              <a:gd name="connsiteX4" fmla="*/ 2009775 w 2009775"/>
              <a:gd name="connsiteY4" fmla="*/ 9525 h 2857500"/>
              <a:gd name="connsiteX5" fmla="*/ 1990725 w 2009775"/>
              <a:gd name="connsiteY5" fmla="*/ 1628775 h 2857500"/>
              <a:gd name="connsiteX6" fmla="*/ 866775 w 2009775"/>
              <a:gd name="connsiteY6" fmla="*/ 1628775 h 2857500"/>
              <a:gd name="connsiteX7" fmla="*/ 857250 w 2009775"/>
              <a:gd name="connsiteY7" fmla="*/ 2857500 h 2857500"/>
              <a:gd name="connsiteX8" fmla="*/ 123825 w 2009775"/>
              <a:gd name="connsiteY8" fmla="*/ 2847975 h 2857500"/>
              <a:gd name="connsiteX9" fmla="*/ 123825 w 2009775"/>
              <a:gd name="connsiteY9" fmla="*/ 2743200 h 2857500"/>
              <a:gd name="connsiteX10" fmla="*/ 0 w 2009775"/>
              <a:gd name="connsiteY10" fmla="*/ 2724150 h 2857500"/>
              <a:gd name="connsiteX11" fmla="*/ 0 w 2009775"/>
              <a:gd name="connsiteY11" fmla="*/ 1685925 h 2857500"/>
              <a:gd name="connsiteX12" fmla="*/ 485775 w 2009775"/>
              <a:gd name="connsiteY12" fmla="*/ 876300 h 2857500"/>
              <a:gd name="connsiteX13" fmla="*/ 704850 w 2009775"/>
              <a:gd name="connsiteY13" fmla="*/ 1714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9775" h="2857500">
                <a:moveTo>
                  <a:pt x="704850" y="171450"/>
                </a:moveTo>
                <a:lnTo>
                  <a:pt x="704850" y="171450"/>
                </a:lnTo>
                <a:lnTo>
                  <a:pt x="904875" y="180975"/>
                </a:lnTo>
                <a:lnTo>
                  <a:pt x="904875" y="0"/>
                </a:lnTo>
                <a:lnTo>
                  <a:pt x="2009775" y="9525"/>
                </a:lnTo>
                <a:lnTo>
                  <a:pt x="1990725" y="1628775"/>
                </a:lnTo>
                <a:lnTo>
                  <a:pt x="866775" y="1628775"/>
                </a:lnTo>
                <a:lnTo>
                  <a:pt x="857250" y="2857500"/>
                </a:lnTo>
                <a:lnTo>
                  <a:pt x="123825" y="2847975"/>
                </a:lnTo>
                <a:lnTo>
                  <a:pt x="123825" y="2743200"/>
                </a:lnTo>
                <a:lnTo>
                  <a:pt x="0" y="2724150"/>
                </a:lnTo>
                <a:lnTo>
                  <a:pt x="0" y="1685925"/>
                </a:lnTo>
                <a:lnTo>
                  <a:pt x="485775" y="876300"/>
                </a:lnTo>
                <a:lnTo>
                  <a:pt x="704850" y="171450"/>
                </a:lnTo>
                <a:close/>
              </a:path>
            </a:pathLst>
          </a:custGeom>
          <a:solidFill>
            <a:srgbClr val="FFD9B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26"/>
          <p:cNvSpPr/>
          <p:nvPr/>
        </p:nvSpPr>
        <p:spPr>
          <a:xfrm>
            <a:off x="3707441" y="1439383"/>
            <a:ext cx="1552575" cy="1285875"/>
          </a:xfrm>
          <a:custGeom>
            <a:avLst/>
            <a:gdLst>
              <a:gd name="connsiteX0" fmla="*/ 0 w 1552575"/>
              <a:gd name="connsiteY0" fmla="*/ 419100 h 1285875"/>
              <a:gd name="connsiteX1" fmla="*/ 9525 w 1552575"/>
              <a:gd name="connsiteY1" fmla="*/ 0 h 1285875"/>
              <a:gd name="connsiteX2" fmla="*/ 1543050 w 1552575"/>
              <a:gd name="connsiteY2" fmla="*/ 19050 h 1285875"/>
              <a:gd name="connsiteX3" fmla="*/ 1552575 w 1552575"/>
              <a:gd name="connsiteY3" fmla="*/ 1276350 h 1285875"/>
              <a:gd name="connsiteX4" fmla="*/ 1038225 w 1552575"/>
              <a:gd name="connsiteY4" fmla="*/ 1285875 h 1285875"/>
              <a:gd name="connsiteX5" fmla="*/ 1038225 w 1552575"/>
              <a:gd name="connsiteY5" fmla="*/ 428625 h 1285875"/>
              <a:gd name="connsiteX6" fmla="*/ 0 w 1552575"/>
              <a:gd name="connsiteY6" fmla="*/ 419100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75" h="1285875">
                <a:moveTo>
                  <a:pt x="0" y="419100"/>
                </a:moveTo>
                <a:lnTo>
                  <a:pt x="9525" y="0"/>
                </a:lnTo>
                <a:lnTo>
                  <a:pt x="1543050" y="19050"/>
                </a:lnTo>
                <a:lnTo>
                  <a:pt x="1552575" y="1276350"/>
                </a:lnTo>
                <a:lnTo>
                  <a:pt x="1038225" y="1285875"/>
                </a:lnTo>
                <a:lnTo>
                  <a:pt x="1038225" y="428625"/>
                </a:lnTo>
                <a:lnTo>
                  <a:pt x="0" y="419100"/>
                </a:lnTo>
                <a:close/>
              </a:path>
            </a:pathLst>
          </a:custGeom>
          <a:solidFill>
            <a:srgbClr val="FFCC99">
              <a:alpha val="39000"/>
            </a:srgbClr>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Box 4"/>
          <p:cNvSpPr txBox="1">
            <a:spLocks noChangeArrowheads="1"/>
          </p:cNvSpPr>
          <p:nvPr/>
        </p:nvSpPr>
        <p:spPr bwMode="auto">
          <a:xfrm>
            <a:off x="3581399" y="2445488"/>
            <a:ext cx="926806" cy="6166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NEW </a:t>
            </a:r>
            <a:r>
              <a:rPr lang="en-US" sz="1100" b="1" dirty="0" smtClean="0">
                <a:latin typeface="Calibri" pitchFamily="34" charset="0"/>
              </a:rPr>
              <a:t>PARKING STRUCTURE</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49" name="Freeform 48"/>
          <p:cNvSpPr>
            <a:spLocks noChangeAspect="1"/>
          </p:cNvSpPr>
          <p:nvPr/>
        </p:nvSpPr>
        <p:spPr>
          <a:xfrm>
            <a:off x="2153972" y="3099706"/>
            <a:ext cx="838200" cy="2006844"/>
          </a:xfrm>
          <a:custGeom>
            <a:avLst/>
            <a:gdLst>
              <a:gd name="connsiteX0" fmla="*/ 0 w 660400"/>
              <a:gd name="connsiteY0" fmla="*/ 711200 h 1581150"/>
              <a:gd name="connsiteX1" fmla="*/ 12700 w 660400"/>
              <a:gd name="connsiteY1" fmla="*/ 517525 h 1581150"/>
              <a:gd name="connsiteX2" fmla="*/ 57150 w 660400"/>
              <a:gd name="connsiteY2" fmla="*/ 371475 h 1581150"/>
              <a:gd name="connsiteX3" fmla="*/ 79375 w 660400"/>
              <a:gd name="connsiteY3" fmla="*/ 320675 h 1581150"/>
              <a:gd name="connsiteX4" fmla="*/ 139700 w 660400"/>
              <a:gd name="connsiteY4" fmla="*/ 231775 h 1581150"/>
              <a:gd name="connsiteX5" fmla="*/ 165100 w 660400"/>
              <a:gd name="connsiteY5" fmla="*/ 184150 h 1581150"/>
              <a:gd name="connsiteX6" fmla="*/ 168275 w 660400"/>
              <a:gd name="connsiteY6" fmla="*/ 149225 h 1581150"/>
              <a:gd name="connsiteX7" fmla="*/ 193675 w 660400"/>
              <a:gd name="connsiteY7" fmla="*/ 107950 h 1581150"/>
              <a:gd name="connsiteX8" fmla="*/ 228600 w 660400"/>
              <a:gd name="connsiteY8" fmla="*/ 117475 h 1581150"/>
              <a:gd name="connsiteX9" fmla="*/ 263525 w 660400"/>
              <a:gd name="connsiteY9" fmla="*/ 57150 h 1581150"/>
              <a:gd name="connsiteX10" fmla="*/ 279400 w 660400"/>
              <a:gd name="connsiteY10" fmla="*/ 31750 h 1581150"/>
              <a:gd name="connsiteX11" fmla="*/ 365125 w 660400"/>
              <a:gd name="connsiteY11" fmla="*/ 0 h 1581150"/>
              <a:gd name="connsiteX12" fmla="*/ 504825 w 660400"/>
              <a:gd name="connsiteY12" fmla="*/ 63500 h 1581150"/>
              <a:gd name="connsiteX13" fmla="*/ 590550 w 660400"/>
              <a:gd name="connsiteY13" fmla="*/ 142875 h 1581150"/>
              <a:gd name="connsiteX14" fmla="*/ 625475 w 660400"/>
              <a:gd name="connsiteY14" fmla="*/ 180975 h 1581150"/>
              <a:gd name="connsiteX15" fmla="*/ 628650 w 660400"/>
              <a:gd name="connsiteY15" fmla="*/ 1057275 h 1581150"/>
              <a:gd name="connsiteX16" fmla="*/ 644525 w 660400"/>
              <a:gd name="connsiteY16" fmla="*/ 1314450 h 1581150"/>
              <a:gd name="connsiteX17" fmla="*/ 660400 w 660400"/>
              <a:gd name="connsiteY17" fmla="*/ 1339850 h 1581150"/>
              <a:gd name="connsiteX18" fmla="*/ 657225 w 660400"/>
              <a:gd name="connsiteY18" fmla="*/ 1416050 h 1581150"/>
              <a:gd name="connsiteX19" fmla="*/ 638175 w 660400"/>
              <a:gd name="connsiteY19" fmla="*/ 1489075 h 1581150"/>
              <a:gd name="connsiteX20" fmla="*/ 647700 w 660400"/>
              <a:gd name="connsiteY20" fmla="*/ 1574800 h 1581150"/>
              <a:gd name="connsiteX21" fmla="*/ 606425 w 660400"/>
              <a:gd name="connsiteY21" fmla="*/ 1581150 h 1581150"/>
              <a:gd name="connsiteX22" fmla="*/ 549275 w 660400"/>
              <a:gd name="connsiteY22" fmla="*/ 1555750 h 1581150"/>
              <a:gd name="connsiteX23" fmla="*/ 504825 w 660400"/>
              <a:gd name="connsiteY23" fmla="*/ 1495425 h 1581150"/>
              <a:gd name="connsiteX24" fmla="*/ 463550 w 660400"/>
              <a:gd name="connsiteY24" fmla="*/ 1498600 h 1581150"/>
              <a:gd name="connsiteX25" fmla="*/ 327025 w 660400"/>
              <a:gd name="connsiteY25" fmla="*/ 1317625 h 1581150"/>
              <a:gd name="connsiteX26" fmla="*/ 285750 w 660400"/>
              <a:gd name="connsiteY26" fmla="*/ 1273175 h 1581150"/>
              <a:gd name="connsiteX27" fmla="*/ 241300 w 660400"/>
              <a:gd name="connsiteY27" fmla="*/ 1247775 h 1581150"/>
              <a:gd name="connsiteX28" fmla="*/ 177800 w 660400"/>
              <a:gd name="connsiteY28" fmla="*/ 1165225 h 1581150"/>
              <a:gd name="connsiteX29" fmla="*/ 127000 w 660400"/>
              <a:gd name="connsiteY29" fmla="*/ 1095375 h 1581150"/>
              <a:gd name="connsiteX30" fmla="*/ 63500 w 660400"/>
              <a:gd name="connsiteY30" fmla="*/ 1025525 h 1581150"/>
              <a:gd name="connsiteX31" fmla="*/ 47625 w 660400"/>
              <a:gd name="connsiteY31" fmla="*/ 946150 h 1581150"/>
              <a:gd name="connsiteX32" fmla="*/ 15875 w 660400"/>
              <a:gd name="connsiteY32" fmla="*/ 873125 h 1581150"/>
              <a:gd name="connsiteX33" fmla="*/ 3175 w 660400"/>
              <a:gd name="connsiteY33" fmla="*/ 822325 h 1581150"/>
              <a:gd name="connsiteX34" fmla="*/ 0 w 660400"/>
              <a:gd name="connsiteY34" fmla="*/ 71120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60400" h="1581150">
                <a:moveTo>
                  <a:pt x="0" y="711200"/>
                </a:moveTo>
                <a:lnTo>
                  <a:pt x="12700" y="517525"/>
                </a:lnTo>
                <a:lnTo>
                  <a:pt x="57150" y="371475"/>
                </a:lnTo>
                <a:lnTo>
                  <a:pt x="79375" y="320675"/>
                </a:lnTo>
                <a:lnTo>
                  <a:pt x="139700" y="231775"/>
                </a:lnTo>
                <a:lnTo>
                  <a:pt x="165100" y="184150"/>
                </a:lnTo>
                <a:lnTo>
                  <a:pt x="168275" y="149225"/>
                </a:lnTo>
                <a:lnTo>
                  <a:pt x="193675" y="107950"/>
                </a:lnTo>
                <a:lnTo>
                  <a:pt x="228600" y="117475"/>
                </a:lnTo>
                <a:lnTo>
                  <a:pt x="263525" y="57150"/>
                </a:lnTo>
                <a:lnTo>
                  <a:pt x="279400" y="31750"/>
                </a:lnTo>
                <a:lnTo>
                  <a:pt x="365125" y="0"/>
                </a:lnTo>
                <a:lnTo>
                  <a:pt x="504825" y="63500"/>
                </a:lnTo>
                <a:lnTo>
                  <a:pt x="590550" y="142875"/>
                </a:lnTo>
                <a:lnTo>
                  <a:pt x="625475" y="180975"/>
                </a:lnTo>
                <a:cubicBezTo>
                  <a:pt x="626533" y="473075"/>
                  <a:pt x="627592" y="765175"/>
                  <a:pt x="628650" y="1057275"/>
                </a:cubicBezTo>
                <a:lnTo>
                  <a:pt x="644525" y="1314450"/>
                </a:lnTo>
                <a:lnTo>
                  <a:pt x="660400" y="1339850"/>
                </a:lnTo>
                <a:lnTo>
                  <a:pt x="657225" y="1416050"/>
                </a:lnTo>
                <a:lnTo>
                  <a:pt x="638175" y="1489075"/>
                </a:lnTo>
                <a:lnTo>
                  <a:pt x="647700" y="1574800"/>
                </a:lnTo>
                <a:lnTo>
                  <a:pt x="606425" y="1581150"/>
                </a:lnTo>
                <a:lnTo>
                  <a:pt x="549275" y="1555750"/>
                </a:lnTo>
                <a:lnTo>
                  <a:pt x="504825" y="1495425"/>
                </a:lnTo>
                <a:lnTo>
                  <a:pt x="463550" y="1498600"/>
                </a:lnTo>
                <a:lnTo>
                  <a:pt x="327025" y="1317625"/>
                </a:lnTo>
                <a:lnTo>
                  <a:pt x="285750" y="1273175"/>
                </a:lnTo>
                <a:lnTo>
                  <a:pt x="241300" y="1247775"/>
                </a:lnTo>
                <a:lnTo>
                  <a:pt x="177800" y="1165225"/>
                </a:lnTo>
                <a:lnTo>
                  <a:pt x="127000" y="1095375"/>
                </a:lnTo>
                <a:lnTo>
                  <a:pt x="63500" y="1025525"/>
                </a:lnTo>
                <a:lnTo>
                  <a:pt x="47625" y="946150"/>
                </a:lnTo>
                <a:lnTo>
                  <a:pt x="15875" y="873125"/>
                </a:lnTo>
                <a:lnTo>
                  <a:pt x="3175" y="822325"/>
                </a:lnTo>
                <a:cubicBezTo>
                  <a:pt x="4233" y="784225"/>
                  <a:pt x="5292" y="746125"/>
                  <a:pt x="0" y="711200"/>
                </a:cubicBezTo>
                <a:close/>
              </a:path>
            </a:pathLst>
          </a:custGeom>
          <a:solidFill>
            <a:srgbClr val="7AA2F2">
              <a:alpha val="27000"/>
            </a:srgbClr>
          </a:solidFill>
          <a:ln cmpd="sng">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43"/>
          <p:cNvSpPr/>
          <p:nvPr/>
        </p:nvSpPr>
        <p:spPr>
          <a:xfrm>
            <a:off x="2952750" y="1371600"/>
            <a:ext cx="679450" cy="1905000"/>
          </a:xfrm>
          <a:custGeom>
            <a:avLst/>
            <a:gdLst>
              <a:gd name="connsiteX0" fmla="*/ 0 w 673100"/>
              <a:gd name="connsiteY0" fmla="*/ 1917700 h 1917700"/>
              <a:gd name="connsiteX1" fmla="*/ 241300 w 673100"/>
              <a:gd name="connsiteY1" fmla="*/ 1447800 h 1917700"/>
              <a:gd name="connsiteX2" fmla="*/ 495300 w 673100"/>
              <a:gd name="connsiteY2" fmla="*/ 762000 h 1917700"/>
              <a:gd name="connsiteX3" fmla="*/ 673100 w 673100"/>
              <a:gd name="connsiteY3" fmla="*/ 0 h 1917700"/>
            </a:gdLst>
            <a:ahLst/>
            <a:cxnLst>
              <a:cxn ang="0">
                <a:pos x="connsiteX0" y="connsiteY0"/>
              </a:cxn>
              <a:cxn ang="0">
                <a:pos x="connsiteX1" y="connsiteY1"/>
              </a:cxn>
              <a:cxn ang="0">
                <a:pos x="connsiteX2" y="connsiteY2"/>
              </a:cxn>
              <a:cxn ang="0">
                <a:pos x="connsiteX3" y="connsiteY3"/>
              </a:cxn>
            </a:cxnLst>
            <a:rect l="l" t="t" r="r" b="b"/>
            <a:pathLst>
              <a:path w="673100" h="1917700">
                <a:moveTo>
                  <a:pt x="0" y="1917700"/>
                </a:moveTo>
                <a:cubicBezTo>
                  <a:pt x="79375" y="1779058"/>
                  <a:pt x="158750" y="1640417"/>
                  <a:pt x="241300" y="1447800"/>
                </a:cubicBezTo>
                <a:cubicBezTo>
                  <a:pt x="323850" y="1255183"/>
                  <a:pt x="423333" y="1003300"/>
                  <a:pt x="495300" y="762000"/>
                </a:cubicBezTo>
                <a:cubicBezTo>
                  <a:pt x="567267" y="520700"/>
                  <a:pt x="628650" y="131233"/>
                  <a:pt x="673100" y="0"/>
                </a:cubicBezTo>
              </a:path>
            </a:pathLst>
          </a:cu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525" y="0"/>
            <a:ext cx="9144000" cy="6019800"/>
          </a:xfrm>
          <a:prstGeom prst="rect">
            <a:avLst/>
          </a:prstGeom>
        </p:spPr>
      </p:pic>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dirty="0">
              <a:ln w="9525">
                <a:solidFill>
                  <a:srgbClr val="000080"/>
                </a:solidFill>
                <a:round/>
                <a:headEnd/>
                <a:tailEnd/>
              </a:ln>
              <a:solidFill>
                <a:srgbClr val="CD9B05"/>
              </a:solidFill>
              <a:latin typeface="Tahoma" pitchFamily="34" charset="0"/>
              <a:cs typeface="Tahoma" pitchFamily="34" charset="0"/>
            </a:endParaRPr>
          </a:p>
        </p:txBody>
      </p:sp>
      <p:sp>
        <p:nvSpPr>
          <p:cNvPr id="10" name="TextBox 9"/>
          <p:cNvSpPr txBox="1"/>
          <p:nvPr/>
        </p:nvSpPr>
        <p:spPr>
          <a:xfrm>
            <a:off x="533400" y="6019800"/>
            <a:ext cx="2648482"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Site Constraints</a:t>
            </a:r>
            <a:endParaRPr lang="en-US" sz="2400" b="1" dirty="0">
              <a:solidFill>
                <a:srgbClr val="002060"/>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sp>
        <p:nvSpPr>
          <p:cNvPr id="9" name="Text Box 4"/>
          <p:cNvSpPr txBox="1">
            <a:spLocks noChangeArrowheads="1"/>
          </p:cNvSpPr>
          <p:nvPr/>
        </p:nvSpPr>
        <p:spPr bwMode="auto">
          <a:xfrm>
            <a:off x="228600" y="762000"/>
            <a:ext cx="1905000" cy="609600"/>
          </a:xfrm>
          <a:prstGeom prst="rect">
            <a:avLst/>
          </a:prstGeom>
          <a:solidFill>
            <a:srgbClr val="FFFFFF">
              <a:alpha val="50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0"/>
              </a:spcAft>
              <a:buClrTx/>
              <a:buSzTx/>
              <a:buFontTx/>
              <a:buNone/>
              <a:tabLst/>
            </a:pPr>
            <a:r>
              <a:rPr lang="en-US" sz="1100" b="1" dirty="0" smtClean="0">
                <a:latin typeface="Calibri" pitchFamily="34" charset="0"/>
              </a:rPr>
              <a:t>EXISTING</a:t>
            </a:r>
            <a:r>
              <a:rPr kumimoji="0" lang="en-US" sz="1100" b="1" i="0" u="none" strike="noStrike" cap="none" normalizeH="0" baseline="0" dirty="0" smtClean="0">
                <a:ln>
                  <a:noFill/>
                </a:ln>
                <a:solidFill>
                  <a:schemeClr val="tx1"/>
                </a:solidFill>
                <a:effectLst/>
                <a:latin typeface="Calibri" pitchFamily="34" charset="0"/>
              </a:rPr>
              <a:t> ENTRANCE ROAD</a:t>
            </a:r>
          </a:p>
          <a:p>
            <a:pPr marL="0" marR="0" lvl="0" indent="0" defTabSz="914400" rtl="0" eaLnBrk="1" fontAlgn="base" latinLnBrk="0" hangingPunct="1">
              <a:lnSpc>
                <a:spcPct val="100000"/>
              </a:lnSpc>
              <a:spcBef>
                <a:spcPct val="0"/>
              </a:spcBef>
              <a:spcAft>
                <a:spcPts val="0"/>
              </a:spcAft>
              <a:buClrTx/>
              <a:buSzTx/>
              <a:buFontTx/>
              <a:buNone/>
              <a:tabLst/>
            </a:pPr>
            <a:r>
              <a:rPr lang="en-US" sz="1100" b="1" dirty="0" smtClean="0">
                <a:latin typeface="Calibri" pitchFamily="34" charset="0"/>
              </a:rPr>
              <a:t>FOR LOADING DOCK AND ADMIN BUILDING ACCESS</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12" name="Freeform 6"/>
          <p:cNvSpPr>
            <a:spLocks/>
          </p:cNvSpPr>
          <p:nvPr/>
        </p:nvSpPr>
        <p:spPr bwMode="auto">
          <a:xfrm>
            <a:off x="2133600" y="1066800"/>
            <a:ext cx="1892300" cy="558800"/>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13" name="Text Box 4"/>
          <p:cNvSpPr txBox="1">
            <a:spLocks noChangeArrowheads="1"/>
          </p:cNvSpPr>
          <p:nvPr/>
        </p:nvSpPr>
        <p:spPr bwMode="auto">
          <a:xfrm>
            <a:off x="4000500" y="406400"/>
            <a:ext cx="1676400" cy="457200"/>
          </a:xfrm>
          <a:prstGeom prst="rect">
            <a:avLst/>
          </a:prstGeom>
          <a:solidFill>
            <a:srgbClr val="FFFFFF">
              <a:alpha val="0"/>
            </a:srgbClr>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ADMIN</a:t>
            </a:r>
            <a:r>
              <a:rPr kumimoji="0" lang="en-US" sz="1100" b="1" i="0" u="none" strike="noStrike" cap="none" normalizeH="0" dirty="0" smtClean="0">
                <a:ln>
                  <a:noFill/>
                </a:ln>
                <a:solidFill>
                  <a:schemeClr val="tx1"/>
                </a:solidFill>
                <a:effectLst/>
                <a:latin typeface="Calibri" pitchFamily="34" charset="0"/>
              </a:rPr>
              <a:t> BUILDING </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16" name="Text Box 4"/>
          <p:cNvSpPr txBox="1">
            <a:spLocks noChangeArrowheads="1"/>
          </p:cNvSpPr>
          <p:nvPr/>
        </p:nvSpPr>
        <p:spPr bwMode="auto">
          <a:xfrm>
            <a:off x="5918200" y="1536700"/>
            <a:ext cx="228600" cy="1066800"/>
          </a:xfrm>
          <a:prstGeom prst="rect">
            <a:avLst/>
          </a:prstGeom>
          <a:solidFill>
            <a:srgbClr val="FFFFFF">
              <a:alpha val="0"/>
            </a:srgbClr>
          </a:solidFill>
          <a:ln w="9525">
            <a:noFill/>
            <a:miter lim="800000"/>
            <a:headEnd/>
            <a:tailEnd/>
          </a:ln>
        </p:spPr>
        <p:txBody>
          <a:bodyPr vert="vert270"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LOADING DOCK</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27" name="Text Box 4"/>
          <p:cNvSpPr txBox="1">
            <a:spLocks noChangeArrowheads="1"/>
          </p:cNvSpPr>
          <p:nvPr/>
        </p:nvSpPr>
        <p:spPr bwMode="auto">
          <a:xfrm>
            <a:off x="6529612" y="1685975"/>
            <a:ext cx="1122680" cy="679587"/>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US" sz="1100" b="1" dirty="0" smtClean="0">
                <a:latin typeface="Calibri" pitchFamily="34" charset="0"/>
              </a:rPr>
              <a:t>EXISTING HOSPITAL BUILDING</a:t>
            </a:r>
          </a:p>
        </p:txBody>
      </p:sp>
      <p:sp>
        <p:nvSpPr>
          <p:cNvPr id="28" name="Text Box 4"/>
          <p:cNvSpPr txBox="1">
            <a:spLocks noChangeArrowheads="1"/>
          </p:cNvSpPr>
          <p:nvPr/>
        </p:nvSpPr>
        <p:spPr bwMode="auto">
          <a:xfrm rot="16041304">
            <a:off x="2197355" y="1513956"/>
            <a:ext cx="1104329" cy="259080"/>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CASIA STREET</a:t>
            </a:r>
            <a:endParaRPr kumimoji="0" lang="en-US" sz="1100" b="1" i="0" u="none" strike="noStrike" cap="none" normalizeH="0" baseline="0" dirty="0" smtClean="0">
              <a:ln>
                <a:noFill/>
              </a:ln>
              <a:solidFill>
                <a:schemeClr val="tx1"/>
              </a:solidFill>
              <a:effectLst/>
              <a:latin typeface="Calibri" pitchFamily="34" charset="0"/>
            </a:endParaRPr>
          </a:p>
        </p:txBody>
      </p:sp>
      <p:sp>
        <p:nvSpPr>
          <p:cNvPr id="29" name="Text Box 4"/>
          <p:cNvSpPr txBox="1">
            <a:spLocks noChangeArrowheads="1"/>
          </p:cNvSpPr>
          <p:nvPr/>
        </p:nvSpPr>
        <p:spPr bwMode="auto">
          <a:xfrm rot="3102584">
            <a:off x="1479175" y="4883854"/>
            <a:ext cx="2163465" cy="292453"/>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TREN URBANO ACCESS ROAD</a:t>
            </a:r>
            <a:endParaRPr kumimoji="0" lang="en-US" sz="1100" b="1" i="0" u="none" strike="noStrike" cap="none" normalizeH="0" baseline="0" dirty="0" smtClean="0">
              <a:ln>
                <a:noFill/>
              </a:ln>
              <a:solidFill>
                <a:schemeClr val="tx1"/>
              </a:solidFill>
              <a:effectLst/>
              <a:latin typeface="Calibri" pitchFamily="34" charset="0"/>
            </a:endParaRPr>
          </a:p>
        </p:txBody>
      </p:sp>
      <p:sp>
        <p:nvSpPr>
          <p:cNvPr id="30" name="Text Box 4"/>
          <p:cNvSpPr txBox="1">
            <a:spLocks noChangeArrowheads="1"/>
          </p:cNvSpPr>
          <p:nvPr/>
        </p:nvSpPr>
        <p:spPr bwMode="auto">
          <a:xfrm rot="21205542">
            <a:off x="5487561" y="5314704"/>
            <a:ext cx="828761" cy="293707"/>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PR-21</a:t>
            </a:r>
            <a:endParaRPr kumimoji="0" lang="en-US" sz="1100" b="1" i="0" u="none" strike="noStrike" cap="none" normalizeH="0" baseline="0" dirty="0" smtClean="0">
              <a:ln>
                <a:noFill/>
              </a:ln>
              <a:solidFill>
                <a:schemeClr val="tx1"/>
              </a:solidFill>
              <a:effectLst/>
              <a:latin typeface="Calibri" pitchFamily="34" charset="0"/>
            </a:endParaRPr>
          </a:p>
        </p:txBody>
      </p:sp>
      <p:cxnSp>
        <p:nvCxnSpPr>
          <p:cNvPr id="31" name="Straight Connector 30"/>
          <p:cNvCxnSpPr/>
          <p:nvPr/>
        </p:nvCxnSpPr>
        <p:spPr>
          <a:xfrm flipH="1">
            <a:off x="2917372" y="3267662"/>
            <a:ext cx="5296" cy="1327924"/>
          </a:xfrm>
          <a:prstGeom prst="line">
            <a:avLst/>
          </a:prstGeom>
          <a:solidFill>
            <a:srgbClr val="0000FF">
              <a:alpha val="55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cxnSp>
      <p:sp>
        <p:nvSpPr>
          <p:cNvPr id="36" name="Text Box 4"/>
          <p:cNvSpPr txBox="1">
            <a:spLocks noChangeArrowheads="1"/>
          </p:cNvSpPr>
          <p:nvPr/>
        </p:nvSpPr>
        <p:spPr bwMode="auto">
          <a:xfrm rot="17307751">
            <a:off x="2589458" y="2023665"/>
            <a:ext cx="1122407" cy="280086"/>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ELEVATED RAIL </a:t>
            </a:r>
            <a:endParaRPr kumimoji="0" lang="en-US" sz="1100" b="1" i="0" u="none" strike="noStrike" cap="none" normalizeH="0" baseline="0" dirty="0" smtClean="0">
              <a:ln>
                <a:noFill/>
              </a:ln>
              <a:solidFill>
                <a:schemeClr val="tx1"/>
              </a:solidFill>
              <a:effectLst/>
              <a:latin typeface="Calibri" pitchFamily="34" charset="0"/>
            </a:endParaRPr>
          </a:p>
        </p:txBody>
      </p:sp>
      <p:sp>
        <p:nvSpPr>
          <p:cNvPr id="37" name="Text Box 4"/>
          <p:cNvSpPr txBox="1">
            <a:spLocks noChangeArrowheads="1"/>
          </p:cNvSpPr>
          <p:nvPr/>
        </p:nvSpPr>
        <p:spPr bwMode="auto">
          <a:xfrm rot="17999542">
            <a:off x="2092518" y="2948942"/>
            <a:ext cx="1220007" cy="24459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err="1" smtClean="0">
                <a:latin typeface="Calibri" pitchFamily="34" charset="0"/>
              </a:rPr>
              <a:t>TREN</a:t>
            </a:r>
            <a:r>
              <a:rPr lang="en-US" sz="1100" b="1" dirty="0" smtClean="0">
                <a:latin typeface="Calibri" pitchFamily="34" charset="0"/>
              </a:rPr>
              <a:t> </a:t>
            </a:r>
            <a:r>
              <a:rPr lang="en-US" sz="1100" b="1" dirty="0" err="1" smtClean="0">
                <a:latin typeface="Calibri" pitchFamily="34" charset="0"/>
              </a:rPr>
              <a:t>URBANO</a:t>
            </a:r>
            <a:endParaRPr kumimoji="0" lang="en-US" sz="1100" b="1" i="0" u="none" strike="noStrike" cap="none" normalizeH="0" baseline="0" dirty="0" smtClean="0">
              <a:ln>
                <a:noFill/>
              </a:ln>
              <a:solidFill>
                <a:schemeClr val="tx1"/>
              </a:solidFill>
              <a:effectLst/>
              <a:latin typeface="Calibri" pitchFamily="34" charset="0"/>
            </a:endParaRPr>
          </a:p>
        </p:txBody>
      </p:sp>
      <p:sp>
        <p:nvSpPr>
          <p:cNvPr id="25" name="Freeform 24"/>
          <p:cNvSpPr/>
          <p:nvPr/>
        </p:nvSpPr>
        <p:spPr>
          <a:xfrm>
            <a:off x="2756049" y="1868008"/>
            <a:ext cx="2009775" cy="2857500"/>
          </a:xfrm>
          <a:custGeom>
            <a:avLst/>
            <a:gdLst>
              <a:gd name="connsiteX0" fmla="*/ 704850 w 2009775"/>
              <a:gd name="connsiteY0" fmla="*/ 171450 h 2857500"/>
              <a:gd name="connsiteX1" fmla="*/ 704850 w 2009775"/>
              <a:gd name="connsiteY1" fmla="*/ 171450 h 2857500"/>
              <a:gd name="connsiteX2" fmla="*/ 904875 w 2009775"/>
              <a:gd name="connsiteY2" fmla="*/ 180975 h 2857500"/>
              <a:gd name="connsiteX3" fmla="*/ 904875 w 2009775"/>
              <a:gd name="connsiteY3" fmla="*/ 0 h 2857500"/>
              <a:gd name="connsiteX4" fmla="*/ 2009775 w 2009775"/>
              <a:gd name="connsiteY4" fmla="*/ 9525 h 2857500"/>
              <a:gd name="connsiteX5" fmla="*/ 1990725 w 2009775"/>
              <a:gd name="connsiteY5" fmla="*/ 1628775 h 2857500"/>
              <a:gd name="connsiteX6" fmla="*/ 866775 w 2009775"/>
              <a:gd name="connsiteY6" fmla="*/ 1628775 h 2857500"/>
              <a:gd name="connsiteX7" fmla="*/ 857250 w 2009775"/>
              <a:gd name="connsiteY7" fmla="*/ 2857500 h 2857500"/>
              <a:gd name="connsiteX8" fmla="*/ 123825 w 2009775"/>
              <a:gd name="connsiteY8" fmla="*/ 2847975 h 2857500"/>
              <a:gd name="connsiteX9" fmla="*/ 123825 w 2009775"/>
              <a:gd name="connsiteY9" fmla="*/ 2743200 h 2857500"/>
              <a:gd name="connsiteX10" fmla="*/ 0 w 2009775"/>
              <a:gd name="connsiteY10" fmla="*/ 2724150 h 2857500"/>
              <a:gd name="connsiteX11" fmla="*/ 0 w 2009775"/>
              <a:gd name="connsiteY11" fmla="*/ 1685925 h 2857500"/>
              <a:gd name="connsiteX12" fmla="*/ 485775 w 2009775"/>
              <a:gd name="connsiteY12" fmla="*/ 876300 h 2857500"/>
              <a:gd name="connsiteX13" fmla="*/ 704850 w 2009775"/>
              <a:gd name="connsiteY13" fmla="*/ 1714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9775" h="2857500">
                <a:moveTo>
                  <a:pt x="704850" y="171450"/>
                </a:moveTo>
                <a:lnTo>
                  <a:pt x="704850" y="171450"/>
                </a:lnTo>
                <a:lnTo>
                  <a:pt x="904875" y="180975"/>
                </a:lnTo>
                <a:lnTo>
                  <a:pt x="904875" y="0"/>
                </a:lnTo>
                <a:lnTo>
                  <a:pt x="2009775" y="9525"/>
                </a:lnTo>
                <a:lnTo>
                  <a:pt x="1990725" y="1628775"/>
                </a:lnTo>
                <a:lnTo>
                  <a:pt x="866775" y="1628775"/>
                </a:lnTo>
                <a:lnTo>
                  <a:pt x="857250" y="2857500"/>
                </a:lnTo>
                <a:lnTo>
                  <a:pt x="123825" y="2847975"/>
                </a:lnTo>
                <a:lnTo>
                  <a:pt x="123825" y="2743200"/>
                </a:lnTo>
                <a:lnTo>
                  <a:pt x="0" y="2724150"/>
                </a:lnTo>
                <a:lnTo>
                  <a:pt x="0" y="1685925"/>
                </a:lnTo>
                <a:lnTo>
                  <a:pt x="485775" y="876300"/>
                </a:lnTo>
                <a:lnTo>
                  <a:pt x="704850" y="171450"/>
                </a:lnTo>
                <a:close/>
              </a:path>
            </a:pathLst>
          </a:custGeom>
          <a:solidFill>
            <a:srgbClr val="FFD9B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33"/>
          <p:cNvSpPr/>
          <p:nvPr/>
        </p:nvSpPr>
        <p:spPr>
          <a:xfrm>
            <a:off x="3707441" y="1439383"/>
            <a:ext cx="1552575" cy="1285875"/>
          </a:xfrm>
          <a:custGeom>
            <a:avLst/>
            <a:gdLst>
              <a:gd name="connsiteX0" fmla="*/ 0 w 1552575"/>
              <a:gd name="connsiteY0" fmla="*/ 419100 h 1285875"/>
              <a:gd name="connsiteX1" fmla="*/ 9525 w 1552575"/>
              <a:gd name="connsiteY1" fmla="*/ 0 h 1285875"/>
              <a:gd name="connsiteX2" fmla="*/ 1543050 w 1552575"/>
              <a:gd name="connsiteY2" fmla="*/ 19050 h 1285875"/>
              <a:gd name="connsiteX3" fmla="*/ 1552575 w 1552575"/>
              <a:gd name="connsiteY3" fmla="*/ 1276350 h 1285875"/>
              <a:gd name="connsiteX4" fmla="*/ 1038225 w 1552575"/>
              <a:gd name="connsiteY4" fmla="*/ 1285875 h 1285875"/>
              <a:gd name="connsiteX5" fmla="*/ 1038225 w 1552575"/>
              <a:gd name="connsiteY5" fmla="*/ 428625 h 1285875"/>
              <a:gd name="connsiteX6" fmla="*/ 0 w 1552575"/>
              <a:gd name="connsiteY6" fmla="*/ 419100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75" h="1285875">
                <a:moveTo>
                  <a:pt x="0" y="419100"/>
                </a:moveTo>
                <a:lnTo>
                  <a:pt x="9525" y="0"/>
                </a:lnTo>
                <a:lnTo>
                  <a:pt x="1543050" y="19050"/>
                </a:lnTo>
                <a:lnTo>
                  <a:pt x="1552575" y="1276350"/>
                </a:lnTo>
                <a:lnTo>
                  <a:pt x="1038225" y="1285875"/>
                </a:lnTo>
                <a:lnTo>
                  <a:pt x="1038225" y="428625"/>
                </a:lnTo>
                <a:lnTo>
                  <a:pt x="0" y="419100"/>
                </a:lnTo>
                <a:close/>
              </a:path>
            </a:pathLst>
          </a:custGeom>
          <a:solidFill>
            <a:srgbClr val="FFCC99">
              <a:alpha val="39000"/>
            </a:srgbClr>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 Box 4"/>
          <p:cNvSpPr txBox="1">
            <a:spLocks noChangeArrowheads="1"/>
          </p:cNvSpPr>
          <p:nvPr/>
        </p:nvSpPr>
        <p:spPr bwMode="auto">
          <a:xfrm>
            <a:off x="3581399" y="2445488"/>
            <a:ext cx="926806" cy="6166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NEW </a:t>
            </a:r>
            <a:r>
              <a:rPr lang="en-US" sz="1100" b="1" dirty="0" smtClean="0">
                <a:latin typeface="Calibri" pitchFamily="34" charset="0"/>
              </a:rPr>
              <a:t>PARKING STRUCTURE</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22" name="Freeform 21"/>
          <p:cNvSpPr>
            <a:spLocks noChangeAspect="1"/>
          </p:cNvSpPr>
          <p:nvPr/>
        </p:nvSpPr>
        <p:spPr>
          <a:xfrm>
            <a:off x="2132706" y="3099706"/>
            <a:ext cx="838200" cy="2006844"/>
          </a:xfrm>
          <a:custGeom>
            <a:avLst/>
            <a:gdLst>
              <a:gd name="connsiteX0" fmla="*/ 0 w 660400"/>
              <a:gd name="connsiteY0" fmla="*/ 711200 h 1581150"/>
              <a:gd name="connsiteX1" fmla="*/ 12700 w 660400"/>
              <a:gd name="connsiteY1" fmla="*/ 517525 h 1581150"/>
              <a:gd name="connsiteX2" fmla="*/ 57150 w 660400"/>
              <a:gd name="connsiteY2" fmla="*/ 371475 h 1581150"/>
              <a:gd name="connsiteX3" fmla="*/ 79375 w 660400"/>
              <a:gd name="connsiteY3" fmla="*/ 320675 h 1581150"/>
              <a:gd name="connsiteX4" fmla="*/ 139700 w 660400"/>
              <a:gd name="connsiteY4" fmla="*/ 231775 h 1581150"/>
              <a:gd name="connsiteX5" fmla="*/ 165100 w 660400"/>
              <a:gd name="connsiteY5" fmla="*/ 184150 h 1581150"/>
              <a:gd name="connsiteX6" fmla="*/ 168275 w 660400"/>
              <a:gd name="connsiteY6" fmla="*/ 149225 h 1581150"/>
              <a:gd name="connsiteX7" fmla="*/ 193675 w 660400"/>
              <a:gd name="connsiteY7" fmla="*/ 107950 h 1581150"/>
              <a:gd name="connsiteX8" fmla="*/ 228600 w 660400"/>
              <a:gd name="connsiteY8" fmla="*/ 117475 h 1581150"/>
              <a:gd name="connsiteX9" fmla="*/ 263525 w 660400"/>
              <a:gd name="connsiteY9" fmla="*/ 57150 h 1581150"/>
              <a:gd name="connsiteX10" fmla="*/ 279400 w 660400"/>
              <a:gd name="connsiteY10" fmla="*/ 31750 h 1581150"/>
              <a:gd name="connsiteX11" fmla="*/ 365125 w 660400"/>
              <a:gd name="connsiteY11" fmla="*/ 0 h 1581150"/>
              <a:gd name="connsiteX12" fmla="*/ 504825 w 660400"/>
              <a:gd name="connsiteY12" fmla="*/ 63500 h 1581150"/>
              <a:gd name="connsiteX13" fmla="*/ 590550 w 660400"/>
              <a:gd name="connsiteY13" fmla="*/ 142875 h 1581150"/>
              <a:gd name="connsiteX14" fmla="*/ 625475 w 660400"/>
              <a:gd name="connsiteY14" fmla="*/ 180975 h 1581150"/>
              <a:gd name="connsiteX15" fmla="*/ 628650 w 660400"/>
              <a:gd name="connsiteY15" fmla="*/ 1057275 h 1581150"/>
              <a:gd name="connsiteX16" fmla="*/ 644525 w 660400"/>
              <a:gd name="connsiteY16" fmla="*/ 1314450 h 1581150"/>
              <a:gd name="connsiteX17" fmla="*/ 660400 w 660400"/>
              <a:gd name="connsiteY17" fmla="*/ 1339850 h 1581150"/>
              <a:gd name="connsiteX18" fmla="*/ 657225 w 660400"/>
              <a:gd name="connsiteY18" fmla="*/ 1416050 h 1581150"/>
              <a:gd name="connsiteX19" fmla="*/ 638175 w 660400"/>
              <a:gd name="connsiteY19" fmla="*/ 1489075 h 1581150"/>
              <a:gd name="connsiteX20" fmla="*/ 647700 w 660400"/>
              <a:gd name="connsiteY20" fmla="*/ 1574800 h 1581150"/>
              <a:gd name="connsiteX21" fmla="*/ 606425 w 660400"/>
              <a:gd name="connsiteY21" fmla="*/ 1581150 h 1581150"/>
              <a:gd name="connsiteX22" fmla="*/ 549275 w 660400"/>
              <a:gd name="connsiteY22" fmla="*/ 1555750 h 1581150"/>
              <a:gd name="connsiteX23" fmla="*/ 504825 w 660400"/>
              <a:gd name="connsiteY23" fmla="*/ 1495425 h 1581150"/>
              <a:gd name="connsiteX24" fmla="*/ 463550 w 660400"/>
              <a:gd name="connsiteY24" fmla="*/ 1498600 h 1581150"/>
              <a:gd name="connsiteX25" fmla="*/ 327025 w 660400"/>
              <a:gd name="connsiteY25" fmla="*/ 1317625 h 1581150"/>
              <a:gd name="connsiteX26" fmla="*/ 285750 w 660400"/>
              <a:gd name="connsiteY26" fmla="*/ 1273175 h 1581150"/>
              <a:gd name="connsiteX27" fmla="*/ 241300 w 660400"/>
              <a:gd name="connsiteY27" fmla="*/ 1247775 h 1581150"/>
              <a:gd name="connsiteX28" fmla="*/ 177800 w 660400"/>
              <a:gd name="connsiteY28" fmla="*/ 1165225 h 1581150"/>
              <a:gd name="connsiteX29" fmla="*/ 127000 w 660400"/>
              <a:gd name="connsiteY29" fmla="*/ 1095375 h 1581150"/>
              <a:gd name="connsiteX30" fmla="*/ 63500 w 660400"/>
              <a:gd name="connsiteY30" fmla="*/ 1025525 h 1581150"/>
              <a:gd name="connsiteX31" fmla="*/ 47625 w 660400"/>
              <a:gd name="connsiteY31" fmla="*/ 946150 h 1581150"/>
              <a:gd name="connsiteX32" fmla="*/ 15875 w 660400"/>
              <a:gd name="connsiteY32" fmla="*/ 873125 h 1581150"/>
              <a:gd name="connsiteX33" fmla="*/ 3175 w 660400"/>
              <a:gd name="connsiteY33" fmla="*/ 822325 h 1581150"/>
              <a:gd name="connsiteX34" fmla="*/ 0 w 660400"/>
              <a:gd name="connsiteY34" fmla="*/ 71120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60400" h="1581150">
                <a:moveTo>
                  <a:pt x="0" y="711200"/>
                </a:moveTo>
                <a:lnTo>
                  <a:pt x="12700" y="517525"/>
                </a:lnTo>
                <a:lnTo>
                  <a:pt x="57150" y="371475"/>
                </a:lnTo>
                <a:lnTo>
                  <a:pt x="79375" y="320675"/>
                </a:lnTo>
                <a:lnTo>
                  <a:pt x="139700" y="231775"/>
                </a:lnTo>
                <a:lnTo>
                  <a:pt x="165100" y="184150"/>
                </a:lnTo>
                <a:lnTo>
                  <a:pt x="168275" y="149225"/>
                </a:lnTo>
                <a:lnTo>
                  <a:pt x="193675" y="107950"/>
                </a:lnTo>
                <a:lnTo>
                  <a:pt x="228600" y="117475"/>
                </a:lnTo>
                <a:lnTo>
                  <a:pt x="263525" y="57150"/>
                </a:lnTo>
                <a:lnTo>
                  <a:pt x="279400" y="31750"/>
                </a:lnTo>
                <a:lnTo>
                  <a:pt x="365125" y="0"/>
                </a:lnTo>
                <a:lnTo>
                  <a:pt x="504825" y="63500"/>
                </a:lnTo>
                <a:lnTo>
                  <a:pt x="590550" y="142875"/>
                </a:lnTo>
                <a:lnTo>
                  <a:pt x="625475" y="180975"/>
                </a:lnTo>
                <a:cubicBezTo>
                  <a:pt x="626533" y="473075"/>
                  <a:pt x="627592" y="765175"/>
                  <a:pt x="628650" y="1057275"/>
                </a:cubicBezTo>
                <a:lnTo>
                  <a:pt x="644525" y="1314450"/>
                </a:lnTo>
                <a:lnTo>
                  <a:pt x="660400" y="1339850"/>
                </a:lnTo>
                <a:lnTo>
                  <a:pt x="657225" y="1416050"/>
                </a:lnTo>
                <a:lnTo>
                  <a:pt x="638175" y="1489075"/>
                </a:lnTo>
                <a:lnTo>
                  <a:pt x="647700" y="1574800"/>
                </a:lnTo>
                <a:lnTo>
                  <a:pt x="606425" y="1581150"/>
                </a:lnTo>
                <a:lnTo>
                  <a:pt x="549275" y="1555750"/>
                </a:lnTo>
                <a:lnTo>
                  <a:pt x="504825" y="1495425"/>
                </a:lnTo>
                <a:lnTo>
                  <a:pt x="463550" y="1498600"/>
                </a:lnTo>
                <a:lnTo>
                  <a:pt x="327025" y="1317625"/>
                </a:lnTo>
                <a:lnTo>
                  <a:pt x="285750" y="1273175"/>
                </a:lnTo>
                <a:lnTo>
                  <a:pt x="241300" y="1247775"/>
                </a:lnTo>
                <a:lnTo>
                  <a:pt x="177800" y="1165225"/>
                </a:lnTo>
                <a:lnTo>
                  <a:pt x="127000" y="1095375"/>
                </a:lnTo>
                <a:lnTo>
                  <a:pt x="63500" y="1025525"/>
                </a:lnTo>
                <a:lnTo>
                  <a:pt x="47625" y="946150"/>
                </a:lnTo>
                <a:lnTo>
                  <a:pt x="15875" y="873125"/>
                </a:lnTo>
                <a:lnTo>
                  <a:pt x="3175" y="822325"/>
                </a:lnTo>
                <a:cubicBezTo>
                  <a:pt x="4233" y="784225"/>
                  <a:pt x="5292" y="746125"/>
                  <a:pt x="0" y="711200"/>
                </a:cubicBezTo>
                <a:close/>
              </a:path>
            </a:pathLst>
          </a:custGeom>
          <a:solidFill>
            <a:srgbClr val="7AA2F2">
              <a:alpha val="27000"/>
            </a:srgbClr>
          </a:solidFill>
          <a:ln cmpd="sng">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31"/>
          <p:cNvSpPr/>
          <p:nvPr/>
        </p:nvSpPr>
        <p:spPr>
          <a:xfrm>
            <a:off x="2917371" y="1695450"/>
            <a:ext cx="644979" cy="1570265"/>
          </a:xfrm>
          <a:custGeom>
            <a:avLst/>
            <a:gdLst>
              <a:gd name="connsiteX0" fmla="*/ 0 w 673100"/>
              <a:gd name="connsiteY0" fmla="*/ 1917700 h 1917700"/>
              <a:gd name="connsiteX1" fmla="*/ 241300 w 673100"/>
              <a:gd name="connsiteY1" fmla="*/ 1447800 h 1917700"/>
              <a:gd name="connsiteX2" fmla="*/ 495300 w 673100"/>
              <a:gd name="connsiteY2" fmla="*/ 762000 h 1917700"/>
              <a:gd name="connsiteX3" fmla="*/ 673100 w 673100"/>
              <a:gd name="connsiteY3" fmla="*/ 0 h 1917700"/>
              <a:gd name="connsiteX0" fmla="*/ 0 w 644458"/>
              <a:gd name="connsiteY0" fmla="*/ 1866789 h 1866789"/>
              <a:gd name="connsiteX1" fmla="*/ 212658 w 644458"/>
              <a:gd name="connsiteY1" fmla="*/ 1447800 h 1866789"/>
              <a:gd name="connsiteX2" fmla="*/ 466658 w 644458"/>
              <a:gd name="connsiteY2" fmla="*/ 762000 h 1866789"/>
              <a:gd name="connsiteX3" fmla="*/ 644458 w 644458"/>
              <a:gd name="connsiteY3" fmla="*/ 0 h 1866789"/>
            </a:gdLst>
            <a:ahLst/>
            <a:cxnLst>
              <a:cxn ang="0">
                <a:pos x="connsiteX0" y="connsiteY0"/>
              </a:cxn>
              <a:cxn ang="0">
                <a:pos x="connsiteX1" y="connsiteY1"/>
              </a:cxn>
              <a:cxn ang="0">
                <a:pos x="connsiteX2" y="connsiteY2"/>
              </a:cxn>
              <a:cxn ang="0">
                <a:pos x="connsiteX3" y="connsiteY3"/>
              </a:cxn>
            </a:cxnLst>
            <a:rect l="l" t="t" r="r" b="b"/>
            <a:pathLst>
              <a:path w="644458" h="1866789">
                <a:moveTo>
                  <a:pt x="0" y="1866789"/>
                </a:moveTo>
                <a:cubicBezTo>
                  <a:pt x="79375" y="1728147"/>
                  <a:pt x="134882" y="1631931"/>
                  <a:pt x="212658" y="1447800"/>
                </a:cubicBezTo>
                <a:cubicBezTo>
                  <a:pt x="290434" y="1263669"/>
                  <a:pt x="394691" y="1003300"/>
                  <a:pt x="466658" y="762000"/>
                </a:cubicBezTo>
                <a:cubicBezTo>
                  <a:pt x="538625" y="520700"/>
                  <a:pt x="600008" y="131233"/>
                  <a:pt x="644458" y="0"/>
                </a:cubicBezTo>
              </a:path>
            </a:pathLst>
          </a:cu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a:off x="3543300" y="1333500"/>
            <a:ext cx="1752600" cy="381000"/>
          </a:xfrm>
          <a:custGeom>
            <a:avLst/>
            <a:gdLst>
              <a:gd name="connsiteX0" fmla="*/ 0 w 1571625"/>
              <a:gd name="connsiteY0" fmla="*/ 419100 h 428625"/>
              <a:gd name="connsiteX1" fmla="*/ 1571625 w 1571625"/>
              <a:gd name="connsiteY1" fmla="*/ 428625 h 428625"/>
              <a:gd name="connsiteX2" fmla="*/ 1552575 w 1571625"/>
              <a:gd name="connsiteY2" fmla="*/ 0 h 428625"/>
              <a:gd name="connsiteX3" fmla="*/ 19050 w 1571625"/>
              <a:gd name="connsiteY3" fmla="*/ 19050 h 428625"/>
              <a:gd name="connsiteX4" fmla="*/ 0 w 1571625"/>
              <a:gd name="connsiteY4" fmla="*/ 419100 h 428625"/>
              <a:gd name="connsiteX0" fmla="*/ 0 w 1590675"/>
              <a:gd name="connsiteY0" fmla="*/ 419100 h 428625"/>
              <a:gd name="connsiteX1" fmla="*/ 1590675 w 1590675"/>
              <a:gd name="connsiteY1" fmla="*/ 428625 h 428625"/>
              <a:gd name="connsiteX2" fmla="*/ 1571625 w 1590675"/>
              <a:gd name="connsiteY2" fmla="*/ 0 h 428625"/>
              <a:gd name="connsiteX3" fmla="*/ 38100 w 1590675"/>
              <a:gd name="connsiteY3" fmla="*/ 19050 h 428625"/>
              <a:gd name="connsiteX4" fmla="*/ 0 w 1590675"/>
              <a:gd name="connsiteY4" fmla="*/ 419100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75" h="428625">
                <a:moveTo>
                  <a:pt x="0" y="419100"/>
                </a:moveTo>
                <a:lnTo>
                  <a:pt x="1590675" y="428625"/>
                </a:lnTo>
                <a:lnTo>
                  <a:pt x="1571625" y="0"/>
                </a:lnTo>
                <a:lnTo>
                  <a:pt x="38100" y="19050"/>
                </a:lnTo>
                <a:lnTo>
                  <a:pt x="0" y="419100"/>
                </a:lnTo>
                <a:close/>
              </a:path>
            </a:pathLst>
          </a:custGeom>
          <a:solidFill>
            <a:srgbClr val="7030A0">
              <a:alpha val="27000"/>
            </a:srgbClr>
          </a:solidFill>
          <a:ln cmpd="sng">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525" y="0"/>
            <a:ext cx="9144000" cy="6019800"/>
          </a:xfrm>
          <a:prstGeom prst="rect">
            <a:avLst/>
          </a:prstGeom>
        </p:spPr>
      </p:pic>
      <p:sp>
        <p:nvSpPr>
          <p:cNvPr id="35" name="Freeform 34"/>
          <p:cNvSpPr/>
          <p:nvPr/>
        </p:nvSpPr>
        <p:spPr>
          <a:xfrm>
            <a:off x="3707441" y="1439383"/>
            <a:ext cx="1552575" cy="1285875"/>
          </a:xfrm>
          <a:custGeom>
            <a:avLst/>
            <a:gdLst>
              <a:gd name="connsiteX0" fmla="*/ 0 w 1552575"/>
              <a:gd name="connsiteY0" fmla="*/ 419100 h 1285875"/>
              <a:gd name="connsiteX1" fmla="*/ 9525 w 1552575"/>
              <a:gd name="connsiteY1" fmla="*/ 0 h 1285875"/>
              <a:gd name="connsiteX2" fmla="*/ 1543050 w 1552575"/>
              <a:gd name="connsiteY2" fmla="*/ 19050 h 1285875"/>
              <a:gd name="connsiteX3" fmla="*/ 1552575 w 1552575"/>
              <a:gd name="connsiteY3" fmla="*/ 1276350 h 1285875"/>
              <a:gd name="connsiteX4" fmla="*/ 1038225 w 1552575"/>
              <a:gd name="connsiteY4" fmla="*/ 1285875 h 1285875"/>
              <a:gd name="connsiteX5" fmla="*/ 1038225 w 1552575"/>
              <a:gd name="connsiteY5" fmla="*/ 428625 h 1285875"/>
              <a:gd name="connsiteX6" fmla="*/ 0 w 1552575"/>
              <a:gd name="connsiteY6" fmla="*/ 419100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75" h="1285875">
                <a:moveTo>
                  <a:pt x="0" y="419100"/>
                </a:moveTo>
                <a:lnTo>
                  <a:pt x="9525" y="0"/>
                </a:lnTo>
                <a:lnTo>
                  <a:pt x="1543050" y="19050"/>
                </a:lnTo>
                <a:lnTo>
                  <a:pt x="1552575" y="1276350"/>
                </a:lnTo>
                <a:lnTo>
                  <a:pt x="1038225" y="1285875"/>
                </a:lnTo>
                <a:lnTo>
                  <a:pt x="1038225" y="428625"/>
                </a:lnTo>
                <a:lnTo>
                  <a:pt x="0" y="419100"/>
                </a:lnTo>
                <a:close/>
              </a:path>
            </a:pathLst>
          </a:custGeom>
          <a:solidFill>
            <a:srgbClr val="FFCC99">
              <a:alpha val="39000"/>
            </a:srgbClr>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dirty="0">
              <a:ln w="9525">
                <a:solidFill>
                  <a:srgbClr val="000080"/>
                </a:solidFill>
                <a:round/>
                <a:headEnd/>
                <a:tailEnd/>
              </a:ln>
              <a:solidFill>
                <a:srgbClr val="CD9B05"/>
              </a:solidFill>
              <a:latin typeface="Tahoma" pitchFamily="34" charset="0"/>
              <a:cs typeface="Tahoma" pitchFamily="34" charset="0"/>
            </a:endParaRPr>
          </a:p>
        </p:txBody>
      </p:sp>
      <p:sp>
        <p:nvSpPr>
          <p:cNvPr id="10" name="TextBox 9"/>
          <p:cNvSpPr txBox="1"/>
          <p:nvPr/>
        </p:nvSpPr>
        <p:spPr>
          <a:xfrm>
            <a:off x="533400" y="6019800"/>
            <a:ext cx="2648482"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Site Constraints</a:t>
            </a:r>
            <a:endParaRPr lang="en-US" sz="2400" b="1" dirty="0">
              <a:solidFill>
                <a:srgbClr val="002060"/>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sp>
        <p:nvSpPr>
          <p:cNvPr id="8" name="Text Box 4"/>
          <p:cNvSpPr txBox="1">
            <a:spLocks noChangeArrowheads="1"/>
          </p:cNvSpPr>
          <p:nvPr/>
        </p:nvSpPr>
        <p:spPr bwMode="auto">
          <a:xfrm>
            <a:off x="5791200" y="3124200"/>
            <a:ext cx="2962054" cy="762000"/>
          </a:xfrm>
          <a:prstGeom prst="rect">
            <a:avLst/>
          </a:prstGeom>
          <a:solidFill>
            <a:srgbClr val="FFFFFF">
              <a:alpha val="82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ACCESS TO UPPER AND LOWER LEVELS OF ELECT. DIST. BUILDING AND ELECT. CONDUITS </a:t>
            </a:r>
            <a:r>
              <a:rPr lang="en-US" sz="1100" b="1" dirty="0" smtClean="0">
                <a:latin typeface="Calibri" pitchFamily="34" charset="0"/>
              </a:rPr>
              <a:t>IN THE ELECTRICAL DIST. IMPROVEMENTS PROJECT </a:t>
            </a:r>
            <a:r>
              <a:rPr kumimoji="0" lang="en-US" sz="1100" b="1" i="0" u="none" strike="noStrike" cap="none" normalizeH="0" baseline="0" dirty="0" smtClean="0">
                <a:ln>
                  <a:noFill/>
                </a:ln>
                <a:solidFill>
                  <a:schemeClr val="tx1"/>
                </a:solidFill>
                <a:effectLst/>
                <a:latin typeface="Calibri" pitchFamily="34" charset="0"/>
              </a:rPr>
              <a:t>(IN</a:t>
            </a:r>
            <a:r>
              <a:rPr kumimoji="0" lang="en-US" sz="1100" b="1" i="0" u="none" strike="noStrike" cap="none" normalizeH="0" dirty="0" smtClean="0">
                <a:ln>
                  <a:noFill/>
                </a:ln>
                <a:solidFill>
                  <a:schemeClr val="tx1"/>
                </a:solidFill>
                <a:effectLst/>
                <a:latin typeface="Calibri" pitchFamily="34" charset="0"/>
              </a:rPr>
              <a:t> BIDDING PROCESS)</a:t>
            </a:r>
            <a:r>
              <a:rPr kumimoji="0" lang="en-US" sz="1100" b="1" i="0" u="none" strike="noStrike" cap="none" normalizeH="0" baseline="0" dirty="0" smtClean="0">
                <a:ln>
                  <a:noFill/>
                </a:ln>
                <a:solidFill>
                  <a:schemeClr val="tx1"/>
                </a:solidFill>
                <a:effectLst/>
                <a:latin typeface="Calibri" pitchFamily="34" charset="0"/>
              </a:rPr>
              <a:t> </a:t>
            </a:r>
          </a:p>
          <a:p>
            <a:pPr marL="0" marR="0" lvl="0" indent="0"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 </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9" name="Freeform 6"/>
          <p:cNvSpPr>
            <a:spLocks/>
          </p:cNvSpPr>
          <p:nvPr/>
        </p:nvSpPr>
        <p:spPr bwMode="auto">
          <a:xfrm flipH="1">
            <a:off x="4267200" y="3505200"/>
            <a:ext cx="1524000" cy="304800"/>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14" name="Text Box 4"/>
          <p:cNvSpPr txBox="1">
            <a:spLocks noChangeArrowheads="1"/>
          </p:cNvSpPr>
          <p:nvPr/>
        </p:nvSpPr>
        <p:spPr bwMode="auto">
          <a:xfrm>
            <a:off x="6705600" y="4953000"/>
            <a:ext cx="2057400" cy="304800"/>
          </a:xfrm>
          <a:prstGeom prst="rect">
            <a:avLst/>
          </a:prstGeom>
          <a:solidFill>
            <a:srgbClr val="FFFFFF">
              <a:alpha val="82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spcAft>
                <a:spcPts val="0"/>
              </a:spcAft>
            </a:pPr>
            <a:r>
              <a:rPr lang="en-US" sz="1100" b="1" dirty="0" smtClean="0">
                <a:latin typeface="Calibri" pitchFamily="34" charset="0"/>
              </a:rPr>
              <a:t>NEW GENERATORS (INSTALLED)</a:t>
            </a:r>
          </a:p>
          <a:p>
            <a:pPr>
              <a:spcAft>
                <a:spcPts val="0"/>
              </a:spcAft>
            </a:pPr>
            <a:r>
              <a:rPr lang="en-US" sz="1100" b="1" dirty="0" smtClean="0">
                <a:latin typeface="Calibri" pitchFamily="34" charset="0"/>
              </a:rPr>
              <a:t> </a:t>
            </a:r>
          </a:p>
        </p:txBody>
      </p:sp>
      <p:sp>
        <p:nvSpPr>
          <p:cNvPr id="15" name="Freeform 6"/>
          <p:cNvSpPr>
            <a:spLocks/>
          </p:cNvSpPr>
          <p:nvPr/>
        </p:nvSpPr>
        <p:spPr bwMode="auto">
          <a:xfrm flipH="1" flipV="1">
            <a:off x="4000500" y="4533900"/>
            <a:ext cx="2705100" cy="571500"/>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17" name="Text Box 4"/>
          <p:cNvSpPr txBox="1">
            <a:spLocks noChangeArrowheads="1"/>
          </p:cNvSpPr>
          <p:nvPr/>
        </p:nvSpPr>
        <p:spPr bwMode="auto">
          <a:xfrm>
            <a:off x="5943600" y="1752600"/>
            <a:ext cx="228600" cy="1066800"/>
          </a:xfrm>
          <a:prstGeom prst="rect">
            <a:avLst/>
          </a:prstGeom>
          <a:solidFill>
            <a:srgbClr val="FFFFFF">
              <a:alpha val="0"/>
            </a:srgbClr>
          </a:solidFill>
          <a:ln w="9525">
            <a:noFill/>
            <a:miter lim="800000"/>
            <a:headEnd/>
            <a:tailEnd/>
          </a:ln>
        </p:spPr>
        <p:txBody>
          <a:bodyPr vert="vert270"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LOADING DOCK</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19" name="Text Box 4"/>
          <p:cNvSpPr txBox="1">
            <a:spLocks noChangeArrowheads="1"/>
          </p:cNvSpPr>
          <p:nvPr/>
        </p:nvSpPr>
        <p:spPr bwMode="auto">
          <a:xfrm>
            <a:off x="6705600" y="1066800"/>
            <a:ext cx="2133600" cy="304800"/>
          </a:xfrm>
          <a:prstGeom prst="rect">
            <a:avLst/>
          </a:prstGeom>
          <a:solidFill>
            <a:srgbClr val="FFFFFF">
              <a:alpha val="82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spcAft>
                <a:spcPts val="0"/>
              </a:spcAft>
            </a:pPr>
            <a:r>
              <a:rPr lang="en-US" sz="1100" b="1" dirty="0" smtClean="0">
                <a:latin typeface="Calibri" pitchFamily="34" charset="0"/>
              </a:rPr>
              <a:t>ELECTRICAL CONDUITS</a:t>
            </a:r>
          </a:p>
          <a:p>
            <a:pPr>
              <a:spcAft>
                <a:spcPts val="0"/>
              </a:spcAft>
            </a:pPr>
            <a:r>
              <a:rPr lang="en-US" sz="1100" b="1" dirty="0" smtClean="0">
                <a:latin typeface="Calibri" pitchFamily="34" charset="0"/>
              </a:rPr>
              <a:t> </a:t>
            </a:r>
          </a:p>
        </p:txBody>
      </p:sp>
      <p:sp>
        <p:nvSpPr>
          <p:cNvPr id="20" name="Freeform 6"/>
          <p:cNvSpPr>
            <a:spLocks/>
          </p:cNvSpPr>
          <p:nvPr/>
        </p:nvSpPr>
        <p:spPr bwMode="auto">
          <a:xfrm flipH="1">
            <a:off x="5143500" y="1219200"/>
            <a:ext cx="1562100" cy="723900"/>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23" name="Freeform 22"/>
          <p:cNvSpPr/>
          <p:nvPr/>
        </p:nvSpPr>
        <p:spPr>
          <a:xfrm>
            <a:off x="3543300" y="1333500"/>
            <a:ext cx="1752600" cy="381000"/>
          </a:xfrm>
          <a:custGeom>
            <a:avLst/>
            <a:gdLst>
              <a:gd name="connsiteX0" fmla="*/ 0 w 1571625"/>
              <a:gd name="connsiteY0" fmla="*/ 419100 h 428625"/>
              <a:gd name="connsiteX1" fmla="*/ 1571625 w 1571625"/>
              <a:gd name="connsiteY1" fmla="*/ 428625 h 428625"/>
              <a:gd name="connsiteX2" fmla="*/ 1552575 w 1571625"/>
              <a:gd name="connsiteY2" fmla="*/ 0 h 428625"/>
              <a:gd name="connsiteX3" fmla="*/ 19050 w 1571625"/>
              <a:gd name="connsiteY3" fmla="*/ 19050 h 428625"/>
              <a:gd name="connsiteX4" fmla="*/ 0 w 1571625"/>
              <a:gd name="connsiteY4" fmla="*/ 419100 h 428625"/>
              <a:gd name="connsiteX0" fmla="*/ 0 w 1590675"/>
              <a:gd name="connsiteY0" fmla="*/ 419100 h 428625"/>
              <a:gd name="connsiteX1" fmla="*/ 1590675 w 1590675"/>
              <a:gd name="connsiteY1" fmla="*/ 428625 h 428625"/>
              <a:gd name="connsiteX2" fmla="*/ 1571625 w 1590675"/>
              <a:gd name="connsiteY2" fmla="*/ 0 h 428625"/>
              <a:gd name="connsiteX3" fmla="*/ 38100 w 1590675"/>
              <a:gd name="connsiteY3" fmla="*/ 19050 h 428625"/>
              <a:gd name="connsiteX4" fmla="*/ 0 w 1590675"/>
              <a:gd name="connsiteY4" fmla="*/ 419100 h 42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75" h="428625">
                <a:moveTo>
                  <a:pt x="0" y="419100"/>
                </a:moveTo>
                <a:lnTo>
                  <a:pt x="1590675" y="428625"/>
                </a:lnTo>
                <a:lnTo>
                  <a:pt x="1571625" y="0"/>
                </a:lnTo>
                <a:lnTo>
                  <a:pt x="38100" y="19050"/>
                </a:lnTo>
                <a:lnTo>
                  <a:pt x="0" y="419100"/>
                </a:lnTo>
                <a:close/>
              </a:path>
            </a:pathLst>
          </a:custGeom>
          <a:solidFill>
            <a:srgbClr val="7030A0">
              <a:alpha val="27000"/>
            </a:srgbClr>
          </a:solidFill>
          <a:ln cmpd="sng">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Box 4"/>
          <p:cNvSpPr txBox="1">
            <a:spLocks noChangeArrowheads="1"/>
          </p:cNvSpPr>
          <p:nvPr/>
        </p:nvSpPr>
        <p:spPr bwMode="auto">
          <a:xfrm>
            <a:off x="3924300" y="419100"/>
            <a:ext cx="1676400" cy="457200"/>
          </a:xfrm>
          <a:prstGeom prst="rect">
            <a:avLst/>
          </a:prstGeom>
          <a:solidFill>
            <a:srgbClr val="FFFFFF">
              <a:alpha val="50000"/>
            </a:srgbClr>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NEW ADMIN.</a:t>
            </a:r>
            <a:r>
              <a:rPr kumimoji="0" lang="en-US" sz="1100" b="1" i="0" u="none" strike="noStrike" cap="none" normalizeH="0" dirty="0" smtClean="0">
                <a:ln>
                  <a:noFill/>
                </a:ln>
                <a:solidFill>
                  <a:schemeClr val="tx1"/>
                </a:solidFill>
                <a:effectLst/>
                <a:latin typeface="Calibri" pitchFamily="34" charset="0"/>
              </a:rPr>
              <a:t> BUILDING (UNDER CONSTRUCTION)</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28" name="Freeform 27"/>
          <p:cNvSpPr/>
          <p:nvPr/>
        </p:nvSpPr>
        <p:spPr>
          <a:xfrm>
            <a:off x="3621390" y="3446704"/>
            <a:ext cx="1162050" cy="1139824"/>
          </a:xfrm>
          <a:custGeom>
            <a:avLst/>
            <a:gdLst>
              <a:gd name="connsiteX0" fmla="*/ 0 w 1571625"/>
              <a:gd name="connsiteY0" fmla="*/ 419100 h 428625"/>
              <a:gd name="connsiteX1" fmla="*/ 1571625 w 1571625"/>
              <a:gd name="connsiteY1" fmla="*/ 428625 h 428625"/>
              <a:gd name="connsiteX2" fmla="*/ 1552575 w 1571625"/>
              <a:gd name="connsiteY2" fmla="*/ 0 h 428625"/>
              <a:gd name="connsiteX3" fmla="*/ 19050 w 1571625"/>
              <a:gd name="connsiteY3" fmla="*/ 19050 h 428625"/>
              <a:gd name="connsiteX4" fmla="*/ 0 w 1571625"/>
              <a:gd name="connsiteY4" fmla="*/ 419100 h 428625"/>
              <a:gd name="connsiteX0" fmla="*/ 0 w 1590675"/>
              <a:gd name="connsiteY0" fmla="*/ 419100 h 428625"/>
              <a:gd name="connsiteX1" fmla="*/ 1590675 w 1590675"/>
              <a:gd name="connsiteY1" fmla="*/ 428625 h 428625"/>
              <a:gd name="connsiteX2" fmla="*/ 1571625 w 1590675"/>
              <a:gd name="connsiteY2" fmla="*/ 0 h 428625"/>
              <a:gd name="connsiteX3" fmla="*/ 38100 w 1590675"/>
              <a:gd name="connsiteY3" fmla="*/ 19050 h 428625"/>
              <a:gd name="connsiteX4" fmla="*/ 0 w 1590675"/>
              <a:gd name="connsiteY4" fmla="*/ 419100 h 428625"/>
              <a:gd name="connsiteX0" fmla="*/ 0 w 1590675"/>
              <a:gd name="connsiteY0" fmla="*/ 419100 h 428625"/>
              <a:gd name="connsiteX1" fmla="*/ 1590675 w 1590675"/>
              <a:gd name="connsiteY1" fmla="*/ 428625 h 428625"/>
              <a:gd name="connsiteX2" fmla="*/ 1571625 w 1590675"/>
              <a:gd name="connsiteY2" fmla="*/ 0 h 428625"/>
              <a:gd name="connsiteX3" fmla="*/ 891073 w 1590675"/>
              <a:gd name="connsiteY3" fmla="*/ 10001 h 428625"/>
              <a:gd name="connsiteX4" fmla="*/ 38100 w 1590675"/>
              <a:gd name="connsiteY4" fmla="*/ 19050 h 428625"/>
              <a:gd name="connsiteX5" fmla="*/ 0 w 1590675"/>
              <a:gd name="connsiteY5" fmla="*/ 419100 h 428625"/>
              <a:gd name="connsiteX0" fmla="*/ 0 w 1590675"/>
              <a:gd name="connsiteY0" fmla="*/ 453390 h 462915"/>
              <a:gd name="connsiteX1" fmla="*/ 1590675 w 1590675"/>
              <a:gd name="connsiteY1" fmla="*/ 462915 h 462915"/>
              <a:gd name="connsiteX2" fmla="*/ 1571625 w 1590675"/>
              <a:gd name="connsiteY2" fmla="*/ 34290 h 462915"/>
              <a:gd name="connsiteX3" fmla="*/ 1060450 w 1590675"/>
              <a:gd name="connsiteY3" fmla="*/ 0 h 462915"/>
              <a:gd name="connsiteX4" fmla="*/ 38100 w 1590675"/>
              <a:gd name="connsiteY4" fmla="*/ 53340 h 462915"/>
              <a:gd name="connsiteX5" fmla="*/ 0 w 1590675"/>
              <a:gd name="connsiteY5" fmla="*/ 453390 h 462915"/>
              <a:gd name="connsiteX0" fmla="*/ 0 w 1767417"/>
              <a:gd name="connsiteY0" fmla="*/ 445770 h 462915"/>
              <a:gd name="connsiteX1" fmla="*/ 1767417 w 1767417"/>
              <a:gd name="connsiteY1" fmla="*/ 462915 h 462915"/>
              <a:gd name="connsiteX2" fmla="*/ 1748367 w 1767417"/>
              <a:gd name="connsiteY2" fmla="*/ 34290 h 462915"/>
              <a:gd name="connsiteX3" fmla="*/ 1237192 w 1767417"/>
              <a:gd name="connsiteY3" fmla="*/ 0 h 462915"/>
              <a:gd name="connsiteX4" fmla="*/ 214842 w 1767417"/>
              <a:gd name="connsiteY4" fmla="*/ 53340 h 462915"/>
              <a:gd name="connsiteX5" fmla="*/ 0 w 1767417"/>
              <a:gd name="connsiteY5" fmla="*/ 445770 h 462915"/>
              <a:gd name="connsiteX0" fmla="*/ 0 w 1767417"/>
              <a:gd name="connsiteY0" fmla="*/ 445770 h 462915"/>
              <a:gd name="connsiteX1" fmla="*/ 1767417 w 1767417"/>
              <a:gd name="connsiteY1" fmla="*/ 462915 h 462915"/>
              <a:gd name="connsiteX2" fmla="*/ 1748367 w 1767417"/>
              <a:gd name="connsiteY2" fmla="*/ 34290 h 462915"/>
              <a:gd name="connsiteX3" fmla="*/ 1237192 w 1767417"/>
              <a:gd name="connsiteY3" fmla="*/ 0 h 462915"/>
              <a:gd name="connsiteX4" fmla="*/ 0 w 1767417"/>
              <a:gd name="connsiteY4" fmla="*/ 308610 h 462915"/>
              <a:gd name="connsiteX5" fmla="*/ 0 w 1767417"/>
              <a:gd name="connsiteY5" fmla="*/ 445770 h 46291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274320 h 428625"/>
              <a:gd name="connsiteX4" fmla="*/ 0 w 1767417"/>
              <a:gd name="connsiteY4" fmla="*/ 274320 h 428625"/>
              <a:gd name="connsiteX5" fmla="*/ 0 w 1767417"/>
              <a:gd name="connsiteY5"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274320 h 428625"/>
              <a:gd name="connsiteX4" fmla="*/ 0 w 1767417"/>
              <a:gd name="connsiteY4" fmla="*/ 274320 h 428625"/>
              <a:gd name="connsiteX5" fmla="*/ 0 w 1767417"/>
              <a:gd name="connsiteY5"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274320 h 428625"/>
              <a:gd name="connsiteX4" fmla="*/ 883709 w 1767417"/>
              <a:gd name="connsiteY4" fmla="*/ 184309 h 428625"/>
              <a:gd name="connsiteX5" fmla="*/ 0 w 1767417"/>
              <a:gd name="connsiteY5" fmla="*/ 274320 h 428625"/>
              <a:gd name="connsiteX6" fmla="*/ 0 w 1767417"/>
              <a:gd name="connsiteY6"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274320 h 428625"/>
              <a:gd name="connsiteX4" fmla="*/ 441854 w 1767417"/>
              <a:gd name="connsiteY4" fmla="*/ 102870 h 428625"/>
              <a:gd name="connsiteX5" fmla="*/ 0 w 1767417"/>
              <a:gd name="connsiteY5" fmla="*/ 274320 h 428625"/>
              <a:gd name="connsiteX6" fmla="*/ 0 w 1767417"/>
              <a:gd name="connsiteY6"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0 h 428625"/>
              <a:gd name="connsiteX4" fmla="*/ 441854 w 1767417"/>
              <a:gd name="connsiteY4" fmla="*/ 102870 h 428625"/>
              <a:gd name="connsiteX5" fmla="*/ 0 w 1767417"/>
              <a:gd name="connsiteY5" fmla="*/ 274320 h 428625"/>
              <a:gd name="connsiteX6" fmla="*/ 0 w 1767417"/>
              <a:gd name="connsiteY6"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0 h 428625"/>
              <a:gd name="connsiteX4" fmla="*/ 0 w 1767417"/>
              <a:gd name="connsiteY4" fmla="*/ 0 h 428625"/>
              <a:gd name="connsiteX5" fmla="*/ 0 w 1767417"/>
              <a:gd name="connsiteY5" fmla="*/ 274320 h 428625"/>
              <a:gd name="connsiteX6" fmla="*/ 0 w 1767417"/>
              <a:gd name="connsiteY6"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1119364 w 1767417"/>
              <a:gd name="connsiteY3" fmla="*/ 0 h 428625"/>
              <a:gd name="connsiteX4" fmla="*/ 441854 w 1767417"/>
              <a:gd name="connsiteY4" fmla="*/ 0 h 428625"/>
              <a:gd name="connsiteX5" fmla="*/ 0 w 1767417"/>
              <a:gd name="connsiteY5" fmla="*/ 0 h 428625"/>
              <a:gd name="connsiteX6" fmla="*/ 0 w 1767417"/>
              <a:gd name="connsiteY6" fmla="*/ 274320 h 428625"/>
              <a:gd name="connsiteX7" fmla="*/ 0 w 1767417"/>
              <a:gd name="connsiteY7" fmla="*/ 411480 h 428625"/>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441854 w 1851580"/>
              <a:gd name="connsiteY4" fmla="*/ 1163411 h 1592036"/>
              <a:gd name="connsiteX5" fmla="*/ 0 w 1851580"/>
              <a:gd name="connsiteY5" fmla="*/ 1163411 h 1592036"/>
              <a:gd name="connsiteX6" fmla="*/ 0 w 1851580"/>
              <a:gd name="connsiteY6" fmla="*/ 1437731 h 1592036"/>
              <a:gd name="connsiteX7" fmla="*/ 0 w 1851580"/>
              <a:gd name="connsiteY7"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346604 w 1851580"/>
              <a:gd name="connsiteY4" fmla="*/ 1163411 h 1592036"/>
              <a:gd name="connsiteX5" fmla="*/ 0 w 1851580"/>
              <a:gd name="connsiteY5" fmla="*/ 1163411 h 1592036"/>
              <a:gd name="connsiteX6" fmla="*/ 0 w 1851580"/>
              <a:gd name="connsiteY6" fmla="*/ 1437731 h 1592036"/>
              <a:gd name="connsiteX7" fmla="*/ 0 w 1851580"/>
              <a:gd name="connsiteY7"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346604 w 1851580"/>
              <a:gd name="connsiteY4" fmla="*/ 1163411 h 1592036"/>
              <a:gd name="connsiteX5" fmla="*/ 0 w 1851580"/>
              <a:gd name="connsiteY5" fmla="*/ 1163411 h 1592036"/>
              <a:gd name="connsiteX6" fmla="*/ 908957 w 1851580"/>
              <a:gd name="connsiteY6" fmla="*/ 1160350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346604 w 1851580"/>
              <a:gd name="connsiteY4" fmla="*/ 1163411 h 1592036"/>
              <a:gd name="connsiteX5" fmla="*/ 0 w 1851580"/>
              <a:gd name="connsiteY5" fmla="*/ 1163411 h 1592036"/>
              <a:gd name="connsiteX6" fmla="*/ 84163 w 1851580"/>
              <a:gd name="connsiteY6" fmla="*/ 1224644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346604 w 1851580"/>
              <a:gd name="connsiteY4" fmla="*/ 1163411 h 1592036"/>
              <a:gd name="connsiteX5" fmla="*/ 1094115 w 1851580"/>
              <a:gd name="connsiteY5" fmla="*/ 1163411 h 1592036"/>
              <a:gd name="connsiteX6" fmla="*/ 84163 w 1851580"/>
              <a:gd name="connsiteY6" fmla="*/ 1224644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346604 w 1851580"/>
              <a:gd name="connsiteY4" fmla="*/ 1163411 h 1592036"/>
              <a:gd name="connsiteX5" fmla="*/ 1094115 w 1851580"/>
              <a:gd name="connsiteY5" fmla="*/ 1163411 h 1592036"/>
              <a:gd name="connsiteX6" fmla="*/ 0 w 1851580"/>
              <a:gd name="connsiteY6" fmla="*/ 1163411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91849 h 1592036"/>
              <a:gd name="connsiteX5" fmla="*/ 1094115 w 1851580"/>
              <a:gd name="connsiteY5" fmla="*/ 1163411 h 1592036"/>
              <a:gd name="connsiteX6" fmla="*/ 0 w 1851580"/>
              <a:gd name="connsiteY6" fmla="*/ 1163411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91849 h 1592036"/>
              <a:gd name="connsiteX5" fmla="*/ 1599092 w 1851580"/>
              <a:gd name="connsiteY5" fmla="*/ 1132795 h 1592036"/>
              <a:gd name="connsiteX6" fmla="*/ 0 w 1851580"/>
              <a:gd name="connsiteY6" fmla="*/ 1163411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91849 h 1592036"/>
              <a:gd name="connsiteX5" fmla="*/ 1599092 w 1851580"/>
              <a:gd name="connsiteY5" fmla="*/ 1132795 h 1592036"/>
              <a:gd name="connsiteX6" fmla="*/ 0 w 1851580"/>
              <a:gd name="connsiteY6" fmla="*/ 1132795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91849 h 1592036"/>
              <a:gd name="connsiteX5" fmla="*/ 1599092 w 1851580"/>
              <a:gd name="connsiteY5" fmla="*/ 1132795 h 1592036"/>
              <a:gd name="connsiteX6" fmla="*/ 0 w 1851580"/>
              <a:gd name="connsiteY6" fmla="*/ 1102179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91849 h 1592036"/>
              <a:gd name="connsiteX5" fmla="*/ 1599092 w 1851580"/>
              <a:gd name="connsiteY5" fmla="*/ 1102179 h 1592036"/>
              <a:gd name="connsiteX6" fmla="*/ 0 w 1851580"/>
              <a:gd name="connsiteY6" fmla="*/ 1102179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1102179 h 1592036"/>
              <a:gd name="connsiteX5" fmla="*/ 1599092 w 1851580"/>
              <a:gd name="connsiteY5" fmla="*/ 1102179 h 1592036"/>
              <a:gd name="connsiteX6" fmla="*/ 0 w 1851580"/>
              <a:gd name="connsiteY6" fmla="*/ 1102179 h 1592036"/>
              <a:gd name="connsiteX7" fmla="*/ 0 w 1851580"/>
              <a:gd name="connsiteY7" fmla="*/ 1437731 h 1592036"/>
              <a:gd name="connsiteX8" fmla="*/ 0 w 1851580"/>
              <a:gd name="connsiteY8" fmla="*/ 1574891 h 1592036"/>
              <a:gd name="connsiteX0" fmla="*/ 0 w 1767417"/>
              <a:gd name="connsiteY0" fmla="*/ 472712 h 489857"/>
              <a:gd name="connsiteX1" fmla="*/ 1767417 w 1767417"/>
              <a:gd name="connsiteY1" fmla="*/ 489857 h 489857"/>
              <a:gd name="connsiteX2" fmla="*/ 1748367 w 1767417"/>
              <a:gd name="connsiteY2" fmla="*/ 61232 h 489857"/>
              <a:gd name="connsiteX3" fmla="*/ 1767417 w 1767417"/>
              <a:gd name="connsiteY3" fmla="*/ 0 h 489857"/>
              <a:gd name="connsiteX4" fmla="*/ 1599092 w 1767417"/>
              <a:gd name="connsiteY4" fmla="*/ 0 h 489857"/>
              <a:gd name="connsiteX5" fmla="*/ 1599092 w 1767417"/>
              <a:gd name="connsiteY5" fmla="*/ 0 h 489857"/>
              <a:gd name="connsiteX6" fmla="*/ 0 w 1767417"/>
              <a:gd name="connsiteY6" fmla="*/ 0 h 489857"/>
              <a:gd name="connsiteX7" fmla="*/ 0 w 1767417"/>
              <a:gd name="connsiteY7" fmla="*/ 335552 h 489857"/>
              <a:gd name="connsiteX8" fmla="*/ 0 w 1767417"/>
              <a:gd name="connsiteY8" fmla="*/ 472712 h 489857"/>
              <a:gd name="connsiteX0" fmla="*/ 0 w 1767417"/>
              <a:gd name="connsiteY0" fmla="*/ 472712 h 472712"/>
              <a:gd name="connsiteX1" fmla="*/ 252488 w 1767417"/>
              <a:gd name="connsiteY1" fmla="*/ 459241 h 472712"/>
              <a:gd name="connsiteX2" fmla="*/ 1748367 w 1767417"/>
              <a:gd name="connsiteY2" fmla="*/ 61232 h 472712"/>
              <a:gd name="connsiteX3" fmla="*/ 1767417 w 1767417"/>
              <a:gd name="connsiteY3" fmla="*/ 0 h 472712"/>
              <a:gd name="connsiteX4" fmla="*/ 1599092 w 1767417"/>
              <a:gd name="connsiteY4" fmla="*/ 0 h 472712"/>
              <a:gd name="connsiteX5" fmla="*/ 1599092 w 1767417"/>
              <a:gd name="connsiteY5" fmla="*/ 0 h 472712"/>
              <a:gd name="connsiteX6" fmla="*/ 0 w 1767417"/>
              <a:gd name="connsiteY6" fmla="*/ 0 h 472712"/>
              <a:gd name="connsiteX7" fmla="*/ 0 w 1767417"/>
              <a:gd name="connsiteY7" fmla="*/ 335552 h 472712"/>
              <a:gd name="connsiteX8" fmla="*/ 0 w 1767417"/>
              <a:gd name="connsiteY8" fmla="*/ 472712 h 472712"/>
              <a:gd name="connsiteX0" fmla="*/ 0 w 1935742"/>
              <a:gd name="connsiteY0" fmla="*/ 459241 h 459241"/>
              <a:gd name="connsiteX1" fmla="*/ 420813 w 1935742"/>
              <a:gd name="connsiteY1" fmla="*/ 459241 h 459241"/>
              <a:gd name="connsiteX2" fmla="*/ 1916692 w 1935742"/>
              <a:gd name="connsiteY2" fmla="*/ 61232 h 459241"/>
              <a:gd name="connsiteX3" fmla="*/ 1935742 w 1935742"/>
              <a:gd name="connsiteY3" fmla="*/ 0 h 459241"/>
              <a:gd name="connsiteX4" fmla="*/ 1767417 w 1935742"/>
              <a:gd name="connsiteY4" fmla="*/ 0 h 459241"/>
              <a:gd name="connsiteX5" fmla="*/ 1767417 w 1935742"/>
              <a:gd name="connsiteY5" fmla="*/ 0 h 459241"/>
              <a:gd name="connsiteX6" fmla="*/ 168325 w 1935742"/>
              <a:gd name="connsiteY6" fmla="*/ 0 h 459241"/>
              <a:gd name="connsiteX7" fmla="*/ 168325 w 1935742"/>
              <a:gd name="connsiteY7" fmla="*/ 335552 h 459241"/>
              <a:gd name="connsiteX8" fmla="*/ 0 w 1935742"/>
              <a:gd name="connsiteY8" fmla="*/ 459241 h 459241"/>
              <a:gd name="connsiteX0" fmla="*/ 0 w 1935742"/>
              <a:gd name="connsiteY0" fmla="*/ 459241 h 459241"/>
              <a:gd name="connsiteX1" fmla="*/ 420813 w 1935742"/>
              <a:gd name="connsiteY1" fmla="*/ 459241 h 459241"/>
              <a:gd name="connsiteX2" fmla="*/ 1916692 w 1935742"/>
              <a:gd name="connsiteY2" fmla="*/ 61232 h 459241"/>
              <a:gd name="connsiteX3" fmla="*/ 1935742 w 1935742"/>
              <a:gd name="connsiteY3" fmla="*/ 0 h 459241"/>
              <a:gd name="connsiteX4" fmla="*/ 1767417 w 1935742"/>
              <a:gd name="connsiteY4" fmla="*/ 0 h 459241"/>
              <a:gd name="connsiteX5" fmla="*/ 1767417 w 1935742"/>
              <a:gd name="connsiteY5" fmla="*/ 0 h 459241"/>
              <a:gd name="connsiteX6" fmla="*/ 168325 w 1935742"/>
              <a:gd name="connsiteY6" fmla="*/ 0 h 459241"/>
              <a:gd name="connsiteX7" fmla="*/ 0 w 1935742"/>
              <a:gd name="connsiteY7" fmla="*/ 306161 h 459241"/>
              <a:gd name="connsiteX8" fmla="*/ 0 w 1935742"/>
              <a:gd name="connsiteY8" fmla="*/ 459241 h 459241"/>
              <a:gd name="connsiteX0" fmla="*/ 0 w 1935742"/>
              <a:gd name="connsiteY0" fmla="*/ 459241 h 459241"/>
              <a:gd name="connsiteX1" fmla="*/ 420813 w 1935742"/>
              <a:gd name="connsiteY1" fmla="*/ 459241 h 459241"/>
              <a:gd name="connsiteX2" fmla="*/ 1916692 w 1935742"/>
              <a:gd name="connsiteY2" fmla="*/ 61232 h 459241"/>
              <a:gd name="connsiteX3" fmla="*/ 1935742 w 1935742"/>
              <a:gd name="connsiteY3" fmla="*/ 0 h 459241"/>
              <a:gd name="connsiteX4" fmla="*/ 1767417 w 1935742"/>
              <a:gd name="connsiteY4" fmla="*/ 0 h 459241"/>
              <a:gd name="connsiteX5" fmla="*/ 1767417 w 1935742"/>
              <a:gd name="connsiteY5" fmla="*/ 0 h 459241"/>
              <a:gd name="connsiteX6" fmla="*/ 0 w 1935742"/>
              <a:gd name="connsiteY6" fmla="*/ 0 h 459241"/>
              <a:gd name="connsiteX7" fmla="*/ 0 w 1935742"/>
              <a:gd name="connsiteY7" fmla="*/ 306161 h 459241"/>
              <a:gd name="connsiteX8" fmla="*/ 0 w 1935742"/>
              <a:gd name="connsiteY8" fmla="*/ 459241 h 459241"/>
              <a:gd name="connsiteX0" fmla="*/ 0 w 1935742"/>
              <a:gd name="connsiteY0" fmla="*/ 459241 h 459241"/>
              <a:gd name="connsiteX1" fmla="*/ 420813 w 1935742"/>
              <a:gd name="connsiteY1" fmla="*/ 459241 h 459241"/>
              <a:gd name="connsiteX2" fmla="*/ 420813 w 1935742"/>
              <a:gd name="connsiteY2" fmla="*/ 61232 h 459241"/>
              <a:gd name="connsiteX3" fmla="*/ 1935742 w 1935742"/>
              <a:gd name="connsiteY3" fmla="*/ 0 h 459241"/>
              <a:gd name="connsiteX4" fmla="*/ 1767417 w 1935742"/>
              <a:gd name="connsiteY4" fmla="*/ 0 h 459241"/>
              <a:gd name="connsiteX5" fmla="*/ 1767417 w 1935742"/>
              <a:gd name="connsiteY5" fmla="*/ 0 h 459241"/>
              <a:gd name="connsiteX6" fmla="*/ 0 w 1935742"/>
              <a:gd name="connsiteY6" fmla="*/ 0 h 459241"/>
              <a:gd name="connsiteX7" fmla="*/ 0 w 1935742"/>
              <a:gd name="connsiteY7" fmla="*/ 306161 h 459241"/>
              <a:gd name="connsiteX8" fmla="*/ 0 w 1935742"/>
              <a:gd name="connsiteY8" fmla="*/ 459241 h 459241"/>
              <a:gd name="connsiteX0" fmla="*/ 0 w 1767417"/>
              <a:gd name="connsiteY0" fmla="*/ 459241 h 459241"/>
              <a:gd name="connsiteX1" fmla="*/ 420813 w 1767417"/>
              <a:gd name="connsiteY1" fmla="*/ 459241 h 459241"/>
              <a:gd name="connsiteX2" fmla="*/ 420813 w 1767417"/>
              <a:gd name="connsiteY2" fmla="*/ 61232 h 459241"/>
              <a:gd name="connsiteX3" fmla="*/ 1430766 w 1767417"/>
              <a:gd name="connsiteY3" fmla="*/ 91848 h 459241"/>
              <a:gd name="connsiteX4" fmla="*/ 1767417 w 1767417"/>
              <a:gd name="connsiteY4" fmla="*/ 0 h 459241"/>
              <a:gd name="connsiteX5" fmla="*/ 1767417 w 1767417"/>
              <a:gd name="connsiteY5" fmla="*/ 0 h 459241"/>
              <a:gd name="connsiteX6" fmla="*/ 0 w 1767417"/>
              <a:gd name="connsiteY6" fmla="*/ 0 h 459241"/>
              <a:gd name="connsiteX7" fmla="*/ 0 w 1767417"/>
              <a:gd name="connsiteY7" fmla="*/ 306161 h 459241"/>
              <a:gd name="connsiteX8" fmla="*/ 0 w 1767417"/>
              <a:gd name="connsiteY8" fmla="*/ 459241 h 459241"/>
              <a:gd name="connsiteX0" fmla="*/ 0 w 1767417"/>
              <a:gd name="connsiteY0" fmla="*/ 489857 h 489857"/>
              <a:gd name="connsiteX1" fmla="*/ 420813 w 1767417"/>
              <a:gd name="connsiteY1" fmla="*/ 489857 h 489857"/>
              <a:gd name="connsiteX2" fmla="*/ 420813 w 1767417"/>
              <a:gd name="connsiteY2" fmla="*/ 91848 h 489857"/>
              <a:gd name="connsiteX3" fmla="*/ 1430766 w 1767417"/>
              <a:gd name="connsiteY3" fmla="*/ 122464 h 489857"/>
              <a:gd name="connsiteX4" fmla="*/ 1767417 w 1767417"/>
              <a:gd name="connsiteY4" fmla="*/ 30616 h 489857"/>
              <a:gd name="connsiteX5" fmla="*/ 1430766 w 1767417"/>
              <a:gd name="connsiteY5" fmla="*/ 0 h 489857"/>
              <a:gd name="connsiteX6" fmla="*/ 0 w 1767417"/>
              <a:gd name="connsiteY6" fmla="*/ 30616 h 489857"/>
              <a:gd name="connsiteX7" fmla="*/ 0 w 1767417"/>
              <a:gd name="connsiteY7" fmla="*/ 336777 h 489857"/>
              <a:gd name="connsiteX8" fmla="*/ 0 w 1767417"/>
              <a:gd name="connsiteY8" fmla="*/ 489857 h 489857"/>
              <a:gd name="connsiteX0" fmla="*/ 0 w 1767417"/>
              <a:gd name="connsiteY0" fmla="*/ 489857 h 489857"/>
              <a:gd name="connsiteX1" fmla="*/ 420813 w 1767417"/>
              <a:gd name="connsiteY1" fmla="*/ 489857 h 489857"/>
              <a:gd name="connsiteX2" fmla="*/ 420813 w 1767417"/>
              <a:gd name="connsiteY2" fmla="*/ 91848 h 489857"/>
              <a:gd name="connsiteX3" fmla="*/ 1430766 w 1767417"/>
              <a:gd name="connsiteY3" fmla="*/ 122464 h 489857"/>
              <a:gd name="connsiteX4" fmla="*/ 1767417 w 1767417"/>
              <a:gd name="connsiteY4" fmla="*/ 30616 h 489857"/>
              <a:gd name="connsiteX5" fmla="*/ 1430766 w 1767417"/>
              <a:gd name="connsiteY5" fmla="*/ 0 h 489857"/>
              <a:gd name="connsiteX6" fmla="*/ 0 w 1767417"/>
              <a:gd name="connsiteY6" fmla="*/ 0 h 489857"/>
              <a:gd name="connsiteX7" fmla="*/ 0 w 1767417"/>
              <a:gd name="connsiteY7" fmla="*/ 336777 h 489857"/>
              <a:gd name="connsiteX8" fmla="*/ 0 w 1767417"/>
              <a:gd name="connsiteY8" fmla="*/ 489857 h 489857"/>
              <a:gd name="connsiteX0" fmla="*/ 0 w 1430766"/>
              <a:gd name="connsiteY0" fmla="*/ 489857 h 489857"/>
              <a:gd name="connsiteX1" fmla="*/ 420813 w 1430766"/>
              <a:gd name="connsiteY1" fmla="*/ 489857 h 489857"/>
              <a:gd name="connsiteX2" fmla="*/ 420813 w 1430766"/>
              <a:gd name="connsiteY2" fmla="*/ 91848 h 489857"/>
              <a:gd name="connsiteX3" fmla="*/ 1430766 w 1430766"/>
              <a:gd name="connsiteY3" fmla="*/ 122464 h 489857"/>
              <a:gd name="connsiteX4" fmla="*/ 1430766 w 1430766"/>
              <a:gd name="connsiteY4" fmla="*/ 61232 h 489857"/>
              <a:gd name="connsiteX5" fmla="*/ 1430766 w 1430766"/>
              <a:gd name="connsiteY5" fmla="*/ 0 h 489857"/>
              <a:gd name="connsiteX6" fmla="*/ 0 w 1430766"/>
              <a:gd name="connsiteY6" fmla="*/ 0 h 489857"/>
              <a:gd name="connsiteX7" fmla="*/ 0 w 1430766"/>
              <a:gd name="connsiteY7" fmla="*/ 336777 h 489857"/>
              <a:gd name="connsiteX8" fmla="*/ 0 w 1430766"/>
              <a:gd name="connsiteY8" fmla="*/ 489857 h 489857"/>
              <a:gd name="connsiteX0" fmla="*/ 0 w 1430766"/>
              <a:gd name="connsiteY0" fmla="*/ 489857 h 489857"/>
              <a:gd name="connsiteX1" fmla="*/ 420813 w 1430766"/>
              <a:gd name="connsiteY1" fmla="*/ 489857 h 489857"/>
              <a:gd name="connsiteX2" fmla="*/ 420813 w 1430766"/>
              <a:gd name="connsiteY2" fmla="*/ 91848 h 489857"/>
              <a:gd name="connsiteX3" fmla="*/ 1430766 w 1430766"/>
              <a:gd name="connsiteY3" fmla="*/ 91848 h 489857"/>
              <a:gd name="connsiteX4" fmla="*/ 1430766 w 1430766"/>
              <a:gd name="connsiteY4" fmla="*/ 61232 h 489857"/>
              <a:gd name="connsiteX5" fmla="*/ 1430766 w 1430766"/>
              <a:gd name="connsiteY5" fmla="*/ 0 h 489857"/>
              <a:gd name="connsiteX6" fmla="*/ 0 w 1430766"/>
              <a:gd name="connsiteY6" fmla="*/ 0 h 489857"/>
              <a:gd name="connsiteX7" fmla="*/ 0 w 1430766"/>
              <a:gd name="connsiteY7" fmla="*/ 336777 h 489857"/>
              <a:gd name="connsiteX8" fmla="*/ 0 w 1430766"/>
              <a:gd name="connsiteY8" fmla="*/ 489857 h 489857"/>
              <a:gd name="connsiteX0" fmla="*/ 0 w 1430766"/>
              <a:gd name="connsiteY0" fmla="*/ 489857 h 489857"/>
              <a:gd name="connsiteX1" fmla="*/ 420813 w 1430766"/>
              <a:gd name="connsiteY1" fmla="*/ 489857 h 489857"/>
              <a:gd name="connsiteX2" fmla="*/ 420814 w 1430766"/>
              <a:gd name="connsiteY2" fmla="*/ 122464 h 489857"/>
              <a:gd name="connsiteX3" fmla="*/ 1430766 w 1430766"/>
              <a:gd name="connsiteY3" fmla="*/ 91848 h 489857"/>
              <a:gd name="connsiteX4" fmla="*/ 1430766 w 1430766"/>
              <a:gd name="connsiteY4" fmla="*/ 61232 h 489857"/>
              <a:gd name="connsiteX5" fmla="*/ 1430766 w 1430766"/>
              <a:gd name="connsiteY5" fmla="*/ 0 h 489857"/>
              <a:gd name="connsiteX6" fmla="*/ 0 w 1430766"/>
              <a:gd name="connsiteY6" fmla="*/ 0 h 489857"/>
              <a:gd name="connsiteX7" fmla="*/ 0 w 1430766"/>
              <a:gd name="connsiteY7" fmla="*/ 336777 h 489857"/>
              <a:gd name="connsiteX8" fmla="*/ 0 w 1430766"/>
              <a:gd name="connsiteY8" fmla="*/ 489857 h 489857"/>
              <a:gd name="connsiteX0" fmla="*/ 0 w 1430766"/>
              <a:gd name="connsiteY0" fmla="*/ 489857 h 489857"/>
              <a:gd name="connsiteX1" fmla="*/ 420813 w 1430766"/>
              <a:gd name="connsiteY1" fmla="*/ 489857 h 489857"/>
              <a:gd name="connsiteX2" fmla="*/ 420814 w 1430766"/>
              <a:gd name="connsiteY2" fmla="*/ 122464 h 489857"/>
              <a:gd name="connsiteX3" fmla="*/ 1430766 w 1430766"/>
              <a:gd name="connsiteY3" fmla="*/ 122464 h 489857"/>
              <a:gd name="connsiteX4" fmla="*/ 1430766 w 1430766"/>
              <a:gd name="connsiteY4" fmla="*/ 61232 h 489857"/>
              <a:gd name="connsiteX5" fmla="*/ 1430766 w 1430766"/>
              <a:gd name="connsiteY5" fmla="*/ 0 h 489857"/>
              <a:gd name="connsiteX6" fmla="*/ 0 w 1430766"/>
              <a:gd name="connsiteY6" fmla="*/ 0 h 489857"/>
              <a:gd name="connsiteX7" fmla="*/ 0 w 1430766"/>
              <a:gd name="connsiteY7" fmla="*/ 336777 h 489857"/>
              <a:gd name="connsiteX8" fmla="*/ 0 w 1430766"/>
              <a:gd name="connsiteY8" fmla="*/ 489857 h 489857"/>
              <a:gd name="connsiteX0" fmla="*/ 0 w 1430766"/>
              <a:gd name="connsiteY0" fmla="*/ 489857 h 489857"/>
              <a:gd name="connsiteX1" fmla="*/ 420813 w 1430766"/>
              <a:gd name="connsiteY1" fmla="*/ 489857 h 489857"/>
              <a:gd name="connsiteX2" fmla="*/ 420814 w 1430766"/>
              <a:gd name="connsiteY2" fmla="*/ 122464 h 489857"/>
              <a:gd name="connsiteX3" fmla="*/ 1430766 w 1430766"/>
              <a:gd name="connsiteY3" fmla="*/ 122464 h 489857"/>
              <a:gd name="connsiteX4" fmla="*/ 1430766 w 1430766"/>
              <a:gd name="connsiteY4" fmla="*/ 61232 h 489857"/>
              <a:gd name="connsiteX5" fmla="*/ 1430766 w 1430766"/>
              <a:gd name="connsiteY5" fmla="*/ 0 h 489857"/>
              <a:gd name="connsiteX6" fmla="*/ 0 w 1430766"/>
              <a:gd name="connsiteY6" fmla="*/ 0 h 489857"/>
              <a:gd name="connsiteX7" fmla="*/ 0 w 1430766"/>
              <a:gd name="connsiteY7" fmla="*/ 489857 h 489857"/>
              <a:gd name="connsiteX0" fmla="*/ 0 w 1430766"/>
              <a:gd name="connsiteY0" fmla="*/ 489857 h 489857"/>
              <a:gd name="connsiteX1" fmla="*/ 420813 w 1430766"/>
              <a:gd name="connsiteY1" fmla="*/ 489857 h 489857"/>
              <a:gd name="connsiteX2" fmla="*/ 420814 w 1430766"/>
              <a:gd name="connsiteY2" fmla="*/ 122464 h 489857"/>
              <a:gd name="connsiteX3" fmla="*/ 1430766 w 1430766"/>
              <a:gd name="connsiteY3" fmla="*/ 122464 h 489857"/>
              <a:gd name="connsiteX4" fmla="*/ 1430766 w 1430766"/>
              <a:gd name="connsiteY4" fmla="*/ 61232 h 489857"/>
              <a:gd name="connsiteX5" fmla="*/ 1430766 w 1430766"/>
              <a:gd name="connsiteY5" fmla="*/ 0 h 489857"/>
              <a:gd name="connsiteX6" fmla="*/ 147285 w 1430766"/>
              <a:gd name="connsiteY6" fmla="*/ 8930 h 489857"/>
              <a:gd name="connsiteX7" fmla="*/ 0 w 1430766"/>
              <a:gd name="connsiteY7" fmla="*/ 489857 h 489857"/>
              <a:gd name="connsiteX0" fmla="*/ 0 w 1286988"/>
              <a:gd name="connsiteY0" fmla="*/ 489857 h 489857"/>
              <a:gd name="connsiteX1" fmla="*/ 277035 w 1286988"/>
              <a:gd name="connsiteY1" fmla="*/ 489857 h 489857"/>
              <a:gd name="connsiteX2" fmla="*/ 277036 w 1286988"/>
              <a:gd name="connsiteY2" fmla="*/ 122464 h 489857"/>
              <a:gd name="connsiteX3" fmla="*/ 1286988 w 1286988"/>
              <a:gd name="connsiteY3" fmla="*/ 122464 h 489857"/>
              <a:gd name="connsiteX4" fmla="*/ 1286988 w 1286988"/>
              <a:gd name="connsiteY4" fmla="*/ 61232 h 489857"/>
              <a:gd name="connsiteX5" fmla="*/ 1286988 w 1286988"/>
              <a:gd name="connsiteY5" fmla="*/ 0 h 489857"/>
              <a:gd name="connsiteX6" fmla="*/ 3507 w 1286988"/>
              <a:gd name="connsiteY6" fmla="*/ 8930 h 489857"/>
              <a:gd name="connsiteX7" fmla="*/ 0 w 1286988"/>
              <a:gd name="connsiteY7" fmla="*/ 489857 h 489857"/>
              <a:gd name="connsiteX0" fmla="*/ 0 w 1286988"/>
              <a:gd name="connsiteY0" fmla="*/ 489857 h 489857"/>
              <a:gd name="connsiteX1" fmla="*/ 277035 w 1286988"/>
              <a:gd name="connsiteY1" fmla="*/ 489857 h 489857"/>
              <a:gd name="connsiteX2" fmla="*/ 277036 w 1286988"/>
              <a:gd name="connsiteY2" fmla="*/ 122464 h 489857"/>
              <a:gd name="connsiteX3" fmla="*/ 1286988 w 1286988"/>
              <a:gd name="connsiteY3" fmla="*/ 122464 h 489857"/>
              <a:gd name="connsiteX4" fmla="*/ 1286988 w 1286988"/>
              <a:gd name="connsiteY4" fmla="*/ 61232 h 489857"/>
              <a:gd name="connsiteX5" fmla="*/ 1286988 w 1286988"/>
              <a:gd name="connsiteY5" fmla="*/ 0 h 489857"/>
              <a:gd name="connsiteX6" fmla="*/ 3507 w 1286988"/>
              <a:gd name="connsiteY6" fmla="*/ 12757 h 489857"/>
              <a:gd name="connsiteX7" fmla="*/ 0 w 1286988"/>
              <a:gd name="connsiteY7" fmla="*/ 489857 h 489857"/>
              <a:gd name="connsiteX0" fmla="*/ 0 w 1288157"/>
              <a:gd name="connsiteY0" fmla="*/ 478376 h 478376"/>
              <a:gd name="connsiteX1" fmla="*/ 277035 w 1288157"/>
              <a:gd name="connsiteY1" fmla="*/ 478376 h 478376"/>
              <a:gd name="connsiteX2" fmla="*/ 277036 w 1288157"/>
              <a:gd name="connsiteY2" fmla="*/ 110983 h 478376"/>
              <a:gd name="connsiteX3" fmla="*/ 1286988 w 1288157"/>
              <a:gd name="connsiteY3" fmla="*/ 110983 h 478376"/>
              <a:gd name="connsiteX4" fmla="*/ 1286988 w 1288157"/>
              <a:gd name="connsiteY4" fmla="*/ 49751 h 478376"/>
              <a:gd name="connsiteX5" fmla="*/ 1279974 w 1288157"/>
              <a:gd name="connsiteY5" fmla="*/ 0 h 478376"/>
              <a:gd name="connsiteX6" fmla="*/ 3507 w 1288157"/>
              <a:gd name="connsiteY6" fmla="*/ 1276 h 478376"/>
              <a:gd name="connsiteX7" fmla="*/ 0 w 1288157"/>
              <a:gd name="connsiteY7" fmla="*/ 478376 h 478376"/>
              <a:gd name="connsiteX0" fmla="*/ 0 w 1286988"/>
              <a:gd name="connsiteY0" fmla="*/ 478376 h 478376"/>
              <a:gd name="connsiteX1" fmla="*/ 277035 w 1286988"/>
              <a:gd name="connsiteY1" fmla="*/ 478376 h 478376"/>
              <a:gd name="connsiteX2" fmla="*/ 277036 w 1286988"/>
              <a:gd name="connsiteY2" fmla="*/ 110983 h 478376"/>
              <a:gd name="connsiteX3" fmla="*/ 1286988 w 1286988"/>
              <a:gd name="connsiteY3" fmla="*/ 49751 h 478376"/>
              <a:gd name="connsiteX4" fmla="*/ 1279974 w 1286988"/>
              <a:gd name="connsiteY4" fmla="*/ 0 h 478376"/>
              <a:gd name="connsiteX5" fmla="*/ 3507 w 1286988"/>
              <a:gd name="connsiteY5" fmla="*/ 1276 h 478376"/>
              <a:gd name="connsiteX6" fmla="*/ 0 w 1286988"/>
              <a:gd name="connsiteY6" fmla="*/ 478376 h 478376"/>
              <a:gd name="connsiteX0" fmla="*/ 0 w 1283481"/>
              <a:gd name="connsiteY0" fmla="*/ 478376 h 478376"/>
              <a:gd name="connsiteX1" fmla="*/ 277035 w 1283481"/>
              <a:gd name="connsiteY1" fmla="*/ 478376 h 478376"/>
              <a:gd name="connsiteX2" fmla="*/ 277036 w 1283481"/>
              <a:gd name="connsiteY2" fmla="*/ 110983 h 478376"/>
              <a:gd name="connsiteX3" fmla="*/ 1283481 w 1283481"/>
              <a:gd name="connsiteY3" fmla="*/ 119913 h 478376"/>
              <a:gd name="connsiteX4" fmla="*/ 1279974 w 1283481"/>
              <a:gd name="connsiteY4" fmla="*/ 0 h 478376"/>
              <a:gd name="connsiteX5" fmla="*/ 3507 w 1283481"/>
              <a:gd name="connsiteY5" fmla="*/ 1276 h 478376"/>
              <a:gd name="connsiteX6" fmla="*/ 0 w 1283481"/>
              <a:gd name="connsiteY6" fmla="*/ 478376 h 478376"/>
              <a:gd name="connsiteX0" fmla="*/ 0 w 1283481"/>
              <a:gd name="connsiteY0" fmla="*/ 478376 h 478376"/>
              <a:gd name="connsiteX1" fmla="*/ 277035 w 1283481"/>
              <a:gd name="connsiteY1" fmla="*/ 478376 h 478376"/>
              <a:gd name="connsiteX2" fmla="*/ 298077 w 1283481"/>
              <a:gd name="connsiteY2" fmla="*/ 123740 h 478376"/>
              <a:gd name="connsiteX3" fmla="*/ 1283481 w 1283481"/>
              <a:gd name="connsiteY3" fmla="*/ 119913 h 478376"/>
              <a:gd name="connsiteX4" fmla="*/ 1279974 w 1283481"/>
              <a:gd name="connsiteY4" fmla="*/ 0 h 478376"/>
              <a:gd name="connsiteX5" fmla="*/ 3507 w 1283481"/>
              <a:gd name="connsiteY5" fmla="*/ 1276 h 478376"/>
              <a:gd name="connsiteX6" fmla="*/ 0 w 1283481"/>
              <a:gd name="connsiteY6" fmla="*/ 478376 h 478376"/>
              <a:gd name="connsiteX0" fmla="*/ 0 w 1283481"/>
              <a:gd name="connsiteY0" fmla="*/ 478376 h 478376"/>
              <a:gd name="connsiteX1" fmla="*/ 319117 w 1283481"/>
              <a:gd name="connsiteY1" fmla="*/ 457965 h 478376"/>
              <a:gd name="connsiteX2" fmla="*/ 298077 w 1283481"/>
              <a:gd name="connsiteY2" fmla="*/ 123740 h 478376"/>
              <a:gd name="connsiteX3" fmla="*/ 1283481 w 1283481"/>
              <a:gd name="connsiteY3" fmla="*/ 119913 h 478376"/>
              <a:gd name="connsiteX4" fmla="*/ 1279974 w 1283481"/>
              <a:gd name="connsiteY4" fmla="*/ 0 h 478376"/>
              <a:gd name="connsiteX5" fmla="*/ 3507 w 1283481"/>
              <a:gd name="connsiteY5" fmla="*/ 1276 h 478376"/>
              <a:gd name="connsiteX6" fmla="*/ 0 w 1283481"/>
              <a:gd name="connsiteY6" fmla="*/ 478376 h 478376"/>
              <a:gd name="connsiteX0" fmla="*/ 0 w 1283481"/>
              <a:gd name="connsiteY0" fmla="*/ 460517 h 460517"/>
              <a:gd name="connsiteX1" fmla="*/ 319117 w 1283481"/>
              <a:gd name="connsiteY1" fmla="*/ 457965 h 460517"/>
              <a:gd name="connsiteX2" fmla="*/ 298077 w 1283481"/>
              <a:gd name="connsiteY2" fmla="*/ 123740 h 460517"/>
              <a:gd name="connsiteX3" fmla="*/ 1283481 w 1283481"/>
              <a:gd name="connsiteY3" fmla="*/ 119913 h 460517"/>
              <a:gd name="connsiteX4" fmla="*/ 1279974 w 1283481"/>
              <a:gd name="connsiteY4" fmla="*/ 0 h 460517"/>
              <a:gd name="connsiteX5" fmla="*/ 3507 w 1283481"/>
              <a:gd name="connsiteY5" fmla="*/ 1276 h 460517"/>
              <a:gd name="connsiteX6" fmla="*/ 0 w 1283481"/>
              <a:gd name="connsiteY6" fmla="*/ 460517 h 460517"/>
              <a:gd name="connsiteX0" fmla="*/ 0 w 1283481"/>
              <a:gd name="connsiteY0" fmla="*/ 456690 h 457965"/>
              <a:gd name="connsiteX1" fmla="*/ 319117 w 1283481"/>
              <a:gd name="connsiteY1" fmla="*/ 457965 h 457965"/>
              <a:gd name="connsiteX2" fmla="*/ 298077 w 1283481"/>
              <a:gd name="connsiteY2" fmla="*/ 123740 h 457965"/>
              <a:gd name="connsiteX3" fmla="*/ 1283481 w 1283481"/>
              <a:gd name="connsiteY3" fmla="*/ 119913 h 457965"/>
              <a:gd name="connsiteX4" fmla="*/ 1279974 w 1283481"/>
              <a:gd name="connsiteY4" fmla="*/ 0 h 457965"/>
              <a:gd name="connsiteX5" fmla="*/ 3507 w 1283481"/>
              <a:gd name="connsiteY5" fmla="*/ 1276 h 457965"/>
              <a:gd name="connsiteX6" fmla="*/ 0 w 1283481"/>
              <a:gd name="connsiteY6" fmla="*/ 456690 h 457965"/>
              <a:gd name="connsiteX0" fmla="*/ 0 w 1283481"/>
              <a:gd name="connsiteY0" fmla="*/ 456690 h 457965"/>
              <a:gd name="connsiteX1" fmla="*/ 305090 w 1283481"/>
              <a:gd name="connsiteY1" fmla="*/ 457965 h 457965"/>
              <a:gd name="connsiteX2" fmla="*/ 298077 w 1283481"/>
              <a:gd name="connsiteY2" fmla="*/ 123740 h 457965"/>
              <a:gd name="connsiteX3" fmla="*/ 1283481 w 1283481"/>
              <a:gd name="connsiteY3" fmla="*/ 119913 h 457965"/>
              <a:gd name="connsiteX4" fmla="*/ 1279974 w 1283481"/>
              <a:gd name="connsiteY4" fmla="*/ 0 h 457965"/>
              <a:gd name="connsiteX5" fmla="*/ 3507 w 1283481"/>
              <a:gd name="connsiteY5" fmla="*/ 1276 h 457965"/>
              <a:gd name="connsiteX6" fmla="*/ 0 w 1283481"/>
              <a:gd name="connsiteY6" fmla="*/ 456690 h 457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3481" h="457965">
                <a:moveTo>
                  <a:pt x="0" y="456690"/>
                </a:moveTo>
                <a:lnTo>
                  <a:pt x="305090" y="457965"/>
                </a:lnTo>
                <a:cubicBezTo>
                  <a:pt x="305090" y="335501"/>
                  <a:pt x="298077" y="246204"/>
                  <a:pt x="298077" y="123740"/>
                </a:cubicBezTo>
                <a:lnTo>
                  <a:pt x="1283481" y="119913"/>
                </a:lnTo>
                <a:cubicBezTo>
                  <a:pt x="1282312" y="101416"/>
                  <a:pt x="1282312" y="16584"/>
                  <a:pt x="1279974" y="0"/>
                </a:cubicBezTo>
                <a:lnTo>
                  <a:pt x="3507" y="1276"/>
                </a:lnTo>
                <a:lnTo>
                  <a:pt x="0" y="456690"/>
                </a:lnTo>
                <a:close/>
              </a:path>
            </a:pathLst>
          </a:custGeom>
          <a:solidFill>
            <a:srgbClr val="00B050">
              <a:alpha val="38000"/>
            </a:srgbClr>
          </a:solidFill>
          <a:ln cmpd="sng">
            <a:solidFill>
              <a:srgbClr val="008A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 Box 4"/>
          <p:cNvSpPr txBox="1">
            <a:spLocks noChangeArrowheads="1"/>
          </p:cNvSpPr>
          <p:nvPr/>
        </p:nvSpPr>
        <p:spPr bwMode="auto">
          <a:xfrm>
            <a:off x="6529612" y="1685975"/>
            <a:ext cx="1122680" cy="679587"/>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US" sz="1100" b="1" dirty="0" smtClean="0">
                <a:latin typeface="Calibri" pitchFamily="34" charset="0"/>
              </a:rPr>
              <a:t>EXISTING HOSPITAL BUILDING</a:t>
            </a:r>
          </a:p>
        </p:txBody>
      </p:sp>
      <p:sp>
        <p:nvSpPr>
          <p:cNvPr id="51" name="Text Box 4"/>
          <p:cNvSpPr txBox="1">
            <a:spLocks noChangeArrowheads="1"/>
          </p:cNvSpPr>
          <p:nvPr/>
        </p:nvSpPr>
        <p:spPr bwMode="auto">
          <a:xfrm rot="16041304">
            <a:off x="2197355" y="1513956"/>
            <a:ext cx="1104329" cy="259080"/>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CASIA STREET</a:t>
            </a:r>
            <a:endParaRPr kumimoji="0" lang="en-US" sz="1100" b="1" i="0" u="none" strike="noStrike" cap="none" normalizeH="0" baseline="0" dirty="0" smtClean="0">
              <a:ln>
                <a:noFill/>
              </a:ln>
              <a:solidFill>
                <a:schemeClr val="tx1"/>
              </a:solidFill>
              <a:effectLst/>
              <a:latin typeface="Calibri" pitchFamily="34" charset="0"/>
            </a:endParaRPr>
          </a:p>
        </p:txBody>
      </p:sp>
      <p:sp>
        <p:nvSpPr>
          <p:cNvPr id="52" name="Text Box 4"/>
          <p:cNvSpPr txBox="1">
            <a:spLocks noChangeArrowheads="1"/>
          </p:cNvSpPr>
          <p:nvPr/>
        </p:nvSpPr>
        <p:spPr bwMode="auto">
          <a:xfrm rot="3102584">
            <a:off x="1457909" y="4883854"/>
            <a:ext cx="2163465" cy="292453"/>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TREN URBANO ACCESS ROAD</a:t>
            </a:r>
            <a:endParaRPr kumimoji="0" lang="en-US" sz="1100" b="1" i="0" u="none" strike="noStrike" cap="none" normalizeH="0" baseline="0" dirty="0" smtClean="0">
              <a:ln>
                <a:noFill/>
              </a:ln>
              <a:solidFill>
                <a:schemeClr val="tx1"/>
              </a:solidFill>
              <a:effectLst/>
              <a:latin typeface="Calibri" pitchFamily="34" charset="0"/>
            </a:endParaRPr>
          </a:p>
        </p:txBody>
      </p:sp>
      <p:sp>
        <p:nvSpPr>
          <p:cNvPr id="53" name="Text Box 4"/>
          <p:cNvSpPr txBox="1">
            <a:spLocks noChangeArrowheads="1"/>
          </p:cNvSpPr>
          <p:nvPr/>
        </p:nvSpPr>
        <p:spPr bwMode="auto">
          <a:xfrm rot="21205542">
            <a:off x="5589159" y="5365503"/>
            <a:ext cx="828761" cy="293707"/>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PR-21</a:t>
            </a:r>
            <a:endParaRPr kumimoji="0" lang="en-US" sz="1100" b="1" i="0" u="none" strike="noStrike" cap="none" normalizeH="0" baseline="0" dirty="0" smtClean="0">
              <a:ln>
                <a:noFill/>
              </a:ln>
              <a:solidFill>
                <a:schemeClr val="tx1"/>
              </a:solidFill>
              <a:effectLst/>
              <a:latin typeface="Calibri" pitchFamily="34" charset="0"/>
            </a:endParaRPr>
          </a:p>
        </p:txBody>
      </p:sp>
      <p:cxnSp>
        <p:nvCxnSpPr>
          <p:cNvPr id="54" name="Straight Connector 53"/>
          <p:cNvCxnSpPr/>
          <p:nvPr/>
        </p:nvCxnSpPr>
        <p:spPr>
          <a:xfrm flipH="1">
            <a:off x="2917372" y="3267662"/>
            <a:ext cx="5296" cy="1327924"/>
          </a:xfrm>
          <a:prstGeom prst="line">
            <a:avLst/>
          </a:prstGeom>
          <a:solidFill>
            <a:srgbClr val="0000FF">
              <a:alpha val="55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cxnSp>
      <p:cxnSp>
        <p:nvCxnSpPr>
          <p:cNvPr id="57" name="Straight Connector 56"/>
          <p:cNvCxnSpPr>
            <a:stCxn id="28" idx="5"/>
          </p:cNvCxnSpPr>
          <p:nvPr/>
        </p:nvCxnSpPr>
        <p:spPr>
          <a:xfrm flipH="1">
            <a:off x="3621315" y="3449880"/>
            <a:ext cx="3250" cy="1138449"/>
          </a:xfrm>
          <a:prstGeom prst="line">
            <a:avLst/>
          </a:prstGeom>
          <a:solidFill>
            <a:srgbClr val="0000FF">
              <a:alpha val="55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cxnSp>
      <p:cxnSp>
        <p:nvCxnSpPr>
          <p:cNvPr id="58" name="Straight Connector 57"/>
          <p:cNvCxnSpPr>
            <a:stCxn id="28" idx="5"/>
            <a:endCxn id="28" idx="4"/>
          </p:cNvCxnSpPr>
          <p:nvPr/>
        </p:nvCxnSpPr>
        <p:spPr>
          <a:xfrm flipV="1">
            <a:off x="3624565" y="3446704"/>
            <a:ext cx="1155700" cy="3176"/>
          </a:xfrm>
          <a:prstGeom prst="line">
            <a:avLst/>
          </a:prstGeom>
          <a:solidFill>
            <a:srgbClr val="0000FF">
              <a:alpha val="55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cxnSp>
      <p:cxnSp>
        <p:nvCxnSpPr>
          <p:cNvPr id="66" name="Straight Connector 65"/>
          <p:cNvCxnSpPr/>
          <p:nvPr/>
        </p:nvCxnSpPr>
        <p:spPr>
          <a:xfrm>
            <a:off x="2926080" y="4587240"/>
            <a:ext cx="701040" cy="0"/>
          </a:xfrm>
          <a:prstGeom prst="line">
            <a:avLst/>
          </a:prstGeom>
          <a:solidFill>
            <a:srgbClr val="0000FF">
              <a:alpha val="55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cxnSp>
      <p:cxnSp>
        <p:nvCxnSpPr>
          <p:cNvPr id="39" name="Straight Connector 38"/>
          <p:cNvCxnSpPr/>
          <p:nvPr/>
        </p:nvCxnSpPr>
        <p:spPr>
          <a:xfrm rot="16200000" flipH="1">
            <a:off x="3997841" y="3785190"/>
            <a:ext cx="340242" cy="1"/>
          </a:xfrm>
          <a:prstGeom prst="line">
            <a:avLst/>
          </a:prstGeom>
          <a:solidFill>
            <a:srgbClr val="7AA2F2">
              <a:alpha val="27000"/>
            </a:srgbClr>
          </a:solidFill>
          <a:ln w="44450" cmpd="sng">
            <a:solidFill>
              <a:srgbClr val="008A3E"/>
            </a:solidFill>
            <a:prstDash val="sysDash"/>
          </a:ln>
        </p:spPr>
        <p:style>
          <a:lnRef idx="2">
            <a:schemeClr val="accent1">
              <a:shade val="50000"/>
            </a:schemeClr>
          </a:lnRef>
          <a:fillRef idx="1">
            <a:schemeClr val="accent1"/>
          </a:fillRef>
          <a:effectRef idx="0">
            <a:schemeClr val="accent1"/>
          </a:effectRef>
          <a:fontRef idx="minor">
            <a:schemeClr val="lt1"/>
          </a:fontRef>
        </p:style>
      </p:cxnSp>
      <p:cxnSp>
        <p:nvCxnSpPr>
          <p:cNvPr id="44" name="Straight Connector 43"/>
          <p:cNvCxnSpPr/>
          <p:nvPr/>
        </p:nvCxnSpPr>
        <p:spPr>
          <a:xfrm rot="5400000">
            <a:off x="3795828" y="2254101"/>
            <a:ext cx="2658136" cy="42536"/>
          </a:xfrm>
          <a:prstGeom prst="line">
            <a:avLst/>
          </a:prstGeom>
          <a:solidFill>
            <a:srgbClr val="7AA2F2">
              <a:alpha val="27000"/>
            </a:srgbClr>
          </a:solidFill>
          <a:ln w="44450" cmpd="sng">
            <a:solidFill>
              <a:srgbClr val="008A3E"/>
            </a:solidFill>
            <a:prstDash val="sysDash"/>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p:cNvCxnSpPr/>
          <p:nvPr/>
        </p:nvCxnSpPr>
        <p:spPr>
          <a:xfrm rot="10800000">
            <a:off x="4146698" y="3615070"/>
            <a:ext cx="967562" cy="0"/>
          </a:xfrm>
          <a:prstGeom prst="line">
            <a:avLst/>
          </a:prstGeom>
          <a:solidFill>
            <a:srgbClr val="7AA2F2">
              <a:alpha val="27000"/>
            </a:srgbClr>
          </a:solidFill>
          <a:ln w="44450" cmpd="sng">
            <a:solidFill>
              <a:srgbClr val="008A3E"/>
            </a:solidFill>
            <a:prstDash val="sysDash"/>
          </a:ln>
        </p:spPr>
        <p:style>
          <a:lnRef idx="2">
            <a:schemeClr val="accent1">
              <a:shade val="50000"/>
            </a:schemeClr>
          </a:lnRef>
          <a:fillRef idx="1">
            <a:schemeClr val="accent1"/>
          </a:fillRef>
          <a:effectRef idx="0">
            <a:schemeClr val="accent1"/>
          </a:effectRef>
          <a:fontRef idx="minor">
            <a:schemeClr val="lt1"/>
          </a:fontRef>
        </p:style>
      </p:cxnSp>
      <p:sp>
        <p:nvSpPr>
          <p:cNvPr id="34" name="Freeform 33"/>
          <p:cNvSpPr/>
          <p:nvPr/>
        </p:nvSpPr>
        <p:spPr>
          <a:xfrm>
            <a:off x="2756049" y="1868008"/>
            <a:ext cx="2009775" cy="2857500"/>
          </a:xfrm>
          <a:custGeom>
            <a:avLst/>
            <a:gdLst>
              <a:gd name="connsiteX0" fmla="*/ 704850 w 2009775"/>
              <a:gd name="connsiteY0" fmla="*/ 171450 h 2857500"/>
              <a:gd name="connsiteX1" fmla="*/ 704850 w 2009775"/>
              <a:gd name="connsiteY1" fmla="*/ 171450 h 2857500"/>
              <a:gd name="connsiteX2" fmla="*/ 904875 w 2009775"/>
              <a:gd name="connsiteY2" fmla="*/ 180975 h 2857500"/>
              <a:gd name="connsiteX3" fmla="*/ 904875 w 2009775"/>
              <a:gd name="connsiteY3" fmla="*/ 0 h 2857500"/>
              <a:gd name="connsiteX4" fmla="*/ 2009775 w 2009775"/>
              <a:gd name="connsiteY4" fmla="*/ 9525 h 2857500"/>
              <a:gd name="connsiteX5" fmla="*/ 1990725 w 2009775"/>
              <a:gd name="connsiteY5" fmla="*/ 1628775 h 2857500"/>
              <a:gd name="connsiteX6" fmla="*/ 866775 w 2009775"/>
              <a:gd name="connsiteY6" fmla="*/ 1628775 h 2857500"/>
              <a:gd name="connsiteX7" fmla="*/ 857250 w 2009775"/>
              <a:gd name="connsiteY7" fmla="*/ 2857500 h 2857500"/>
              <a:gd name="connsiteX8" fmla="*/ 123825 w 2009775"/>
              <a:gd name="connsiteY8" fmla="*/ 2847975 h 2857500"/>
              <a:gd name="connsiteX9" fmla="*/ 123825 w 2009775"/>
              <a:gd name="connsiteY9" fmla="*/ 2743200 h 2857500"/>
              <a:gd name="connsiteX10" fmla="*/ 0 w 2009775"/>
              <a:gd name="connsiteY10" fmla="*/ 2724150 h 2857500"/>
              <a:gd name="connsiteX11" fmla="*/ 0 w 2009775"/>
              <a:gd name="connsiteY11" fmla="*/ 1685925 h 2857500"/>
              <a:gd name="connsiteX12" fmla="*/ 485775 w 2009775"/>
              <a:gd name="connsiteY12" fmla="*/ 876300 h 2857500"/>
              <a:gd name="connsiteX13" fmla="*/ 704850 w 2009775"/>
              <a:gd name="connsiteY13" fmla="*/ 1714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9775" h="2857500">
                <a:moveTo>
                  <a:pt x="704850" y="171450"/>
                </a:moveTo>
                <a:lnTo>
                  <a:pt x="704850" y="171450"/>
                </a:lnTo>
                <a:lnTo>
                  <a:pt x="904875" y="180975"/>
                </a:lnTo>
                <a:lnTo>
                  <a:pt x="904875" y="0"/>
                </a:lnTo>
                <a:lnTo>
                  <a:pt x="2009775" y="9525"/>
                </a:lnTo>
                <a:lnTo>
                  <a:pt x="1990725" y="1628775"/>
                </a:lnTo>
                <a:lnTo>
                  <a:pt x="866775" y="1628775"/>
                </a:lnTo>
                <a:lnTo>
                  <a:pt x="857250" y="2857500"/>
                </a:lnTo>
                <a:lnTo>
                  <a:pt x="123825" y="2847975"/>
                </a:lnTo>
                <a:lnTo>
                  <a:pt x="123825" y="2743200"/>
                </a:lnTo>
                <a:lnTo>
                  <a:pt x="0" y="2724150"/>
                </a:lnTo>
                <a:lnTo>
                  <a:pt x="0" y="1685925"/>
                </a:lnTo>
                <a:lnTo>
                  <a:pt x="485775" y="876300"/>
                </a:lnTo>
                <a:lnTo>
                  <a:pt x="704850" y="171450"/>
                </a:lnTo>
                <a:close/>
              </a:path>
            </a:pathLst>
          </a:custGeom>
          <a:solidFill>
            <a:srgbClr val="FFD9B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 Box 4"/>
          <p:cNvSpPr txBox="1">
            <a:spLocks noChangeArrowheads="1"/>
          </p:cNvSpPr>
          <p:nvPr/>
        </p:nvSpPr>
        <p:spPr bwMode="auto">
          <a:xfrm>
            <a:off x="3581399" y="2445488"/>
            <a:ext cx="926806" cy="6166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NEW </a:t>
            </a:r>
            <a:r>
              <a:rPr lang="en-US" sz="1100" b="1" dirty="0" smtClean="0">
                <a:latin typeface="Calibri" pitchFamily="34" charset="0"/>
              </a:rPr>
              <a:t>PARKING STRUCTURE</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16" name="Freeform 15"/>
          <p:cNvSpPr/>
          <p:nvPr/>
        </p:nvSpPr>
        <p:spPr>
          <a:xfrm>
            <a:off x="4997450" y="1328420"/>
            <a:ext cx="298450" cy="1308100"/>
          </a:xfrm>
          <a:custGeom>
            <a:avLst/>
            <a:gdLst>
              <a:gd name="connsiteX0" fmla="*/ 0 w 1571625"/>
              <a:gd name="connsiteY0" fmla="*/ 419100 h 428625"/>
              <a:gd name="connsiteX1" fmla="*/ 1571625 w 1571625"/>
              <a:gd name="connsiteY1" fmla="*/ 428625 h 428625"/>
              <a:gd name="connsiteX2" fmla="*/ 1552575 w 1571625"/>
              <a:gd name="connsiteY2" fmla="*/ 0 h 428625"/>
              <a:gd name="connsiteX3" fmla="*/ 19050 w 1571625"/>
              <a:gd name="connsiteY3" fmla="*/ 19050 h 428625"/>
              <a:gd name="connsiteX4" fmla="*/ 0 w 1571625"/>
              <a:gd name="connsiteY4" fmla="*/ 419100 h 428625"/>
              <a:gd name="connsiteX0" fmla="*/ 0 w 1590675"/>
              <a:gd name="connsiteY0" fmla="*/ 419100 h 428625"/>
              <a:gd name="connsiteX1" fmla="*/ 1590675 w 1590675"/>
              <a:gd name="connsiteY1" fmla="*/ 428625 h 428625"/>
              <a:gd name="connsiteX2" fmla="*/ 1571625 w 1590675"/>
              <a:gd name="connsiteY2" fmla="*/ 0 h 428625"/>
              <a:gd name="connsiteX3" fmla="*/ 38100 w 1590675"/>
              <a:gd name="connsiteY3" fmla="*/ 19050 h 428625"/>
              <a:gd name="connsiteX4" fmla="*/ 0 w 1590675"/>
              <a:gd name="connsiteY4" fmla="*/ 419100 h 428625"/>
              <a:gd name="connsiteX0" fmla="*/ 0 w 1590675"/>
              <a:gd name="connsiteY0" fmla="*/ 419100 h 428625"/>
              <a:gd name="connsiteX1" fmla="*/ 1590675 w 1590675"/>
              <a:gd name="connsiteY1" fmla="*/ 428625 h 428625"/>
              <a:gd name="connsiteX2" fmla="*/ 1571625 w 1590675"/>
              <a:gd name="connsiteY2" fmla="*/ 0 h 428625"/>
              <a:gd name="connsiteX3" fmla="*/ 891073 w 1590675"/>
              <a:gd name="connsiteY3" fmla="*/ 10001 h 428625"/>
              <a:gd name="connsiteX4" fmla="*/ 38100 w 1590675"/>
              <a:gd name="connsiteY4" fmla="*/ 19050 h 428625"/>
              <a:gd name="connsiteX5" fmla="*/ 0 w 1590675"/>
              <a:gd name="connsiteY5" fmla="*/ 419100 h 428625"/>
              <a:gd name="connsiteX0" fmla="*/ 0 w 1590675"/>
              <a:gd name="connsiteY0" fmla="*/ 453390 h 462915"/>
              <a:gd name="connsiteX1" fmla="*/ 1590675 w 1590675"/>
              <a:gd name="connsiteY1" fmla="*/ 462915 h 462915"/>
              <a:gd name="connsiteX2" fmla="*/ 1571625 w 1590675"/>
              <a:gd name="connsiteY2" fmla="*/ 34290 h 462915"/>
              <a:gd name="connsiteX3" fmla="*/ 1060450 w 1590675"/>
              <a:gd name="connsiteY3" fmla="*/ 0 h 462915"/>
              <a:gd name="connsiteX4" fmla="*/ 38100 w 1590675"/>
              <a:gd name="connsiteY4" fmla="*/ 53340 h 462915"/>
              <a:gd name="connsiteX5" fmla="*/ 0 w 1590675"/>
              <a:gd name="connsiteY5" fmla="*/ 453390 h 462915"/>
              <a:gd name="connsiteX0" fmla="*/ 0 w 1767417"/>
              <a:gd name="connsiteY0" fmla="*/ 445770 h 462915"/>
              <a:gd name="connsiteX1" fmla="*/ 1767417 w 1767417"/>
              <a:gd name="connsiteY1" fmla="*/ 462915 h 462915"/>
              <a:gd name="connsiteX2" fmla="*/ 1748367 w 1767417"/>
              <a:gd name="connsiteY2" fmla="*/ 34290 h 462915"/>
              <a:gd name="connsiteX3" fmla="*/ 1237192 w 1767417"/>
              <a:gd name="connsiteY3" fmla="*/ 0 h 462915"/>
              <a:gd name="connsiteX4" fmla="*/ 214842 w 1767417"/>
              <a:gd name="connsiteY4" fmla="*/ 53340 h 462915"/>
              <a:gd name="connsiteX5" fmla="*/ 0 w 1767417"/>
              <a:gd name="connsiteY5" fmla="*/ 445770 h 462915"/>
              <a:gd name="connsiteX0" fmla="*/ 0 w 1767417"/>
              <a:gd name="connsiteY0" fmla="*/ 445770 h 462915"/>
              <a:gd name="connsiteX1" fmla="*/ 1767417 w 1767417"/>
              <a:gd name="connsiteY1" fmla="*/ 462915 h 462915"/>
              <a:gd name="connsiteX2" fmla="*/ 1748367 w 1767417"/>
              <a:gd name="connsiteY2" fmla="*/ 34290 h 462915"/>
              <a:gd name="connsiteX3" fmla="*/ 1237192 w 1767417"/>
              <a:gd name="connsiteY3" fmla="*/ 0 h 462915"/>
              <a:gd name="connsiteX4" fmla="*/ 0 w 1767417"/>
              <a:gd name="connsiteY4" fmla="*/ 308610 h 462915"/>
              <a:gd name="connsiteX5" fmla="*/ 0 w 1767417"/>
              <a:gd name="connsiteY5" fmla="*/ 445770 h 46291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274320 h 428625"/>
              <a:gd name="connsiteX4" fmla="*/ 0 w 1767417"/>
              <a:gd name="connsiteY4" fmla="*/ 274320 h 428625"/>
              <a:gd name="connsiteX5" fmla="*/ 0 w 1767417"/>
              <a:gd name="connsiteY5"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274320 h 428625"/>
              <a:gd name="connsiteX4" fmla="*/ 0 w 1767417"/>
              <a:gd name="connsiteY4" fmla="*/ 274320 h 428625"/>
              <a:gd name="connsiteX5" fmla="*/ 0 w 1767417"/>
              <a:gd name="connsiteY5"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274320 h 428625"/>
              <a:gd name="connsiteX4" fmla="*/ 883709 w 1767417"/>
              <a:gd name="connsiteY4" fmla="*/ 184309 h 428625"/>
              <a:gd name="connsiteX5" fmla="*/ 0 w 1767417"/>
              <a:gd name="connsiteY5" fmla="*/ 274320 h 428625"/>
              <a:gd name="connsiteX6" fmla="*/ 0 w 1767417"/>
              <a:gd name="connsiteY6"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274320 h 428625"/>
              <a:gd name="connsiteX4" fmla="*/ 441854 w 1767417"/>
              <a:gd name="connsiteY4" fmla="*/ 102870 h 428625"/>
              <a:gd name="connsiteX5" fmla="*/ 0 w 1767417"/>
              <a:gd name="connsiteY5" fmla="*/ 274320 h 428625"/>
              <a:gd name="connsiteX6" fmla="*/ 0 w 1767417"/>
              <a:gd name="connsiteY6"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0 h 428625"/>
              <a:gd name="connsiteX4" fmla="*/ 441854 w 1767417"/>
              <a:gd name="connsiteY4" fmla="*/ 102870 h 428625"/>
              <a:gd name="connsiteX5" fmla="*/ 0 w 1767417"/>
              <a:gd name="connsiteY5" fmla="*/ 274320 h 428625"/>
              <a:gd name="connsiteX6" fmla="*/ 0 w 1767417"/>
              <a:gd name="connsiteY6"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441854 w 1767417"/>
              <a:gd name="connsiteY3" fmla="*/ 0 h 428625"/>
              <a:gd name="connsiteX4" fmla="*/ 0 w 1767417"/>
              <a:gd name="connsiteY4" fmla="*/ 0 h 428625"/>
              <a:gd name="connsiteX5" fmla="*/ 0 w 1767417"/>
              <a:gd name="connsiteY5" fmla="*/ 274320 h 428625"/>
              <a:gd name="connsiteX6" fmla="*/ 0 w 1767417"/>
              <a:gd name="connsiteY6" fmla="*/ 411480 h 428625"/>
              <a:gd name="connsiteX0" fmla="*/ 0 w 1767417"/>
              <a:gd name="connsiteY0" fmla="*/ 411480 h 428625"/>
              <a:gd name="connsiteX1" fmla="*/ 1767417 w 1767417"/>
              <a:gd name="connsiteY1" fmla="*/ 428625 h 428625"/>
              <a:gd name="connsiteX2" fmla="*/ 1748367 w 1767417"/>
              <a:gd name="connsiteY2" fmla="*/ 0 h 428625"/>
              <a:gd name="connsiteX3" fmla="*/ 1119364 w 1767417"/>
              <a:gd name="connsiteY3" fmla="*/ 0 h 428625"/>
              <a:gd name="connsiteX4" fmla="*/ 441854 w 1767417"/>
              <a:gd name="connsiteY4" fmla="*/ 0 h 428625"/>
              <a:gd name="connsiteX5" fmla="*/ 0 w 1767417"/>
              <a:gd name="connsiteY5" fmla="*/ 0 h 428625"/>
              <a:gd name="connsiteX6" fmla="*/ 0 w 1767417"/>
              <a:gd name="connsiteY6" fmla="*/ 274320 h 428625"/>
              <a:gd name="connsiteX7" fmla="*/ 0 w 1767417"/>
              <a:gd name="connsiteY7" fmla="*/ 411480 h 428625"/>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441854 w 1851580"/>
              <a:gd name="connsiteY4" fmla="*/ 1163411 h 1592036"/>
              <a:gd name="connsiteX5" fmla="*/ 0 w 1851580"/>
              <a:gd name="connsiteY5" fmla="*/ 1163411 h 1592036"/>
              <a:gd name="connsiteX6" fmla="*/ 0 w 1851580"/>
              <a:gd name="connsiteY6" fmla="*/ 1437731 h 1592036"/>
              <a:gd name="connsiteX7" fmla="*/ 0 w 1851580"/>
              <a:gd name="connsiteY7"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346604 w 1851580"/>
              <a:gd name="connsiteY4" fmla="*/ 1163411 h 1592036"/>
              <a:gd name="connsiteX5" fmla="*/ 0 w 1851580"/>
              <a:gd name="connsiteY5" fmla="*/ 1163411 h 1592036"/>
              <a:gd name="connsiteX6" fmla="*/ 0 w 1851580"/>
              <a:gd name="connsiteY6" fmla="*/ 1437731 h 1592036"/>
              <a:gd name="connsiteX7" fmla="*/ 0 w 1851580"/>
              <a:gd name="connsiteY7"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346604 w 1851580"/>
              <a:gd name="connsiteY4" fmla="*/ 1163411 h 1592036"/>
              <a:gd name="connsiteX5" fmla="*/ 0 w 1851580"/>
              <a:gd name="connsiteY5" fmla="*/ 1163411 h 1592036"/>
              <a:gd name="connsiteX6" fmla="*/ 908957 w 1851580"/>
              <a:gd name="connsiteY6" fmla="*/ 1160350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346604 w 1851580"/>
              <a:gd name="connsiteY4" fmla="*/ 1163411 h 1592036"/>
              <a:gd name="connsiteX5" fmla="*/ 0 w 1851580"/>
              <a:gd name="connsiteY5" fmla="*/ 1163411 h 1592036"/>
              <a:gd name="connsiteX6" fmla="*/ 84163 w 1851580"/>
              <a:gd name="connsiteY6" fmla="*/ 1224644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346604 w 1851580"/>
              <a:gd name="connsiteY4" fmla="*/ 1163411 h 1592036"/>
              <a:gd name="connsiteX5" fmla="*/ 1094115 w 1851580"/>
              <a:gd name="connsiteY5" fmla="*/ 1163411 h 1592036"/>
              <a:gd name="connsiteX6" fmla="*/ 84163 w 1851580"/>
              <a:gd name="connsiteY6" fmla="*/ 1224644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346604 w 1851580"/>
              <a:gd name="connsiteY4" fmla="*/ 1163411 h 1592036"/>
              <a:gd name="connsiteX5" fmla="*/ 1094115 w 1851580"/>
              <a:gd name="connsiteY5" fmla="*/ 1163411 h 1592036"/>
              <a:gd name="connsiteX6" fmla="*/ 0 w 1851580"/>
              <a:gd name="connsiteY6" fmla="*/ 1163411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91849 h 1592036"/>
              <a:gd name="connsiteX5" fmla="*/ 1094115 w 1851580"/>
              <a:gd name="connsiteY5" fmla="*/ 1163411 h 1592036"/>
              <a:gd name="connsiteX6" fmla="*/ 0 w 1851580"/>
              <a:gd name="connsiteY6" fmla="*/ 1163411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91849 h 1592036"/>
              <a:gd name="connsiteX5" fmla="*/ 1599092 w 1851580"/>
              <a:gd name="connsiteY5" fmla="*/ 1132795 h 1592036"/>
              <a:gd name="connsiteX6" fmla="*/ 0 w 1851580"/>
              <a:gd name="connsiteY6" fmla="*/ 1163411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91849 h 1592036"/>
              <a:gd name="connsiteX5" fmla="*/ 1599092 w 1851580"/>
              <a:gd name="connsiteY5" fmla="*/ 1132795 h 1592036"/>
              <a:gd name="connsiteX6" fmla="*/ 0 w 1851580"/>
              <a:gd name="connsiteY6" fmla="*/ 1132795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91849 h 1592036"/>
              <a:gd name="connsiteX5" fmla="*/ 1599092 w 1851580"/>
              <a:gd name="connsiteY5" fmla="*/ 1132795 h 1592036"/>
              <a:gd name="connsiteX6" fmla="*/ 0 w 1851580"/>
              <a:gd name="connsiteY6" fmla="*/ 1102179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91849 h 1592036"/>
              <a:gd name="connsiteX5" fmla="*/ 1599092 w 1851580"/>
              <a:gd name="connsiteY5" fmla="*/ 1102179 h 1592036"/>
              <a:gd name="connsiteX6" fmla="*/ 0 w 1851580"/>
              <a:gd name="connsiteY6" fmla="*/ 1102179 h 1592036"/>
              <a:gd name="connsiteX7" fmla="*/ 0 w 1851580"/>
              <a:gd name="connsiteY7" fmla="*/ 1437731 h 1592036"/>
              <a:gd name="connsiteX8" fmla="*/ 0 w 1851580"/>
              <a:gd name="connsiteY8" fmla="*/ 1574891 h 1592036"/>
              <a:gd name="connsiteX0" fmla="*/ 0 w 1851580"/>
              <a:gd name="connsiteY0" fmla="*/ 1574891 h 1592036"/>
              <a:gd name="connsiteX1" fmla="*/ 1767417 w 1851580"/>
              <a:gd name="connsiteY1" fmla="*/ 1592036 h 1592036"/>
              <a:gd name="connsiteX2" fmla="*/ 1748367 w 1851580"/>
              <a:gd name="connsiteY2" fmla="*/ 1163411 h 1592036"/>
              <a:gd name="connsiteX3" fmla="*/ 1851580 w 1851580"/>
              <a:gd name="connsiteY3" fmla="*/ 0 h 1592036"/>
              <a:gd name="connsiteX4" fmla="*/ 1599092 w 1851580"/>
              <a:gd name="connsiteY4" fmla="*/ 1102179 h 1592036"/>
              <a:gd name="connsiteX5" fmla="*/ 1599092 w 1851580"/>
              <a:gd name="connsiteY5" fmla="*/ 1102179 h 1592036"/>
              <a:gd name="connsiteX6" fmla="*/ 0 w 1851580"/>
              <a:gd name="connsiteY6" fmla="*/ 1102179 h 1592036"/>
              <a:gd name="connsiteX7" fmla="*/ 0 w 1851580"/>
              <a:gd name="connsiteY7" fmla="*/ 1437731 h 1592036"/>
              <a:gd name="connsiteX8" fmla="*/ 0 w 1851580"/>
              <a:gd name="connsiteY8" fmla="*/ 1574891 h 1592036"/>
              <a:gd name="connsiteX0" fmla="*/ 0 w 1767417"/>
              <a:gd name="connsiteY0" fmla="*/ 472712 h 489857"/>
              <a:gd name="connsiteX1" fmla="*/ 1767417 w 1767417"/>
              <a:gd name="connsiteY1" fmla="*/ 489857 h 489857"/>
              <a:gd name="connsiteX2" fmla="*/ 1748367 w 1767417"/>
              <a:gd name="connsiteY2" fmla="*/ 61232 h 489857"/>
              <a:gd name="connsiteX3" fmla="*/ 1767417 w 1767417"/>
              <a:gd name="connsiteY3" fmla="*/ 0 h 489857"/>
              <a:gd name="connsiteX4" fmla="*/ 1599092 w 1767417"/>
              <a:gd name="connsiteY4" fmla="*/ 0 h 489857"/>
              <a:gd name="connsiteX5" fmla="*/ 1599092 w 1767417"/>
              <a:gd name="connsiteY5" fmla="*/ 0 h 489857"/>
              <a:gd name="connsiteX6" fmla="*/ 0 w 1767417"/>
              <a:gd name="connsiteY6" fmla="*/ 0 h 489857"/>
              <a:gd name="connsiteX7" fmla="*/ 0 w 1767417"/>
              <a:gd name="connsiteY7" fmla="*/ 335552 h 489857"/>
              <a:gd name="connsiteX8" fmla="*/ 0 w 1767417"/>
              <a:gd name="connsiteY8" fmla="*/ 472712 h 489857"/>
              <a:gd name="connsiteX0" fmla="*/ 0 w 1767417"/>
              <a:gd name="connsiteY0" fmla="*/ 472712 h 472712"/>
              <a:gd name="connsiteX1" fmla="*/ 252488 w 1767417"/>
              <a:gd name="connsiteY1" fmla="*/ 459241 h 472712"/>
              <a:gd name="connsiteX2" fmla="*/ 1748367 w 1767417"/>
              <a:gd name="connsiteY2" fmla="*/ 61232 h 472712"/>
              <a:gd name="connsiteX3" fmla="*/ 1767417 w 1767417"/>
              <a:gd name="connsiteY3" fmla="*/ 0 h 472712"/>
              <a:gd name="connsiteX4" fmla="*/ 1599092 w 1767417"/>
              <a:gd name="connsiteY4" fmla="*/ 0 h 472712"/>
              <a:gd name="connsiteX5" fmla="*/ 1599092 w 1767417"/>
              <a:gd name="connsiteY5" fmla="*/ 0 h 472712"/>
              <a:gd name="connsiteX6" fmla="*/ 0 w 1767417"/>
              <a:gd name="connsiteY6" fmla="*/ 0 h 472712"/>
              <a:gd name="connsiteX7" fmla="*/ 0 w 1767417"/>
              <a:gd name="connsiteY7" fmla="*/ 335552 h 472712"/>
              <a:gd name="connsiteX8" fmla="*/ 0 w 1767417"/>
              <a:gd name="connsiteY8" fmla="*/ 472712 h 472712"/>
              <a:gd name="connsiteX0" fmla="*/ 0 w 1935742"/>
              <a:gd name="connsiteY0" fmla="*/ 459241 h 459241"/>
              <a:gd name="connsiteX1" fmla="*/ 420813 w 1935742"/>
              <a:gd name="connsiteY1" fmla="*/ 459241 h 459241"/>
              <a:gd name="connsiteX2" fmla="*/ 1916692 w 1935742"/>
              <a:gd name="connsiteY2" fmla="*/ 61232 h 459241"/>
              <a:gd name="connsiteX3" fmla="*/ 1935742 w 1935742"/>
              <a:gd name="connsiteY3" fmla="*/ 0 h 459241"/>
              <a:gd name="connsiteX4" fmla="*/ 1767417 w 1935742"/>
              <a:gd name="connsiteY4" fmla="*/ 0 h 459241"/>
              <a:gd name="connsiteX5" fmla="*/ 1767417 w 1935742"/>
              <a:gd name="connsiteY5" fmla="*/ 0 h 459241"/>
              <a:gd name="connsiteX6" fmla="*/ 168325 w 1935742"/>
              <a:gd name="connsiteY6" fmla="*/ 0 h 459241"/>
              <a:gd name="connsiteX7" fmla="*/ 168325 w 1935742"/>
              <a:gd name="connsiteY7" fmla="*/ 335552 h 459241"/>
              <a:gd name="connsiteX8" fmla="*/ 0 w 1935742"/>
              <a:gd name="connsiteY8" fmla="*/ 459241 h 459241"/>
              <a:gd name="connsiteX0" fmla="*/ 0 w 1935742"/>
              <a:gd name="connsiteY0" fmla="*/ 459241 h 459241"/>
              <a:gd name="connsiteX1" fmla="*/ 420813 w 1935742"/>
              <a:gd name="connsiteY1" fmla="*/ 459241 h 459241"/>
              <a:gd name="connsiteX2" fmla="*/ 1916692 w 1935742"/>
              <a:gd name="connsiteY2" fmla="*/ 61232 h 459241"/>
              <a:gd name="connsiteX3" fmla="*/ 1935742 w 1935742"/>
              <a:gd name="connsiteY3" fmla="*/ 0 h 459241"/>
              <a:gd name="connsiteX4" fmla="*/ 1767417 w 1935742"/>
              <a:gd name="connsiteY4" fmla="*/ 0 h 459241"/>
              <a:gd name="connsiteX5" fmla="*/ 1767417 w 1935742"/>
              <a:gd name="connsiteY5" fmla="*/ 0 h 459241"/>
              <a:gd name="connsiteX6" fmla="*/ 168325 w 1935742"/>
              <a:gd name="connsiteY6" fmla="*/ 0 h 459241"/>
              <a:gd name="connsiteX7" fmla="*/ 0 w 1935742"/>
              <a:gd name="connsiteY7" fmla="*/ 306161 h 459241"/>
              <a:gd name="connsiteX8" fmla="*/ 0 w 1935742"/>
              <a:gd name="connsiteY8" fmla="*/ 459241 h 459241"/>
              <a:gd name="connsiteX0" fmla="*/ 0 w 1935742"/>
              <a:gd name="connsiteY0" fmla="*/ 459241 h 459241"/>
              <a:gd name="connsiteX1" fmla="*/ 420813 w 1935742"/>
              <a:gd name="connsiteY1" fmla="*/ 459241 h 459241"/>
              <a:gd name="connsiteX2" fmla="*/ 1916692 w 1935742"/>
              <a:gd name="connsiteY2" fmla="*/ 61232 h 459241"/>
              <a:gd name="connsiteX3" fmla="*/ 1935742 w 1935742"/>
              <a:gd name="connsiteY3" fmla="*/ 0 h 459241"/>
              <a:gd name="connsiteX4" fmla="*/ 1767417 w 1935742"/>
              <a:gd name="connsiteY4" fmla="*/ 0 h 459241"/>
              <a:gd name="connsiteX5" fmla="*/ 1767417 w 1935742"/>
              <a:gd name="connsiteY5" fmla="*/ 0 h 459241"/>
              <a:gd name="connsiteX6" fmla="*/ 0 w 1935742"/>
              <a:gd name="connsiteY6" fmla="*/ 0 h 459241"/>
              <a:gd name="connsiteX7" fmla="*/ 0 w 1935742"/>
              <a:gd name="connsiteY7" fmla="*/ 306161 h 459241"/>
              <a:gd name="connsiteX8" fmla="*/ 0 w 1935742"/>
              <a:gd name="connsiteY8" fmla="*/ 459241 h 459241"/>
              <a:gd name="connsiteX0" fmla="*/ 0 w 1935742"/>
              <a:gd name="connsiteY0" fmla="*/ 459241 h 459241"/>
              <a:gd name="connsiteX1" fmla="*/ 420813 w 1935742"/>
              <a:gd name="connsiteY1" fmla="*/ 459241 h 459241"/>
              <a:gd name="connsiteX2" fmla="*/ 420813 w 1935742"/>
              <a:gd name="connsiteY2" fmla="*/ 61232 h 459241"/>
              <a:gd name="connsiteX3" fmla="*/ 1935742 w 1935742"/>
              <a:gd name="connsiteY3" fmla="*/ 0 h 459241"/>
              <a:gd name="connsiteX4" fmla="*/ 1767417 w 1935742"/>
              <a:gd name="connsiteY4" fmla="*/ 0 h 459241"/>
              <a:gd name="connsiteX5" fmla="*/ 1767417 w 1935742"/>
              <a:gd name="connsiteY5" fmla="*/ 0 h 459241"/>
              <a:gd name="connsiteX6" fmla="*/ 0 w 1935742"/>
              <a:gd name="connsiteY6" fmla="*/ 0 h 459241"/>
              <a:gd name="connsiteX7" fmla="*/ 0 w 1935742"/>
              <a:gd name="connsiteY7" fmla="*/ 306161 h 459241"/>
              <a:gd name="connsiteX8" fmla="*/ 0 w 1935742"/>
              <a:gd name="connsiteY8" fmla="*/ 459241 h 459241"/>
              <a:gd name="connsiteX0" fmla="*/ 0 w 1767417"/>
              <a:gd name="connsiteY0" fmla="*/ 459241 h 459241"/>
              <a:gd name="connsiteX1" fmla="*/ 420813 w 1767417"/>
              <a:gd name="connsiteY1" fmla="*/ 459241 h 459241"/>
              <a:gd name="connsiteX2" fmla="*/ 420813 w 1767417"/>
              <a:gd name="connsiteY2" fmla="*/ 61232 h 459241"/>
              <a:gd name="connsiteX3" fmla="*/ 1430766 w 1767417"/>
              <a:gd name="connsiteY3" fmla="*/ 91848 h 459241"/>
              <a:gd name="connsiteX4" fmla="*/ 1767417 w 1767417"/>
              <a:gd name="connsiteY4" fmla="*/ 0 h 459241"/>
              <a:gd name="connsiteX5" fmla="*/ 1767417 w 1767417"/>
              <a:gd name="connsiteY5" fmla="*/ 0 h 459241"/>
              <a:gd name="connsiteX6" fmla="*/ 0 w 1767417"/>
              <a:gd name="connsiteY6" fmla="*/ 0 h 459241"/>
              <a:gd name="connsiteX7" fmla="*/ 0 w 1767417"/>
              <a:gd name="connsiteY7" fmla="*/ 306161 h 459241"/>
              <a:gd name="connsiteX8" fmla="*/ 0 w 1767417"/>
              <a:gd name="connsiteY8" fmla="*/ 459241 h 459241"/>
              <a:gd name="connsiteX0" fmla="*/ 0 w 1767417"/>
              <a:gd name="connsiteY0" fmla="*/ 489857 h 489857"/>
              <a:gd name="connsiteX1" fmla="*/ 420813 w 1767417"/>
              <a:gd name="connsiteY1" fmla="*/ 489857 h 489857"/>
              <a:gd name="connsiteX2" fmla="*/ 420813 w 1767417"/>
              <a:gd name="connsiteY2" fmla="*/ 91848 h 489857"/>
              <a:gd name="connsiteX3" fmla="*/ 1430766 w 1767417"/>
              <a:gd name="connsiteY3" fmla="*/ 122464 h 489857"/>
              <a:gd name="connsiteX4" fmla="*/ 1767417 w 1767417"/>
              <a:gd name="connsiteY4" fmla="*/ 30616 h 489857"/>
              <a:gd name="connsiteX5" fmla="*/ 1430766 w 1767417"/>
              <a:gd name="connsiteY5" fmla="*/ 0 h 489857"/>
              <a:gd name="connsiteX6" fmla="*/ 0 w 1767417"/>
              <a:gd name="connsiteY6" fmla="*/ 30616 h 489857"/>
              <a:gd name="connsiteX7" fmla="*/ 0 w 1767417"/>
              <a:gd name="connsiteY7" fmla="*/ 336777 h 489857"/>
              <a:gd name="connsiteX8" fmla="*/ 0 w 1767417"/>
              <a:gd name="connsiteY8" fmla="*/ 489857 h 489857"/>
              <a:gd name="connsiteX0" fmla="*/ 0 w 1767417"/>
              <a:gd name="connsiteY0" fmla="*/ 489857 h 489857"/>
              <a:gd name="connsiteX1" fmla="*/ 420813 w 1767417"/>
              <a:gd name="connsiteY1" fmla="*/ 489857 h 489857"/>
              <a:gd name="connsiteX2" fmla="*/ 420813 w 1767417"/>
              <a:gd name="connsiteY2" fmla="*/ 91848 h 489857"/>
              <a:gd name="connsiteX3" fmla="*/ 1430766 w 1767417"/>
              <a:gd name="connsiteY3" fmla="*/ 122464 h 489857"/>
              <a:gd name="connsiteX4" fmla="*/ 1767417 w 1767417"/>
              <a:gd name="connsiteY4" fmla="*/ 30616 h 489857"/>
              <a:gd name="connsiteX5" fmla="*/ 1430766 w 1767417"/>
              <a:gd name="connsiteY5" fmla="*/ 0 h 489857"/>
              <a:gd name="connsiteX6" fmla="*/ 0 w 1767417"/>
              <a:gd name="connsiteY6" fmla="*/ 0 h 489857"/>
              <a:gd name="connsiteX7" fmla="*/ 0 w 1767417"/>
              <a:gd name="connsiteY7" fmla="*/ 336777 h 489857"/>
              <a:gd name="connsiteX8" fmla="*/ 0 w 1767417"/>
              <a:gd name="connsiteY8" fmla="*/ 489857 h 489857"/>
              <a:gd name="connsiteX0" fmla="*/ 0 w 1430766"/>
              <a:gd name="connsiteY0" fmla="*/ 489857 h 489857"/>
              <a:gd name="connsiteX1" fmla="*/ 420813 w 1430766"/>
              <a:gd name="connsiteY1" fmla="*/ 489857 h 489857"/>
              <a:gd name="connsiteX2" fmla="*/ 420813 w 1430766"/>
              <a:gd name="connsiteY2" fmla="*/ 91848 h 489857"/>
              <a:gd name="connsiteX3" fmla="*/ 1430766 w 1430766"/>
              <a:gd name="connsiteY3" fmla="*/ 122464 h 489857"/>
              <a:gd name="connsiteX4" fmla="*/ 1430766 w 1430766"/>
              <a:gd name="connsiteY4" fmla="*/ 61232 h 489857"/>
              <a:gd name="connsiteX5" fmla="*/ 1430766 w 1430766"/>
              <a:gd name="connsiteY5" fmla="*/ 0 h 489857"/>
              <a:gd name="connsiteX6" fmla="*/ 0 w 1430766"/>
              <a:gd name="connsiteY6" fmla="*/ 0 h 489857"/>
              <a:gd name="connsiteX7" fmla="*/ 0 w 1430766"/>
              <a:gd name="connsiteY7" fmla="*/ 336777 h 489857"/>
              <a:gd name="connsiteX8" fmla="*/ 0 w 1430766"/>
              <a:gd name="connsiteY8" fmla="*/ 489857 h 489857"/>
              <a:gd name="connsiteX0" fmla="*/ 0 w 1430766"/>
              <a:gd name="connsiteY0" fmla="*/ 489857 h 489857"/>
              <a:gd name="connsiteX1" fmla="*/ 420813 w 1430766"/>
              <a:gd name="connsiteY1" fmla="*/ 489857 h 489857"/>
              <a:gd name="connsiteX2" fmla="*/ 420813 w 1430766"/>
              <a:gd name="connsiteY2" fmla="*/ 91848 h 489857"/>
              <a:gd name="connsiteX3" fmla="*/ 1430766 w 1430766"/>
              <a:gd name="connsiteY3" fmla="*/ 91848 h 489857"/>
              <a:gd name="connsiteX4" fmla="*/ 1430766 w 1430766"/>
              <a:gd name="connsiteY4" fmla="*/ 61232 h 489857"/>
              <a:gd name="connsiteX5" fmla="*/ 1430766 w 1430766"/>
              <a:gd name="connsiteY5" fmla="*/ 0 h 489857"/>
              <a:gd name="connsiteX6" fmla="*/ 0 w 1430766"/>
              <a:gd name="connsiteY6" fmla="*/ 0 h 489857"/>
              <a:gd name="connsiteX7" fmla="*/ 0 w 1430766"/>
              <a:gd name="connsiteY7" fmla="*/ 336777 h 489857"/>
              <a:gd name="connsiteX8" fmla="*/ 0 w 1430766"/>
              <a:gd name="connsiteY8" fmla="*/ 489857 h 489857"/>
              <a:gd name="connsiteX0" fmla="*/ 0 w 1430766"/>
              <a:gd name="connsiteY0" fmla="*/ 489857 h 489857"/>
              <a:gd name="connsiteX1" fmla="*/ 420813 w 1430766"/>
              <a:gd name="connsiteY1" fmla="*/ 489857 h 489857"/>
              <a:gd name="connsiteX2" fmla="*/ 420814 w 1430766"/>
              <a:gd name="connsiteY2" fmla="*/ 122464 h 489857"/>
              <a:gd name="connsiteX3" fmla="*/ 1430766 w 1430766"/>
              <a:gd name="connsiteY3" fmla="*/ 91848 h 489857"/>
              <a:gd name="connsiteX4" fmla="*/ 1430766 w 1430766"/>
              <a:gd name="connsiteY4" fmla="*/ 61232 h 489857"/>
              <a:gd name="connsiteX5" fmla="*/ 1430766 w 1430766"/>
              <a:gd name="connsiteY5" fmla="*/ 0 h 489857"/>
              <a:gd name="connsiteX6" fmla="*/ 0 w 1430766"/>
              <a:gd name="connsiteY6" fmla="*/ 0 h 489857"/>
              <a:gd name="connsiteX7" fmla="*/ 0 w 1430766"/>
              <a:gd name="connsiteY7" fmla="*/ 336777 h 489857"/>
              <a:gd name="connsiteX8" fmla="*/ 0 w 1430766"/>
              <a:gd name="connsiteY8" fmla="*/ 489857 h 489857"/>
              <a:gd name="connsiteX0" fmla="*/ 0 w 1430766"/>
              <a:gd name="connsiteY0" fmla="*/ 489857 h 489857"/>
              <a:gd name="connsiteX1" fmla="*/ 420813 w 1430766"/>
              <a:gd name="connsiteY1" fmla="*/ 489857 h 489857"/>
              <a:gd name="connsiteX2" fmla="*/ 420814 w 1430766"/>
              <a:gd name="connsiteY2" fmla="*/ 122464 h 489857"/>
              <a:gd name="connsiteX3" fmla="*/ 1430766 w 1430766"/>
              <a:gd name="connsiteY3" fmla="*/ 122464 h 489857"/>
              <a:gd name="connsiteX4" fmla="*/ 1430766 w 1430766"/>
              <a:gd name="connsiteY4" fmla="*/ 61232 h 489857"/>
              <a:gd name="connsiteX5" fmla="*/ 1430766 w 1430766"/>
              <a:gd name="connsiteY5" fmla="*/ 0 h 489857"/>
              <a:gd name="connsiteX6" fmla="*/ 0 w 1430766"/>
              <a:gd name="connsiteY6" fmla="*/ 0 h 489857"/>
              <a:gd name="connsiteX7" fmla="*/ 0 w 1430766"/>
              <a:gd name="connsiteY7" fmla="*/ 336777 h 489857"/>
              <a:gd name="connsiteX8" fmla="*/ 0 w 1430766"/>
              <a:gd name="connsiteY8" fmla="*/ 489857 h 489857"/>
              <a:gd name="connsiteX0" fmla="*/ 0 w 1430766"/>
              <a:gd name="connsiteY0" fmla="*/ 489857 h 489857"/>
              <a:gd name="connsiteX1" fmla="*/ 420813 w 1430766"/>
              <a:gd name="connsiteY1" fmla="*/ 489857 h 489857"/>
              <a:gd name="connsiteX2" fmla="*/ 420814 w 1430766"/>
              <a:gd name="connsiteY2" fmla="*/ 122464 h 489857"/>
              <a:gd name="connsiteX3" fmla="*/ 1430766 w 1430766"/>
              <a:gd name="connsiteY3" fmla="*/ 122464 h 489857"/>
              <a:gd name="connsiteX4" fmla="*/ 1430766 w 1430766"/>
              <a:gd name="connsiteY4" fmla="*/ 61232 h 489857"/>
              <a:gd name="connsiteX5" fmla="*/ 1430766 w 1430766"/>
              <a:gd name="connsiteY5" fmla="*/ 0 h 489857"/>
              <a:gd name="connsiteX6" fmla="*/ 0 w 1430766"/>
              <a:gd name="connsiteY6" fmla="*/ 0 h 489857"/>
              <a:gd name="connsiteX7" fmla="*/ 0 w 1430766"/>
              <a:gd name="connsiteY7" fmla="*/ 336777 h 489857"/>
              <a:gd name="connsiteX8" fmla="*/ 0 w 1430766"/>
              <a:gd name="connsiteY8" fmla="*/ 489857 h 489857"/>
              <a:gd name="connsiteX0" fmla="*/ 0 w 1430766"/>
              <a:gd name="connsiteY0" fmla="*/ 489857 h 489857"/>
              <a:gd name="connsiteX1" fmla="*/ 420813 w 1430766"/>
              <a:gd name="connsiteY1" fmla="*/ 489857 h 489857"/>
              <a:gd name="connsiteX2" fmla="*/ 420814 w 1430766"/>
              <a:gd name="connsiteY2" fmla="*/ 122464 h 489857"/>
              <a:gd name="connsiteX3" fmla="*/ 1430766 w 1430766"/>
              <a:gd name="connsiteY3" fmla="*/ 122464 h 489857"/>
              <a:gd name="connsiteX4" fmla="*/ 1430766 w 1430766"/>
              <a:gd name="connsiteY4" fmla="*/ 61232 h 489857"/>
              <a:gd name="connsiteX5" fmla="*/ 0 w 1430766"/>
              <a:gd name="connsiteY5" fmla="*/ 0 h 489857"/>
              <a:gd name="connsiteX6" fmla="*/ 0 w 1430766"/>
              <a:gd name="connsiteY6" fmla="*/ 336777 h 489857"/>
              <a:gd name="connsiteX7" fmla="*/ 0 w 1430766"/>
              <a:gd name="connsiteY7" fmla="*/ 489857 h 489857"/>
              <a:gd name="connsiteX0" fmla="*/ 0 w 1430766"/>
              <a:gd name="connsiteY0" fmla="*/ 581705 h 581705"/>
              <a:gd name="connsiteX1" fmla="*/ 420813 w 1430766"/>
              <a:gd name="connsiteY1" fmla="*/ 581705 h 581705"/>
              <a:gd name="connsiteX2" fmla="*/ 420814 w 1430766"/>
              <a:gd name="connsiteY2" fmla="*/ 214312 h 581705"/>
              <a:gd name="connsiteX3" fmla="*/ 1430766 w 1430766"/>
              <a:gd name="connsiteY3" fmla="*/ 214312 h 581705"/>
              <a:gd name="connsiteX4" fmla="*/ 336651 w 1430766"/>
              <a:gd name="connsiteY4" fmla="*/ 0 h 581705"/>
              <a:gd name="connsiteX5" fmla="*/ 0 w 1430766"/>
              <a:gd name="connsiteY5" fmla="*/ 91848 h 581705"/>
              <a:gd name="connsiteX6" fmla="*/ 0 w 1430766"/>
              <a:gd name="connsiteY6" fmla="*/ 428625 h 581705"/>
              <a:gd name="connsiteX7" fmla="*/ 0 w 1430766"/>
              <a:gd name="connsiteY7" fmla="*/ 581705 h 581705"/>
              <a:gd name="connsiteX0" fmla="*/ 0 w 1430766"/>
              <a:gd name="connsiteY0" fmla="*/ 581705 h 581705"/>
              <a:gd name="connsiteX1" fmla="*/ 420813 w 1430766"/>
              <a:gd name="connsiteY1" fmla="*/ 581705 h 581705"/>
              <a:gd name="connsiteX2" fmla="*/ 420814 w 1430766"/>
              <a:gd name="connsiteY2" fmla="*/ 214312 h 581705"/>
              <a:gd name="connsiteX3" fmla="*/ 1430766 w 1430766"/>
              <a:gd name="connsiteY3" fmla="*/ 214312 h 581705"/>
              <a:gd name="connsiteX4" fmla="*/ 336651 w 1430766"/>
              <a:gd name="connsiteY4" fmla="*/ 0 h 581705"/>
              <a:gd name="connsiteX5" fmla="*/ 0 w 1430766"/>
              <a:gd name="connsiteY5" fmla="*/ 0 h 581705"/>
              <a:gd name="connsiteX6" fmla="*/ 0 w 1430766"/>
              <a:gd name="connsiteY6" fmla="*/ 428625 h 581705"/>
              <a:gd name="connsiteX7" fmla="*/ 0 w 1430766"/>
              <a:gd name="connsiteY7" fmla="*/ 581705 h 581705"/>
              <a:gd name="connsiteX0" fmla="*/ 0 w 420814"/>
              <a:gd name="connsiteY0" fmla="*/ 581705 h 581705"/>
              <a:gd name="connsiteX1" fmla="*/ 420813 w 420814"/>
              <a:gd name="connsiteY1" fmla="*/ 581705 h 581705"/>
              <a:gd name="connsiteX2" fmla="*/ 420814 w 420814"/>
              <a:gd name="connsiteY2" fmla="*/ 214312 h 581705"/>
              <a:gd name="connsiteX3" fmla="*/ 420814 w 420814"/>
              <a:gd name="connsiteY3" fmla="*/ 214312 h 581705"/>
              <a:gd name="connsiteX4" fmla="*/ 336651 w 420814"/>
              <a:gd name="connsiteY4" fmla="*/ 0 h 581705"/>
              <a:gd name="connsiteX5" fmla="*/ 0 w 420814"/>
              <a:gd name="connsiteY5" fmla="*/ 0 h 581705"/>
              <a:gd name="connsiteX6" fmla="*/ 0 w 420814"/>
              <a:gd name="connsiteY6" fmla="*/ 428625 h 581705"/>
              <a:gd name="connsiteX7" fmla="*/ 0 w 420814"/>
              <a:gd name="connsiteY7" fmla="*/ 581705 h 581705"/>
              <a:gd name="connsiteX0" fmla="*/ 0 w 420814"/>
              <a:gd name="connsiteY0" fmla="*/ 581705 h 581705"/>
              <a:gd name="connsiteX1" fmla="*/ 420813 w 420814"/>
              <a:gd name="connsiteY1" fmla="*/ 581705 h 581705"/>
              <a:gd name="connsiteX2" fmla="*/ 420814 w 420814"/>
              <a:gd name="connsiteY2" fmla="*/ 214312 h 581705"/>
              <a:gd name="connsiteX3" fmla="*/ 420814 w 420814"/>
              <a:gd name="connsiteY3" fmla="*/ 214312 h 581705"/>
              <a:gd name="connsiteX4" fmla="*/ 420814 w 420814"/>
              <a:gd name="connsiteY4" fmla="*/ 0 h 581705"/>
              <a:gd name="connsiteX5" fmla="*/ 0 w 420814"/>
              <a:gd name="connsiteY5" fmla="*/ 0 h 581705"/>
              <a:gd name="connsiteX6" fmla="*/ 0 w 420814"/>
              <a:gd name="connsiteY6" fmla="*/ 428625 h 581705"/>
              <a:gd name="connsiteX7" fmla="*/ 0 w 420814"/>
              <a:gd name="connsiteY7" fmla="*/ 581705 h 581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814" h="581705">
                <a:moveTo>
                  <a:pt x="0" y="581705"/>
                </a:moveTo>
                <a:lnTo>
                  <a:pt x="420813" y="581705"/>
                </a:lnTo>
                <a:cubicBezTo>
                  <a:pt x="420813" y="459241"/>
                  <a:pt x="420814" y="336776"/>
                  <a:pt x="420814" y="214312"/>
                </a:cubicBezTo>
                <a:lnTo>
                  <a:pt x="420814" y="214312"/>
                </a:lnTo>
                <a:lnTo>
                  <a:pt x="420814" y="0"/>
                </a:lnTo>
                <a:lnTo>
                  <a:pt x="0" y="0"/>
                </a:lnTo>
                <a:lnTo>
                  <a:pt x="0" y="428625"/>
                </a:lnTo>
                <a:lnTo>
                  <a:pt x="0" y="581705"/>
                </a:lnTo>
                <a:close/>
              </a:path>
            </a:pathLst>
          </a:custGeom>
          <a:solidFill>
            <a:srgbClr val="00B050">
              <a:alpha val="38000"/>
            </a:srgbClr>
          </a:solidFill>
          <a:ln cmpd="sng">
            <a:solidFill>
              <a:srgbClr val="008A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36"/>
          <p:cNvSpPr>
            <a:spLocks noChangeAspect="1"/>
          </p:cNvSpPr>
          <p:nvPr/>
        </p:nvSpPr>
        <p:spPr>
          <a:xfrm>
            <a:off x="2132706" y="3099706"/>
            <a:ext cx="838200" cy="2006844"/>
          </a:xfrm>
          <a:custGeom>
            <a:avLst/>
            <a:gdLst>
              <a:gd name="connsiteX0" fmla="*/ 0 w 660400"/>
              <a:gd name="connsiteY0" fmla="*/ 711200 h 1581150"/>
              <a:gd name="connsiteX1" fmla="*/ 12700 w 660400"/>
              <a:gd name="connsiteY1" fmla="*/ 517525 h 1581150"/>
              <a:gd name="connsiteX2" fmla="*/ 57150 w 660400"/>
              <a:gd name="connsiteY2" fmla="*/ 371475 h 1581150"/>
              <a:gd name="connsiteX3" fmla="*/ 79375 w 660400"/>
              <a:gd name="connsiteY3" fmla="*/ 320675 h 1581150"/>
              <a:gd name="connsiteX4" fmla="*/ 139700 w 660400"/>
              <a:gd name="connsiteY4" fmla="*/ 231775 h 1581150"/>
              <a:gd name="connsiteX5" fmla="*/ 165100 w 660400"/>
              <a:gd name="connsiteY5" fmla="*/ 184150 h 1581150"/>
              <a:gd name="connsiteX6" fmla="*/ 168275 w 660400"/>
              <a:gd name="connsiteY6" fmla="*/ 149225 h 1581150"/>
              <a:gd name="connsiteX7" fmla="*/ 193675 w 660400"/>
              <a:gd name="connsiteY7" fmla="*/ 107950 h 1581150"/>
              <a:gd name="connsiteX8" fmla="*/ 228600 w 660400"/>
              <a:gd name="connsiteY8" fmla="*/ 117475 h 1581150"/>
              <a:gd name="connsiteX9" fmla="*/ 263525 w 660400"/>
              <a:gd name="connsiteY9" fmla="*/ 57150 h 1581150"/>
              <a:gd name="connsiteX10" fmla="*/ 279400 w 660400"/>
              <a:gd name="connsiteY10" fmla="*/ 31750 h 1581150"/>
              <a:gd name="connsiteX11" fmla="*/ 365125 w 660400"/>
              <a:gd name="connsiteY11" fmla="*/ 0 h 1581150"/>
              <a:gd name="connsiteX12" fmla="*/ 504825 w 660400"/>
              <a:gd name="connsiteY12" fmla="*/ 63500 h 1581150"/>
              <a:gd name="connsiteX13" fmla="*/ 590550 w 660400"/>
              <a:gd name="connsiteY13" fmla="*/ 142875 h 1581150"/>
              <a:gd name="connsiteX14" fmla="*/ 625475 w 660400"/>
              <a:gd name="connsiteY14" fmla="*/ 180975 h 1581150"/>
              <a:gd name="connsiteX15" fmla="*/ 628650 w 660400"/>
              <a:gd name="connsiteY15" fmla="*/ 1057275 h 1581150"/>
              <a:gd name="connsiteX16" fmla="*/ 644525 w 660400"/>
              <a:gd name="connsiteY16" fmla="*/ 1314450 h 1581150"/>
              <a:gd name="connsiteX17" fmla="*/ 660400 w 660400"/>
              <a:gd name="connsiteY17" fmla="*/ 1339850 h 1581150"/>
              <a:gd name="connsiteX18" fmla="*/ 657225 w 660400"/>
              <a:gd name="connsiteY18" fmla="*/ 1416050 h 1581150"/>
              <a:gd name="connsiteX19" fmla="*/ 638175 w 660400"/>
              <a:gd name="connsiteY19" fmla="*/ 1489075 h 1581150"/>
              <a:gd name="connsiteX20" fmla="*/ 647700 w 660400"/>
              <a:gd name="connsiteY20" fmla="*/ 1574800 h 1581150"/>
              <a:gd name="connsiteX21" fmla="*/ 606425 w 660400"/>
              <a:gd name="connsiteY21" fmla="*/ 1581150 h 1581150"/>
              <a:gd name="connsiteX22" fmla="*/ 549275 w 660400"/>
              <a:gd name="connsiteY22" fmla="*/ 1555750 h 1581150"/>
              <a:gd name="connsiteX23" fmla="*/ 504825 w 660400"/>
              <a:gd name="connsiteY23" fmla="*/ 1495425 h 1581150"/>
              <a:gd name="connsiteX24" fmla="*/ 463550 w 660400"/>
              <a:gd name="connsiteY24" fmla="*/ 1498600 h 1581150"/>
              <a:gd name="connsiteX25" fmla="*/ 327025 w 660400"/>
              <a:gd name="connsiteY25" fmla="*/ 1317625 h 1581150"/>
              <a:gd name="connsiteX26" fmla="*/ 285750 w 660400"/>
              <a:gd name="connsiteY26" fmla="*/ 1273175 h 1581150"/>
              <a:gd name="connsiteX27" fmla="*/ 241300 w 660400"/>
              <a:gd name="connsiteY27" fmla="*/ 1247775 h 1581150"/>
              <a:gd name="connsiteX28" fmla="*/ 177800 w 660400"/>
              <a:gd name="connsiteY28" fmla="*/ 1165225 h 1581150"/>
              <a:gd name="connsiteX29" fmla="*/ 127000 w 660400"/>
              <a:gd name="connsiteY29" fmla="*/ 1095375 h 1581150"/>
              <a:gd name="connsiteX30" fmla="*/ 63500 w 660400"/>
              <a:gd name="connsiteY30" fmla="*/ 1025525 h 1581150"/>
              <a:gd name="connsiteX31" fmla="*/ 47625 w 660400"/>
              <a:gd name="connsiteY31" fmla="*/ 946150 h 1581150"/>
              <a:gd name="connsiteX32" fmla="*/ 15875 w 660400"/>
              <a:gd name="connsiteY32" fmla="*/ 873125 h 1581150"/>
              <a:gd name="connsiteX33" fmla="*/ 3175 w 660400"/>
              <a:gd name="connsiteY33" fmla="*/ 822325 h 1581150"/>
              <a:gd name="connsiteX34" fmla="*/ 0 w 660400"/>
              <a:gd name="connsiteY34" fmla="*/ 71120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60400" h="1581150">
                <a:moveTo>
                  <a:pt x="0" y="711200"/>
                </a:moveTo>
                <a:lnTo>
                  <a:pt x="12700" y="517525"/>
                </a:lnTo>
                <a:lnTo>
                  <a:pt x="57150" y="371475"/>
                </a:lnTo>
                <a:lnTo>
                  <a:pt x="79375" y="320675"/>
                </a:lnTo>
                <a:lnTo>
                  <a:pt x="139700" y="231775"/>
                </a:lnTo>
                <a:lnTo>
                  <a:pt x="165100" y="184150"/>
                </a:lnTo>
                <a:lnTo>
                  <a:pt x="168275" y="149225"/>
                </a:lnTo>
                <a:lnTo>
                  <a:pt x="193675" y="107950"/>
                </a:lnTo>
                <a:lnTo>
                  <a:pt x="228600" y="117475"/>
                </a:lnTo>
                <a:lnTo>
                  <a:pt x="263525" y="57150"/>
                </a:lnTo>
                <a:lnTo>
                  <a:pt x="279400" y="31750"/>
                </a:lnTo>
                <a:lnTo>
                  <a:pt x="365125" y="0"/>
                </a:lnTo>
                <a:lnTo>
                  <a:pt x="504825" y="63500"/>
                </a:lnTo>
                <a:lnTo>
                  <a:pt x="590550" y="142875"/>
                </a:lnTo>
                <a:lnTo>
                  <a:pt x="625475" y="180975"/>
                </a:lnTo>
                <a:cubicBezTo>
                  <a:pt x="626533" y="473075"/>
                  <a:pt x="627592" y="765175"/>
                  <a:pt x="628650" y="1057275"/>
                </a:cubicBezTo>
                <a:lnTo>
                  <a:pt x="644525" y="1314450"/>
                </a:lnTo>
                <a:lnTo>
                  <a:pt x="660400" y="1339850"/>
                </a:lnTo>
                <a:lnTo>
                  <a:pt x="657225" y="1416050"/>
                </a:lnTo>
                <a:lnTo>
                  <a:pt x="638175" y="1489075"/>
                </a:lnTo>
                <a:lnTo>
                  <a:pt x="647700" y="1574800"/>
                </a:lnTo>
                <a:lnTo>
                  <a:pt x="606425" y="1581150"/>
                </a:lnTo>
                <a:lnTo>
                  <a:pt x="549275" y="1555750"/>
                </a:lnTo>
                <a:lnTo>
                  <a:pt x="504825" y="1495425"/>
                </a:lnTo>
                <a:lnTo>
                  <a:pt x="463550" y="1498600"/>
                </a:lnTo>
                <a:lnTo>
                  <a:pt x="327025" y="1317625"/>
                </a:lnTo>
                <a:lnTo>
                  <a:pt x="285750" y="1273175"/>
                </a:lnTo>
                <a:lnTo>
                  <a:pt x="241300" y="1247775"/>
                </a:lnTo>
                <a:lnTo>
                  <a:pt x="177800" y="1165225"/>
                </a:lnTo>
                <a:lnTo>
                  <a:pt x="127000" y="1095375"/>
                </a:lnTo>
                <a:lnTo>
                  <a:pt x="63500" y="1025525"/>
                </a:lnTo>
                <a:lnTo>
                  <a:pt x="47625" y="946150"/>
                </a:lnTo>
                <a:lnTo>
                  <a:pt x="15875" y="873125"/>
                </a:lnTo>
                <a:lnTo>
                  <a:pt x="3175" y="822325"/>
                </a:lnTo>
                <a:cubicBezTo>
                  <a:pt x="4233" y="784225"/>
                  <a:pt x="5292" y="746125"/>
                  <a:pt x="0" y="711200"/>
                </a:cubicBezTo>
                <a:close/>
              </a:path>
            </a:pathLst>
          </a:custGeom>
          <a:solidFill>
            <a:srgbClr val="7AA2F2">
              <a:alpha val="27000"/>
            </a:srgbClr>
          </a:solidFill>
          <a:ln cmpd="sng">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a:off x="2917371" y="1669142"/>
            <a:ext cx="653143" cy="1596573"/>
          </a:xfrm>
          <a:custGeom>
            <a:avLst/>
            <a:gdLst>
              <a:gd name="connsiteX0" fmla="*/ 0 w 673100"/>
              <a:gd name="connsiteY0" fmla="*/ 1917700 h 1917700"/>
              <a:gd name="connsiteX1" fmla="*/ 241300 w 673100"/>
              <a:gd name="connsiteY1" fmla="*/ 1447800 h 1917700"/>
              <a:gd name="connsiteX2" fmla="*/ 495300 w 673100"/>
              <a:gd name="connsiteY2" fmla="*/ 762000 h 1917700"/>
              <a:gd name="connsiteX3" fmla="*/ 673100 w 673100"/>
              <a:gd name="connsiteY3" fmla="*/ 0 h 1917700"/>
              <a:gd name="connsiteX0" fmla="*/ 0 w 644458"/>
              <a:gd name="connsiteY0" fmla="*/ 1866789 h 1866789"/>
              <a:gd name="connsiteX1" fmla="*/ 212658 w 644458"/>
              <a:gd name="connsiteY1" fmla="*/ 1447800 h 1866789"/>
              <a:gd name="connsiteX2" fmla="*/ 466658 w 644458"/>
              <a:gd name="connsiteY2" fmla="*/ 762000 h 1866789"/>
              <a:gd name="connsiteX3" fmla="*/ 644458 w 644458"/>
              <a:gd name="connsiteY3" fmla="*/ 0 h 1866789"/>
            </a:gdLst>
            <a:ahLst/>
            <a:cxnLst>
              <a:cxn ang="0">
                <a:pos x="connsiteX0" y="connsiteY0"/>
              </a:cxn>
              <a:cxn ang="0">
                <a:pos x="connsiteX1" y="connsiteY1"/>
              </a:cxn>
              <a:cxn ang="0">
                <a:pos x="connsiteX2" y="connsiteY2"/>
              </a:cxn>
              <a:cxn ang="0">
                <a:pos x="connsiteX3" y="connsiteY3"/>
              </a:cxn>
            </a:cxnLst>
            <a:rect l="l" t="t" r="r" b="b"/>
            <a:pathLst>
              <a:path w="644458" h="1866789">
                <a:moveTo>
                  <a:pt x="0" y="1866789"/>
                </a:moveTo>
                <a:cubicBezTo>
                  <a:pt x="79375" y="1728147"/>
                  <a:pt x="134882" y="1631931"/>
                  <a:pt x="212658" y="1447800"/>
                </a:cubicBezTo>
                <a:cubicBezTo>
                  <a:pt x="290434" y="1263669"/>
                  <a:pt x="394691" y="1003300"/>
                  <a:pt x="466658" y="762000"/>
                </a:cubicBezTo>
                <a:cubicBezTo>
                  <a:pt x="538625" y="520700"/>
                  <a:pt x="600008" y="131233"/>
                  <a:pt x="644458" y="0"/>
                </a:cubicBezTo>
              </a:path>
            </a:pathLst>
          </a:cu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525" y="0"/>
            <a:ext cx="9144000" cy="6019800"/>
          </a:xfrm>
          <a:prstGeom prst="rect">
            <a:avLst/>
          </a:prstGeom>
        </p:spPr>
      </p:pic>
      <p:sp>
        <p:nvSpPr>
          <p:cNvPr id="24" name="Freeform 23"/>
          <p:cNvSpPr/>
          <p:nvPr/>
        </p:nvSpPr>
        <p:spPr>
          <a:xfrm>
            <a:off x="2756049" y="1868008"/>
            <a:ext cx="2009775" cy="2857500"/>
          </a:xfrm>
          <a:custGeom>
            <a:avLst/>
            <a:gdLst>
              <a:gd name="connsiteX0" fmla="*/ 704850 w 2009775"/>
              <a:gd name="connsiteY0" fmla="*/ 171450 h 2857500"/>
              <a:gd name="connsiteX1" fmla="*/ 704850 w 2009775"/>
              <a:gd name="connsiteY1" fmla="*/ 171450 h 2857500"/>
              <a:gd name="connsiteX2" fmla="*/ 904875 w 2009775"/>
              <a:gd name="connsiteY2" fmla="*/ 180975 h 2857500"/>
              <a:gd name="connsiteX3" fmla="*/ 904875 w 2009775"/>
              <a:gd name="connsiteY3" fmla="*/ 0 h 2857500"/>
              <a:gd name="connsiteX4" fmla="*/ 2009775 w 2009775"/>
              <a:gd name="connsiteY4" fmla="*/ 9525 h 2857500"/>
              <a:gd name="connsiteX5" fmla="*/ 1990725 w 2009775"/>
              <a:gd name="connsiteY5" fmla="*/ 1628775 h 2857500"/>
              <a:gd name="connsiteX6" fmla="*/ 866775 w 2009775"/>
              <a:gd name="connsiteY6" fmla="*/ 1628775 h 2857500"/>
              <a:gd name="connsiteX7" fmla="*/ 857250 w 2009775"/>
              <a:gd name="connsiteY7" fmla="*/ 2857500 h 2857500"/>
              <a:gd name="connsiteX8" fmla="*/ 123825 w 2009775"/>
              <a:gd name="connsiteY8" fmla="*/ 2847975 h 2857500"/>
              <a:gd name="connsiteX9" fmla="*/ 123825 w 2009775"/>
              <a:gd name="connsiteY9" fmla="*/ 2743200 h 2857500"/>
              <a:gd name="connsiteX10" fmla="*/ 0 w 2009775"/>
              <a:gd name="connsiteY10" fmla="*/ 2724150 h 2857500"/>
              <a:gd name="connsiteX11" fmla="*/ 0 w 2009775"/>
              <a:gd name="connsiteY11" fmla="*/ 1685925 h 2857500"/>
              <a:gd name="connsiteX12" fmla="*/ 485775 w 2009775"/>
              <a:gd name="connsiteY12" fmla="*/ 876300 h 2857500"/>
              <a:gd name="connsiteX13" fmla="*/ 704850 w 2009775"/>
              <a:gd name="connsiteY13" fmla="*/ 1714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9775" h="2857500">
                <a:moveTo>
                  <a:pt x="704850" y="171450"/>
                </a:moveTo>
                <a:lnTo>
                  <a:pt x="704850" y="171450"/>
                </a:lnTo>
                <a:lnTo>
                  <a:pt x="904875" y="180975"/>
                </a:lnTo>
                <a:lnTo>
                  <a:pt x="904875" y="0"/>
                </a:lnTo>
                <a:lnTo>
                  <a:pt x="2009775" y="9525"/>
                </a:lnTo>
                <a:lnTo>
                  <a:pt x="1990725" y="1628775"/>
                </a:lnTo>
                <a:lnTo>
                  <a:pt x="866775" y="1628775"/>
                </a:lnTo>
                <a:lnTo>
                  <a:pt x="857250" y="2857500"/>
                </a:lnTo>
                <a:lnTo>
                  <a:pt x="123825" y="2847975"/>
                </a:lnTo>
                <a:lnTo>
                  <a:pt x="123825" y="2743200"/>
                </a:lnTo>
                <a:lnTo>
                  <a:pt x="0" y="2724150"/>
                </a:lnTo>
                <a:lnTo>
                  <a:pt x="0" y="1685925"/>
                </a:lnTo>
                <a:lnTo>
                  <a:pt x="485775" y="876300"/>
                </a:lnTo>
                <a:lnTo>
                  <a:pt x="704850" y="171450"/>
                </a:lnTo>
                <a:close/>
              </a:path>
            </a:pathLst>
          </a:custGeom>
          <a:solidFill>
            <a:srgbClr val="FFD9B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33"/>
          <p:cNvSpPr/>
          <p:nvPr/>
        </p:nvSpPr>
        <p:spPr>
          <a:xfrm>
            <a:off x="3707441" y="1439383"/>
            <a:ext cx="1552575" cy="1285875"/>
          </a:xfrm>
          <a:custGeom>
            <a:avLst/>
            <a:gdLst>
              <a:gd name="connsiteX0" fmla="*/ 0 w 1552575"/>
              <a:gd name="connsiteY0" fmla="*/ 419100 h 1285875"/>
              <a:gd name="connsiteX1" fmla="*/ 9525 w 1552575"/>
              <a:gd name="connsiteY1" fmla="*/ 0 h 1285875"/>
              <a:gd name="connsiteX2" fmla="*/ 1543050 w 1552575"/>
              <a:gd name="connsiteY2" fmla="*/ 19050 h 1285875"/>
              <a:gd name="connsiteX3" fmla="*/ 1552575 w 1552575"/>
              <a:gd name="connsiteY3" fmla="*/ 1276350 h 1285875"/>
              <a:gd name="connsiteX4" fmla="*/ 1038225 w 1552575"/>
              <a:gd name="connsiteY4" fmla="*/ 1285875 h 1285875"/>
              <a:gd name="connsiteX5" fmla="*/ 1038225 w 1552575"/>
              <a:gd name="connsiteY5" fmla="*/ 428625 h 1285875"/>
              <a:gd name="connsiteX6" fmla="*/ 0 w 1552575"/>
              <a:gd name="connsiteY6" fmla="*/ 419100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75" h="1285875">
                <a:moveTo>
                  <a:pt x="0" y="419100"/>
                </a:moveTo>
                <a:lnTo>
                  <a:pt x="9525" y="0"/>
                </a:lnTo>
                <a:lnTo>
                  <a:pt x="1543050" y="19050"/>
                </a:lnTo>
                <a:lnTo>
                  <a:pt x="1552575" y="1276350"/>
                </a:lnTo>
                <a:lnTo>
                  <a:pt x="1038225" y="1285875"/>
                </a:lnTo>
                <a:lnTo>
                  <a:pt x="1038225" y="428625"/>
                </a:lnTo>
                <a:lnTo>
                  <a:pt x="0" y="419100"/>
                </a:lnTo>
                <a:close/>
              </a:path>
            </a:pathLst>
          </a:custGeom>
          <a:solidFill>
            <a:srgbClr val="FFCC99">
              <a:alpha val="39000"/>
            </a:srgbClr>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dirty="0">
              <a:ln w="9525">
                <a:solidFill>
                  <a:srgbClr val="000080"/>
                </a:solidFill>
                <a:round/>
                <a:headEnd/>
                <a:tailEnd/>
              </a:ln>
              <a:solidFill>
                <a:srgbClr val="CD9B05"/>
              </a:solidFill>
              <a:latin typeface="Tahoma" pitchFamily="34" charset="0"/>
              <a:cs typeface="Tahoma" pitchFamily="34" charset="0"/>
            </a:endParaRPr>
          </a:p>
        </p:txBody>
      </p:sp>
      <p:sp>
        <p:nvSpPr>
          <p:cNvPr id="10" name="TextBox 9"/>
          <p:cNvSpPr txBox="1"/>
          <p:nvPr/>
        </p:nvSpPr>
        <p:spPr>
          <a:xfrm>
            <a:off x="533400" y="6019800"/>
            <a:ext cx="4445448"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Parking Structure Footprint</a:t>
            </a:r>
            <a:endParaRPr lang="en-US" sz="2400" b="1" dirty="0">
              <a:solidFill>
                <a:srgbClr val="002060"/>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sp>
        <p:nvSpPr>
          <p:cNvPr id="18" name="Text Box 4"/>
          <p:cNvSpPr txBox="1">
            <a:spLocks noChangeArrowheads="1"/>
          </p:cNvSpPr>
          <p:nvPr/>
        </p:nvSpPr>
        <p:spPr bwMode="auto">
          <a:xfrm>
            <a:off x="3886200" y="533400"/>
            <a:ext cx="1676400" cy="457200"/>
          </a:xfrm>
          <a:prstGeom prst="rect">
            <a:avLst/>
          </a:prstGeom>
          <a:solidFill>
            <a:srgbClr val="FFFFFF">
              <a:alpha val="0"/>
            </a:srgbClr>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NEW ADMIN.</a:t>
            </a:r>
            <a:r>
              <a:rPr kumimoji="0" lang="en-US" sz="1100" b="1" i="0" u="none" strike="noStrike" cap="none" normalizeH="0" dirty="0" smtClean="0">
                <a:ln>
                  <a:noFill/>
                </a:ln>
                <a:solidFill>
                  <a:schemeClr val="tx1"/>
                </a:solidFill>
                <a:effectLst/>
                <a:latin typeface="Calibri" pitchFamily="34" charset="0"/>
              </a:rPr>
              <a:t> BUILDING (UNDER CONSTRUCTION)</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20" name="Text Box 4"/>
          <p:cNvSpPr txBox="1">
            <a:spLocks noChangeArrowheads="1"/>
          </p:cNvSpPr>
          <p:nvPr/>
        </p:nvSpPr>
        <p:spPr bwMode="auto">
          <a:xfrm>
            <a:off x="5880100" y="1854200"/>
            <a:ext cx="228600" cy="1066800"/>
          </a:xfrm>
          <a:prstGeom prst="rect">
            <a:avLst/>
          </a:prstGeom>
          <a:solidFill>
            <a:srgbClr val="FFFFFF">
              <a:alpha val="0"/>
            </a:srgbClr>
          </a:solidFill>
          <a:ln w="9525">
            <a:noFill/>
            <a:miter lim="800000"/>
            <a:headEnd/>
            <a:tailEnd/>
          </a:ln>
        </p:spPr>
        <p:txBody>
          <a:bodyPr vert="vert270"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LOADING DOCK</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29" name="Text Box 4"/>
          <p:cNvSpPr txBox="1">
            <a:spLocks noChangeArrowheads="1"/>
          </p:cNvSpPr>
          <p:nvPr/>
        </p:nvSpPr>
        <p:spPr bwMode="auto">
          <a:xfrm>
            <a:off x="152400" y="2286000"/>
            <a:ext cx="2057400" cy="304800"/>
          </a:xfrm>
          <a:prstGeom prst="rect">
            <a:avLst/>
          </a:prstGeom>
          <a:solidFill>
            <a:srgbClr val="FFFFFF">
              <a:alpha val="50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FOOT</a:t>
            </a:r>
            <a:r>
              <a:rPr kumimoji="0" lang="en-US" sz="1100" b="1" i="0" u="none" strike="noStrike" cap="none" normalizeH="0" dirty="0" smtClean="0">
                <a:ln>
                  <a:noFill/>
                </a:ln>
                <a:solidFill>
                  <a:schemeClr val="tx1"/>
                </a:solidFill>
                <a:effectLst/>
                <a:latin typeface="Calibri" pitchFamily="34" charset="0"/>
              </a:rPr>
              <a:t> PRINT </a:t>
            </a:r>
            <a:r>
              <a:rPr kumimoji="0" lang="en-US" sz="1100" b="1" i="0" u="none" strike="noStrike" cap="none" normalizeH="0" baseline="0" dirty="0" smtClean="0">
                <a:ln>
                  <a:noFill/>
                </a:ln>
                <a:solidFill>
                  <a:schemeClr val="tx1"/>
                </a:solidFill>
                <a:effectLst/>
                <a:latin typeface="Calibri" pitchFamily="34" charset="0"/>
              </a:rPr>
              <a:t>LEVELS 1-3</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30" name="Freeform 6"/>
          <p:cNvSpPr>
            <a:spLocks/>
          </p:cNvSpPr>
          <p:nvPr/>
        </p:nvSpPr>
        <p:spPr bwMode="auto">
          <a:xfrm>
            <a:off x="2206172" y="2438400"/>
            <a:ext cx="1058024" cy="187842"/>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31" name="Text Box 4"/>
          <p:cNvSpPr txBox="1">
            <a:spLocks noChangeArrowheads="1"/>
          </p:cNvSpPr>
          <p:nvPr/>
        </p:nvSpPr>
        <p:spPr bwMode="auto">
          <a:xfrm>
            <a:off x="152400" y="762000"/>
            <a:ext cx="2057400" cy="304800"/>
          </a:xfrm>
          <a:prstGeom prst="rect">
            <a:avLst/>
          </a:prstGeom>
          <a:solidFill>
            <a:srgbClr val="FFFFFF">
              <a:alpha val="50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OVERHANG OF LEVELS 4-7</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32" name="Freeform 6"/>
          <p:cNvSpPr>
            <a:spLocks/>
          </p:cNvSpPr>
          <p:nvPr/>
        </p:nvSpPr>
        <p:spPr bwMode="auto">
          <a:xfrm>
            <a:off x="2209800" y="914400"/>
            <a:ext cx="1771649" cy="514350"/>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37" name="Freeform 36"/>
          <p:cNvSpPr/>
          <p:nvPr/>
        </p:nvSpPr>
        <p:spPr>
          <a:xfrm>
            <a:off x="5284788" y="5099050"/>
            <a:ext cx="230187" cy="187325"/>
          </a:xfrm>
          <a:custGeom>
            <a:avLst/>
            <a:gdLst>
              <a:gd name="connsiteX0" fmla="*/ 0 w 225425"/>
              <a:gd name="connsiteY0" fmla="*/ 9525 h 187325"/>
              <a:gd name="connsiteX1" fmla="*/ 12700 w 225425"/>
              <a:gd name="connsiteY1" fmla="*/ 187325 h 187325"/>
              <a:gd name="connsiteX2" fmla="*/ 225425 w 225425"/>
              <a:gd name="connsiteY2" fmla="*/ 177800 h 187325"/>
              <a:gd name="connsiteX3" fmla="*/ 212725 w 225425"/>
              <a:gd name="connsiteY3" fmla="*/ 0 h 187325"/>
              <a:gd name="connsiteX4" fmla="*/ 0 w 225425"/>
              <a:gd name="connsiteY4" fmla="*/ 9525 h 187325"/>
              <a:gd name="connsiteX0" fmla="*/ 0 w 306387"/>
              <a:gd name="connsiteY0" fmla="*/ 47625 h 187325"/>
              <a:gd name="connsiteX1" fmla="*/ 93662 w 306387"/>
              <a:gd name="connsiteY1" fmla="*/ 187325 h 187325"/>
              <a:gd name="connsiteX2" fmla="*/ 306387 w 306387"/>
              <a:gd name="connsiteY2" fmla="*/ 177800 h 187325"/>
              <a:gd name="connsiteX3" fmla="*/ 293687 w 306387"/>
              <a:gd name="connsiteY3" fmla="*/ 0 h 187325"/>
              <a:gd name="connsiteX4" fmla="*/ 0 w 306387"/>
              <a:gd name="connsiteY4" fmla="*/ 47625 h 187325"/>
              <a:gd name="connsiteX0" fmla="*/ 0 w 230187"/>
              <a:gd name="connsiteY0" fmla="*/ 14288 h 187325"/>
              <a:gd name="connsiteX1" fmla="*/ 17462 w 230187"/>
              <a:gd name="connsiteY1" fmla="*/ 187325 h 187325"/>
              <a:gd name="connsiteX2" fmla="*/ 230187 w 230187"/>
              <a:gd name="connsiteY2" fmla="*/ 177800 h 187325"/>
              <a:gd name="connsiteX3" fmla="*/ 217487 w 230187"/>
              <a:gd name="connsiteY3" fmla="*/ 0 h 187325"/>
              <a:gd name="connsiteX4" fmla="*/ 0 w 230187"/>
              <a:gd name="connsiteY4" fmla="*/ 14288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187" h="187325">
                <a:moveTo>
                  <a:pt x="0" y="14288"/>
                </a:moveTo>
                <a:lnTo>
                  <a:pt x="17462" y="187325"/>
                </a:lnTo>
                <a:lnTo>
                  <a:pt x="230187" y="177800"/>
                </a:lnTo>
                <a:lnTo>
                  <a:pt x="217487" y="0"/>
                </a:lnTo>
                <a:lnTo>
                  <a:pt x="0" y="14288"/>
                </a:lnTo>
                <a:close/>
              </a:path>
            </a:pathLst>
          </a:custGeom>
          <a:solidFill>
            <a:srgbClr val="FFD9B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 Box 4"/>
          <p:cNvSpPr txBox="1">
            <a:spLocks noChangeArrowheads="1"/>
          </p:cNvSpPr>
          <p:nvPr/>
        </p:nvSpPr>
        <p:spPr bwMode="auto">
          <a:xfrm>
            <a:off x="7315200" y="4953000"/>
            <a:ext cx="1524000" cy="609600"/>
          </a:xfrm>
          <a:prstGeom prst="rect">
            <a:avLst/>
          </a:prstGeom>
          <a:solidFill>
            <a:srgbClr val="FFFFFF">
              <a:alpha val="50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NEW HAZARDOUS</a:t>
            </a:r>
            <a:r>
              <a:rPr kumimoji="0" lang="en-US" sz="1100" b="1" i="0" u="none" strike="noStrike" cap="none" normalizeH="0" dirty="0" smtClean="0">
                <a:ln>
                  <a:noFill/>
                </a:ln>
                <a:solidFill>
                  <a:schemeClr val="tx1"/>
                </a:solidFill>
                <a:effectLst/>
                <a:latin typeface="Calibri" pitchFamily="34" charset="0"/>
              </a:rPr>
              <a:t> MATERIALS</a:t>
            </a:r>
            <a:r>
              <a:rPr kumimoji="0" lang="en-US" sz="1100" b="1" i="0" u="none" strike="noStrike" cap="none" normalizeH="0" baseline="0" dirty="0" smtClean="0">
                <a:ln>
                  <a:noFill/>
                </a:ln>
                <a:solidFill>
                  <a:schemeClr val="tx1"/>
                </a:solidFill>
                <a:effectLst/>
                <a:latin typeface="Calibri" pitchFamily="34" charset="0"/>
              </a:rPr>
              <a:t> STORAGE BUILDING (PHASE</a:t>
            </a:r>
            <a:r>
              <a:rPr kumimoji="0" lang="en-US" sz="1100" b="1" i="0" u="none" strike="noStrike" cap="none" normalizeH="0" dirty="0" smtClean="0">
                <a:ln>
                  <a:noFill/>
                </a:ln>
                <a:solidFill>
                  <a:schemeClr val="tx1"/>
                </a:solidFill>
                <a:effectLst/>
                <a:latin typeface="Calibri" pitchFamily="34" charset="0"/>
              </a:rPr>
              <a:t> 5)</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39" name="Freeform 6"/>
          <p:cNvSpPr>
            <a:spLocks/>
          </p:cNvSpPr>
          <p:nvPr/>
        </p:nvSpPr>
        <p:spPr bwMode="auto">
          <a:xfrm flipH="1">
            <a:off x="5486400" y="5181599"/>
            <a:ext cx="1828800" cy="45719"/>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56" name="Text Box 4"/>
          <p:cNvSpPr txBox="1">
            <a:spLocks noChangeArrowheads="1"/>
          </p:cNvSpPr>
          <p:nvPr/>
        </p:nvSpPr>
        <p:spPr bwMode="auto">
          <a:xfrm>
            <a:off x="6529612" y="1685975"/>
            <a:ext cx="1122680" cy="679587"/>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US" sz="1100" b="1" dirty="0" smtClean="0">
                <a:latin typeface="Calibri" pitchFamily="34" charset="0"/>
              </a:rPr>
              <a:t>EXISTING HOSPITAL BUILDING</a:t>
            </a:r>
          </a:p>
        </p:txBody>
      </p:sp>
      <p:sp>
        <p:nvSpPr>
          <p:cNvPr id="57" name="Text Box 4"/>
          <p:cNvSpPr txBox="1">
            <a:spLocks noChangeArrowheads="1"/>
          </p:cNvSpPr>
          <p:nvPr/>
        </p:nvSpPr>
        <p:spPr bwMode="auto">
          <a:xfrm rot="16041304">
            <a:off x="2197355" y="1513956"/>
            <a:ext cx="1104329" cy="259080"/>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CASIA STREET</a:t>
            </a:r>
            <a:endParaRPr kumimoji="0" lang="en-US" sz="1100" b="1" i="0" u="none" strike="noStrike" cap="none" normalizeH="0" baseline="0" dirty="0" smtClean="0">
              <a:ln>
                <a:noFill/>
              </a:ln>
              <a:solidFill>
                <a:schemeClr val="tx1"/>
              </a:solidFill>
              <a:effectLst/>
              <a:latin typeface="Calibri" pitchFamily="34" charset="0"/>
            </a:endParaRPr>
          </a:p>
        </p:txBody>
      </p:sp>
      <p:sp>
        <p:nvSpPr>
          <p:cNvPr id="58" name="Text Box 4"/>
          <p:cNvSpPr txBox="1">
            <a:spLocks noChangeArrowheads="1"/>
          </p:cNvSpPr>
          <p:nvPr/>
        </p:nvSpPr>
        <p:spPr bwMode="auto">
          <a:xfrm rot="3102584">
            <a:off x="1628037" y="4883854"/>
            <a:ext cx="2163465" cy="292453"/>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TREN URBANO ACCESS ROAD</a:t>
            </a:r>
            <a:endParaRPr kumimoji="0" lang="en-US" sz="1100" b="1" i="0" u="none" strike="noStrike" cap="none" normalizeH="0" baseline="0" dirty="0" smtClean="0">
              <a:ln>
                <a:noFill/>
              </a:ln>
              <a:solidFill>
                <a:schemeClr val="tx1"/>
              </a:solidFill>
              <a:effectLst/>
              <a:latin typeface="Calibri" pitchFamily="34" charset="0"/>
            </a:endParaRPr>
          </a:p>
        </p:txBody>
      </p:sp>
      <p:sp>
        <p:nvSpPr>
          <p:cNvPr id="59" name="Text Box 4"/>
          <p:cNvSpPr txBox="1">
            <a:spLocks noChangeArrowheads="1"/>
          </p:cNvSpPr>
          <p:nvPr/>
        </p:nvSpPr>
        <p:spPr bwMode="auto">
          <a:xfrm rot="21205542">
            <a:off x="5031970" y="5444324"/>
            <a:ext cx="612060" cy="278042"/>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PR-21</a:t>
            </a:r>
            <a:endParaRPr kumimoji="0" lang="en-US" sz="1100" b="1" i="0" u="none" strike="noStrike" cap="none" normalizeH="0" baseline="0" dirty="0" smtClean="0">
              <a:ln>
                <a:noFill/>
              </a:ln>
              <a:solidFill>
                <a:schemeClr val="tx1"/>
              </a:solidFill>
              <a:effectLst/>
              <a:latin typeface="Calibri" pitchFamily="34" charset="0"/>
            </a:endParaRPr>
          </a:p>
        </p:txBody>
      </p:sp>
      <p:sp>
        <p:nvSpPr>
          <p:cNvPr id="33" name="Text Box 4"/>
          <p:cNvSpPr txBox="1">
            <a:spLocks noChangeArrowheads="1"/>
          </p:cNvSpPr>
          <p:nvPr/>
        </p:nvSpPr>
        <p:spPr bwMode="auto">
          <a:xfrm>
            <a:off x="3581399" y="2445488"/>
            <a:ext cx="926806" cy="6166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NEW </a:t>
            </a:r>
            <a:r>
              <a:rPr lang="en-US" sz="1100" b="1" dirty="0" smtClean="0">
                <a:latin typeface="Calibri" pitchFamily="34" charset="0"/>
              </a:rPr>
              <a:t>PARKING STRUCTURE</a:t>
            </a:r>
            <a:endParaRPr kumimoji="0" lang="en-US" sz="1100" b="1" i="0" u="none" strike="noStrike" cap="none" normalizeH="0" baseline="0" dirty="0" smtClean="0">
              <a:ln>
                <a:noFill/>
              </a:ln>
              <a:solidFill>
                <a:srgbClr val="FF0000"/>
              </a:solidFill>
              <a:effectLst/>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tretch>
            <a:fillRect/>
          </a:stretch>
        </p:blipFill>
        <p:spPr bwMode="auto">
          <a:xfrm>
            <a:off x="-2285" y="0"/>
            <a:ext cx="9146284" cy="5991224"/>
          </a:xfrm>
          <a:prstGeom prst="rect">
            <a:avLst/>
          </a:prstGeom>
          <a:noFill/>
          <a:ln w="9525">
            <a:noFill/>
            <a:miter lim="800000"/>
            <a:headEnd/>
            <a:tailEnd/>
          </a:ln>
        </p:spPr>
      </p:pic>
      <p:sp>
        <p:nvSpPr>
          <p:cNvPr id="24" name="Freeform 23"/>
          <p:cNvSpPr/>
          <p:nvPr/>
        </p:nvSpPr>
        <p:spPr>
          <a:xfrm>
            <a:off x="2756049" y="1868008"/>
            <a:ext cx="2009775" cy="2857500"/>
          </a:xfrm>
          <a:custGeom>
            <a:avLst/>
            <a:gdLst>
              <a:gd name="connsiteX0" fmla="*/ 704850 w 2009775"/>
              <a:gd name="connsiteY0" fmla="*/ 171450 h 2857500"/>
              <a:gd name="connsiteX1" fmla="*/ 704850 w 2009775"/>
              <a:gd name="connsiteY1" fmla="*/ 171450 h 2857500"/>
              <a:gd name="connsiteX2" fmla="*/ 904875 w 2009775"/>
              <a:gd name="connsiteY2" fmla="*/ 180975 h 2857500"/>
              <a:gd name="connsiteX3" fmla="*/ 904875 w 2009775"/>
              <a:gd name="connsiteY3" fmla="*/ 0 h 2857500"/>
              <a:gd name="connsiteX4" fmla="*/ 2009775 w 2009775"/>
              <a:gd name="connsiteY4" fmla="*/ 9525 h 2857500"/>
              <a:gd name="connsiteX5" fmla="*/ 1990725 w 2009775"/>
              <a:gd name="connsiteY5" fmla="*/ 1628775 h 2857500"/>
              <a:gd name="connsiteX6" fmla="*/ 866775 w 2009775"/>
              <a:gd name="connsiteY6" fmla="*/ 1628775 h 2857500"/>
              <a:gd name="connsiteX7" fmla="*/ 857250 w 2009775"/>
              <a:gd name="connsiteY7" fmla="*/ 2857500 h 2857500"/>
              <a:gd name="connsiteX8" fmla="*/ 123825 w 2009775"/>
              <a:gd name="connsiteY8" fmla="*/ 2847975 h 2857500"/>
              <a:gd name="connsiteX9" fmla="*/ 123825 w 2009775"/>
              <a:gd name="connsiteY9" fmla="*/ 2743200 h 2857500"/>
              <a:gd name="connsiteX10" fmla="*/ 0 w 2009775"/>
              <a:gd name="connsiteY10" fmla="*/ 2724150 h 2857500"/>
              <a:gd name="connsiteX11" fmla="*/ 0 w 2009775"/>
              <a:gd name="connsiteY11" fmla="*/ 1685925 h 2857500"/>
              <a:gd name="connsiteX12" fmla="*/ 485775 w 2009775"/>
              <a:gd name="connsiteY12" fmla="*/ 876300 h 2857500"/>
              <a:gd name="connsiteX13" fmla="*/ 704850 w 2009775"/>
              <a:gd name="connsiteY13" fmla="*/ 1714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9775" h="2857500">
                <a:moveTo>
                  <a:pt x="704850" y="171450"/>
                </a:moveTo>
                <a:lnTo>
                  <a:pt x="704850" y="171450"/>
                </a:lnTo>
                <a:lnTo>
                  <a:pt x="904875" y="180975"/>
                </a:lnTo>
                <a:lnTo>
                  <a:pt x="904875" y="0"/>
                </a:lnTo>
                <a:lnTo>
                  <a:pt x="2009775" y="9525"/>
                </a:lnTo>
                <a:lnTo>
                  <a:pt x="1990725" y="1628775"/>
                </a:lnTo>
                <a:lnTo>
                  <a:pt x="866775" y="1628775"/>
                </a:lnTo>
                <a:lnTo>
                  <a:pt x="857250" y="2857500"/>
                </a:lnTo>
                <a:lnTo>
                  <a:pt x="123825" y="2847975"/>
                </a:lnTo>
                <a:lnTo>
                  <a:pt x="123825" y="2743200"/>
                </a:lnTo>
                <a:lnTo>
                  <a:pt x="0" y="2724150"/>
                </a:lnTo>
                <a:lnTo>
                  <a:pt x="0" y="1685925"/>
                </a:lnTo>
                <a:lnTo>
                  <a:pt x="485775" y="876300"/>
                </a:lnTo>
                <a:lnTo>
                  <a:pt x="704850" y="171450"/>
                </a:lnTo>
                <a:close/>
              </a:path>
            </a:pathLst>
          </a:custGeom>
          <a:solidFill>
            <a:srgbClr val="FFD9B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33"/>
          <p:cNvSpPr/>
          <p:nvPr/>
        </p:nvSpPr>
        <p:spPr>
          <a:xfrm>
            <a:off x="3707441" y="1439383"/>
            <a:ext cx="1552575" cy="1285875"/>
          </a:xfrm>
          <a:custGeom>
            <a:avLst/>
            <a:gdLst>
              <a:gd name="connsiteX0" fmla="*/ 0 w 1552575"/>
              <a:gd name="connsiteY0" fmla="*/ 419100 h 1285875"/>
              <a:gd name="connsiteX1" fmla="*/ 9525 w 1552575"/>
              <a:gd name="connsiteY1" fmla="*/ 0 h 1285875"/>
              <a:gd name="connsiteX2" fmla="*/ 1543050 w 1552575"/>
              <a:gd name="connsiteY2" fmla="*/ 19050 h 1285875"/>
              <a:gd name="connsiteX3" fmla="*/ 1552575 w 1552575"/>
              <a:gd name="connsiteY3" fmla="*/ 1276350 h 1285875"/>
              <a:gd name="connsiteX4" fmla="*/ 1038225 w 1552575"/>
              <a:gd name="connsiteY4" fmla="*/ 1285875 h 1285875"/>
              <a:gd name="connsiteX5" fmla="*/ 1038225 w 1552575"/>
              <a:gd name="connsiteY5" fmla="*/ 428625 h 1285875"/>
              <a:gd name="connsiteX6" fmla="*/ 0 w 1552575"/>
              <a:gd name="connsiteY6" fmla="*/ 419100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75" h="1285875">
                <a:moveTo>
                  <a:pt x="0" y="419100"/>
                </a:moveTo>
                <a:lnTo>
                  <a:pt x="9525" y="0"/>
                </a:lnTo>
                <a:lnTo>
                  <a:pt x="1543050" y="19050"/>
                </a:lnTo>
                <a:lnTo>
                  <a:pt x="1552575" y="1276350"/>
                </a:lnTo>
                <a:lnTo>
                  <a:pt x="1038225" y="1285875"/>
                </a:lnTo>
                <a:lnTo>
                  <a:pt x="1038225" y="428625"/>
                </a:lnTo>
                <a:lnTo>
                  <a:pt x="0" y="419100"/>
                </a:lnTo>
                <a:close/>
              </a:path>
            </a:pathLst>
          </a:custGeom>
          <a:solidFill>
            <a:srgbClr val="FFCC99">
              <a:alpha val="39000"/>
            </a:srgbClr>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dirty="0">
              <a:ln w="9525">
                <a:solidFill>
                  <a:srgbClr val="000080"/>
                </a:solidFill>
                <a:round/>
                <a:headEnd/>
                <a:tailEnd/>
              </a:ln>
              <a:solidFill>
                <a:srgbClr val="CD9B05"/>
              </a:solidFill>
              <a:latin typeface="Tahoma" pitchFamily="34" charset="0"/>
              <a:cs typeface="Tahoma" pitchFamily="34" charset="0"/>
            </a:endParaRPr>
          </a:p>
        </p:txBody>
      </p:sp>
      <p:sp>
        <p:nvSpPr>
          <p:cNvPr id="10" name="TextBox 9"/>
          <p:cNvSpPr txBox="1"/>
          <p:nvPr/>
        </p:nvSpPr>
        <p:spPr>
          <a:xfrm>
            <a:off x="533400" y="6019800"/>
            <a:ext cx="2811988"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Physical Security</a:t>
            </a:r>
            <a:endParaRPr lang="en-US" sz="2400" b="1" dirty="0">
              <a:solidFill>
                <a:srgbClr val="002060"/>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sp>
        <p:nvSpPr>
          <p:cNvPr id="20" name="Text Box 4"/>
          <p:cNvSpPr txBox="1">
            <a:spLocks noChangeArrowheads="1"/>
          </p:cNvSpPr>
          <p:nvPr/>
        </p:nvSpPr>
        <p:spPr bwMode="auto">
          <a:xfrm>
            <a:off x="5867400" y="1828800"/>
            <a:ext cx="228600" cy="1066800"/>
          </a:xfrm>
          <a:prstGeom prst="rect">
            <a:avLst/>
          </a:prstGeom>
          <a:solidFill>
            <a:srgbClr val="FFFFFF">
              <a:alpha val="0"/>
            </a:srgbClr>
          </a:solidFill>
          <a:ln w="9525">
            <a:noFill/>
            <a:miter lim="800000"/>
            <a:headEnd/>
            <a:tailEnd/>
          </a:ln>
        </p:spPr>
        <p:txBody>
          <a:bodyPr vert="vert270"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LOADING DOCK</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56" name="Text Box 4"/>
          <p:cNvSpPr txBox="1">
            <a:spLocks noChangeArrowheads="1"/>
          </p:cNvSpPr>
          <p:nvPr/>
        </p:nvSpPr>
        <p:spPr bwMode="auto">
          <a:xfrm>
            <a:off x="6529612" y="1685975"/>
            <a:ext cx="1122680" cy="679587"/>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US" sz="1000" b="1" dirty="0" smtClean="0">
                <a:latin typeface="Calibri" pitchFamily="34" charset="0"/>
              </a:rPr>
              <a:t>EXISTING HOSPITAL BUILDING</a:t>
            </a:r>
          </a:p>
        </p:txBody>
      </p:sp>
      <p:sp>
        <p:nvSpPr>
          <p:cNvPr id="57" name="Text Box 4"/>
          <p:cNvSpPr txBox="1">
            <a:spLocks noChangeArrowheads="1"/>
          </p:cNvSpPr>
          <p:nvPr/>
        </p:nvSpPr>
        <p:spPr bwMode="auto">
          <a:xfrm rot="16041304">
            <a:off x="2197355" y="1513956"/>
            <a:ext cx="1104329" cy="259080"/>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CASIA STREET</a:t>
            </a:r>
            <a:endParaRPr kumimoji="0" lang="en-US" sz="1100" b="1" i="0" u="none" strike="noStrike" cap="none" normalizeH="0" baseline="0" dirty="0" smtClean="0">
              <a:ln>
                <a:noFill/>
              </a:ln>
              <a:solidFill>
                <a:schemeClr val="tx1"/>
              </a:solidFill>
              <a:effectLst/>
              <a:latin typeface="Calibri" pitchFamily="34" charset="0"/>
            </a:endParaRPr>
          </a:p>
        </p:txBody>
      </p:sp>
      <p:sp>
        <p:nvSpPr>
          <p:cNvPr id="58" name="Text Box 4"/>
          <p:cNvSpPr txBox="1">
            <a:spLocks noChangeArrowheads="1"/>
          </p:cNvSpPr>
          <p:nvPr/>
        </p:nvSpPr>
        <p:spPr bwMode="auto">
          <a:xfrm rot="3102584">
            <a:off x="1628037" y="4883854"/>
            <a:ext cx="2163465" cy="292453"/>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TREN URBANO ACCESS ROAD</a:t>
            </a:r>
            <a:endParaRPr kumimoji="0" lang="en-US" sz="1100" b="1" i="0" u="none" strike="noStrike" cap="none" normalizeH="0" baseline="0" dirty="0" smtClean="0">
              <a:ln>
                <a:noFill/>
              </a:ln>
              <a:solidFill>
                <a:schemeClr val="tx1"/>
              </a:solidFill>
              <a:effectLst/>
              <a:latin typeface="Calibri" pitchFamily="34" charset="0"/>
            </a:endParaRPr>
          </a:p>
        </p:txBody>
      </p:sp>
      <p:sp>
        <p:nvSpPr>
          <p:cNvPr id="59" name="Text Box 4"/>
          <p:cNvSpPr txBox="1">
            <a:spLocks noChangeArrowheads="1"/>
          </p:cNvSpPr>
          <p:nvPr/>
        </p:nvSpPr>
        <p:spPr bwMode="auto">
          <a:xfrm rot="21205542">
            <a:off x="5031970" y="5444324"/>
            <a:ext cx="612060" cy="278042"/>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PR-21</a:t>
            </a:r>
            <a:endParaRPr kumimoji="0" lang="en-US" sz="1100" b="1" i="0" u="none" strike="noStrike" cap="none" normalizeH="0" baseline="0" dirty="0" smtClean="0">
              <a:ln>
                <a:noFill/>
              </a:ln>
              <a:solidFill>
                <a:schemeClr val="tx1"/>
              </a:solidFill>
              <a:effectLst/>
              <a:latin typeface="Calibri" pitchFamily="34" charset="0"/>
            </a:endParaRPr>
          </a:p>
        </p:txBody>
      </p:sp>
      <p:sp>
        <p:nvSpPr>
          <p:cNvPr id="33" name="Text Box 4"/>
          <p:cNvSpPr txBox="1">
            <a:spLocks noChangeArrowheads="1"/>
          </p:cNvSpPr>
          <p:nvPr/>
        </p:nvSpPr>
        <p:spPr bwMode="auto">
          <a:xfrm>
            <a:off x="3581399" y="2445488"/>
            <a:ext cx="926806" cy="6166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000" b="1" i="0" u="none" strike="noStrike" cap="none" normalizeH="0" baseline="0" dirty="0" smtClean="0">
                <a:ln>
                  <a:noFill/>
                </a:ln>
                <a:solidFill>
                  <a:schemeClr val="tx1"/>
                </a:solidFill>
                <a:effectLst/>
                <a:latin typeface="Calibri" pitchFamily="34" charset="0"/>
              </a:rPr>
              <a:t>NEW </a:t>
            </a:r>
            <a:r>
              <a:rPr lang="en-US" sz="1000" b="1" dirty="0" smtClean="0">
                <a:latin typeface="Calibri" pitchFamily="34" charset="0"/>
              </a:rPr>
              <a:t>PARKING STRUCTURE</a:t>
            </a:r>
            <a:endParaRPr kumimoji="0" lang="en-US" sz="1000" b="1" i="0" u="none" strike="noStrike" cap="none" normalizeH="0" baseline="0" dirty="0" smtClean="0">
              <a:ln>
                <a:noFill/>
              </a:ln>
              <a:solidFill>
                <a:srgbClr val="FF0000"/>
              </a:solidFill>
              <a:effectLst/>
              <a:latin typeface="Calibri" pitchFamily="34" charset="0"/>
            </a:endParaRPr>
          </a:p>
        </p:txBody>
      </p:sp>
      <p:sp>
        <p:nvSpPr>
          <p:cNvPr id="55" name="Text Box 4"/>
          <p:cNvSpPr txBox="1">
            <a:spLocks noChangeArrowheads="1"/>
          </p:cNvSpPr>
          <p:nvPr/>
        </p:nvSpPr>
        <p:spPr bwMode="auto">
          <a:xfrm>
            <a:off x="3991897" y="3932904"/>
            <a:ext cx="924232" cy="3539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0"/>
              </a:spcAft>
              <a:buClrTx/>
              <a:buSzTx/>
              <a:buFontTx/>
              <a:buNone/>
              <a:tabLst/>
            </a:pPr>
            <a:r>
              <a:rPr kumimoji="0" lang="en-US" sz="800" b="1" i="0" u="none" strike="noStrike" cap="none" normalizeH="0" baseline="0" dirty="0" smtClean="0">
                <a:ln>
                  <a:noFill/>
                </a:ln>
                <a:solidFill>
                  <a:schemeClr val="tx1"/>
                </a:solidFill>
                <a:effectLst/>
                <a:latin typeface="Calibri" pitchFamily="34" charset="0"/>
              </a:rPr>
              <a:t>Electrical </a:t>
            </a:r>
          </a:p>
          <a:p>
            <a:pPr marL="0" marR="0" lvl="0" indent="0" defTabSz="914400" rtl="0" eaLnBrk="1" fontAlgn="base" latinLnBrk="0" hangingPunct="1">
              <a:lnSpc>
                <a:spcPct val="100000"/>
              </a:lnSpc>
              <a:spcBef>
                <a:spcPct val="0"/>
              </a:spcBef>
              <a:spcAft>
                <a:spcPts val="0"/>
              </a:spcAft>
              <a:buClrTx/>
              <a:buSzTx/>
              <a:buFontTx/>
              <a:buNone/>
              <a:tabLst/>
            </a:pPr>
            <a:r>
              <a:rPr kumimoji="0" lang="en-US" sz="800" b="1" i="0" u="none" strike="noStrike" cap="none" normalizeH="0" baseline="0" dirty="0" smtClean="0">
                <a:ln>
                  <a:noFill/>
                </a:ln>
                <a:solidFill>
                  <a:schemeClr val="tx1"/>
                </a:solidFill>
                <a:effectLst/>
                <a:latin typeface="Calibri" pitchFamily="34" charset="0"/>
              </a:rPr>
              <a:t>Distribution</a:t>
            </a:r>
            <a:r>
              <a:rPr kumimoji="0" lang="en-US" sz="800" b="1" i="0" u="none" strike="noStrike" cap="none" normalizeH="0" dirty="0" smtClean="0">
                <a:ln>
                  <a:noFill/>
                </a:ln>
                <a:solidFill>
                  <a:schemeClr val="tx1"/>
                </a:solidFill>
                <a:effectLst/>
                <a:latin typeface="Calibri" pitchFamily="34" charset="0"/>
              </a:rPr>
              <a:t> </a:t>
            </a:r>
            <a:endParaRPr kumimoji="0" lang="en-US" sz="800" b="1" i="0" u="none" strike="noStrike" cap="none" normalizeH="0" baseline="0" dirty="0" smtClean="0">
              <a:ln>
                <a:noFill/>
              </a:ln>
              <a:solidFill>
                <a:srgbClr val="FF0000"/>
              </a:solidFill>
              <a:effectLst/>
              <a:latin typeface="Calibri" pitchFamily="34" charset="0"/>
            </a:endParaRPr>
          </a:p>
        </p:txBody>
      </p:sp>
      <p:sp>
        <p:nvSpPr>
          <p:cNvPr id="60" name="Text Box 4"/>
          <p:cNvSpPr txBox="1">
            <a:spLocks noChangeArrowheads="1"/>
          </p:cNvSpPr>
          <p:nvPr/>
        </p:nvSpPr>
        <p:spPr bwMode="auto">
          <a:xfrm>
            <a:off x="5292214" y="2131142"/>
            <a:ext cx="924232" cy="3539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0"/>
              </a:spcAft>
              <a:buClrTx/>
              <a:buSzTx/>
              <a:buFontTx/>
              <a:buNone/>
              <a:tabLst/>
            </a:pPr>
            <a:r>
              <a:rPr kumimoji="0" lang="en-US" sz="800" b="1" i="0" u="none" strike="noStrike" cap="none" normalizeH="0" baseline="0" dirty="0" smtClean="0">
                <a:ln>
                  <a:noFill/>
                </a:ln>
                <a:solidFill>
                  <a:schemeClr val="tx1"/>
                </a:solidFill>
                <a:effectLst/>
                <a:latin typeface="Calibri" pitchFamily="34" charset="0"/>
              </a:rPr>
              <a:t>Generators</a:t>
            </a:r>
          </a:p>
          <a:p>
            <a:pPr marL="0" marR="0" lvl="0" indent="0" defTabSz="914400" rtl="0" eaLnBrk="1" fontAlgn="base" latinLnBrk="0" hangingPunct="1">
              <a:lnSpc>
                <a:spcPct val="100000"/>
              </a:lnSpc>
              <a:spcBef>
                <a:spcPct val="0"/>
              </a:spcBef>
              <a:spcAft>
                <a:spcPts val="0"/>
              </a:spcAft>
              <a:buClrTx/>
              <a:buSzTx/>
              <a:buFontTx/>
              <a:buNone/>
              <a:tabLst/>
            </a:pPr>
            <a:r>
              <a:rPr lang="en-US" sz="800" b="1" dirty="0" smtClean="0">
                <a:latin typeface="Calibri" pitchFamily="34" charset="0"/>
              </a:rPr>
              <a:t>3 &amp; 4 to be removed</a:t>
            </a:r>
          </a:p>
          <a:p>
            <a:pPr marL="0" marR="0" lvl="0" indent="0" defTabSz="914400" rtl="0" eaLnBrk="1" fontAlgn="base" latinLnBrk="0" hangingPunct="1">
              <a:lnSpc>
                <a:spcPct val="100000"/>
              </a:lnSpc>
              <a:spcBef>
                <a:spcPct val="0"/>
              </a:spcBef>
              <a:spcAft>
                <a:spcPts val="0"/>
              </a:spcAft>
              <a:buClrTx/>
              <a:buSzTx/>
              <a:buFontTx/>
              <a:buNone/>
              <a:tabLst/>
            </a:pPr>
            <a:endParaRPr kumimoji="0" lang="en-US" sz="800" b="1" i="0" u="none" strike="noStrike" cap="none" normalizeH="0" baseline="0" dirty="0" smtClean="0">
              <a:ln>
                <a:noFill/>
              </a:ln>
              <a:solidFill>
                <a:srgbClr val="FF0000"/>
              </a:solidFill>
              <a:effectLst/>
              <a:latin typeface="Calibri" pitchFamily="34" charset="0"/>
            </a:endParaRPr>
          </a:p>
        </p:txBody>
      </p:sp>
      <p:sp>
        <p:nvSpPr>
          <p:cNvPr id="61" name="Text Box 4"/>
          <p:cNvSpPr txBox="1">
            <a:spLocks noChangeArrowheads="1"/>
          </p:cNvSpPr>
          <p:nvPr/>
        </p:nvSpPr>
        <p:spPr bwMode="auto">
          <a:xfrm>
            <a:off x="4068093" y="4409768"/>
            <a:ext cx="924232" cy="2015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0"/>
              </a:spcAft>
              <a:buClrTx/>
              <a:buSzTx/>
              <a:buFontTx/>
              <a:buNone/>
              <a:tabLst/>
            </a:pPr>
            <a:r>
              <a:rPr kumimoji="0" lang="en-US" sz="800" b="1" i="0" u="none" strike="noStrike" cap="none" normalizeH="0" baseline="0" dirty="0" smtClean="0">
                <a:ln>
                  <a:noFill/>
                </a:ln>
                <a:solidFill>
                  <a:schemeClr val="tx1"/>
                </a:solidFill>
                <a:effectLst/>
                <a:latin typeface="Calibri" pitchFamily="34" charset="0"/>
              </a:rPr>
              <a:t>Generators</a:t>
            </a:r>
            <a:endParaRPr kumimoji="0" lang="en-US" sz="800" b="1" i="0" u="none" strike="noStrike" cap="none" normalizeH="0" baseline="0" dirty="0" smtClean="0">
              <a:ln>
                <a:noFill/>
              </a:ln>
              <a:solidFill>
                <a:srgbClr val="FF0000"/>
              </a:solidFill>
              <a:effectLst/>
              <a:latin typeface="Calibri" pitchFamily="34" charset="0"/>
            </a:endParaRPr>
          </a:p>
        </p:txBody>
      </p:sp>
      <p:sp>
        <p:nvSpPr>
          <p:cNvPr id="62" name="Text Box 4"/>
          <p:cNvSpPr txBox="1">
            <a:spLocks noChangeArrowheads="1"/>
          </p:cNvSpPr>
          <p:nvPr/>
        </p:nvSpPr>
        <p:spPr bwMode="auto">
          <a:xfrm>
            <a:off x="5299588" y="2930013"/>
            <a:ext cx="924232" cy="3539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0"/>
              </a:spcAft>
              <a:buClrTx/>
              <a:buSzTx/>
              <a:buFontTx/>
              <a:buNone/>
              <a:tabLst/>
            </a:pPr>
            <a:r>
              <a:rPr kumimoji="0" lang="en-US" sz="800" b="1" i="0" u="none" strike="noStrike" cap="none" normalizeH="0" baseline="0" dirty="0" smtClean="0">
                <a:ln>
                  <a:noFill/>
                </a:ln>
                <a:solidFill>
                  <a:schemeClr val="tx1"/>
                </a:solidFill>
                <a:effectLst/>
                <a:latin typeface="Calibri" pitchFamily="34" charset="0"/>
              </a:rPr>
              <a:t>Oxygen </a:t>
            </a:r>
          </a:p>
          <a:p>
            <a:pPr marL="0" marR="0" lvl="0" indent="0" defTabSz="914400" rtl="0" eaLnBrk="1" fontAlgn="base" latinLnBrk="0" hangingPunct="1">
              <a:lnSpc>
                <a:spcPct val="100000"/>
              </a:lnSpc>
              <a:spcBef>
                <a:spcPct val="0"/>
              </a:spcBef>
              <a:spcAft>
                <a:spcPts val="0"/>
              </a:spcAft>
              <a:buClrTx/>
              <a:buSzTx/>
              <a:buFontTx/>
              <a:buNone/>
              <a:tabLst/>
            </a:pPr>
            <a:r>
              <a:rPr kumimoji="0" lang="en-US" sz="800" b="1" i="0" u="none" strike="noStrike" cap="none" normalizeH="0" baseline="0" dirty="0" smtClean="0">
                <a:ln>
                  <a:noFill/>
                </a:ln>
                <a:solidFill>
                  <a:schemeClr val="tx1"/>
                </a:solidFill>
                <a:effectLst/>
                <a:latin typeface="Calibri" pitchFamily="34" charset="0"/>
              </a:rPr>
              <a:t>Tanks</a:t>
            </a:r>
            <a:endParaRPr kumimoji="0" lang="en-US" sz="800" b="1" i="0" u="none" strike="noStrike" cap="none" normalizeH="0" baseline="0" dirty="0" smtClean="0">
              <a:ln>
                <a:noFill/>
              </a:ln>
              <a:solidFill>
                <a:srgbClr val="FF0000"/>
              </a:solidFill>
              <a:effectLst/>
              <a:latin typeface="Calibri" pitchFamily="34" charset="0"/>
            </a:endParaRPr>
          </a:p>
        </p:txBody>
      </p:sp>
      <p:sp>
        <p:nvSpPr>
          <p:cNvPr id="63" name="Text Box 4"/>
          <p:cNvSpPr txBox="1">
            <a:spLocks noChangeArrowheads="1"/>
          </p:cNvSpPr>
          <p:nvPr/>
        </p:nvSpPr>
        <p:spPr bwMode="auto">
          <a:xfrm>
            <a:off x="4141839" y="602226"/>
            <a:ext cx="1122680" cy="679587"/>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algn="ctr">
              <a:spcAft>
                <a:spcPts val="0"/>
              </a:spcAft>
            </a:pPr>
            <a:r>
              <a:rPr lang="en-US" sz="1000" b="1" dirty="0" smtClean="0">
                <a:latin typeface="Calibri" pitchFamily="34" charset="0"/>
              </a:rPr>
              <a:t>ADMIN</a:t>
            </a:r>
          </a:p>
          <a:p>
            <a:pPr algn="ctr">
              <a:spcAft>
                <a:spcPts val="0"/>
              </a:spcAft>
            </a:pPr>
            <a:r>
              <a:rPr lang="en-US" sz="1000" b="1" dirty="0" smtClean="0">
                <a:latin typeface="Calibri" pitchFamily="34" charset="0"/>
              </a:rPr>
              <a:t>BUILDING</a:t>
            </a:r>
          </a:p>
        </p:txBody>
      </p:sp>
      <p:sp>
        <p:nvSpPr>
          <p:cNvPr id="64" name="Text Box 4"/>
          <p:cNvSpPr txBox="1">
            <a:spLocks noChangeArrowheads="1"/>
          </p:cNvSpPr>
          <p:nvPr/>
        </p:nvSpPr>
        <p:spPr bwMode="auto">
          <a:xfrm>
            <a:off x="5506060" y="5051323"/>
            <a:ext cx="1428139" cy="2064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0"/>
              </a:spcAft>
              <a:buClrTx/>
              <a:buSzTx/>
              <a:buFontTx/>
              <a:buNone/>
              <a:tabLst/>
            </a:pPr>
            <a:r>
              <a:rPr lang="en-US" sz="800" b="1" dirty="0" smtClean="0">
                <a:latin typeface="Calibri" pitchFamily="34" charset="0"/>
              </a:rPr>
              <a:t>New </a:t>
            </a:r>
            <a:r>
              <a:rPr kumimoji="0" lang="en-US" sz="800" b="1" i="0" u="none" strike="noStrike" cap="none" normalizeH="0" baseline="0" dirty="0" smtClean="0">
                <a:ln>
                  <a:noFill/>
                </a:ln>
                <a:solidFill>
                  <a:schemeClr val="tx1"/>
                </a:solidFill>
                <a:effectLst/>
                <a:latin typeface="Calibri" pitchFamily="34" charset="0"/>
              </a:rPr>
              <a:t>Hazardous Materials Storage Building</a:t>
            </a:r>
            <a:endParaRPr kumimoji="0" lang="en-US" sz="800" b="1" i="0" u="none" strike="noStrike" cap="none" normalizeH="0" baseline="0" dirty="0" smtClean="0">
              <a:ln>
                <a:noFill/>
              </a:ln>
              <a:solidFill>
                <a:srgbClr val="FF0000"/>
              </a:solidFill>
              <a:effectLst/>
              <a:latin typeface="Calibri" pitchFamily="34" charset="0"/>
            </a:endParaRPr>
          </a:p>
        </p:txBody>
      </p:sp>
      <p:sp>
        <p:nvSpPr>
          <p:cNvPr id="36" name="Rectangle 35"/>
          <p:cNvSpPr/>
          <p:nvPr/>
        </p:nvSpPr>
        <p:spPr>
          <a:xfrm>
            <a:off x="228600" y="533400"/>
            <a:ext cx="223684" cy="213852"/>
          </a:xfrm>
          <a:prstGeom prst="rect">
            <a:avLst/>
          </a:prstGeom>
          <a:solidFill>
            <a:srgbClr val="D5E1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484239" y="513736"/>
            <a:ext cx="1736373" cy="276999"/>
          </a:xfrm>
          <a:prstGeom prst="rect">
            <a:avLst/>
          </a:prstGeom>
          <a:noFill/>
        </p:spPr>
        <p:txBody>
          <a:bodyPr wrap="none" rtlCol="0">
            <a:spAutoFit/>
          </a:bodyPr>
          <a:lstStyle/>
          <a:p>
            <a:r>
              <a:rPr lang="en-US" sz="1200" dirty="0" smtClean="0"/>
              <a:t>Mission Critical Facility</a:t>
            </a:r>
            <a:endParaRPr lang="en-US" sz="1200" dirty="0"/>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dirty="0">
              <a:ln w="9525">
                <a:solidFill>
                  <a:srgbClr val="000080"/>
                </a:solidFill>
                <a:round/>
                <a:headEnd/>
                <a:tailEnd/>
              </a:ln>
              <a:solidFill>
                <a:srgbClr val="CD9B05"/>
              </a:solidFill>
              <a:latin typeface="Tahoma" pitchFamily="34" charset="0"/>
              <a:cs typeface="Tahoma" pitchFamily="34" charset="0"/>
            </a:endParaRPr>
          </a:p>
        </p:txBody>
      </p:sp>
      <p:sp>
        <p:nvSpPr>
          <p:cNvPr id="10" name="TextBox 9"/>
          <p:cNvSpPr txBox="1"/>
          <p:nvPr/>
        </p:nvSpPr>
        <p:spPr>
          <a:xfrm>
            <a:off x="533400" y="6019800"/>
            <a:ext cx="5684569"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Site Access: Off-Site Improvements</a:t>
            </a: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pic>
        <p:nvPicPr>
          <p:cNvPr id="8" name="Picture 1"/>
          <p:cNvPicPr>
            <a:picLocks noChangeAspect="1" noChangeArrowheads="1"/>
          </p:cNvPicPr>
          <p:nvPr/>
        </p:nvPicPr>
        <p:blipFill>
          <a:blip r:embed="rId2" cstate="print"/>
          <a:srcRect l="14918" t="7323" r="5906" b="10056"/>
          <a:stretch>
            <a:fillRect/>
          </a:stretch>
        </p:blipFill>
        <p:spPr bwMode="auto">
          <a:xfrm>
            <a:off x="0" y="0"/>
            <a:ext cx="9144000" cy="5783864"/>
          </a:xfrm>
          <a:prstGeom prst="rect">
            <a:avLst/>
          </a:prstGeom>
          <a:noFill/>
          <a:ln w="9525">
            <a:noFill/>
            <a:miter lim="800000"/>
            <a:headEnd/>
            <a:tailEnd/>
          </a:ln>
        </p:spPr>
      </p:pic>
      <p:sp>
        <p:nvSpPr>
          <p:cNvPr id="9" name="Text Box 4"/>
          <p:cNvSpPr txBox="1">
            <a:spLocks noChangeArrowheads="1"/>
          </p:cNvSpPr>
          <p:nvPr/>
        </p:nvSpPr>
        <p:spPr bwMode="auto">
          <a:xfrm>
            <a:off x="3260903" y="468080"/>
            <a:ext cx="1676400" cy="457200"/>
          </a:xfrm>
          <a:prstGeom prst="rect">
            <a:avLst/>
          </a:prstGeom>
          <a:solidFill>
            <a:srgbClr val="FFFFFF">
              <a:alpha val="50000"/>
            </a:srgbClr>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NEW ADMIN.</a:t>
            </a:r>
            <a:r>
              <a:rPr kumimoji="0" lang="en-US" sz="1100" b="1" i="0" u="none" strike="noStrike" cap="none" normalizeH="0" dirty="0" smtClean="0">
                <a:ln>
                  <a:noFill/>
                </a:ln>
                <a:solidFill>
                  <a:schemeClr val="tx1"/>
                </a:solidFill>
                <a:effectLst/>
                <a:latin typeface="Calibri" pitchFamily="34" charset="0"/>
              </a:rPr>
              <a:t> BUILDING (UNDER CONSTRUCTION)</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13" name="Text Box 4"/>
          <p:cNvSpPr txBox="1">
            <a:spLocks noChangeArrowheads="1"/>
          </p:cNvSpPr>
          <p:nvPr/>
        </p:nvSpPr>
        <p:spPr bwMode="auto">
          <a:xfrm>
            <a:off x="6232703" y="4201880"/>
            <a:ext cx="1219200" cy="304800"/>
          </a:xfrm>
          <a:prstGeom prst="rect">
            <a:avLst/>
          </a:prstGeom>
          <a:solidFill>
            <a:srgbClr val="FFFFFF">
              <a:alpha val="50000"/>
            </a:srgbClr>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rPr>
              <a:t>NEW BED TOWER</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17" name="Text Box 4"/>
          <p:cNvSpPr txBox="1">
            <a:spLocks noChangeArrowheads="1"/>
          </p:cNvSpPr>
          <p:nvPr/>
        </p:nvSpPr>
        <p:spPr bwMode="auto">
          <a:xfrm>
            <a:off x="3032303" y="3820880"/>
            <a:ext cx="152400" cy="1066801"/>
          </a:xfrm>
          <a:prstGeom prst="rect">
            <a:avLst/>
          </a:prstGeom>
          <a:solidFill>
            <a:srgbClr val="FFFFFF">
              <a:alpha val="58000"/>
            </a:srgbClr>
          </a:solidFill>
          <a:ln w="9525">
            <a:noFill/>
            <a:miter lim="800000"/>
            <a:headEnd/>
            <a:tailEnd/>
          </a:ln>
        </p:spPr>
        <p:txBody>
          <a:bodyPr vert="vert270"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lang="en-US" sz="1100" b="1" dirty="0" smtClean="0">
                <a:latin typeface="Calibri" pitchFamily="34" charset="0"/>
              </a:rPr>
              <a:t>SERVICE ROUTE</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18" name="Text Box 4"/>
          <p:cNvSpPr txBox="1">
            <a:spLocks noChangeArrowheads="1"/>
          </p:cNvSpPr>
          <p:nvPr/>
        </p:nvSpPr>
        <p:spPr bwMode="auto">
          <a:xfrm>
            <a:off x="4556303" y="2220679"/>
            <a:ext cx="152400" cy="1066801"/>
          </a:xfrm>
          <a:prstGeom prst="rect">
            <a:avLst/>
          </a:prstGeom>
          <a:solidFill>
            <a:srgbClr val="FFFFFF">
              <a:alpha val="58000"/>
            </a:srgbClr>
          </a:solidFill>
          <a:ln w="9525">
            <a:noFill/>
            <a:miter lim="800000"/>
            <a:headEnd/>
            <a:tailEnd/>
          </a:ln>
        </p:spPr>
        <p:txBody>
          <a:bodyPr vert="vert270"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lang="en-US" sz="1100" b="1" dirty="0" smtClean="0">
                <a:latin typeface="Calibri" pitchFamily="34" charset="0"/>
              </a:rPr>
              <a:t>SERVICE ROUTE</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19" name="Text Box 4"/>
          <p:cNvSpPr txBox="1">
            <a:spLocks noChangeArrowheads="1"/>
          </p:cNvSpPr>
          <p:nvPr/>
        </p:nvSpPr>
        <p:spPr bwMode="auto">
          <a:xfrm rot="5400000">
            <a:off x="3800803" y="458228"/>
            <a:ext cx="293919" cy="2409124"/>
          </a:xfrm>
          <a:prstGeom prst="rect">
            <a:avLst/>
          </a:prstGeom>
          <a:solidFill>
            <a:srgbClr val="FFFFFF">
              <a:alpha val="58000"/>
            </a:srgbClr>
          </a:solidFill>
          <a:ln w="9525">
            <a:noFill/>
            <a:miter lim="800000"/>
            <a:headEnd/>
            <a:tailEnd/>
          </a:ln>
        </p:spPr>
        <p:txBody>
          <a:bodyPr vert="vert270"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lang="en-US" sz="1100" b="1" dirty="0" smtClean="0">
                <a:latin typeface="Calibri" pitchFamily="34" charset="0"/>
              </a:rPr>
              <a:t>EX. ADMIN &amp; LOADING</a:t>
            </a:r>
          </a:p>
          <a:p>
            <a:pPr marL="0" marR="0" lvl="0" indent="0" algn="ctr" defTabSz="914400" rtl="0" eaLnBrk="1" fontAlgn="base" latinLnBrk="0" hangingPunct="1">
              <a:lnSpc>
                <a:spcPct val="100000"/>
              </a:lnSpc>
              <a:spcBef>
                <a:spcPct val="0"/>
              </a:spcBef>
              <a:spcAft>
                <a:spcPts val="0"/>
              </a:spcAft>
              <a:buClrTx/>
              <a:buSzTx/>
              <a:buFontTx/>
              <a:buNone/>
              <a:tabLst/>
            </a:pPr>
            <a:r>
              <a:rPr lang="en-US" sz="1100" b="1" dirty="0" smtClean="0">
                <a:latin typeface="Calibri" pitchFamily="34" charset="0"/>
              </a:rPr>
              <a:t>DOCK  ACCESS ROUTE</a:t>
            </a:r>
            <a:endParaRPr kumimoji="0" lang="en-US" sz="1100" b="1" i="0" u="none" strike="noStrike" cap="none" normalizeH="0" baseline="0" dirty="0" smtClean="0">
              <a:ln>
                <a:noFill/>
              </a:ln>
              <a:solidFill>
                <a:srgbClr val="FF0000"/>
              </a:solidFill>
              <a:effectLst/>
              <a:latin typeface="Calibri" pitchFamily="34" charset="0"/>
            </a:endParaRPr>
          </a:p>
        </p:txBody>
      </p:sp>
      <p:sp>
        <p:nvSpPr>
          <p:cNvPr id="20" name="Text Box 4"/>
          <p:cNvSpPr txBox="1">
            <a:spLocks noChangeArrowheads="1"/>
          </p:cNvSpPr>
          <p:nvPr/>
        </p:nvSpPr>
        <p:spPr bwMode="auto">
          <a:xfrm>
            <a:off x="152400" y="990600"/>
            <a:ext cx="1524000" cy="609600"/>
          </a:xfrm>
          <a:prstGeom prst="rect">
            <a:avLst/>
          </a:prstGeom>
          <a:solidFill>
            <a:srgbClr val="FFFFFF">
              <a:alpha val="50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spcAft>
                <a:spcPts val="1000"/>
              </a:spcAft>
            </a:pPr>
            <a:r>
              <a:rPr lang="en-US" sz="1100" b="1" dirty="0" smtClean="0">
                <a:latin typeface="Calibri" pitchFamily="34" charset="0"/>
              </a:rPr>
              <a:t>PROPOSED OFFSITE ROAD IMPROVEMENTS</a:t>
            </a:r>
          </a:p>
        </p:txBody>
      </p:sp>
      <p:sp>
        <p:nvSpPr>
          <p:cNvPr id="21" name="Freeform 6"/>
          <p:cNvSpPr>
            <a:spLocks/>
          </p:cNvSpPr>
          <p:nvPr/>
        </p:nvSpPr>
        <p:spPr bwMode="auto">
          <a:xfrm>
            <a:off x="1676400" y="1295400"/>
            <a:ext cx="593903" cy="391879"/>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31" name="Freeform 30"/>
          <p:cNvSpPr/>
          <p:nvPr/>
        </p:nvSpPr>
        <p:spPr>
          <a:xfrm>
            <a:off x="898703" y="3616092"/>
            <a:ext cx="1676400" cy="2033587"/>
          </a:xfrm>
          <a:custGeom>
            <a:avLst/>
            <a:gdLst>
              <a:gd name="connsiteX0" fmla="*/ 0 w 1676400"/>
              <a:gd name="connsiteY0" fmla="*/ 241300 h 2019300"/>
              <a:gd name="connsiteX1" fmla="*/ 304800 w 1676400"/>
              <a:gd name="connsiteY1" fmla="*/ 0 h 2019300"/>
              <a:gd name="connsiteX2" fmla="*/ 330200 w 1676400"/>
              <a:gd name="connsiteY2" fmla="*/ 50800 h 2019300"/>
              <a:gd name="connsiteX3" fmla="*/ 279400 w 1676400"/>
              <a:gd name="connsiteY3" fmla="*/ 215900 h 2019300"/>
              <a:gd name="connsiteX4" fmla="*/ 444500 w 1676400"/>
              <a:gd name="connsiteY4" fmla="*/ 444500 h 2019300"/>
              <a:gd name="connsiteX5" fmla="*/ 1016000 w 1676400"/>
              <a:gd name="connsiteY5" fmla="*/ 1244600 h 2019300"/>
              <a:gd name="connsiteX6" fmla="*/ 1320800 w 1676400"/>
              <a:gd name="connsiteY6" fmla="*/ 1549400 h 2019300"/>
              <a:gd name="connsiteX7" fmla="*/ 1676400 w 1676400"/>
              <a:gd name="connsiteY7" fmla="*/ 2019300 h 2019300"/>
              <a:gd name="connsiteX8" fmla="*/ 1371600 w 1676400"/>
              <a:gd name="connsiteY8" fmla="*/ 2006600 h 2019300"/>
              <a:gd name="connsiteX9" fmla="*/ 0 w 1676400"/>
              <a:gd name="connsiteY9" fmla="*/ 241300 h 2019300"/>
              <a:gd name="connsiteX0" fmla="*/ 0 w 1676400"/>
              <a:gd name="connsiteY0" fmla="*/ 241300 h 2019300"/>
              <a:gd name="connsiteX1" fmla="*/ 304800 w 1676400"/>
              <a:gd name="connsiteY1" fmla="*/ 0 h 2019300"/>
              <a:gd name="connsiteX2" fmla="*/ 263525 w 1676400"/>
              <a:gd name="connsiteY2" fmla="*/ 150812 h 2019300"/>
              <a:gd name="connsiteX3" fmla="*/ 279400 w 1676400"/>
              <a:gd name="connsiteY3" fmla="*/ 215900 h 2019300"/>
              <a:gd name="connsiteX4" fmla="*/ 444500 w 1676400"/>
              <a:gd name="connsiteY4" fmla="*/ 444500 h 2019300"/>
              <a:gd name="connsiteX5" fmla="*/ 1016000 w 1676400"/>
              <a:gd name="connsiteY5" fmla="*/ 1244600 h 2019300"/>
              <a:gd name="connsiteX6" fmla="*/ 1320800 w 1676400"/>
              <a:gd name="connsiteY6" fmla="*/ 1549400 h 2019300"/>
              <a:gd name="connsiteX7" fmla="*/ 1676400 w 1676400"/>
              <a:gd name="connsiteY7" fmla="*/ 2019300 h 2019300"/>
              <a:gd name="connsiteX8" fmla="*/ 1371600 w 1676400"/>
              <a:gd name="connsiteY8" fmla="*/ 2006600 h 2019300"/>
              <a:gd name="connsiteX9" fmla="*/ 0 w 1676400"/>
              <a:gd name="connsiteY9" fmla="*/ 241300 h 2019300"/>
              <a:gd name="connsiteX0" fmla="*/ 0 w 1676400"/>
              <a:gd name="connsiteY0" fmla="*/ 222250 h 2000250"/>
              <a:gd name="connsiteX1" fmla="*/ 319088 w 1676400"/>
              <a:gd name="connsiteY1" fmla="*/ 0 h 2000250"/>
              <a:gd name="connsiteX2" fmla="*/ 263525 w 1676400"/>
              <a:gd name="connsiteY2" fmla="*/ 131762 h 2000250"/>
              <a:gd name="connsiteX3" fmla="*/ 279400 w 1676400"/>
              <a:gd name="connsiteY3" fmla="*/ 196850 h 2000250"/>
              <a:gd name="connsiteX4" fmla="*/ 444500 w 1676400"/>
              <a:gd name="connsiteY4" fmla="*/ 425450 h 2000250"/>
              <a:gd name="connsiteX5" fmla="*/ 1016000 w 1676400"/>
              <a:gd name="connsiteY5" fmla="*/ 1225550 h 2000250"/>
              <a:gd name="connsiteX6" fmla="*/ 1320800 w 1676400"/>
              <a:gd name="connsiteY6" fmla="*/ 1530350 h 2000250"/>
              <a:gd name="connsiteX7" fmla="*/ 1676400 w 1676400"/>
              <a:gd name="connsiteY7" fmla="*/ 2000250 h 2000250"/>
              <a:gd name="connsiteX8" fmla="*/ 1371600 w 1676400"/>
              <a:gd name="connsiteY8" fmla="*/ 1987550 h 2000250"/>
              <a:gd name="connsiteX9" fmla="*/ 0 w 1676400"/>
              <a:gd name="connsiteY9" fmla="*/ 222250 h 2000250"/>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1016000 w 1676400"/>
              <a:gd name="connsiteY5" fmla="*/ 1258887 h 2033587"/>
              <a:gd name="connsiteX6" fmla="*/ 1320800 w 1676400"/>
              <a:gd name="connsiteY6" fmla="*/ 1563687 h 2033587"/>
              <a:gd name="connsiteX7" fmla="*/ 1676400 w 1676400"/>
              <a:gd name="connsiteY7" fmla="*/ 2033587 h 2033587"/>
              <a:gd name="connsiteX8" fmla="*/ 1371600 w 1676400"/>
              <a:gd name="connsiteY8" fmla="*/ 2020887 h 2033587"/>
              <a:gd name="connsiteX9" fmla="*/ 0 w 1676400"/>
              <a:gd name="connsiteY9"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1039812 w 1676400"/>
              <a:gd name="connsiteY5" fmla="*/ 1249362 h 2033587"/>
              <a:gd name="connsiteX6" fmla="*/ 1320800 w 1676400"/>
              <a:gd name="connsiteY6" fmla="*/ 1563687 h 2033587"/>
              <a:gd name="connsiteX7" fmla="*/ 1676400 w 1676400"/>
              <a:gd name="connsiteY7" fmla="*/ 2033587 h 2033587"/>
              <a:gd name="connsiteX8" fmla="*/ 1371600 w 1676400"/>
              <a:gd name="connsiteY8" fmla="*/ 2020887 h 2033587"/>
              <a:gd name="connsiteX9" fmla="*/ 0 w 1676400"/>
              <a:gd name="connsiteY9"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1039812 w 1676400"/>
              <a:gd name="connsiteY5" fmla="*/ 1249362 h 2033587"/>
              <a:gd name="connsiteX6" fmla="*/ 1301750 w 1676400"/>
              <a:gd name="connsiteY6" fmla="*/ 1563687 h 2033587"/>
              <a:gd name="connsiteX7" fmla="*/ 1676400 w 1676400"/>
              <a:gd name="connsiteY7" fmla="*/ 2033587 h 2033587"/>
              <a:gd name="connsiteX8" fmla="*/ 1371600 w 1676400"/>
              <a:gd name="connsiteY8" fmla="*/ 2020887 h 2033587"/>
              <a:gd name="connsiteX9" fmla="*/ 0 w 1676400"/>
              <a:gd name="connsiteY9"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977722 w 1676400"/>
              <a:gd name="connsiteY5" fmla="*/ 1155933 h 2033587"/>
              <a:gd name="connsiteX6" fmla="*/ 1039812 w 1676400"/>
              <a:gd name="connsiteY6" fmla="*/ 1249362 h 2033587"/>
              <a:gd name="connsiteX7" fmla="*/ 1301750 w 1676400"/>
              <a:gd name="connsiteY7" fmla="*/ 1563687 h 2033587"/>
              <a:gd name="connsiteX8" fmla="*/ 1676400 w 1676400"/>
              <a:gd name="connsiteY8" fmla="*/ 2033587 h 2033587"/>
              <a:gd name="connsiteX9" fmla="*/ 1371600 w 1676400"/>
              <a:gd name="connsiteY9" fmla="*/ 2020887 h 2033587"/>
              <a:gd name="connsiteX10" fmla="*/ 0 w 1676400"/>
              <a:gd name="connsiteY10"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977722 w 1676400"/>
              <a:gd name="connsiteY5" fmla="*/ 1155933 h 2033587"/>
              <a:gd name="connsiteX6" fmla="*/ 1339849 w 1676400"/>
              <a:gd name="connsiteY6" fmla="*/ 1182687 h 2033587"/>
              <a:gd name="connsiteX7" fmla="*/ 1301750 w 1676400"/>
              <a:gd name="connsiteY7" fmla="*/ 1563687 h 2033587"/>
              <a:gd name="connsiteX8" fmla="*/ 1676400 w 1676400"/>
              <a:gd name="connsiteY8" fmla="*/ 2033587 h 2033587"/>
              <a:gd name="connsiteX9" fmla="*/ 1371600 w 1676400"/>
              <a:gd name="connsiteY9" fmla="*/ 2020887 h 2033587"/>
              <a:gd name="connsiteX10" fmla="*/ 0 w 1676400"/>
              <a:gd name="connsiteY10"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977722 w 1676400"/>
              <a:gd name="connsiteY5" fmla="*/ 1155933 h 2033587"/>
              <a:gd name="connsiteX6" fmla="*/ 1068210 w 1676400"/>
              <a:gd name="connsiteY6" fmla="*/ 1155933 h 2033587"/>
              <a:gd name="connsiteX7" fmla="*/ 1339849 w 1676400"/>
              <a:gd name="connsiteY7" fmla="*/ 1182687 h 2033587"/>
              <a:gd name="connsiteX8" fmla="*/ 1301750 w 1676400"/>
              <a:gd name="connsiteY8" fmla="*/ 1563687 h 2033587"/>
              <a:gd name="connsiteX9" fmla="*/ 1676400 w 1676400"/>
              <a:gd name="connsiteY9" fmla="*/ 2033587 h 2033587"/>
              <a:gd name="connsiteX10" fmla="*/ 1371600 w 1676400"/>
              <a:gd name="connsiteY10" fmla="*/ 2020887 h 2033587"/>
              <a:gd name="connsiteX11" fmla="*/ 0 w 1676400"/>
              <a:gd name="connsiteY11"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977722 w 1676400"/>
              <a:gd name="connsiteY5" fmla="*/ 1155933 h 2033587"/>
              <a:gd name="connsiteX6" fmla="*/ 1149173 w 1676400"/>
              <a:gd name="connsiteY6" fmla="*/ 1265470 h 2033587"/>
              <a:gd name="connsiteX7" fmla="*/ 1339849 w 1676400"/>
              <a:gd name="connsiteY7" fmla="*/ 1182687 h 2033587"/>
              <a:gd name="connsiteX8" fmla="*/ 1301750 w 1676400"/>
              <a:gd name="connsiteY8" fmla="*/ 1563687 h 2033587"/>
              <a:gd name="connsiteX9" fmla="*/ 1676400 w 1676400"/>
              <a:gd name="connsiteY9" fmla="*/ 2033587 h 2033587"/>
              <a:gd name="connsiteX10" fmla="*/ 1371600 w 1676400"/>
              <a:gd name="connsiteY10" fmla="*/ 2020887 h 2033587"/>
              <a:gd name="connsiteX11" fmla="*/ 0 w 1676400"/>
              <a:gd name="connsiteY11"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1034872 w 1676400"/>
              <a:gd name="connsiteY5" fmla="*/ 1222608 h 2033587"/>
              <a:gd name="connsiteX6" fmla="*/ 1149173 w 1676400"/>
              <a:gd name="connsiteY6" fmla="*/ 1265470 h 2033587"/>
              <a:gd name="connsiteX7" fmla="*/ 1339849 w 1676400"/>
              <a:gd name="connsiteY7" fmla="*/ 1182687 h 2033587"/>
              <a:gd name="connsiteX8" fmla="*/ 1301750 w 1676400"/>
              <a:gd name="connsiteY8" fmla="*/ 1563687 h 2033587"/>
              <a:gd name="connsiteX9" fmla="*/ 1676400 w 1676400"/>
              <a:gd name="connsiteY9" fmla="*/ 2033587 h 2033587"/>
              <a:gd name="connsiteX10" fmla="*/ 1371600 w 1676400"/>
              <a:gd name="connsiteY10" fmla="*/ 2020887 h 2033587"/>
              <a:gd name="connsiteX11" fmla="*/ 0 w 1676400"/>
              <a:gd name="connsiteY11"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1034872 w 1676400"/>
              <a:gd name="connsiteY5" fmla="*/ 1222608 h 2033587"/>
              <a:gd name="connsiteX6" fmla="*/ 1149173 w 1676400"/>
              <a:gd name="connsiteY6" fmla="*/ 1265470 h 2033587"/>
              <a:gd name="connsiteX7" fmla="*/ 1349374 w 1676400"/>
              <a:gd name="connsiteY7" fmla="*/ 1144587 h 2033587"/>
              <a:gd name="connsiteX8" fmla="*/ 1301750 w 1676400"/>
              <a:gd name="connsiteY8" fmla="*/ 1563687 h 2033587"/>
              <a:gd name="connsiteX9" fmla="*/ 1676400 w 1676400"/>
              <a:gd name="connsiteY9" fmla="*/ 2033587 h 2033587"/>
              <a:gd name="connsiteX10" fmla="*/ 1371600 w 1676400"/>
              <a:gd name="connsiteY10" fmla="*/ 2020887 h 2033587"/>
              <a:gd name="connsiteX11" fmla="*/ 0 w 1676400"/>
              <a:gd name="connsiteY11"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1034872 w 1676400"/>
              <a:gd name="connsiteY5" fmla="*/ 1222608 h 2033587"/>
              <a:gd name="connsiteX6" fmla="*/ 1149173 w 1676400"/>
              <a:gd name="connsiteY6" fmla="*/ 1265470 h 2033587"/>
              <a:gd name="connsiteX7" fmla="*/ 1349374 w 1676400"/>
              <a:gd name="connsiteY7" fmla="*/ 1144587 h 2033587"/>
              <a:gd name="connsiteX8" fmla="*/ 1315860 w 1676400"/>
              <a:gd name="connsiteY8" fmla="*/ 1465496 h 2033587"/>
              <a:gd name="connsiteX9" fmla="*/ 1301750 w 1676400"/>
              <a:gd name="connsiteY9" fmla="*/ 1563687 h 2033587"/>
              <a:gd name="connsiteX10" fmla="*/ 1676400 w 1676400"/>
              <a:gd name="connsiteY10" fmla="*/ 2033587 h 2033587"/>
              <a:gd name="connsiteX11" fmla="*/ 1371600 w 1676400"/>
              <a:gd name="connsiteY11" fmla="*/ 2020887 h 2033587"/>
              <a:gd name="connsiteX12" fmla="*/ 0 w 1676400"/>
              <a:gd name="connsiteY12"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1034872 w 1676400"/>
              <a:gd name="connsiteY5" fmla="*/ 1222608 h 2033587"/>
              <a:gd name="connsiteX6" fmla="*/ 1149173 w 1676400"/>
              <a:gd name="connsiteY6" fmla="*/ 1265470 h 2033587"/>
              <a:gd name="connsiteX7" fmla="*/ 1349374 w 1676400"/>
              <a:gd name="connsiteY7" fmla="*/ 1144587 h 2033587"/>
              <a:gd name="connsiteX8" fmla="*/ 1406348 w 1676400"/>
              <a:gd name="connsiteY8" fmla="*/ 1370246 h 2033587"/>
              <a:gd name="connsiteX9" fmla="*/ 1301750 w 1676400"/>
              <a:gd name="connsiteY9" fmla="*/ 1563687 h 2033587"/>
              <a:gd name="connsiteX10" fmla="*/ 1676400 w 1676400"/>
              <a:gd name="connsiteY10" fmla="*/ 2033587 h 2033587"/>
              <a:gd name="connsiteX11" fmla="*/ 1371600 w 1676400"/>
              <a:gd name="connsiteY11" fmla="*/ 2020887 h 2033587"/>
              <a:gd name="connsiteX12" fmla="*/ 0 w 1676400"/>
              <a:gd name="connsiteY12"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1034872 w 1676400"/>
              <a:gd name="connsiteY5" fmla="*/ 1222608 h 2033587"/>
              <a:gd name="connsiteX6" fmla="*/ 1149173 w 1676400"/>
              <a:gd name="connsiteY6" fmla="*/ 1265470 h 2033587"/>
              <a:gd name="connsiteX7" fmla="*/ 1282699 w 1676400"/>
              <a:gd name="connsiteY7" fmla="*/ 1173162 h 2033587"/>
              <a:gd name="connsiteX8" fmla="*/ 1406348 w 1676400"/>
              <a:gd name="connsiteY8" fmla="*/ 1370246 h 2033587"/>
              <a:gd name="connsiteX9" fmla="*/ 1301750 w 1676400"/>
              <a:gd name="connsiteY9" fmla="*/ 1563687 h 2033587"/>
              <a:gd name="connsiteX10" fmla="*/ 1676400 w 1676400"/>
              <a:gd name="connsiteY10" fmla="*/ 2033587 h 2033587"/>
              <a:gd name="connsiteX11" fmla="*/ 1371600 w 1676400"/>
              <a:gd name="connsiteY11" fmla="*/ 2020887 h 2033587"/>
              <a:gd name="connsiteX12" fmla="*/ 0 w 1676400"/>
              <a:gd name="connsiteY12"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1034872 w 1676400"/>
              <a:gd name="connsiteY5" fmla="*/ 1222608 h 2033587"/>
              <a:gd name="connsiteX6" fmla="*/ 1149173 w 1676400"/>
              <a:gd name="connsiteY6" fmla="*/ 1265470 h 2033587"/>
              <a:gd name="connsiteX7" fmla="*/ 1206322 w 1676400"/>
              <a:gd name="connsiteY7" fmla="*/ 1227371 h 2033587"/>
              <a:gd name="connsiteX8" fmla="*/ 1282699 w 1676400"/>
              <a:gd name="connsiteY8" fmla="*/ 1173162 h 2033587"/>
              <a:gd name="connsiteX9" fmla="*/ 1406348 w 1676400"/>
              <a:gd name="connsiteY9" fmla="*/ 1370246 h 2033587"/>
              <a:gd name="connsiteX10" fmla="*/ 1301750 w 1676400"/>
              <a:gd name="connsiteY10" fmla="*/ 1563687 h 2033587"/>
              <a:gd name="connsiteX11" fmla="*/ 1676400 w 1676400"/>
              <a:gd name="connsiteY11" fmla="*/ 2033587 h 2033587"/>
              <a:gd name="connsiteX12" fmla="*/ 1371600 w 1676400"/>
              <a:gd name="connsiteY12" fmla="*/ 2020887 h 2033587"/>
              <a:gd name="connsiteX13" fmla="*/ 0 w 1676400"/>
              <a:gd name="connsiteY13"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1034872 w 1676400"/>
              <a:gd name="connsiteY5" fmla="*/ 1222608 h 2033587"/>
              <a:gd name="connsiteX6" fmla="*/ 1149173 w 1676400"/>
              <a:gd name="connsiteY6" fmla="*/ 1265470 h 2033587"/>
              <a:gd name="connsiteX7" fmla="*/ 1206322 w 1676400"/>
              <a:gd name="connsiteY7" fmla="*/ 1227371 h 2033587"/>
              <a:gd name="connsiteX8" fmla="*/ 1282699 w 1676400"/>
              <a:gd name="connsiteY8" fmla="*/ 1173162 h 2033587"/>
              <a:gd name="connsiteX9" fmla="*/ 1311098 w 1676400"/>
              <a:gd name="connsiteY9" fmla="*/ 1465496 h 2033587"/>
              <a:gd name="connsiteX10" fmla="*/ 1301750 w 1676400"/>
              <a:gd name="connsiteY10" fmla="*/ 1563687 h 2033587"/>
              <a:gd name="connsiteX11" fmla="*/ 1676400 w 1676400"/>
              <a:gd name="connsiteY11" fmla="*/ 2033587 h 2033587"/>
              <a:gd name="connsiteX12" fmla="*/ 1371600 w 1676400"/>
              <a:gd name="connsiteY12" fmla="*/ 2020887 h 2033587"/>
              <a:gd name="connsiteX13" fmla="*/ 0 w 1676400"/>
              <a:gd name="connsiteY13" fmla="*/ 255587 h 2033587"/>
              <a:gd name="connsiteX0" fmla="*/ 0 w 1676400"/>
              <a:gd name="connsiteY0" fmla="*/ 255587 h 2033587"/>
              <a:gd name="connsiteX1" fmla="*/ 314326 w 1676400"/>
              <a:gd name="connsiteY1" fmla="*/ 0 h 2033587"/>
              <a:gd name="connsiteX2" fmla="*/ 263525 w 1676400"/>
              <a:gd name="connsiteY2" fmla="*/ 165099 h 2033587"/>
              <a:gd name="connsiteX3" fmla="*/ 279400 w 1676400"/>
              <a:gd name="connsiteY3" fmla="*/ 230187 h 2033587"/>
              <a:gd name="connsiteX4" fmla="*/ 444500 w 1676400"/>
              <a:gd name="connsiteY4" fmla="*/ 458787 h 2033587"/>
              <a:gd name="connsiteX5" fmla="*/ 1034872 w 1676400"/>
              <a:gd name="connsiteY5" fmla="*/ 1222608 h 2033587"/>
              <a:gd name="connsiteX6" fmla="*/ 1149173 w 1676400"/>
              <a:gd name="connsiteY6" fmla="*/ 1265470 h 2033587"/>
              <a:gd name="connsiteX7" fmla="*/ 1206322 w 1676400"/>
              <a:gd name="connsiteY7" fmla="*/ 1227371 h 2033587"/>
              <a:gd name="connsiteX8" fmla="*/ 1344611 w 1676400"/>
              <a:gd name="connsiteY8" fmla="*/ 1411287 h 2033587"/>
              <a:gd name="connsiteX9" fmla="*/ 1311098 w 1676400"/>
              <a:gd name="connsiteY9" fmla="*/ 1465496 h 2033587"/>
              <a:gd name="connsiteX10" fmla="*/ 1301750 w 1676400"/>
              <a:gd name="connsiteY10" fmla="*/ 1563687 h 2033587"/>
              <a:gd name="connsiteX11" fmla="*/ 1676400 w 1676400"/>
              <a:gd name="connsiteY11" fmla="*/ 2033587 h 2033587"/>
              <a:gd name="connsiteX12" fmla="*/ 1371600 w 1676400"/>
              <a:gd name="connsiteY12" fmla="*/ 2020887 h 2033587"/>
              <a:gd name="connsiteX13" fmla="*/ 0 w 1676400"/>
              <a:gd name="connsiteY13" fmla="*/ 255587 h 2033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6400" h="2033587">
                <a:moveTo>
                  <a:pt x="0" y="255587"/>
                </a:moveTo>
                <a:lnTo>
                  <a:pt x="314326" y="0"/>
                </a:lnTo>
                <a:lnTo>
                  <a:pt x="263525" y="165099"/>
                </a:lnTo>
                <a:lnTo>
                  <a:pt x="279400" y="230187"/>
                </a:lnTo>
                <a:lnTo>
                  <a:pt x="444500" y="458787"/>
                </a:lnTo>
                <a:lnTo>
                  <a:pt x="1034872" y="1222608"/>
                </a:lnTo>
                <a:lnTo>
                  <a:pt x="1149173" y="1265470"/>
                </a:lnTo>
                <a:lnTo>
                  <a:pt x="1206322" y="1227371"/>
                </a:lnTo>
                <a:lnTo>
                  <a:pt x="1344611" y="1411287"/>
                </a:lnTo>
                <a:lnTo>
                  <a:pt x="1311098" y="1465496"/>
                </a:lnTo>
                <a:lnTo>
                  <a:pt x="1301750" y="1563687"/>
                </a:lnTo>
                <a:lnTo>
                  <a:pt x="1676400" y="2033587"/>
                </a:lnTo>
                <a:lnTo>
                  <a:pt x="1371600" y="2020887"/>
                </a:lnTo>
                <a:lnTo>
                  <a:pt x="0" y="255587"/>
                </a:lnTo>
                <a:close/>
              </a:path>
            </a:pathLst>
          </a:custGeom>
          <a:solidFill>
            <a:srgbClr val="7AA2F2">
              <a:alpha val="31000"/>
            </a:srgbClr>
          </a:solidFill>
          <a:ln>
            <a:solidFill>
              <a:srgbClr val="7A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 Box 4"/>
          <p:cNvSpPr txBox="1">
            <a:spLocks noChangeArrowheads="1"/>
          </p:cNvSpPr>
          <p:nvPr/>
        </p:nvSpPr>
        <p:spPr bwMode="auto">
          <a:xfrm rot="19518696">
            <a:off x="900123" y="3159341"/>
            <a:ext cx="990600" cy="228600"/>
          </a:xfrm>
          <a:prstGeom prst="rect">
            <a:avLst/>
          </a:prstGeom>
          <a:solidFill>
            <a:srgbClr val="FFFFFF">
              <a:alpha val="2800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CASIA STREET</a:t>
            </a:r>
            <a:endParaRPr kumimoji="0" lang="en-US" sz="1100" b="1" i="0" u="none" strike="noStrike" cap="none" normalizeH="0" baseline="0" dirty="0" smtClean="0">
              <a:ln>
                <a:noFill/>
              </a:ln>
              <a:solidFill>
                <a:schemeClr val="tx1"/>
              </a:solidFill>
              <a:effectLst/>
              <a:latin typeface="Calibri" pitchFamily="34" charset="0"/>
            </a:endParaRPr>
          </a:p>
        </p:txBody>
      </p:sp>
      <p:sp>
        <p:nvSpPr>
          <p:cNvPr id="33" name="Text Box 4"/>
          <p:cNvSpPr txBox="1">
            <a:spLocks noChangeArrowheads="1"/>
          </p:cNvSpPr>
          <p:nvPr/>
        </p:nvSpPr>
        <p:spPr bwMode="auto">
          <a:xfrm rot="3102584">
            <a:off x="452101" y="4605817"/>
            <a:ext cx="1940661" cy="258047"/>
          </a:xfrm>
          <a:prstGeom prst="rect">
            <a:avLst/>
          </a:prstGeom>
          <a:solidFill>
            <a:srgbClr val="FFFFFF">
              <a:alpha val="5000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TREN URBANO ACCESS ROAD</a:t>
            </a:r>
            <a:endParaRPr kumimoji="0" lang="en-US" sz="1100" b="1" i="0" u="none" strike="noStrike" cap="none" normalizeH="0" baseline="0" dirty="0" smtClean="0">
              <a:ln>
                <a:noFill/>
              </a:ln>
              <a:solidFill>
                <a:schemeClr val="tx1"/>
              </a:solidFill>
              <a:effectLst/>
              <a:latin typeface="Calibri" pitchFamily="34" charset="0"/>
            </a:endParaRPr>
          </a:p>
        </p:txBody>
      </p:sp>
      <p:sp>
        <p:nvSpPr>
          <p:cNvPr id="34" name="Text Box 4"/>
          <p:cNvSpPr txBox="1">
            <a:spLocks noChangeArrowheads="1"/>
          </p:cNvSpPr>
          <p:nvPr/>
        </p:nvSpPr>
        <p:spPr bwMode="auto">
          <a:xfrm rot="21205542">
            <a:off x="4248931" y="5512874"/>
            <a:ext cx="731260" cy="263460"/>
          </a:xfrm>
          <a:prstGeom prst="rect">
            <a:avLst/>
          </a:prstGeom>
          <a:solidFill>
            <a:srgbClr val="FFFFFF">
              <a:alpha val="50000"/>
            </a:srgbClr>
          </a:solid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ts val="1000"/>
              </a:spcAft>
            </a:pPr>
            <a:r>
              <a:rPr lang="en-US" sz="1100" b="1" dirty="0" smtClean="0">
                <a:latin typeface="Calibri" pitchFamily="34" charset="0"/>
              </a:rPr>
              <a:t>PR-21</a:t>
            </a:r>
            <a:endParaRPr kumimoji="0" lang="en-US" sz="1100" b="1" i="0" u="none" strike="noStrike" cap="none" normalizeH="0" baseline="0" dirty="0" smtClean="0">
              <a:ln>
                <a:noFill/>
              </a:ln>
              <a:solidFill>
                <a:schemeClr val="tx1"/>
              </a:solidFill>
              <a:effectLst/>
              <a:latin typeface="Calibri" pitchFamily="34" charset="0"/>
            </a:endParaRPr>
          </a:p>
        </p:txBody>
      </p:sp>
      <p:sp>
        <p:nvSpPr>
          <p:cNvPr id="35" name="Text Box 4"/>
          <p:cNvSpPr txBox="1">
            <a:spLocks noChangeArrowheads="1"/>
          </p:cNvSpPr>
          <p:nvPr/>
        </p:nvSpPr>
        <p:spPr bwMode="auto">
          <a:xfrm>
            <a:off x="152400" y="1905000"/>
            <a:ext cx="1524000" cy="228600"/>
          </a:xfrm>
          <a:prstGeom prst="rect">
            <a:avLst/>
          </a:prstGeom>
          <a:solidFill>
            <a:srgbClr val="FFFFFF">
              <a:alpha val="50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spcAft>
                <a:spcPts val="1000"/>
              </a:spcAft>
            </a:pPr>
            <a:r>
              <a:rPr lang="en-US" sz="1100" b="1" dirty="0" smtClean="0">
                <a:latin typeface="Calibri" pitchFamily="34" charset="0"/>
              </a:rPr>
              <a:t>RIGHT TURN LANE IN</a:t>
            </a:r>
          </a:p>
        </p:txBody>
      </p:sp>
      <p:sp>
        <p:nvSpPr>
          <p:cNvPr id="36" name="Freeform 6"/>
          <p:cNvSpPr>
            <a:spLocks/>
          </p:cNvSpPr>
          <p:nvPr/>
        </p:nvSpPr>
        <p:spPr bwMode="auto">
          <a:xfrm>
            <a:off x="1676401" y="1981200"/>
            <a:ext cx="644702" cy="226780"/>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40" name="Text Box 4"/>
          <p:cNvSpPr txBox="1">
            <a:spLocks noChangeArrowheads="1"/>
          </p:cNvSpPr>
          <p:nvPr/>
        </p:nvSpPr>
        <p:spPr bwMode="auto">
          <a:xfrm>
            <a:off x="152400" y="304800"/>
            <a:ext cx="1524000" cy="406400"/>
          </a:xfrm>
          <a:prstGeom prst="rect">
            <a:avLst/>
          </a:prstGeom>
          <a:solidFill>
            <a:srgbClr val="FFFFFF">
              <a:alpha val="50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spcAft>
                <a:spcPts val="1000"/>
              </a:spcAft>
            </a:pPr>
            <a:r>
              <a:rPr lang="en-US" sz="1100" b="1" dirty="0" smtClean="0">
                <a:latin typeface="Calibri" pitchFamily="34" charset="0"/>
              </a:rPr>
              <a:t>DEDICATED  LEFT TURN LANE IN</a:t>
            </a:r>
          </a:p>
        </p:txBody>
      </p:sp>
      <p:sp>
        <p:nvSpPr>
          <p:cNvPr id="41" name="Freeform 6"/>
          <p:cNvSpPr>
            <a:spLocks/>
          </p:cNvSpPr>
          <p:nvPr/>
        </p:nvSpPr>
        <p:spPr bwMode="auto">
          <a:xfrm>
            <a:off x="1676400" y="457200"/>
            <a:ext cx="454203" cy="1001480"/>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42" name="Text Box 4"/>
          <p:cNvSpPr txBox="1">
            <a:spLocks noChangeArrowheads="1"/>
          </p:cNvSpPr>
          <p:nvPr/>
        </p:nvSpPr>
        <p:spPr bwMode="auto">
          <a:xfrm>
            <a:off x="5725884" y="685800"/>
            <a:ext cx="3113315" cy="3048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en-US" sz="1100" b="1" dirty="0" smtClean="0">
                <a:latin typeface="Calibri" pitchFamily="34" charset="0"/>
              </a:rPr>
              <a:t>DEDICATED  LEFT  AND RIGHT TURN LANES OUT</a:t>
            </a:r>
          </a:p>
        </p:txBody>
      </p:sp>
      <p:sp>
        <p:nvSpPr>
          <p:cNvPr id="43" name="Freeform 6"/>
          <p:cNvSpPr>
            <a:spLocks/>
          </p:cNvSpPr>
          <p:nvPr/>
        </p:nvSpPr>
        <p:spPr bwMode="auto">
          <a:xfrm flipH="1">
            <a:off x="2498902" y="914400"/>
            <a:ext cx="3216098" cy="709380"/>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44" name="Text Box 4"/>
          <p:cNvSpPr txBox="1">
            <a:spLocks noChangeArrowheads="1"/>
          </p:cNvSpPr>
          <p:nvPr/>
        </p:nvSpPr>
        <p:spPr bwMode="auto">
          <a:xfrm>
            <a:off x="5712822" y="3429000"/>
            <a:ext cx="3126378" cy="3048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spcAft>
                <a:spcPts val="1000"/>
              </a:spcAft>
            </a:pPr>
            <a:r>
              <a:rPr lang="en-US" sz="1100" b="1" dirty="0" smtClean="0">
                <a:latin typeface="Calibri" pitchFamily="34" charset="0"/>
              </a:rPr>
              <a:t>PROPOSED OFFSITE ROAD IMPROVEMENTS</a:t>
            </a:r>
          </a:p>
        </p:txBody>
      </p:sp>
      <p:sp>
        <p:nvSpPr>
          <p:cNvPr id="45" name="Freeform 6"/>
          <p:cNvSpPr>
            <a:spLocks/>
          </p:cNvSpPr>
          <p:nvPr/>
        </p:nvSpPr>
        <p:spPr bwMode="auto">
          <a:xfrm flipH="1">
            <a:off x="2079802" y="3733800"/>
            <a:ext cx="3635198" cy="1496779"/>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46" name="Text Box 4"/>
          <p:cNvSpPr txBox="1">
            <a:spLocks noChangeArrowheads="1"/>
          </p:cNvSpPr>
          <p:nvPr/>
        </p:nvSpPr>
        <p:spPr bwMode="auto">
          <a:xfrm>
            <a:off x="152400" y="2362200"/>
            <a:ext cx="1524000" cy="5898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spcAft>
                <a:spcPts val="1000"/>
              </a:spcAft>
            </a:pPr>
            <a:r>
              <a:rPr lang="en-US" sz="1100" b="1" dirty="0" smtClean="0">
                <a:latin typeface="Calibri" pitchFamily="34" charset="0"/>
              </a:rPr>
              <a:t>DEDICATED  LEFT  AND RIGHT TURN LANES ON TO </a:t>
            </a:r>
            <a:r>
              <a:rPr lang="en-US" sz="1100" b="1" dirty="0" err="1" smtClean="0">
                <a:latin typeface="Calibri" pitchFamily="34" charset="0"/>
              </a:rPr>
              <a:t>CASIA</a:t>
            </a:r>
            <a:r>
              <a:rPr lang="en-US" sz="1100" b="1" dirty="0" smtClean="0">
                <a:latin typeface="Calibri" pitchFamily="34" charset="0"/>
              </a:rPr>
              <a:t> STREET</a:t>
            </a:r>
          </a:p>
        </p:txBody>
      </p:sp>
      <p:sp>
        <p:nvSpPr>
          <p:cNvPr id="47" name="Freeform 6"/>
          <p:cNvSpPr>
            <a:spLocks/>
          </p:cNvSpPr>
          <p:nvPr/>
        </p:nvSpPr>
        <p:spPr bwMode="auto">
          <a:xfrm>
            <a:off x="762000" y="2971800"/>
            <a:ext cx="339900" cy="950680"/>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48" name="Rectangle 47"/>
          <p:cNvSpPr/>
          <p:nvPr/>
        </p:nvSpPr>
        <p:spPr>
          <a:xfrm>
            <a:off x="5600700" y="1600200"/>
            <a:ext cx="3543300" cy="1384995"/>
          </a:xfrm>
          <a:prstGeom prst="rect">
            <a:avLst/>
          </a:prstGeom>
          <a:solidFill>
            <a:schemeClr val="bg1"/>
          </a:solidFill>
        </p:spPr>
        <p:txBody>
          <a:bodyPr wrap="square">
            <a:spAutoFit/>
          </a:bodyPr>
          <a:lstStyle/>
          <a:p>
            <a:pPr>
              <a:buFont typeface="Arial" pitchFamily="34" charset="0"/>
              <a:buChar char="•"/>
            </a:pPr>
            <a:r>
              <a:rPr lang="en-US" sz="1200" b="1" dirty="0" smtClean="0">
                <a:latin typeface="Tahoma" pitchFamily="34" charset="0"/>
                <a:cs typeface="Tahoma" pitchFamily="34" charset="0"/>
              </a:rPr>
              <a:t> Endorsement received from Authority for Proposed Off-site Improvements</a:t>
            </a:r>
          </a:p>
          <a:p>
            <a:pPr>
              <a:buFont typeface="Arial" pitchFamily="34" charset="0"/>
              <a:buChar char="•"/>
            </a:pPr>
            <a:endParaRPr lang="en-US" sz="1200" b="1" dirty="0" smtClean="0">
              <a:latin typeface="Tahoma" pitchFamily="34" charset="0"/>
              <a:cs typeface="Tahoma" pitchFamily="34" charset="0"/>
            </a:endParaRPr>
          </a:p>
          <a:p>
            <a:pPr>
              <a:buFont typeface="Arial" pitchFamily="34" charset="0"/>
              <a:buChar char="•"/>
            </a:pPr>
            <a:endParaRPr lang="en-US" sz="1200" b="1" dirty="0" smtClean="0">
              <a:latin typeface="Tahoma" pitchFamily="34" charset="0"/>
              <a:cs typeface="Tahoma" pitchFamily="34" charset="0"/>
            </a:endParaRPr>
          </a:p>
          <a:p>
            <a:pPr>
              <a:buFont typeface="Arial" pitchFamily="34" charset="0"/>
              <a:buChar char="•"/>
            </a:pPr>
            <a:endParaRPr lang="en-US" sz="1200" b="1" dirty="0" smtClean="0">
              <a:latin typeface="Tahoma" pitchFamily="34" charset="0"/>
              <a:cs typeface="Tahoma" pitchFamily="34" charset="0"/>
            </a:endParaRPr>
          </a:p>
          <a:p>
            <a:pPr>
              <a:buFont typeface="Arial" pitchFamily="34" charset="0"/>
              <a:buChar char="•"/>
            </a:pPr>
            <a:endParaRPr lang="en-US" sz="1200" b="1" dirty="0" smtClean="0">
              <a:latin typeface="Tahoma" pitchFamily="34" charset="0"/>
              <a:cs typeface="Tahoma" pitchFamily="34" charset="0"/>
            </a:endParaRPr>
          </a:p>
          <a:p>
            <a:pPr>
              <a:buFont typeface="Arial" pitchFamily="34" charset="0"/>
              <a:buChar char="•"/>
            </a:pPr>
            <a:endParaRPr lang="en-US" sz="1200" b="1" dirty="0" smtClean="0">
              <a:latin typeface="Tahoma" pitchFamily="34" charset="0"/>
              <a:cs typeface="Tahoma" pitchFamily="34" charset="0"/>
            </a:endParaRPr>
          </a:p>
        </p:txBody>
      </p:sp>
      <p:sp>
        <p:nvSpPr>
          <p:cNvPr id="49" name="Text Box 4"/>
          <p:cNvSpPr txBox="1">
            <a:spLocks noChangeArrowheads="1"/>
          </p:cNvSpPr>
          <p:nvPr/>
        </p:nvSpPr>
        <p:spPr bwMode="auto">
          <a:xfrm>
            <a:off x="152400" y="5029200"/>
            <a:ext cx="1393943" cy="427369"/>
          </a:xfrm>
          <a:prstGeom prst="rect">
            <a:avLst/>
          </a:prstGeom>
          <a:solidFill>
            <a:srgbClr val="FFFFFF">
              <a:alpha val="50000"/>
            </a:srgb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spcAft>
                <a:spcPts val="1000"/>
              </a:spcAft>
            </a:pPr>
            <a:r>
              <a:rPr lang="en-US" sz="1100" b="1" dirty="0" smtClean="0">
                <a:latin typeface="Calibri" pitchFamily="34" charset="0"/>
              </a:rPr>
              <a:t>NEW EMERGENCY/ SERVICE ENTRANCE</a:t>
            </a:r>
          </a:p>
        </p:txBody>
      </p:sp>
      <p:sp>
        <p:nvSpPr>
          <p:cNvPr id="50" name="Freeform 6"/>
          <p:cNvSpPr>
            <a:spLocks/>
          </p:cNvSpPr>
          <p:nvPr/>
        </p:nvSpPr>
        <p:spPr bwMode="auto">
          <a:xfrm flipV="1">
            <a:off x="1524000" y="4933506"/>
            <a:ext cx="581246" cy="324293"/>
          </a:xfrm>
          <a:custGeom>
            <a:avLst/>
            <a:gdLst/>
            <a:ahLst/>
            <a:cxnLst>
              <a:cxn ang="0">
                <a:pos x="0" y="0"/>
              </a:cxn>
              <a:cxn ang="0">
                <a:pos x="1268" y="499"/>
              </a:cxn>
            </a:cxnLst>
            <a:rect l="0" t="0" r="r" b="b"/>
            <a:pathLst>
              <a:path w="1268" h="499">
                <a:moveTo>
                  <a:pt x="0" y="0"/>
                </a:moveTo>
                <a:lnTo>
                  <a:pt x="1268" y="499"/>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pic>
        <p:nvPicPr>
          <p:cNvPr id="51" name="Picture 1"/>
          <p:cNvPicPr>
            <a:picLocks noChangeAspect="1" noChangeArrowheads="1"/>
          </p:cNvPicPr>
          <p:nvPr/>
        </p:nvPicPr>
        <p:blipFill>
          <a:blip r:embed="rId2" cstate="print"/>
          <a:srcRect l="90246" t="28749" r="2667" b="57848"/>
          <a:stretch>
            <a:fillRect/>
          </a:stretch>
        </p:blipFill>
        <p:spPr bwMode="auto">
          <a:xfrm>
            <a:off x="7848600" y="4343400"/>
            <a:ext cx="841829" cy="957943"/>
          </a:xfrm>
          <a:prstGeom prst="rect">
            <a:avLst/>
          </a:prstGeom>
          <a:noFill/>
          <a:ln w="9525">
            <a:noFill/>
            <a:miter lim="800000"/>
            <a:headEnd/>
            <a:tailEnd/>
          </a:ln>
        </p:spPr>
      </p:pic>
      <p:sp>
        <p:nvSpPr>
          <p:cNvPr id="37" name="Freeform 36"/>
          <p:cNvSpPr/>
          <p:nvPr/>
        </p:nvSpPr>
        <p:spPr>
          <a:xfrm rot="21446929">
            <a:off x="1790700" y="304800"/>
            <a:ext cx="1028700" cy="2514600"/>
          </a:xfrm>
          <a:custGeom>
            <a:avLst/>
            <a:gdLst>
              <a:gd name="connsiteX0" fmla="*/ 0 w 1003300"/>
              <a:gd name="connsiteY0" fmla="*/ 2565400 h 2806700"/>
              <a:gd name="connsiteX1" fmla="*/ 165100 w 1003300"/>
              <a:gd name="connsiteY1" fmla="*/ 2806700 h 2806700"/>
              <a:gd name="connsiteX2" fmla="*/ 419100 w 1003300"/>
              <a:gd name="connsiteY2" fmla="*/ 2527300 h 2806700"/>
              <a:gd name="connsiteX3" fmla="*/ 558800 w 1003300"/>
              <a:gd name="connsiteY3" fmla="*/ 2311400 h 2806700"/>
              <a:gd name="connsiteX4" fmla="*/ 660400 w 1003300"/>
              <a:gd name="connsiteY4" fmla="*/ 1993900 h 2806700"/>
              <a:gd name="connsiteX5" fmla="*/ 635000 w 1003300"/>
              <a:gd name="connsiteY5" fmla="*/ 1727200 h 2806700"/>
              <a:gd name="connsiteX6" fmla="*/ 762000 w 1003300"/>
              <a:gd name="connsiteY6" fmla="*/ 1587500 h 2806700"/>
              <a:gd name="connsiteX7" fmla="*/ 876300 w 1003300"/>
              <a:gd name="connsiteY7" fmla="*/ 1562100 h 2806700"/>
              <a:gd name="connsiteX8" fmla="*/ 977900 w 1003300"/>
              <a:gd name="connsiteY8" fmla="*/ 1549400 h 2806700"/>
              <a:gd name="connsiteX9" fmla="*/ 1003300 w 1003300"/>
              <a:gd name="connsiteY9" fmla="*/ 1270000 h 2806700"/>
              <a:gd name="connsiteX10" fmla="*/ 711200 w 1003300"/>
              <a:gd name="connsiteY10" fmla="*/ 1244600 h 2806700"/>
              <a:gd name="connsiteX11" fmla="*/ 558800 w 1003300"/>
              <a:gd name="connsiteY11" fmla="*/ 1130300 h 2806700"/>
              <a:gd name="connsiteX12" fmla="*/ 482600 w 1003300"/>
              <a:gd name="connsiteY12" fmla="*/ 825500 h 2806700"/>
              <a:gd name="connsiteX13" fmla="*/ 393700 w 1003300"/>
              <a:gd name="connsiteY13" fmla="*/ 0 h 2806700"/>
              <a:gd name="connsiteX14" fmla="*/ 177800 w 1003300"/>
              <a:gd name="connsiteY14" fmla="*/ 38100 h 2806700"/>
              <a:gd name="connsiteX15" fmla="*/ 254000 w 1003300"/>
              <a:gd name="connsiteY15" fmla="*/ 1346200 h 2806700"/>
              <a:gd name="connsiteX16" fmla="*/ 292100 w 1003300"/>
              <a:gd name="connsiteY16" fmla="*/ 2006600 h 2806700"/>
              <a:gd name="connsiteX17" fmla="*/ 101600 w 1003300"/>
              <a:gd name="connsiteY17" fmla="*/ 2540000 h 2806700"/>
              <a:gd name="connsiteX18" fmla="*/ 0 w 1003300"/>
              <a:gd name="connsiteY18" fmla="*/ 2565400 h 2806700"/>
              <a:gd name="connsiteX0" fmla="*/ 0 w 1003300"/>
              <a:gd name="connsiteY0" fmla="*/ 2565400 h 2806700"/>
              <a:gd name="connsiteX1" fmla="*/ 165100 w 1003300"/>
              <a:gd name="connsiteY1" fmla="*/ 2806700 h 2806700"/>
              <a:gd name="connsiteX2" fmla="*/ 419100 w 1003300"/>
              <a:gd name="connsiteY2" fmla="*/ 2527300 h 2806700"/>
              <a:gd name="connsiteX3" fmla="*/ 558800 w 1003300"/>
              <a:gd name="connsiteY3" fmla="*/ 2311400 h 2806700"/>
              <a:gd name="connsiteX4" fmla="*/ 660400 w 1003300"/>
              <a:gd name="connsiteY4" fmla="*/ 1993900 h 2806700"/>
              <a:gd name="connsiteX5" fmla="*/ 635000 w 1003300"/>
              <a:gd name="connsiteY5" fmla="*/ 1727200 h 2806700"/>
              <a:gd name="connsiteX6" fmla="*/ 762000 w 1003300"/>
              <a:gd name="connsiteY6" fmla="*/ 1587500 h 2806700"/>
              <a:gd name="connsiteX7" fmla="*/ 876300 w 1003300"/>
              <a:gd name="connsiteY7" fmla="*/ 1562100 h 2806700"/>
              <a:gd name="connsiteX8" fmla="*/ 977900 w 1003300"/>
              <a:gd name="connsiteY8" fmla="*/ 1549400 h 2806700"/>
              <a:gd name="connsiteX9" fmla="*/ 1003300 w 1003300"/>
              <a:gd name="connsiteY9" fmla="*/ 1270000 h 2806700"/>
              <a:gd name="connsiteX10" fmla="*/ 711200 w 1003300"/>
              <a:gd name="connsiteY10" fmla="*/ 1244600 h 2806700"/>
              <a:gd name="connsiteX11" fmla="*/ 558800 w 1003300"/>
              <a:gd name="connsiteY11" fmla="*/ 1130300 h 2806700"/>
              <a:gd name="connsiteX12" fmla="*/ 482600 w 1003300"/>
              <a:gd name="connsiteY12" fmla="*/ 825500 h 2806700"/>
              <a:gd name="connsiteX13" fmla="*/ 393700 w 1003300"/>
              <a:gd name="connsiteY13" fmla="*/ 0 h 2806700"/>
              <a:gd name="connsiteX14" fmla="*/ 177800 w 1003300"/>
              <a:gd name="connsiteY14" fmla="*/ 38100 h 2806700"/>
              <a:gd name="connsiteX15" fmla="*/ 254000 w 1003300"/>
              <a:gd name="connsiteY15" fmla="*/ 1346200 h 2806700"/>
              <a:gd name="connsiteX16" fmla="*/ 292100 w 1003300"/>
              <a:gd name="connsiteY16" fmla="*/ 2006600 h 2806700"/>
              <a:gd name="connsiteX17" fmla="*/ 228600 w 1003300"/>
              <a:gd name="connsiteY17" fmla="*/ 2317750 h 2806700"/>
              <a:gd name="connsiteX18" fmla="*/ 0 w 1003300"/>
              <a:gd name="connsiteY18" fmla="*/ 2565400 h 2806700"/>
              <a:gd name="connsiteX0" fmla="*/ 0 w 965200"/>
              <a:gd name="connsiteY0" fmla="*/ 2609850 h 2806700"/>
              <a:gd name="connsiteX1" fmla="*/ 127000 w 965200"/>
              <a:gd name="connsiteY1" fmla="*/ 2806700 h 2806700"/>
              <a:gd name="connsiteX2" fmla="*/ 381000 w 965200"/>
              <a:gd name="connsiteY2" fmla="*/ 2527300 h 2806700"/>
              <a:gd name="connsiteX3" fmla="*/ 520700 w 965200"/>
              <a:gd name="connsiteY3" fmla="*/ 2311400 h 2806700"/>
              <a:gd name="connsiteX4" fmla="*/ 622300 w 965200"/>
              <a:gd name="connsiteY4" fmla="*/ 1993900 h 2806700"/>
              <a:gd name="connsiteX5" fmla="*/ 596900 w 965200"/>
              <a:gd name="connsiteY5" fmla="*/ 1727200 h 2806700"/>
              <a:gd name="connsiteX6" fmla="*/ 723900 w 965200"/>
              <a:gd name="connsiteY6" fmla="*/ 1587500 h 2806700"/>
              <a:gd name="connsiteX7" fmla="*/ 838200 w 965200"/>
              <a:gd name="connsiteY7" fmla="*/ 1562100 h 2806700"/>
              <a:gd name="connsiteX8" fmla="*/ 939800 w 965200"/>
              <a:gd name="connsiteY8" fmla="*/ 1549400 h 2806700"/>
              <a:gd name="connsiteX9" fmla="*/ 965200 w 965200"/>
              <a:gd name="connsiteY9" fmla="*/ 1270000 h 2806700"/>
              <a:gd name="connsiteX10" fmla="*/ 673100 w 965200"/>
              <a:gd name="connsiteY10" fmla="*/ 1244600 h 2806700"/>
              <a:gd name="connsiteX11" fmla="*/ 520700 w 965200"/>
              <a:gd name="connsiteY11" fmla="*/ 1130300 h 2806700"/>
              <a:gd name="connsiteX12" fmla="*/ 444500 w 965200"/>
              <a:gd name="connsiteY12" fmla="*/ 825500 h 2806700"/>
              <a:gd name="connsiteX13" fmla="*/ 355600 w 965200"/>
              <a:gd name="connsiteY13" fmla="*/ 0 h 2806700"/>
              <a:gd name="connsiteX14" fmla="*/ 139700 w 965200"/>
              <a:gd name="connsiteY14" fmla="*/ 38100 h 2806700"/>
              <a:gd name="connsiteX15" fmla="*/ 215900 w 965200"/>
              <a:gd name="connsiteY15" fmla="*/ 1346200 h 2806700"/>
              <a:gd name="connsiteX16" fmla="*/ 254000 w 965200"/>
              <a:gd name="connsiteY16" fmla="*/ 2006600 h 2806700"/>
              <a:gd name="connsiteX17" fmla="*/ 190500 w 965200"/>
              <a:gd name="connsiteY17" fmla="*/ 2317750 h 2806700"/>
              <a:gd name="connsiteX18" fmla="*/ 0 w 965200"/>
              <a:gd name="connsiteY18" fmla="*/ 2609850 h 2806700"/>
              <a:gd name="connsiteX0" fmla="*/ 0 w 965200"/>
              <a:gd name="connsiteY0" fmla="*/ 2609850 h 2806700"/>
              <a:gd name="connsiteX1" fmla="*/ 127000 w 965200"/>
              <a:gd name="connsiteY1" fmla="*/ 2806700 h 2806700"/>
              <a:gd name="connsiteX2" fmla="*/ 381000 w 965200"/>
              <a:gd name="connsiteY2" fmla="*/ 2527300 h 2806700"/>
              <a:gd name="connsiteX3" fmla="*/ 520700 w 965200"/>
              <a:gd name="connsiteY3" fmla="*/ 2311400 h 2806700"/>
              <a:gd name="connsiteX4" fmla="*/ 590550 w 965200"/>
              <a:gd name="connsiteY4" fmla="*/ 1993900 h 2806700"/>
              <a:gd name="connsiteX5" fmla="*/ 596900 w 965200"/>
              <a:gd name="connsiteY5" fmla="*/ 1727200 h 2806700"/>
              <a:gd name="connsiteX6" fmla="*/ 723900 w 965200"/>
              <a:gd name="connsiteY6" fmla="*/ 1587500 h 2806700"/>
              <a:gd name="connsiteX7" fmla="*/ 838200 w 965200"/>
              <a:gd name="connsiteY7" fmla="*/ 1562100 h 2806700"/>
              <a:gd name="connsiteX8" fmla="*/ 939800 w 965200"/>
              <a:gd name="connsiteY8" fmla="*/ 1549400 h 2806700"/>
              <a:gd name="connsiteX9" fmla="*/ 965200 w 965200"/>
              <a:gd name="connsiteY9" fmla="*/ 1270000 h 2806700"/>
              <a:gd name="connsiteX10" fmla="*/ 673100 w 965200"/>
              <a:gd name="connsiteY10" fmla="*/ 1244600 h 2806700"/>
              <a:gd name="connsiteX11" fmla="*/ 520700 w 965200"/>
              <a:gd name="connsiteY11" fmla="*/ 1130300 h 2806700"/>
              <a:gd name="connsiteX12" fmla="*/ 444500 w 965200"/>
              <a:gd name="connsiteY12" fmla="*/ 825500 h 2806700"/>
              <a:gd name="connsiteX13" fmla="*/ 355600 w 965200"/>
              <a:gd name="connsiteY13" fmla="*/ 0 h 2806700"/>
              <a:gd name="connsiteX14" fmla="*/ 139700 w 965200"/>
              <a:gd name="connsiteY14" fmla="*/ 38100 h 2806700"/>
              <a:gd name="connsiteX15" fmla="*/ 215900 w 965200"/>
              <a:gd name="connsiteY15" fmla="*/ 1346200 h 2806700"/>
              <a:gd name="connsiteX16" fmla="*/ 254000 w 965200"/>
              <a:gd name="connsiteY16" fmla="*/ 2006600 h 2806700"/>
              <a:gd name="connsiteX17" fmla="*/ 190500 w 965200"/>
              <a:gd name="connsiteY17" fmla="*/ 2317750 h 2806700"/>
              <a:gd name="connsiteX18" fmla="*/ 0 w 965200"/>
              <a:gd name="connsiteY18" fmla="*/ 2609850 h 2806700"/>
              <a:gd name="connsiteX0" fmla="*/ 0 w 965200"/>
              <a:gd name="connsiteY0" fmla="*/ 2609850 h 2806700"/>
              <a:gd name="connsiteX1" fmla="*/ 127000 w 965200"/>
              <a:gd name="connsiteY1" fmla="*/ 2806700 h 2806700"/>
              <a:gd name="connsiteX2" fmla="*/ 381000 w 965200"/>
              <a:gd name="connsiteY2" fmla="*/ 2527300 h 2806700"/>
              <a:gd name="connsiteX3" fmla="*/ 520700 w 965200"/>
              <a:gd name="connsiteY3" fmla="*/ 2311400 h 2806700"/>
              <a:gd name="connsiteX4" fmla="*/ 590550 w 965200"/>
              <a:gd name="connsiteY4" fmla="*/ 1993900 h 2806700"/>
              <a:gd name="connsiteX5" fmla="*/ 596900 w 965200"/>
              <a:gd name="connsiteY5" fmla="*/ 1727200 h 2806700"/>
              <a:gd name="connsiteX6" fmla="*/ 723900 w 965200"/>
              <a:gd name="connsiteY6" fmla="*/ 1587500 h 2806700"/>
              <a:gd name="connsiteX7" fmla="*/ 838200 w 965200"/>
              <a:gd name="connsiteY7" fmla="*/ 1562100 h 2806700"/>
              <a:gd name="connsiteX8" fmla="*/ 939800 w 965200"/>
              <a:gd name="connsiteY8" fmla="*/ 1549400 h 2806700"/>
              <a:gd name="connsiteX9" fmla="*/ 965200 w 965200"/>
              <a:gd name="connsiteY9" fmla="*/ 1270000 h 2806700"/>
              <a:gd name="connsiteX10" fmla="*/ 673100 w 965200"/>
              <a:gd name="connsiteY10" fmla="*/ 1244600 h 2806700"/>
              <a:gd name="connsiteX11" fmla="*/ 520700 w 965200"/>
              <a:gd name="connsiteY11" fmla="*/ 1130300 h 2806700"/>
              <a:gd name="connsiteX12" fmla="*/ 497662 w 965200"/>
              <a:gd name="connsiteY12" fmla="*/ 644746 h 2806700"/>
              <a:gd name="connsiteX13" fmla="*/ 355600 w 965200"/>
              <a:gd name="connsiteY13" fmla="*/ 0 h 2806700"/>
              <a:gd name="connsiteX14" fmla="*/ 139700 w 965200"/>
              <a:gd name="connsiteY14" fmla="*/ 38100 h 2806700"/>
              <a:gd name="connsiteX15" fmla="*/ 215900 w 965200"/>
              <a:gd name="connsiteY15" fmla="*/ 1346200 h 2806700"/>
              <a:gd name="connsiteX16" fmla="*/ 254000 w 965200"/>
              <a:gd name="connsiteY16" fmla="*/ 2006600 h 2806700"/>
              <a:gd name="connsiteX17" fmla="*/ 190500 w 965200"/>
              <a:gd name="connsiteY17" fmla="*/ 2317750 h 2806700"/>
              <a:gd name="connsiteX18" fmla="*/ 0 w 965200"/>
              <a:gd name="connsiteY18" fmla="*/ 2609850 h 2806700"/>
              <a:gd name="connsiteX0" fmla="*/ 0 w 965200"/>
              <a:gd name="connsiteY0" fmla="*/ 2620730 h 2817580"/>
              <a:gd name="connsiteX1" fmla="*/ 127000 w 965200"/>
              <a:gd name="connsiteY1" fmla="*/ 2817580 h 2817580"/>
              <a:gd name="connsiteX2" fmla="*/ 381000 w 965200"/>
              <a:gd name="connsiteY2" fmla="*/ 2538180 h 2817580"/>
              <a:gd name="connsiteX3" fmla="*/ 520700 w 965200"/>
              <a:gd name="connsiteY3" fmla="*/ 2322280 h 2817580"/>
              <a:gd name="connsiteX4" fmla="*/ 590550 w 965200"/>
              <a:gd name="connsiteY4" fmla="*/ 2004780 h 2817580"/>
              <a:gd name="connsiteX5" fmla="*/ 596900 w 965200"/>
              <a:gd name="connsiteY5" fmla="*/ 1738080 h 2817580"/>
              <a:gd name="connsiteX6" fmla="*/ 723900 w 965200"/>
              <a:gd name="connsiteY6" fmla="*/ 1598380 h 2817580"/>
              <a:gd name="connsiteX7" fmla="*/ 838200 w 965200"/>
              <a:gd name="connsiteY7" fmla="*/ 1572980 h 2817580"/>
              <a:gd name="connsiteX8" fmla="*/ 939800 w 965200"/>
              <a:gd name="connsiteY8" fmla="*/ 1560280 h 2817580"/>
              <a:gd name="connsiteX9" fmla="*/ 965200 w 965200"/>
              <a:gd name="connsiteY9" fmla="*/ 1280880 h 2817580"/>
              <a:gd name="connsiteX10" fmla="*/ 673100 w 965200"/>
              <a:gd name="connsiteY10" fmla="*/ 1255480 h 2817580"/>
              <a:gd name="connsiteX11" fmla="*/ 520700 w 965200"/>
              <a:gd name="connsiteY11" fmla="*/ 1141180 h 2817580"/>
              <a:gd name="connsiteX12" fmla="*/ 497662 w 965200"/>
              <a:gd name="connsiteY12" fmla="*/ 655626 h 2817580"/>
              <a:gd name="connsiteX13" fmla="*/ 355600 w 965200"/>
              <a:gd name="connsiteY13" fmla="*/ 10880 h 2817580"/>
              <a:gd name="connsiteX14" fmla="*/ 104597 w 965200"/>
              <a:gd name="connsiteY14" fmla="*/ 0 h 2817580"/>
              <a:gd name="connsiteX15" fmla="*/ 215900 w 965200"/>
              <a:gd name="connsiteY15" fmla="*/ 1357080 h 2817580"/>
              <a:gd name="connsiteX16" fmla="*/ 254000 w 965200"/>
              <a:gd name="connsiteY16" fmla="*/ 2017480 h 2817580"/>
              <a:gd name="connsiteX17" fmla="*/ 190500 w 965200"/>
              <a:gd name="connsiteY17" fmla="*/ 2328630 h 2817580"/>
              <a:gd name="connsiteX18" fmla="*/ 0 w 965200"/>
              <a:gd name="connsiteY18" fmla="*/ 2620730 h 2817580"/>
              <a:gd name="connsiteX0" fmla="*/ 44885 w 1010085"/>
              <a:gd name="connsiteY0" fmla="*/ 2620730 h 2817580"/>
              <a:gd name="connsiteX1" fmla="*/ 171885 w 1010085"/>
              <a:gd name="connsiteY1" fmla="*/ 2817580 h 2817580"/>
              <a:gd name="connsiteX2" fmla="*/ 425885 w 1010085"/>
              <a:gd name="connsiteY2" fmla="*/ 2538180 h 2817580"/>
              <a:gd name="connsiteX3" fmla="*/ 565585 w 1010085"/>
              <a:gd name="connsiteY3" fmla="*/ 2322280 h 2817580"/>
              <a:gd name="connsiteX4" fmla="*/ 635435 w 1010085"/>
              <a:gd name="connsiteY4" fmla="*/ 2004780 h 2817580"/>
              <a:gd name="connsiteX5" fmla="*/ 641785 w 1010085"/>
              <a:gd name="connsiteY5" fmla="*/ 1738080 h 2817580"/>
              <a:gd name="connsiteX6" fmla="*/ 768785 w 1010085"/>
              <a:gd name="connsiteY6" fmla="*/ 1598380 h 2817580"/>
              <a:gd name="connsiteX7" fmla="*/ 883085 w 1010085"/>
              <a:gd name="connsiteY7" fmla="*/ 1572980 h 2817580"/>
              <a:gd name="connsiteX8" fmla="*/ 984685 w 1010085"/>
              <a:gd name="connsiteY8" fmla="*/ 1560280 h 2817580"/>
              <a:gd name="connsiteX9" fmla="*/ 1010085 w 1010085"/>
              <a:gd name="connsiteY9" fmla="*/ 1280880 h 2817580"/>
              <a:gd name="connsiteX10" fmla="*/ 717985 w 1010085"/>
              <a:gd name="connsiteY10" fmla="*/ 1255480 h 2817580"/>
              <a:gd name="connsiteX11" fmla="*/ 565585 w 1010085"/>
              <a:gd name="connsiteY11" fmla="*/ 1141180 h 2817580"/>
              <a:gd name="connsiteX12" fmla="*/ 542547 w 1010085"/>
              <a:gd name="connsiteY12" fmla="*/ 655626 h 2817580"/>
              <a:gd name="connsiteX13" fmla="*/ 400485 w 1010085"/>
              <a:gd name="connsiteY13" fmla="*/ 10880 h 2817580"/>
              <a:gd name="connsiteX14" fmla="*/ 149482 w 1010085"/>
              <a:gd name="connsiteY14" fmla="*/ 0 h 2817580"/>
              <a:gd name="connsiteX15" fmla="*/ 260785 w 1010085"/>
              <a:gd name="connsiteY15" fmla="*/ 1357080 h 2817580"/>
              <a:gd name="connsiteX16" fmla="*/ 298885 w 1010085"/>
              <a:gd name="connsiteY16" fmla="*/ 2017480 h 2817580"/>
              <a:gd name="connsiteX17" fmla="*/ 235385 w 1010085"/>
              <a:gd name="connsiteY17" fmla="*/ 2328630 h 2817580"/>
              <a:gd name="connsiteX18" fmla="*/ 44885 w 1010085"/>
              <a:gd name="connsiteY18" fmla="*/ 2620730 h 2817580"/>
              <a:gd name="connsiteX0" fmla="*/ 84903 w 1050103"/>
              <a:gd name="connsiteY0" fmla="*/ 2620730 h 2817580"/>
              <a:gd name="connsiteX1" fmla="*/ 211903 w 1050103"/>
              <a:gd name="connsiteY1" fmla="*/ 2817580 h 2817580"/>
              <a:gd name="connsiteX2" fmla="*/ 465903 w 1050103"/>
              <a:gd name="connsiteY2" fmla="*/ 2538180 h 2817580"/>
              <a:gd name="connsiteX3" fmla="*/ 605603 w 1050103"/>
              <a:gd name="connsiteY3" fmla="*/ 2322280 h 2817580"/>
              <a:gd name="connsiteX4" fmla="*/ 675453 w 1050103"/>
              <a:gd name="connsiteY4" fmla="*/ 2004780 h 2817580"/>
              <a:gd name="connsiteX5" fmla="*/ 681803 w 1050103"/>
              <a:gd name="connsiteY5" fmla="*/ 1738080 h 2817580"/>
              <a:gd name="connsiteX6" fmla="*/ 808803 w 1050103"/>
              <a:gd name="connsiteY6" fmla="*/ 1598380 h 2817580"/>
              <a:gd name="connsiteX7" fmla="*/ 923103 w 1050103"/>
              <a:gd name="connsiteY7" fmla="*/ 1572980 h 2817580"/>
              <a:gd name="connsiteX8" fmla="*/ 1024703 w 1050103"/>
              <a:gd name="connsiteY8" fmla="*/ 1560280 h 2817580"/>
              <a:gd name="connsiteX9" fmla="*/ 1050103 w 1050103"/>
              <a:gd name="connsiteY9" fmla="*/ 1280880 h 2817580"/>
              <a:gd name="connsiteX10" fmla="*/ 758003 w 1050103"/>
              <a:gd name="connsiteY10" fmla="*/ 1255480 h 2817580"/>
              <a:gd name="connsiteX11" fmla="*/ 605603 w 1050103"/>
              <a:gd name="connsiteY11" fmla="*/ 1141180 h 2817580"/>
              <a:gd name="connsiteX12" fmla="*/ 582565 w 1050103"/>
              <a:gd name="connsiteY12" fmla="*/ 655626 h 2817580"/>
              <a:gd name="connsiteX13" fmla="*/ 440503 w 1050103"/>
              <a:gd name="connsiteY13" fmla="*/ 10880 h 2817580"/>
              <a:gd name="connsiteX14" fmla="*/ 189500 w 1050103"/>
              <a:gd name="connsiteY14" fmla="*/ 0 h 2817580"/>
              <a:gd name="connsiteX15" fmla="*/ 37101 w 1050103"/>
              <a:gd name="connsiteY15" fmla="*/ 1143000 h 2817580"/>
              <a:gd name="connsiteX16" fmla="*/ 338903 w 1050103"/>
              <a:gd name="connsiteY16" fmla="*/ 2017480 h 2817580"/>
              <a:gd name="connsiteX17" fmla="*/ 275403 w 1050103"/>
              <a:gd name="connsiteY17" fmla="*/ 2328630 h 2817580"/>
              <a:gd name="connsiteX18" fmla="*/ 84903 w 1050103"/>
              <a:gd name="connsiteY18" fmla="*/ 2620730 h 2817580"/>
              <a:gd name="connsiteX0" fmla="*/ 84903 w 1050103"/>
              <a:gd name="connsiteY0" fmla="*/ 2620730 h 2817580"/>
              <a:gd name="connsiteX1" fmla="*/ 211903 w 1050103"/>
              <a:gd name="connsiteY1" fmla="*/ 2817580 h 2817580"/>
              <a:gd name="connsiteX2" fmla="*/ 465903 w 1050103"/>
              <a:gd name="connsiteY2" fmla="*/ 2538180 h 2817580"/>
              <a:gd name="connsiteX3" fmla="*/ 605603 w 1050103"/>
              <a:gd name="connsiteY3" fmla="*/ 2322280 h 2817580"/>
              <a:gd name="connsiteX4" fmla="*/ 675453 w 1050103"/>
              <a:gd name="connsiteY4" fmla="*/ 2004780 h 2817580"/>
              <a:gd name="connsiteX5" fmla="*/ 681803 w 1050103"/>
              <a:gd name="connsiteY5" fmla="*/ 1738080 h 2817580"/>
              <a:gd name="connsiteX6" fmla="*/ 808803 w 1050103"/>
              <a:gd name="connsiteY6" fmla="*/ 1598380 h 2817580"/>
              <a:gd name="connsiteX7" fmla="*/ 923103 w 1050103"/>
              <a:gd name="connsiteY7" fmla="*/ 1572980 h 2817580"/>
              <a:gd name="connsiteX8" fmla="*/ 1024703 w 1050103"/>
              <a:gd name="connsiteY8" fmla="*/ 1560280 h 2817580"/>
              <a:gd name="connsiteX9" fmla="*/ 1050103 w 1050103"/>
              <a:gd name="connsiteY9" fmla="*/ 1280880 h 2817580"/>
              <a:gd name="connsiteX10" fmla="*/ 758003 w 1050103"/>
              <a:gd name="connsiteY10" fmla="*/ 1255480 h 2817580"/>
              <a:gd name="connsiteX11" fmla="*/ 605603 w 1050103"/>
              <a:gd name="connsiteY11" fmla="*/ 1141180 h 2817580"/>
              <a:gd name="connsiteX12" fmla="*/ 582565 w 1050103"/>
              <a:gd name="connsiteY12" fmla="*/ 655626 h 2817580"/>
              <a:gd name="connsiteX13" fmla="*/ 440503 w 1050103"/>
              <a:gd name="connsiteY13" fmla="*/ 10880 h 2817580"/>
              <a:gd name="connsiteX14" fmla="*/ 189500 w 1050103"/>
              <a:gd name="connsiteY14" fmla="*/ 0 h 2817580"/>
              <a:gd name="connsiteX15" fmla="*/ 37101 w 1050103"/>
              <a:gd name="connsiteY15" fmla="*/ 1143000 h 2817580"/>
              <a:gd name="connsiteX16" fmla="*/ 113301 w 1050103"/>
              <a:gd name="connsiteY16" fmla="*/ 1981200 h 2817580"/>
              <a:gd name="connsiteX17" fmla="*/ 275403 w 1050103"/>
              <a:gd name="connsiteY17" fmla="*/ 2328630 h 2817580"/>
              <a:gd name="connsiteX18" fmla="*/ 84903 w 1050103"/>
              <a:gd name="connsiteY18" fmla="*/ 2620730 h 2817580"/>
              <a:gd name="connsiteX0" fmla="*/ 84903 w 1050103"/>
              <a:gd name="connsiteY0" fmla="*/ 2620730 h 2817580"/>
              <a:gd name="connsiteX1" fmla="*/ 211903 w 1050103"/>
              <a:gd name="connsiteY1" fmla="*/ 2817580 h 2817580"/>
              <a:gd name="connsiteX2" fmla="*/ 465903 w 1050103"/>
              <a:gd name="connsiteY2" fmla="*/ 2538180 h 2817580"/>
              <a:gd name="connsiteX3" fmla="*/ 605603 w 1050103"/>
              <a:gd name="connsiteY3" fmla="*/ 2322280 h 2817580"/>
              <a:gd name="connsiteX4" fmla="*/ 675453 w 1050103"/>
              <a:gd name="connsiteY4" fmla="*/ 2004780 h 2817580"/>
              <a:gd name="connsiteX5" fmla="*/ 681803 w 1050103"/>
              <a:gd name="connsiteY5" fmla="*/ 1738080 h 2817580"/>
              <a:gd name="connsiteX6" fmla="*/ 808803 w 1050103"/>
              <a:gd name="connsiteY6" fmla="*/ 1598380 h 2817580"/>
              <a:gd name="connsiteX7" fmla="*/ 923103 w 1050103"/>
              <a:gd name="connsiteY7" fmla="*/ 1572980 h 2817580"/>
              <a:gd name="connsiteX8" fmla="*/ 1024703 w 1050103"/>
              <a:gd name="connsiteY8" fmla="*/ 1560280 h 2817580"/>
              <a:gd name="connsiteX9" fmla="*/ 1050103 w 1050103"/>
              <a:gd name="connsiteY9" fmla="*/ 1280880 h 2817580"/>
              <a:gd name="connsiteX10" fmla="*/ 758003 w 1050103"/>
              <a:gd name="connsiteY10" fmla="*/ 1255480 h 2817580"/>
              <a:gd name="connsiteX11" fmla="*/ 605603 w 1050103"/>
              <a:gd name="connsiteY11" fmla="*/ 1141180 h 2817580"/>
              <a:gd name="connsiteX12" fmla="*/ 582565 w 1050103"/>
              <a:gd name="connsiteY12" fmla="*/ 655626 h 2817580"/>
              <a:gd name="connsiteX13" fmla="*/ 440503 w 1050103"/>
              <a:gd name="connsiteY13" fmla="*/ 10880 h 2817580"/>
              <a:gd name="connsiteX14" fmla="*/ 189500 w 1050103"/>
              <a:gd name="connsiteY14" fmla="*/ 0 h 2817580"/>
              <a:gd name="connsiteX15" fmla="*/ 37101 w 1050103"/>
              <a:gd name="connsiteY15" fmla="*/ 1143000 h 2817580"/>
              <a:gd name="connsiteX16" fmla="*/ 113301 w 1050103"/>
              <a:gd name="connsiteY16" fmla="*/ 1981200 h 2817580"/>
              <a:gd name="connsiteX17" fmla="*/ 113301 w 1050103"/>
              <a:gd name="connsiteY17" fmla="*/ 2286000 h 2817580"/>
              <a:gd name="connsiteX18" fmla="*/ 84903 w 1050103"/>
              <a:gd name="connsiteY18" fmla="*/ 2620730 h 2817580"/>
              <a:gd name="connsiteX0" fmla="*/ 84903 w 1050103"/>
              <a:gd name="connsiteY0" fmla="*/ 2620730 h 2817580"/>
              <a:gd name="connsiteX1" fmla="*/ 211903 w 1050103"/>
              <a:gd name="connsiteY1" fmla="*/ 2817580 h 2817580"/>
              <a:gd name="connsiteX2" fmla="*/ 465903 w 1050103"/>
              <a:gd name="connsiteY2" fmla="*/ 2538180 h 2817580"/>
              <a:gd name="connsiteX3" fmla="*/ 605603 w 1050103"/>
              <a:gd name="connsiteY3" fmla="*/ 2322280 h 2817580"/>
              <a:gd name="connsiteX4" fmla="*/ 675453 w 1050103"/>
              <a:gd name="connsiteY4" fmla="*/ 2004780 h 2817580"/>
              <a:gd name="connsiteX5" fmla="*/ 681803 w 1050103"/>
              <a:gd name="connsiteY5" fmla="*/ 1738080 h 2817580"/>
              <a:gd name="connsiteX6" fmla="*/ 808803 w 1050103"/>
              <a:gd name="connsiteY6" fmla="*/ 1598380 h 2817580"/>
              <a:gd name="connsiteX7" fmla="*/ 923103 w 1050103"/>
              <a:gd name="connsiteY7" fmla="*/ 1572980 h 2817580"/>
              <a:gd name="connsiteX8" fmla="*/ 1024703 w 1050103"/>
              <a:gd name="connsiteY8" fmla="*/ 1560280 h 2817580"/>
              <a:gd name="connsiteX9" fmla="*/ 1050103 w 1050103"/>
              <a:gd name="connsiteY9" fmla="*/ 1280880 h 2817580"/>
              <a:gd name="connsiteX10" fmla="*/ 758003 w 1050103"/>
              <a:gd name="connsiteY10" fmla="*/ 1255480 h 2817580"/>
              <a:gd name="connsiteX11" fmla="*/ 605603 w 1050103"/>
              <a:gd name="connsiteY11" fmla="*/ 1141180 h 2817580"/>
              <a:gd name="connsiteX12" fmla="*/ 494301 w 1050103"/>
              <a:gd name="connsiteY12" fmla="*/ 609600 h 2817580"/>
              <a:gd name="connsiteX13" fmla="*/ 440503 w 1050103"/>
              <a:gd name="connsiteY13" fmla="*/ 10880 h 2817580"/>
              <a:gd name="connsiteX14" fmla="*/ 189500 w 1050103"/>
              <a:gd name="connsiteY14" fmla="*/ 0 h 2817580"/>
              <a:gd name="connsiteX15" fmla="*/ 37101 w 1050103"/>
              <a:gd name="connsiteY15" fmla="*/ 1143000 h 2817580"/>
              <a:gd name="connsiteX16" fmla="*/ 113301 w 1050103"/>
              <a:gd name="connsiteY16" fmla="*/ 1981200 h 2817580"/>
              <a:gd name="connsiteX17" fmla="*/ 113301 w 1050103"/>
              <a:gd name="connsiteY17" fmla="*/ 2286000 h 2817580"/>
              <a:gd name="connsiteX18" fmla="*/ 84903 w 1050103"/>
              <a:gd name="connsiteY18" fmla="*/ 2620730 h 2817580"/>
              <a:gd name="connsiteX0" fmla="*/ 84903 w 1050103"/>
              <a:gd name="connsiteY0" fmla="*/ 2620730 h 2817580"/>
              <a:gd name="connsiteX1" fmla="*/ 211903 w 1050103"/>
              <a:gd name="connsiteY1" fmla="*/ 2817580 h 2817580"/>
              <a:gd name="connsiteX2" fmla="*/ 465903 w 1050103"/>
              <a:gd name="connsiteY2" fmla="*/ 2538180 h 2817580"/>
              <a:gd name="connsiteX3" fmla="*/ 605603 w 1050103"/>
              <a:gd name="connsiteY3" fmla="*/ 2322280 h 2817580"/>
              <a:gd name="connsiteX4" fmla="*/ 675453 w 1050103"/>
              <a:gd name="connsiteY4" fmla="*/ 2004780 h 2817580"/>
              <a:gd name="connsiteX5" fmla="*/ 681803 w 1050103"/>
              <a:gd name="connsiteY5" fmla="*/ 1738080 h 2817580"/>
              <a:gd name="connsiteX6" fmla="*/ 808803 w 1050103"/>
              <a:gd name="connsiteY6" fmla="*/ 1598380 h 2817580"/>
              <a:gd name="connsiteX7" fmla="*/ 923103 w 1050103"/>
              <a:gd name="connsiteY7" fmla="*/ 1572980 h 2817580"/>
              <a:gd name="connsiteX8" fmla="*/ 1024703 w 1050103"/>
              <a:gd name="connsiteY8" fmla="*/ 1560280 h 2817580"/>
              <a:gd name="connsiteX9" fmla="*/ 1050103 w 1050103"/>
              <a:gd name="connsiteY9" fmla="*/ 1280880 h 2817580"/>
              <a:gd name="connsiteX10" fmla="*/ 758003 w 1050103"/>
              <a:gd name="connsiteY10" fmla="*/ 1255480 h 2817580"/>
              <a:gd name="connsiteX11" fmla="*/ 494301 w 1050103"/>
              <a:gd name="connsiteY11" fmla="*/ 1066800 h 2817580"/>
              <a:gd name="connsiteX12" fmla="*/ 494301 w 1050103"/>
              <a:gd name="connsiteY12" fmla="*/ 609600 h 2817580"/>
              <a:gd name="connsiteX13" fmla="*/ 440503 w 1050103"/>
              <a:gd name="connsiteY13" fmla="*/ 10880 h 2817580"/>
              <a:gd name="connsiteX14" fmla="*/ 189500 w 1050103"/>
              <a:gd name="connsiteY14" fmla="*/ 0 h 2817580"/>
              <a:gd name="connsiteX15" fmla="*/ 37101 w 1050103"/>
              <a:gd name="connsiteY15" fmla="*/ 1143000 h 2817580"/>
              <a:gd name="connsiteX16" fmla="*/ 113301 w 1050103"/>
              <a:gd name="connsiteY16" fmla="*/ 1981200 h 2817580"/>
              <a:gd name="connsiteX17" fmla="*/ 113301 w 1050103"/>
              <a:gd name="connsiteY17" fmla="*/ 2286000 h 2817580"/>
              <a:gd name="connsiteX18" fmla="*/ 84903 w 1050103"/>
              <a:gd name="connsiteY18" fmla="*/ 2620730 h 2817580"/>
              <a:gd name="connsiteX0" fmla="*/ 84903 w 1050103"/>
              <a:gd name="connsiteY0" fmla="*/ 2620730 h 2817580"/>
              <a:gd name="connsiteX1" fmla="*/ 211903 w 1050103"/>
              <a:gd name="connsiteY1" fmla="*/ 2817580 h 2817580"/>
              <a:gd name="connsiteX2" fmla="*/ 465903 w 1050103"/>
              <a:gd name="connsiteY2" fmla="*/ 2538180 h 2817580"/>
              <a:gd name="connsiteX3" fmla="*/ 605603 w 1050103"/>
              <a:gd name="connsiteY3" fmla="*/ 2322280 h 2817580"/>
              <a:gd name="connsiteX4" fmla="*/ 675453 w 1050103"/>
              <a:gd name="connsiteY4" fmla="*/ 2004780 h 2817580"/>
              <a:gd name="connsiteX5" fmla="*/ 681803 w 1050103"/>
              <a:gd name="connsiteY5" fmla="*/ 1738080 h 2817580"/>
              <a:gd name="connsiteX6" fmla="*/ 808803 w 1050103"/>
              <a:gd name="connsiteY6" fmla="*/ 1598380 h 2817580"/>
              <a:gd name="connsiteX7" fmla="*/ 923103 w 1050103"/>
              <a:gd name="connsiteY7" fmla="*/ 1572980 h 2817580"/>
              <a:gd name="connsiteX8" fmla="*/ 1024703 w 1050103"/>
              <a:gd name="connsiteY8" fmla="*/ 1560280 h 2817580"/>
              <a:gd name="connsiteX9" fmla="*/ 1050103 w 1050103"/>
              <a:gd name="connsiteY9" fmla="*/ 1280880 h 2817580"/>
              <a:gd name="connsiteX10" fmla="*/ 758003 w 1050103"/>
              <a:gd name="connsiteY10" fmla="*/ 1255480 h 2817580"/>
              <a:gd name="connsiteX11" fmla="*/ 494301 w 1050103"/>
              <a:gd name="connsiteY11" fmla="*/ 1066800 h 2817580"/>
              <a:gd name="connsiteX12" fmla="*/ 418101 w 1050103"/>
              <a:gd name="connsiteY12" fmla="*/ 609600 h 2817580"/>
              <a:gd name="connsiteX13" fmla="*/ 440503 w 1050103"/>
              <a:gd name="connsiteY13" fmla="*/ 10880 h 2817580"/>
              <a:gd name="connsiteX14" fmla="*/ 189500 w 1050103"/>
              <a:gd name="connsiteY14" fmla="*/ 0 h 2817580"/>
              <a:gd name="connsiteX15" fmla="*/ 37101 w 1050103"/>
              <a:gd name="connsiteY15" fmla="*/ 1143000 h 2817580"/>
              <a:gd name="connsiteX16" fmla="*/ 113301 w 1050103"/>
              <a:gd name="connsiteY16" fmla="*/ 1981200 h 2817580"/>
              <a:gd name="connsiteX17" fmla="*/ 113301 w 1050103"/>
              <a:gd name="connsiteY17" fmla="*/ 2286000 h 2817580"/>
              <a:gd name="connsiteX18" fmla="*/ 84903 w 1050103"/>
              <a:gd name="connsiteY18" fmla="*/ 2620730 h 2817580"/>
              <a:gd name="connsiteX0" fmla="*/ 84903 w 1050103"/>
              <a:gd name="connsiteY0" fmla="*/ 2620730 h 2817580"/>
              <a:gd name="connsiteX1" fmla="*/ 211903 w 1050103"/>
              <a:gd name="connsiteY1" fmla="*/ 2817580 h 2817580"/>
              <a:gd name="connsiteX2" fmla="*/ 341901 w 1050103"/>
              <a:gd name="connsiteY2" fmla="*/ 2438400 h 2817580"/>
              <a:gd name="connsiteX3" fmla="*/ 605603 w 1050103"/>
              <a:gd name="connsiteY3" fmla="*/ 2322280 h 2817580"/>
              <a:gd name="connsiteX4" fmla="*/ 675453 w 1050103"/>
              <a:gd name="connsiteY4" fmla="*/ 2004780 h 2817580"/>
              <a:gd name="connsiteX5" fmla="*/ 681803 w 1050103"/>
              <a:gd name="connsiteY5" fmla="*/ 1738080 h 2817580"/>
              <a:gd name="connsiteX6" fmla="*/ 808803 w 1050103"/>
              <a:gd name="connsiteY6" fmla="*/ 1598380 h 2817580"/>
              <a:gd name="connsiteX7" fmla="*/ 923103 w 1050103"/>
              <a:gd name="connsiteY7" fmla="*/ 1572980 h 2817580"/>
              <a:gd name="connsiteX8" fmla="*/ 1024703 w 1050103"/>
              <a:gd name="connsiteY8" fmla="*/ 1560280 h 2817580"/>
              <a:gd name="connsiteX9" fmla="*/ 1050103 w 1050103"/>
              <a:gd name="connsiteY9" fmla="*/ 1280880 h 2817580"/>
              <a:gd name="connsiteX10" fmla="*/ 758003 w 1050103"/>
              <a:gd name="connsiteY10" fmla="*/ 1255480 h 2817580"/>
              <a:gd name="connsiteX11" fmla="*/ 494301 w 1050103"/>
              <a:gd name="connsiteY11" fmla="*/ 1066800 h 2817580"/>
              <a:gd name="connsiteX12" fmla="*/ 418101 w 1050103"/>
              <a:gd name="connsiteY12" fmla="*/ 609600 h 2817580"/>
              <a:gd name="connsiteX13" fmla="*/ 440503 w 1050103"/>
              <a:gd name="connsiteY13" fmla="*/ 10880 h 2817580"/>
              <a:gd name="connsiteX14" fmla="*/ 189500 w 1050103"/>
              <a:gd name="connsiteY14" fmla="*/ 0 h 2817580"/>
              <a:gd name="connsiteX15" fmla="*/ 37101 w 1050103"/>
              <a:gd name="connsiteY15" fmla="*/ 1143000 h 2817580"/>
              <a:gd name="connsiteX16" fmla="*/ 113301 w 1050103"/>
              <a:gd name="connsiteY16" fmla="*/ 1981200 h 2817580"/>
              <a:gd name="connsiteX17" fmla="*/ 113301 w 1050103"/>
              <a:gd name="connsiteY17" fmla="*/ 2286000 h 2817580"/>
              <a:gd name="connsiteX18" fmla="*/ 84903 w 1050103"/>
              <a:gd name="connsiteY18" fmla="*/ 2620730 h 2817580"/>
              <a:gd name="connsiteX0" fmla="*/ 84903 w 1050103"/>
              <a:gd name="connsiteY0" fmla="*/ 2620730 h 2620730"/>
              <a:gd name="connsiteX1" fmla="*/ 265701 w 1050103"/>
              <a:gd name="connsiteY1" fmla="*/ 2514600 h 2620730"/>
              <a:gd name="connsiteX2" fmla="*/ 341901 w 1050103"/>
              <a:gd name="connsiteY2" fmla="*/ 2438400 h 2620730"/>
              <a:gd name="connsiteX3" fmla="*/ 605603 w 1050103"/>
              <a:gd name="connsiteY3" fmla="*/ 2322280 h 2620730"/>
              <a:gd name="connsiteX4" fmla="*/ 675453 w 1050103"/>
              <a:gd name="connsiteY4" fmla="*/ 2004780 h 2620730"/>
              <a:gd name="connsiteX5" fmla="*/ 681803 w 1050103"/>
              <a:gd name="connsiteY5" fmla="*/ 1738080 h 2620730"/>
              <a:gd name="connsiteX6" fmla="*/ 808803 w 1050103"/>
              <a:gd name="connsiteY6" fmla="*/ 1598380 h 2620730"/>
              <a:gd name="connsiteX7" fmla="*/ 923103 w 1050103"/>
              <a:gd name="connsiteY7" fmla="*/ 1572980 h 2620730"/>
              <a:gd name="connsiteX8" fmla="*/ 1024703 w 1050103"/>
              <a:gd name="connsiteY8" fmla="*/ 1560280 h 2620730"/>
              <a:gd name="connsiteX9" fmla="*/ 1050103 w 1050103"/>
              <a:gd name="connsiteY9" fmla="*/ 1280880 h 2620730"/>
              <a:gd name="connsiteX10" fmla="*/ 758003 w 1050103"/>
              <a:gd name="connsiteY10" fmla="*/ 1255480 h 2620730"/>
              <a:gd name="connsiteX11" fmla="*/ 494301 w 1050103"/>
              <a:gd name="connsiteY11" fmla="*/ 1066800 h 2620730"/>
              <a:gd name="connsiteX12" fmla="*/ 418101 w 1050103"/>
              <a:gd name="connsiteY12" fmla="*/ 609600 h 2620730"/>
              <a:gd name="connsiteX13" fmla="*/ 440503 w 1050103"/>
              <a:gd name="connsiteY13" fmla="*/ 10880 h 2620730"/>
              <a:gd name="connsiteX14" fmla="*/ 189500 w 1050103"/>
              <a:gd name="connsiteY14" fmla="*/ 0 h 2620730"/>
              <a:gd name="connsiteX15" fmla="*/ 37101 w 1050103"/>
              <a:gd name="connsiteY15" fmla="*/ 1143000 h 2620730"/>
              <a:gd name="connsiteX16" fmla="*/ 113301 w 1050103"/>
              <a:gd name="connsiteY16" fmla="*/ 1981200 h 2620730"/>
              <a:gd name="connsiteX17" fmla="*/ 113301 w 1050103"/>
              <a:gd name="connsiteY17" fmla="*/ 2286000 h 2620730"/>
              <a:gd name="connsiteX18" fmla="*/ 84903 w 1050103"/>
              <a:gd name="connsiteY18" fmla="*/ 2620730 h 2620730"/>
              <a:gd name="connsiteX0" fmla="*/ 113301 w 1050103"/>
              <a:gd name="connsiteY0" fmla="*/ 2514600 h 2514600"/>
              <a:gd name="connsiteX1" fmla="*/ 265701 w 1050103"/>
              <a:gd name="connsiteY1" fmla="*/ 2514600 h 2514600"/>
              <a:gd name="connsiteX2" fmla="*/ 341901 w 1050103"/>
              <a:gd name="connsiteY2" fmla="*/ 2438400 h 2514600"/>
              <a:gd name="connsiteX3" fmla="*/ 605603 w 1050103"/>
              <a:gd name="connsiteY3" fmla="*/ 2322280 h 2514600"/>
              <a:gd name="connsiteX4" fmla="*/ 675453 w 1050103"/>
              <a:gd name="connsiteY4" fmla="*/ 2004780 h 2514600"/>
              <a:gd name="connsiteX5" fmla="*/ 681803 w 1050103"/>
              <a:gd name="connsiteY5" fmla="*/ 1738080 h 2514600"/>
              <a:gd name="connsiteX6" fmla="*/ 808803 w 1050103"/>
              <a:gd name="connsiteY6" fmla="*/ 1598380 h 2514600"/>
              <a:gd name="connsiteX7" fmla="*/ 923103 w 1050103"/>
              <a:gd name="connsiteY7" fmla="*/ 1572980 h 2514600"/>
              <a:gd name="connsiteX8" fmla="*/ 1024703 w 1050103"/>
              <a:gd name="connsiteY8" fmla="*/ 1560280 h 2514600"/>
              <a:gd name="connsiteX9" fmla="*/ 1050103 w 1050103"/>
              <a:gd name="connsiteY9" fmla="*/ 1280880 h 2514600"/>
              <a:gd name="connsiteX10" fmla="*/ 758003 w 1050103"/>
              <a:gd name="connsiteY10" fmla="*/ 1255480 h 2514600"/>
              <a:gd name="connsiteX11" fmla="*/ 494301 w 1050103"/>
              <a:gd name="connsiteY11" fmla="*/ 1066800 h 2514600"/>
              <a:gd name="connsiteX12" fmla="*/ 418101 w 1050103"/>
              <a:gd name="connsiteY12" fmla="*/ 609600 h 2514600"/>
              <a:gd name="connsiteX13" fmla="*/ 440503 w 1050103"/>
              <a:gd name="connsiteY13" fmla="*/ 10880 h 2514600"/>
              <a:gd name="connsiteX14" fmla="*/ 189500 w 1050103"/>
              <a:gd name="connsiteY14" fmla="*/ 0 h 2514600"/>
              <a:gd name="connsiteX15" fmla="*/ 37101 w 1050103"/>
              <a:gd name="connsiteY15" fmla="*/ 1143000 h 2514600"/>
              <a:gd name="connsiteX16" fmla="*/ 113301 w 1050103"/>
              <a:gd name="connsiteY16" fmla="*/ 1981200 h 2514600"/>
              <a:gd name="connsiteX17" fmla="*/ 113301 w 1050103"/>
              <a:gd name="connsiteY17" fmla="*/ 2286000 h 2514600"/>
              <a:gd name="connsiteX18" fmla="*/ 113301 w 1050103"/>
              <a:gd name="connsiteY18" fmla="*/ 2514600 h 2514600"/>
              <a:gd name="connsiteX0" fmla="*/ 113301 w 1050103"/>
              <a:gd name="connsiteY0" fmla="*/ 2514600 h 2514600"/>
              <a:gd name="connsiteX1" fmla="*/ 265701 w 1050103"/>
              <a:gd name="connsiteY1" fmla="*/ 2514600 h 2514600"/>
              <a:gd name="connsiteX2" fmla="*/ 341901 w 1050103"/>
              <a:gd name="connsiteY2" fmla="*/ 2438400 h 2514600"/>
              <a:gd name="connsiteX3" fmla="*/ 494301 w 1050103"/>
              <a:gd name="connsiteY3" fmla="*/ 2362200 h 2514600"/>
              <a:gd name="connsiteX4" fmla="*/ 675453 w 1050103"/>
              <a:gd name="connsiteY4" fmla="*/ 2004780 h 2514600"/>
              <a:gd name="connsiteX5" fmla="*/ 681803 w 1050103"/>
              <a:gd name="connsiteY5" fmla="*/ 1738080 h 2514600"/>
              <a:gd name="connsiteX6" fmla="*/ 808803 w 1050103"/>
              <a:gd name="connsiteY6" fmla="*/ 1598380 h 2514600"/>
              <a:gd name="connsiteX7" fmla="*/ 923103 w 1050103"/>
              <a:gd name="connsiteY7" fmla="*/ 1572980 h 2514600"/>
              <a:gd name="connsiteX8" fmla="*/ 1024703 w 1050103"/>
              <a:gd name="connsiteY8" fmla="*/ 1560280 h 2514600"/>
              <a:gd name="connsiteX9" fmla="*/ 1050103 w 1050103"/>
              <a:gd name="connsiteY9" fmla="*/ 1280880 h 2514600"/>
              <a:gd name="connsiteX10" fmla="*/ 758003 w 1050103"/>
              <a:gd name="connsiteY10" fmla="*/ 1255480 h 2514600"/>
              <a:gd name="connsiteX11" fmla="*/ 494301 w 1050103"/>
              <a:gd name="connsiteY11" fmla="*/ 1066800 h 2514600"/>
              <a:gd name="connsiteX12" fmla="*/ 418101 w 1050103"/>
              <a:gd name="connsiteY12" fmla="*/ 609600 h 2514600"/>
              <a:gd name="connsiteX13" fmla="*/ 440503 w 1050103"/>
              <a:gd name="connsiteY13" fmla="*/ 10880 h 2514600"/>
              <a:gd name="connsiteX14" fmla="*/ 189500 w 1050103"/>
              <a:gd name="connsiteY14" fmla="*/ 0 h 2514600"/>
              <a:gd name="connsiteX15" fmla="*/ 37101 w 1050103"/>
              <a:gd name="connsiteY15" fmla="*/ 1143000 h 2514600"/>
              <a:gd name="connsiteX16" fmla="*/ 113301 w 1050103"/>
              <a:gd name="connsiteY16" fmla="*/ 1981200 h 2514600"/>
              <a:gd name="connsiteX17" fmla="*/ 113301 w 1050103"/>
              <a:gd name="connsiteY17" fmla="*/ 2286000 h 2514600"/>
              <a:gd name="connsiteX18" fmla="*/ 113301 w 1050103"/>
              <a:gd name="connsiteY18" fmla="*/ 2514600 h 2514600"/>
              <a:gd name="connsiteX0" fmla="*/ 113301 w 1050103"/>
              <a:gd name="connsiteY0" fmla="*/ 2514600 h 2514600"/>
              <a:gd name="connsiteX1" fmla="*/ 265701 w 1050103"/>
              <a:gd name="connsiteY1" fmla="*/ 2514600 h 2514600"/>
              <a:gd name="connsiteX2" fmla="*/ 341901 w 1050103"/>
              <a:gd name="connsiteY2" fmla="*/ 2438400 h 2514600"/>
              <a:gd name="connsiteX3" fmla="*/ 494301 w 1050103"/>
              <a:gd name="connsiteY3" fmla="*/ 2362200 h 2514600"/>
              <a:gd name="connsiteX4" fmla="*/ 570501 w 1050103"/>
              <a:gd name="connsiteY4" fmla="*/ 1981200 h 2514600"/>
              <a:gd name="connsiteX5" fmla="*/ 681803 w 1050103"/>
              <a:gd name="connsiteY5" fmla="*/ 1738080 h 2514600"/>
              <a:gd name="connsiteX6" fmla="*/ 808803 w 1050103"/>
              <a:gd name="connsiteY6" fmla="*/ 1598380 h 2514600"/>
              <a:gd name="connsiteX7" fmla="*/ 923103 w 1050103"/>
              <a:gd name="connsiteY7" fmla="*/ 1572980 h 2514600"/>
              <a:gd name="connsiteX8" fmla="*/ 1024703 w 1050103"/>
              <a:gd name="connsiteY8" fmla="*/ 1560280 h 2514600"/>
              <a:gd name="connsiteX9" fmla="*/ 1050103 w 1050103"/>
              <a:gd name="connsiteY9" fmla="*/ 1280880 h 2514600"/>
              <a:gd name="connsiteX10" fmla="*/ 758003 w 1050103"/>
              <a:gd name="connsiteY10" fmla="*/ 1255480 h 2514600"/>
              <a:gd name="connsiteX11" fmla="*/ 494301 w 1050103"/>
              <a:gd name="connsiteY11" fmla="*/ 1066800 h 2514600"/>
              <a:gd name="connsiteX12" fmla="*/ 418101 w 1050103"/>
              <a:gd name="connsiteY12" fmla="*/ 609600 h 2514600"/>
              <a:gd name="connsiteX13" fmla="*/ 440503 w 1050103"/>
              <a:gd name="connsiteY13" fmla="*/ 10880 h 2514600"/>
              <a:gd name="connsiteX14" fmla="*/ 189500 w 1050103"/>
              <a:gd name="connsiteY14" fmla="*/ 0 h 2514600"/>
              <a:gd name="connsiteX15" fmla="*/ 37101 w 1050103"/>
              <a:gd name="connsiteY15" fmla="*/ 1143000 h 2514600"/>
              <a:gd name="connsiteX16" fmla="*/ 113301 w 1050103"/>
              <a:gd name="connsiteY16" fmla="*/ 1981200 h 2514600"/>
              <a:gd name="connsiteX17" fmla="*/ 113301 w 1050103"/>
              <a:gd name="connsiteY17" fmla="*/ 2286000 h 2514600"/>
              <a:gd name="connsiteX18" fmla="*/ 113301 w 1050103"/>
              <a:gd name="connsiteY18" fmla="*/ 2514600 h 2514600"/>
              <a:gd name="connsiteX0" fmla="*/ 113301 w 1050103"/>
              <a:gd name="connsiteY0" fmla="*/ 2514600 h 2514600"/>
              <a:gd name="connsiteX1" fmla="*/ 265701 w 1050103"/>
              <a:gd name="connsiteY1" fmla="*/ 2514600 h 2514600"/>
              <a:gd name="connsiteX2" fmla="*/ 341901 w 1050103"/>
              <a:gd name="connsiteY2" fmla="*/ 2438400 h 2514600"/>
              <a:gd name="connsiteX3" fmla="*/ 494301 w 1050103"/>
              <a:gd name="connsiteY3" fmla="*/ 2362200 h 2514600"/>
              <a:gd name="connsiteX4" fmla="*/ 570501 w 1050103"/>
              <a:gd name="connsiteY4" fmla="*/ 1981200 h 2514600"/>
              <a:gd name="connsiteX5" fmla="*/ 646701 w 1050103"/>
              <a:gd name="connsiteY5" fmla="*/ 1676400 h 2514600"/>
              <a:gd name="connsiteX6" fmla="*/ 808803 w 1050103"/>
              <a:gd name="connsiteY6" fmla="*/ 1598380 h 2514600"/>
              <a:gd name="connsiteX7" fmla="*/ 923103 w 1050103"/>
              <a:gd name="connsiteY7" fmla="*/ 1572980 h 2514600"/>
              <a:gd name="connsiteX8" fmla="*/ 1024703 w 1050103"/>
              <a:gd name="connsiteY8" fmla="*/ 1560280 h 2514600"/>
              <a:gd name="connsiteX9" fmla="*/ 1050103 w 1050103"/>
              <a:gd name="connsiteY9" fmla="*/ 1280880 h 2514600"/>
              <a:gd name="connsiteX10" fmla="*/ 758003 w 1050103"/>
              <a:gd name="connsiteY10" fmla="*/ 1255480 h 2514600"/>
              <a:gd name="connsiteX11" fmla="*/ 494301 w 1050103"/>
              <a:gd name="connsiteY11" fmla="*/ 1066800 h 2514600"/>
              <a:gd name="connsiteX12" fmla="*/ 418101 w 1050103"/>
              <a:gd name="connsiteY12" fmla="*/ 609600 h 2514600"/>
              <a:gd name="connsiteX13" fmla="*/ 440503 w 1050103"/>
              <a:gd name="connsiteY13" fmla="*/ 10880 h 2514600"/>
              <a:gd name="connsiteX14" fmla="*/ 189500 w 1050103"/>
              <a:gd name="connsiteY14" fmla="*/ 0 h 2514600"/>
              <a:gd name="connsiteX15" fmla="*/ 37101 w 1050103"/>
              <a:gd name="connsiteY15" fmla="*/ 1143000 h 2514600"/>
              <a:gd name="connsiteX16" fmla="*/ 113301 w 1050103"/>
              <a:gd name="connsiteY16" fmla="*/ 1981200 h 2514600"/>
              <a:gd name="connsiteX17" fmla="*/ 113301 w 1050103"/>
              <a:gd name="connsiteY17" fmla="*/ 2286000 h 2514600"/>
              <a:gd name="connsiteX18" fmla="*/ 113301 w 1050103"/>
              <a:gd name="connsiteY18" fmla="*/ 2514600 h 2514600"/>
              <a:gd name="connsiteX0" fmla="*/ 113301 w 1050103"/>
              <a:gd name="connsiteY0" fmla="*/ 2514600 h 2514600"/>
              <a:gd name="connsiteX1" fmla="*/ 265701 w 1050103"/>
              <a:gd name="connsiteY1" fmla="*/ 2514600 h 2514600"/>
              <a:gd name="connsiteX2" fmla="*/ 341901 w 1050103"/>
              <a:gd name="connsiteY2" fmla="*/ 2438400 h 2514600"/>
              <a:gd name="connsiteX3" fmla="*/ 494301 w 1050103"/>
              <a:gd name="connsiteY3" fmla="*/ 2362200 h 2514600"/>
              <a:gd name="connsiteX4" fmla="*/ 570501 w 1050103"/>
              <a:gd name="connsiteY4" fmla="*/ 1981200 h 2514600"/>
              <a:gd name="connsiteX5" fmla="*/ 646701 w 1050103"/>
              <a:gd name="connsiteY5" fmla="*/ 1676400 h 2514600"/>
              <a:gd name="connsiteX6" fmla="*/ 808803 w 1050103"/>
              <a:gd name="connsiteY6" fmla="*/ 1598380 h 2514600"/>
              <a:gd name="connsiteX7" fmla="*/ 923103 w 1050103"/>
              <a:gd name="connsiteY7" fmla="*/ 1572980 h 2514600"/>
              <a:gd name="connsiteX8" fmla="*/ 1024703 w 1050103"/>
              <a:gd name="connsiteY8" fmla="*/ 1560280 h 2514600"/>
              <a:gd name="connsiteX9" fmla="*/ 1050103 w 1050103"/>
              <a:gd name="connsiteY9" fmla="*/ 1280880 h 2514600"/>
              <a:gd name="connsiteX10" fmla="*/ 758003 w 1050103"/>
              <a:gd name="connsiteY10" fmla="*/ 1255480 h 2514600"/>
              <a:gd name="connsiteX11" fmla="*/ 494301 w 1050103"/>
              <a:gd name="connsiteY11" fmla="*/ 1066800 h 2514600"/>
              <a:gd name="connsiteX12" fmla="*/ 418101 w 1050103"/>
              <a:gd name="connsiteY12" fmla="*/ 609600 h 2514600"/>
              <a:gd name="connsiteX13" fmla="*/ 440503 w 1050103"/>
              <a:gd name="connsiteY13" fmla="*/ 10880 h 2514600"/>
              <a:gd name="connsiteX14" fmla="*/ 189500 w 1050103"/>
              <a:gd name="connsiteY14" fmla="*/ 0 h 2514600"/>
              <a:gd name="connsiteX15" fmla="*/ 37101 w 1050103"/>
              <a:gd name="connsiteY15" fmla="*/ 1143000 h 2514600"/>
              <a:gd name="connsiteX16" fmla="*/ 113301 w 1050103"/>
              <a:gd name="connsiteY16" fmla="*/ 1981200 h 2514600"/>
              <a:gd name="connsiteX17" fmla="*/ 113301 w 1050103"/>
              <a:gd name="connsiteY17" fmla="*/ 2286000 h 2514600"/>
              <a:gd name="connsiteX18" fmla="*/ 113301 w 1050103"/>
              <a:gd name="connsiteY18" fmla="*/ 2514600 h 2514600"/>
              <a:gd name="connsiteX0" fmla="*/ 113301 w 1050103"/>
              <a:gd name="connsiteY0" fmla="*/ 2514600 h 2514600"/>
              <a:gd name="connsiteX1" fmla="*/ 265701 w 1050103"/>
              <a:gd name="connsiteY1" fmla="*/ 2514600 h 2514600"/>
              <a:gd name="connsiteX2" fmla="*/ 341901 w 1050103"/>
              <a:gd name="connsiteY2" fmla="*/ 2438400 h 2514600"/>
              <a:gd name="connsiteX3" fmla="*/ 494301 w 1050103"/>
              <a:gd name="connsiteY3" fmla="*/ 2362200 h 2514600"/>
              <a:gd name="connsiteX4" fmla="*/ 570501 w 1050103"/>
              <a:gd name="connsiteY4" fmla="*/ 1981200 h 2514600"/>
              <a:gd name="connsiteX5" fmla="*/ 570501 w 1050103"/>
              <a:gd name="connsiteY5" fmla="*/ 1676400 h 2514600"/>
              <a:gd name="connsiteX6" fmla="*/ 808803 w 1050103"/>
              <a:gd name="connsiteY6" fmla="*/ 1598380 h 2514600"/>
              <a:gd name="connsiteX7" fmla="*/ 923103 w 1050103"/>
              <a:gd name="connsiteY7" fmla="*/ 1572980 h 2514600"/>
              <a:gd name="connsiteX8" fmla="*/ 1024703 w 1050103"/>
              <a:gd name="connsiteY8" fmla="*/ 1560280 h 2514600"/>
              <a:gd name="connsiteX9" fmla="*/ 1050103 w 1050103"/>
              <a:gd name="connsiteY9" fmla="*/ 1280880 h 2514600"/>
              <a:gd name="connsiteX10" fmla="*/ 758003 w 1050103"/>
              <a:gd name="connsiteY10" fmla="*/ 1255480 h 2514600"/>
              <a:gd name="connsiteX11" fmla="*/ 494301 w 1050103"/>
              <a:gd name="connsiteY11" fmla="*/ 1066800 h 2514600"/>
              <a:gd name="connsiteX12" fmla="*/ 418101 w 1050103"/>
              <a:gd name="connsiteY12" fmla="*/ 609600 h 2514600"/>
              <a:gd name="connsiteX13" fmla="*/ 440503 w 1050103"/>
              <a:gd name="connsiteY13" fmla="*/ 10880 h 2514600"/>
              <a:gd name="connsiteX14" fmla="*/ 189500 w 1050103"/>
              <a:gd name="connsiteY14" fmla="*/ 0 h 2514600"/>
              <a:gd name="connsiteX15" fmla="*/ 37101 w 1050103"/>
              <a:gd name="connsiteY15" fmla="*/ 1143000 h 2514600"/>
              <a:gd name="connsiteX16" fmla="*/ 113301 w 1050103"/>
              <a:gd name="connsiteY16" fmla="*/ 1981200 h 2514600"/>
              <a:gd name="connsiteX17" fmla="*/ 113301 w 1050103"/>
              <a:gd name="connsiteY17" fmla="*/ 2286000 h 2514600"/>
              <a:gd name="connsiteX18" fmla="*/ 113301 w 1050103"/>
              <a:gd name="connsiteY18" fmla="*/ 2514600 h 2514600"/>
              <a:gd name="connsiteX0" fmla="*/ 113301 w 1050103"/>
              <a:gd name="connsiteY0" fmla="*/ 2514600 h 2514600"/>
              <a:gd name="connsiteX1" fmla="*/ 265701 w 1050103"/>
              <a:gd name="connsiteY1" fmla="*/ 2514600 h 2514600"/>
              <a:gd name="connsiteX2" fmla="*/ 341901 w 1050103"/>
              <a:gd name="connsiteY2" fmla="*/ 2438400 h 2514600"/>
              <a:gd name="connsiteX3" fmla="*/ 494301 w 1050103"/>
              <a:gd name="connsiteY3" fmla="*/ 2362200 h 2514600"/>
              <a:gd name="connsiteX4" fmla="*/ 570501 w 1050103"/>
              <a:gd name="connsiteY4" fmla="*/ 1981200 h 2514600"/>
              <a:gd name="connsiteX5" fmla="*/ 570501 w 1050103"/>
              <a:gd name="connsiteY5" fmla="*/ 1676400 h 2514600"/>
              <a:gd name="connsiteX6" fmla="*/ 808803 w 1050103"/>
              <a:gd name="connsiteY6" fmla="*/ 1598380 h 2514600"/>
              <a:gd name="connsiteX7" fmla="*/ 923103 w 1050103"/>
              <a:gd name="connsiteY7" fmla="*/ 1572980 h 2514600"/>
              <a:gd name="connsiteX8" fmla="*/ 1024703 w 1050103"/>
              <a:gd name="connsiteY8" fmla="*/ 1560280 h 2514600"/>
              <a:gd name="connsiteX9" fmla="*/ 1050103 w 1050103"/>
              <a:gd name="connsiteY9" fmla="*/ 1280880 h 2514600"/>
              <a:gd name="connsiteX10" fmla="*/ 758003 w 1050103"/>
              <a:gd name="connsiteY10" fmla="*/ 1255480 h 2514600"/>
              <a:gd name="connsiteX11" fmla="*/ 494301 w 1050103"/>
              <a:gd name="connsiteY11" fmla="*/ 1066800 h 2514600"/>
              <a:gd name="connsiteX12" fmla="*/ 418101 w 1050103"/>
              <a:gd name="connsiteY12" fmla="*/ 609600 h 2514600"/>
              <a:gd name="connsiteX13" fmla="*/ 440503 w 1050103"/>
              <a:gd name="connsiteY13" fmla="*/ 10880 h 2514600"/>
              <a:gd name="connsiteX14" fmla="*/ 189500 w 1050103"/>
              <a:gd name="connsiteY14" fmla="*/ 0 h 2514600"/>
              <a:gd name="connsiteX15" fmla="*/ 37101 w 1050103"/>
              <a:gd name="connsiteY15" fmla="*/ 1143000 h 2514600"/>
              <a:gd name="connsiteX16" fmla="*/ 113301 w 1050103"/>
              <a:gd name="connsiteY16" fmla="*/ 1981200 h 2514600"/>
              <a:gd name="connsiteX17" fmla="*/ 113301 w 1050103"/>
              <a:gd name="connsiteY17" fmla="*/ 2286000 h 2514600"/>
              <a:gd name="connsiteX18" fmla="*/ 113301 w 1050103"/>
              <a:gd name="connsiteY18" fmla="*/ 2514600 h 2514600"/>
              <a:gd name="connsiteX0" fmla="*/ 113301 w 1050103"/>
              <a:gd name="connsiteY0" fmla="*/ 2514600 h 2514600"/>
              <a:gd name="connsiteX1" fmla="*/ 265701 w 1050103"/>
              <a:gd name="connsiteY1" fmla="*/ 2514600 h 2514600"/>
              <a:gd name="connsiteX2" fmla="*/ 341901 w 1050103"/>
              <a:gd name="connsiteY2" fmla="*/ 2438400 h 2514600"/>
              <a:gd name="connsiteX3" fmla="*/ 494301 w 1050103"/>
              <a:gd name="connsiteY3" fmla="*/ 2362200 h 2514600"/>
              <a:gd name="connsiteX4" fmla="*/ 570501 w 1050103"/>
              <a:gd name="connsiteY4" fmla="*/ 1981200 h 2514600"/>
              <a:gd name="connsiteX5" fmla="*/ 570501 w 1050103"/>
              <a:gd name="connsiteY5" fmla="*/ 1676400 h 2514600"/>
              <a:gd name="connsiteX6" fmla="*/ 722901 w 1050103"/>
              <a:gd name="connsiteY6" fmla="*/ 1600200 h 2514600"/>
              <a:gd name="connsiteX7" fmla="*/ 923103 w 1050103"/>
              <a:gd name="connsiteY7" fmla="*/ 1572980 h 2514600"/>
              <a:gd name="connsiteX8" fmla="*/ 1024703 w 1050103"/>
              <a:gd name="connsiteY8" fmla="*/ 1560280 h 2514600"/>
              <a:gd name="connsiteX9" fmla="*/ 1050103 w 1050103"/>
              <a:gd name="connsiteY9" fmla="*/ 1280880 h 2514600"/>
              <a:gd name="connsiteX10" fmla="*/ 758003 w 1050103"/>
              <a:gd name="connsiteY10" fmla="*/ 1255480 h 2514600"/>
              <a:gd name="connsiteX11" fmla="*/ 494301 w 1050103"/>
              <a:gd name="connsiteY11" fmla="*/ 1066800 h 2514600"/>
              <a:gd name="connsiteX12" fmla="*/ 418101 w 1050103"/>
              <a:gd name="connsiteY12" fmla="*/ 609600 h 2514600"/>
              <a:gd name="connsiteX13" fmla="*/ 440503 w 1050103"/>
              <a:gd name="connsiteY13" fmla="*/ 10880 h 2514600"/>
              <a:gd name="connsiteX14" fmla="*/ 189500 w 1050103"/>
              <a:gd name="connsiteY14" fmla="*/ 0 h 2514600"/>
              <a:gd name="connsiteX15" fmla="*/ 37101 w 1050103"/>
              <a:gd name="connsiteY15" fmla="*/ 1143000 h 2514600"/>
              <a:gd name="connsiteX16" fmla="*/ 113301 w 1050103"/>
              <a:gd name="connsiteY16" fmla="*/ 1981200 h 2514600"/>
              <a:gd name="connsiteX17" fmla="*/ 113301 w 1050103"/>
              <a:gd name="connsiteY17" fmla="*/ 2286000 h 2514600"/>
              <a:gd name="connsiteX18" fmla="*/ 113301 w 1050103"/>
              <a:gd name="connsiteY18" fmla="*/ 2514600 h 2514600"/>
              <a:gd name="connsiteX0" fmla="*/ 113301 w 1027701"/>
              <a:gd name="connsiteY0" fmla="*/ 2514600 h 2514600"/>
              <a:gd name="connsiteX1" fmla="*/ 265701 w 1027701"/>
              <a:gd name="connsiteY1" fmla="*/ 2514600 h 2514600"/>
              <a:gd name="connsiteX2" fmla="*/ 341901 w 1027701"/>
              <a:gd name="connsiteY2" fmla="*/ 2438400 h 2514600"/>
              <a:gd name="connsiteX3" fmla="*/ 494301 w 1027701"/>
              <a:gd name="connsiteY3" fmla="*/ 2362200 h 2514600"/>
              <a:gd name="connsiteX4" fmla="*/ 570501 w 1027701"/>
              <a:gd name="connsiteY4" fmla="*/ 1981200 h 2514600"/>
              <a:gd name="connsiteX5" fmla="*/ 570501 w 1027701"/>
              <a:gd name="connsiteY5" fmla="*/ 1676400 h 2514600"/>
              <a:gd name="connsiteX6" fmla="*/ 722901 w 1027701"/>
              <a:gd name="connsiteY6" fmla="*/ 1600200 h 2514600"/>
              <a:gd name="connsiteX7" fmla="*/ 923103 w 1027701"/>
              <a:gd name="connsiteY7" fmla="*/ 1572980 h 2514600"/>
              <a:gd name="connsiteX8" fmla="*/ 1024703 w 1027701"/>
              <a:gd name="connsiteY8" fmla="*/ 1560280 h 2514600"/>
              <a:gd name="connsiteX9" fmla="*/ 1027701 w 1027701"/>
              <a:gd name="connsiteY9" fmla="*/ 1219200 h 2514600"/>
              <a:gd name="connsiteX10" fmla="*/ 758003 w 1027701"/>
              <a:gd name="connsiteY10" fmla="*/ 1255480 h 2514600"/>
              <a:gd name="connsiteX11" fmla="*/ 494301 w 1027701"/>
              <a:gd name="connsiteY11" fmla="*/ 1066800 h 2514600"/>
              <a:gd name="connsiteX12" fmla="*/ 418101 w 1027701"/>
              <a:gd name="connsiteY12" fmla="*/ 609600 h 2514600"/>
              <a:gd name="connsiteX13" fmla="*/ 440503 w 1027701"/>
              <a:gd name="connsiteY13" fmla="*/ 10880 h 2514600"/>
              <a:gd name="connsiteX14" fmla="*/ 189500 w 1027701"/>
              <a:gd name="connsiteY14" fmla="*/ 0 h 2514600"/>
              <a:gd name="connsiteX15" fmla="*/ 37101 w 1027701"/>
              <a:gd name="connsiteY15" fmla="*/ 1143000 h 2514600"/>
              <a:gd name="connsiteX16" fmla="*/ 113301 w 1027701"/>
              <a:gd name="connsiteY16" fmla="*/ 1981200 h 2514600"/>
              <a:gd name="connsiteX17" fmla="*/ 113301 w 1027701"/>
              <a:gd name="connsiteY17" fmla="*/ 2286000 h 2514600"/>
              <a:gd name="connsiteX18" fmla="*/ 113301 w 1027701"/>
              <a:gd name="connsiteY18" fmla="*/ 2514600 h 2514600"/>
              <a:gd name="connsiteX0" fmla="*/ 113301 w 1027701"/>
              <a:gd name="connsiteY0" fmla="*/ 2514600 h 2514600"/>
              <a:gd name="connsiteX1" fmla="*/ 265701 w 1027701"/>
              <a:gd name="connsiteY1" fmla="*/ 2514600 h 2514600"/>
              <a:gd name="connsiteX2" fmla="*/ 341901 w 1027701"/>
              <a:gd name="connsiteY2" fmla="*/ 2438400 h 2514600"/>
              <a:gd name="connsiteX3" fmla="*/ 494301 w 1027701"/>
              <a:gd name="connsiteY3" fmla="*/ 2362200 h 2514600"/>
              <a:gd name="connsiteX4" fmla="*/ 570501 w 1027701"/>
              <a:gd name="connsiteY4" fmla="*/ 1981200 h 2514600"/>
              <a:gd name="connsiteX5" fmla="*/ 570501 w 1027701"/>
              <a:gd name="connsiteY5" fmla="*/ 1676400 h 2514600"/>
              <a:gd name="connsiteX6" fmla="*/ 722901 w 1027701"/>
              <a:gd name="connsiteY6" fmla="*/ 1600200 h 2514600"/>
              <a:gd name="connsiteX7" fmla="*/ 923103 w 1027701"/>
              <a:gd name="connsiteY7" fmla="*/ 1572980 h 2514600"/>
              <a:gd name="connsiteX8" fmla="*/ 1024703 w 1027701"/>
              <a:gd name="connsiteY8" fmla="*/ 1560280 h 2514600"/>
              <a:gd name="connsiteX9" fmla="*/ 1027701 w 1027701"/>
              <a:gd name="connsiteY9" fmla="*/ 1219200 h 2514600"/>
              <a:gd name="connsiteX10" fmla="*/ 646701 w 1027701"/>
              <a:gd name="connsiteY10" fmla="*/ 1219200 h 2514600"/>
              <a:gd name="connsiteX11" fmla="*/ 494301 w 1027701"/>
              <a:gd name="connsiteY11" fmla="*/ 1066800 h 2514600"/>
              <a:gd name="connsiteX12" fmla="*/ 418101 w 1027701"/>
              <a:gd name="connsiteY12" fmla="*/ 609600 h 2514600"/>
              <a:gd name="connsiteX13" fmla="*/ 440503 w 1027701"/>
              <a:gd name="connsiteY13" fmla="*/ 10880 h 2514600"/>
              <a:gd name="connsiteX14" fmla="*/ 189500 w 1027701"/>
              <a:gd name="connsiteY14" fmla="*/ 0 h 2514600"/>
              <a:gd name="connsiteX15" fmla="*/ 37101 w 1027701"/>
              <a:gd name="connsiteY15" fmla="*/ 1143000 h 2514600"/>
              <a:gd name="connsiteX16" fmla="*/ 113301 w 1027701"/>
              <a:gd name="connsiteY16" fmla="*/ 1981200 h 2514600"/>
              <a:gd name="connsiteX17" fmla="*/ 113301 w 1027701"/>
              <a:gd name="connsiteY17" fmla="*/ 2286000 h 2514600"/>
              <a:gd name="connsiteX18" fmla="*/ 113301 w 1027701"/>
              <a:gd name="connsiteY18" fmla="*/ 2514600 h 2514600"/>
              <a:gd name="connsiteX0" fmla="*/ 113301 w 1028700"/>
              <a:gd name="connsiteY0" fmla="*/ 2514600 h 2514600"/>
              <a:gd name="connsiteX1" fmla="*/ 265701 w 1028700"/>
              <a:gd name="connsiteY1" fmla="*/ 2514600 h 2514600"/>
              <a:gd name="connsiteX2" fmla="*/ 341901 w 1028700"/>
              <a:gd name="connsiteY2" fmla="*/ 2438400 h 2514600"/>
              <a:gd name="connsiteX3" fmla="*/ 494301 w 1028700"/>
              <a:gd name="connsiteY3" fmla="*/ 2362200 h 2514600"/>
              <a:gd name="connsiteX4" fmla="*/ 570501 w 1028700"/>
              <a:gd name="connsiteY4" fmla="*/ 1981200 h 2514600"/>
              <a:gd name="connsiteX5" fmla="*/ 570501 w 1028700"/>
              <a:gd name="connsiteY5" fmla="*/ 1676400 h 2514600"/>
              <a:gd name="connsiteX6" fmla="*/ 722901 w 1028700"/>
              <a:gd name="connsiteY6" fmla="*/ 1600200 h 2514600"/>
              <a:gd name="connsiteX7" fmla="*/ 923103 w 1028700"/>
              <a:gd name="connsiteY7" fmla="*/ 1572980 h 2514600"/>
              <a:gd name="connsiteX8" fmla="*/ 1027701 w 1028700"/>
              <a:gd name="connsiteY8" fmla="*/ 1600200 h 2514600"/>
              <a:gd name="connsiteX9" fmla="*/ 1027701 w 1028700"/>
              <a:gd name="connsiteY9" fmla="*/ 1219200 h 2514600"/>
              <a:gd name="connsiteX10" fmla="*/ 646701 w 1028700"/>
              <a:gd name="connsiteY10" fmla="*/ 1219200 h 2514600"/>
              <a:gd name="connsiteX11" fmla="*/ 494301 w 1028700"/>
              <a:gd name="connsiteY11" fmla="*/ 1066800 h 2514600"/>
              <a:gd name="connsiteX12" fmla="*/ 418101 w 1028700"/>
              <a:gd name="connsiteY12" fmla="*/ 609600 h 2514600"/>
              <a:gd name="connsiteX13" fmla="*/ 440503 w 1028700"/>
              <a:gd name="connsiteY13" fmla="*/ 10880 h 2514600"/>
              <a:gd name="connsiteX14" fmla="*/ 189500 w 1028700"/>
              <a:gd name="connsiteY14" fmla="*/ 0 h 2514600"/>
              <a:gd name="connsiteX15" fmla="*/ 37101 w 1028700"/>
              <a:gd name="connsiteY15" fmla="*/ 1143000 h 2514600"/>
              <a:gd name="connsiteX16" fmla="*/ 113301 w 1028700"/>
              <a:gd name="connsiteY16" fmla="*/ 1981200 h 2514600"/>
              <a:gd name="connsiteX17" fmla="*/ 113301 w 1028700"/>
              <a:gd name="connsiteY17" fmla="*/ 2286000 h 2514600"/>
              <a:gd name="connsiteX18" fmla="*/ 113301 w 1028700"/>
              <a:gd name="connsiteY18" fmla="*/ 2514600 h 2514600"/>
              <a:gd name="connsiteX0" fmla="*/ 113301 w 1028700"/>
              <a:gd name="connsiteY0" fmla="*/ 2514600 h 2514600"/>
              <a:gd name="connsiteX1" fmla="*/ 265701 w 1028700"/>
              <a:gd name="connsiteY1" fmla="*/ 2514600 h 2514600"/>
              <a:gd name="connsiteX2" fmla="*/ 341901 w 1028700"/>
              <a:gd name="connsiteY2" fmla="*/ 2438400 h 2514600"/>
              <a:gd name="connsiteX3" fmla="*/ 494301 w 1028700"/>
              <a:gd name="connsiteY3" fmla="*/ 2362200 h 2514600"/>
              <a:gd name="connsiteX4" fmla="*/ 570501 w 1028700"/>
              <a:gd name="connsiteY4" fmla="*/ 1981200 h 2514600"/>
              <a:gd name="connsiteX5" fmla="*/ 570501 w 1028700"/>
              <a:gd name="connsiteY5" fmla="*/ 1676400 h 2514600"/>
              <a:gd name="connsiteX6" fmla="*/ 722901 w 1028700"/>
              <a:gd name="connsiteY6" fmla="*/ 1600200 h 2514600"/>
              <a:gd name="connsiteX7" fmla="*/ 799100 w 1028700"/>
              <a:gd name="connsiteY7" fmla="*/ 1524000 h 2514600"/>
              <a:gd name="connsiteX8" fmla="*/ 1027701 w 1028700"/>
              <a:gd name="connsiteY8" fmla="*/ 1600200 h 2514600"/>
              <a:gd name="connsiteX9" fmla="*/ 1027701 w 1028700"/>
              <a:gd name="connsiteY9" fmla="*/ 1219200 h 2514600"/>
              <a:gd name="connsiteX10" fmla="*/ 646701 w 1028700"/>
              <a:gd name="connsiteY10" fmla="*/ 1219200 h 2514600"/>
              <a:gd name="connsiteX11" fmla="*/ 494301 w 1028700"/>
              <a:gd name="connsiteY11" fmla="*/ 1066800 h 2514600"/>
              <a:gd name="connsiteX12" fmla="*/ 418101 w 1028700"/>
              <a:gd name="connsiteY12" fmla="*/ 609600 h 2514600"/>
              <a:gd name="connsiteX13" fmla="*/ 440503 w 1028700"/>
              <a:gd name="connsiteY13" fmla="*/ 10880 h 2514600"/>
              <a:gd name="connsiteX14" fmla="*/ 189500 w 1028700"/>
              <a:gd name="connsiteY14" fmla="*/ 0 h 2514600"/>
              <a:gd name="connsiteX15" fmla="*/ 37101 w 1028700"/>
              <a:gd name="connsiteY15" fmla="*/ 1143000 h 2514600"/>
              <a:gd name="connsiteX16" fmla="*/ 113301 w 1028700"/>
              <a:gd name="connsiteY16" fmla="*/ 1981200 h 2514600"/>
              <a:gd name="connsiteX17" fmla="*/ 113301 w 1028700"/>
              <a:gd name="connsiteY17" fmla="*/ 2286000 h 2514600"/>
              <a:gd name="connsiteX18" fmla="*/ 113301 w 1028700"/>
              <a:gd name="connsiteY18" fmla="*/ 2514600 h 2514600"/>
              <a:gd name="connsiteX0" fmla="*/ 113301 w 1028700"/>
              <a:gd name="connsiteY0" fmla="*/ 2514600 h 2514600"/>
              <a:gd name="connsiteX1" fmla="*/ 265701 w 1028700"/>
              <a:gd name="connsiteY1" fmla="*/ 2514600 h 2514600"/>
              <a:gd name="connsiteX2" fmla="*/ 341901 w 1028700"/>
              <a:gd name="connsiteY2" fmla="*/ 2438400 h 2514600"/>
              <a:gd name="connsiteX3" fmla="*/ 494301 w 1028700"/>
              <a:gd name="connsiteY3" fmla="*/ 2362200 h 2514600"/>
              <a:gd name="connsiteX4" fmla="*/ 570501 w 1028700"/>
              <a:gd name="connsiteY4" fmla="*/ 1981200 h 2514600"/>
              <a:gd name="connsiteX5" fmla="*/ 570501 w 1028700"/>
              <a:gd name="connsiteY5" fmla="*/ 1676400 h 2514600"/>
              <a:gd name="connsiteX6" fmla="*/ 722901 w 1028700"/>
              <a:gd name="connsiteY6" fmla="*/ 1600200 h 2514600"/>
              <a:gd name="connsiteX7" fmla="*/ 799100 w 1028700"/>
              <a:gd name="connsiteY7" fmla="*/ 1600200 h 2514600"/>
              <a:gd name="connsiteX8" fmla="*/ 1027701 w 1028700"/>
              <a:gd name="connsiteY8" fmla="*/ 1600200 h 2514600"/>
              <a:gd name="connsiteX9" fmla="*/ 1027701 w 1028700"/>
              <a:gd name="connsiteY9" fmla="*/ 1219200 h 2514600"/>
              <a:gd name="connsiteX10" fmla="*/ 646701 w 1028700"/>
              <a:gd name="connsiteY10" fmla="*/ 1219200 h 2514600"/>
              <a:gd name="connsiteX11" fmla="*/ 494301 w 1028700"/>
              <a:gd name="connsiteY11" fmla="*/ 1066800 h 2514600"/>
              <a:gd name="connsiteX12" fmla="*/ 418101 w 1028700"/>
              <a:gd name="connsiteY12" fmla="*/ 609600 h 2514600"/>
              <a:gd name="connsiteX13" fmla="*/ 440503 w 1028700"/>
              <a:gd name="connsiteY13" fmla="*/ 10880 h 2514600"/>
              <a:gd name="connsiteX14" fmla="*/ 189500 w 1028700"/>
              <a:gd name="connsiteY14" fmla="*/ 0 h 2514600"/>
              <a:gd name="connsiteX15" fmla="*/ 37101 w 1028700"/>
              <a:gd name="connsiteY15" fmla="*/ 1143000 h 2514600"/>
              <a:gd name="connsiteX16" fmla="*/ 113301 w 1028700"/>
              <a:gd name="connsiteY16" fmla="*/ 1981200 h 2514600"/>
              <a:gd name="connsiteX17" fmla="*/ 113301 w 1028700"/>
              <a:gd name="connsiteY17" fmla="*/ 2286000 h 2514600"/>
              <a:gd name="connsiteX18" fmla="*/ 113301 w 1028700"/>
              <a:gd name="connsiteY18" fmla="*/ 2514600 h 2514600"/>
              <a:gd name="connsiteX0" fmla="*/ 113301 w 1028700"/>
              <a:gd name="connsiteY0" fmla="*/ 2514600 h 2514600"/>
              <a:gd name="connsiteX1" fmla="*/ 265701 w 1028700"/>
              <a:gd name="connsiteY1" fmla="*/ 2514600 h 2514600"/>
              <a:gd name="connsiteX2" fmla="*/ 341901 w 1028700"/>
              <a:gd name="connsiteY2" fmla="*/ 2438400 h 2514600"/>
              <a:gd name="connsiteX3" fmla="*/ 494301 w 1028700"/>
              <a:gd name="connsiteY3" fmla="*/ 2362200 h 2514600"/>
              <a:gd name="connsiteX4" fmla="*/ 570501 w 1028700"/>
              <a:gd name="connsiteY4" fmla="*/ 1981200 h 2514600"/>
              <a:gd name="connsiteX5" fmla="*/ 570500 w 1028700"/>
              <a:gd name="connsiteY5" fmla="*/ 1752600 h 2514600"/>
              <a:gd name="connsiteX6" fmla="*/ 722901 w 1028700"/>
              <a:gd name="connsiteY6" fmla="*/ 1600200 h 2514600"/>
              <a:gd name="connsiteX7" fmla="*/ 799100 w 1028700"/>
              <a:gd name="connsiteY7" fmla="*/ 1600200 h 2514600"/>
              <a:gd name="connsiteX8" fmla="*/ 1027701 w 1028700"/>
              <a:gd name="connsiteY8" fmla="*/ 1600200 h 2514600"/>
              <a:gd name="connsiteX9" fmla="*/ 1027701 w 1028700"/>
              <a:gd name="connsiteY9" fmla="*/ 1219200 h 2514600"/>
              <a:gd name="connsiteX10" fmla="*/ 646701 w 1028700"/>
              <a:gd name="connsiteY10" fmla="*/ 1219200 h 2514600"/>
              <a:gd name="connsiteX11" fmla="*/ 494301 w 1028700"/>
              <a:gd name="connsiteY11" fmla="*/ 1066800 h 2514600"/>
              <a:gd name="connsiteX12" fmla="*/ 418101 w 1028700"/>
              <a:gd name="connsiteY12" fmla="*/ 609600 h 2514600"/>
              <a:gd name="connsiteX13" fmla="*/ 440503 w 1028700"/>
              <a:gd name="connsiteY13" fmla="*/ 10880 h 2514600"/>
              <a:gd name="connsiteX14" fmla="*/ 189500 w 1028700"/>
              <a:gd name="connsiteY14" fmla="*/ 0 h 2514600"/>
              <a:gd name="connsiteX15" fmla="*/ 37101 w 1028700"/>
              <a:gd name="connsiteY15" fmla="*/ 1143000 h 2514600"/>
              <a:gd name="connsiteX16" fmla="*/ 113301 w 1028700"/>
              <a:gd name="connsiteY16" fmla="*/ 1981200 h 2514600"/>
              <a:gd name="connsiteX17" fmla="*/ 113301 w 1028700"/>
              <a:gd name="connsiteY17" fmla="*/ 2286000 h 2514600"/>
              <a:gd name="connsiteX18" fmla="*/ 113301 w 1028700"/>
              <a:gd name="connsiteY18" fmla="*/ 2514600 h 2514600"/>
              <a:gd name="connsiteX0" fmla="*/ 113300 w 1028700"/>
              <a:gd name="connsiteY0" fmla="*/ 2438400 h 2514600"/>
              <a:gd name="connsiteX1" fmla="*/ 265701 w 1028700"/>
              <a:gd name="connsiteY1" fmla="*/ 2514600 h 2514600"/>
              <a:gd name="connsiteX2" fmla="*/ 341901 w 1028700"/>
              <a:gd name="connsiteY2" fmla="*/ 2438400 h 2514600"/>
              <a:gd name="connsiteX3" fmla="*/ 494301 w 1028700"/>
              <a:gd name="connsiteY3" fmla="*/ 2362200 h 2514600"/>
              <a:gd name="connsiteX4" fmla="*/ 570501 w 1028700"/>
              <a:gd name="connsiteY4" fmla="*/ 1981200 h 2514600"/>
              <a:gd name="connsiteX5" fmla="*/ 570500 w 1028700"/>
              <a:gd name="connsiteY5" fmla="*/ 1752600 h 2514600"/>
              <a:gd name="connsiteX6" fmla="*/ 722901 w 1028700"/>
              <a:gd name="connsiteY6" fmla="*/ 1600200 h 2514600"/>
              <a:gd name="connsiteX7" fmla="*/ 799100 w 1028700"/>
              <a:gd name="connsiteY7" fmla="*/ 1600200 h 2514600"/>
              <a:gd name="connsiteX8" fmla="*/ 1027701 w 1028700"/>
              <a:gd name="connsiteY8" fmla="*/ 1600200 h 2514600"/>
              <a:gd name="connsiteX9" fmla="*/ 1027701 w 1028700"/>
              <a:gd name="connsiteY9" fmla="*/ 1219200 h 2514600"/>
              <a:gd name="connsiteX10" fmla="*/ 646701 w 1028700"/>
              <a:gd name="connsiteY10" fmla="*/ 1219200 h 2514600"/>
              <a:gd name="connsiteX11" fmla="*/ 494301 w 1028700"/>
              <a:gd name="connsiteY11" fmla="*/ 1066800 h 2514600"/>
              <a:gd name="connsiteX12" fmla="*/ 418101 w 1028700"/>
              <a:gd name="connsiteY12" fmla="*/ 609600 h 2514600"/>
              <a:gd name="connsiteX13" fmla="*/ 440503 w 1028700"/>
              <a:gd name="connsiteY13" fmla="*/ 10880 h 2514600"/>
              <a:gd name="connsiteX14" fmla="*/ 189500 w 1028700"/>
              <a:gd name="connsiteY14" fmla="*/ 0 h 2514600"/>
              <a:gd name="connsiteX15" fmla="*/ 37101 w 1028700"/>
              <a:gd name="connsiteY15" fmla="*/ 1143000 h 2514600"/>
              <a:gd name="connsiteX16" fmla="*/ 113301 w 1028700"/>
              <a:gd name="connsiteY16" fmla="*/ 1981200 h 2514600"/>
              <a:gd name="connsiteX17" fmla="*/ 113301 w 1028700"/>
              <a:gd name="connsiteY17" fmla="*/ 2286000 h 2514600"/>
              <a:gd name="connsiteX18" fmla="*/ 113300 w 1028700"/>
              <a:gd name="connsiteY18" fmla="*/ 243840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28700" h="2514600">
                <a:moveTo>
                  <a:pt x="113300" y="2438400"/>
                </a:moveTo>
                <a:lnTo>
                  <a:pt x="265701" y="2514600"/>
                </a:lnTo>
                <a:lnTo>
                  <a:pt x="341901" y="2438400"/>
                </a:lnTo>
                <a:lnTo>
                  <a:pt x="494301" y="2362200"/>
                </a:lnTo>
                <a:lnTo>
                  <a:pt x="570501" y="1981200"/>
                </a:lnTo>
                <a:cubicBezTo>
                  <a:pt x="595901" y="1879600"/>
                  <a:pt x="540338" y="1854201"/>
                  <a:pt x="570500" y="1752600"/>
                </a:cubicBezTo>
                <a:lnTo>
                  <a:pt x="722901" y="1600200"/>
                </a:lnTo>
                <a:lnTo>
                  <a:pt x="799100" y="1600200"/>
                </a:lnTo>
                <a:lnTo>
                  <a:pt x="1027701" y="1600200"/>
                </a:lnTo>
                <a:cubicBezTo>
                  <a:pt x="1028700" y="1486507"/>
                  <a:pt x="1026702" y="1332893"/>
                  <a:pt x="1027701" y="1219200"/>
                </a:cubicBezTo>
                <a:lnTo>
                  <a:pt x="646701" y="1219200"/>
                </a:lnTo>
                <a:lnTo>
                  <a:pt x="494301" y="1066800"/>
                </a:lnTo>
                <a:lnTo>
                  <a:pt x="418101" y="609600"/>
                </a:lnTo>
                <a:lnTo>
                  <a:pt x="440503" y="10880"/>
                </a:lnTo>
                <a:lnTo>
                  <a:pt x="189500" y="0"/>
                </a:lnTo>
                <a:cubicBezTo>
                  <a:pt x="40018" y="425298"/>
                  <a:pt x="0" y="690640"/>
                  <a:pt x="37101" y="1143000"/>
                </a:cubicBezTo>
                <a:lnTo>
                  <a:pt x="113301" y="1981200"/>
                </a:lnTo>
                <a:lnTo>
                  <a:pt x="113301" y="2286000"/>
                </a:lnTo>
                <a:cubicBezTo>
                  <a:pt x="113301" y="2336800"/>
                  <a:pt x="113300" y="2387600"/>
                  <a:pt x="113300" y="2438400"/>
                </a:cubicBezTo>
                <a:close/>
              </a:path>
            </a:pathLst>
          </a:custGeom>
          <a:solidFill>
            <a:srgbClr val="7AA2F2">
              <a:alpha val="31000"/>
            </a:srgbClr>
          </a:solidFill>
          <a:ln>
            <a:solidFill>
              <a:srgbClr val="7A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a:ln w="9525">
                <a:solidFill>
                  <a:srgbClr val="000080"/>
                </a:solidFill>
                <a:round/>
                <a:headEnd/>
                <a:tailEnd/>
              </a:ln>
              <a:solidFill>
                <a:srgbClr val="CD9B05"/>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pic>
        <p:nvPicPr>
          <p:cNvPr id="1026" name="Picture 2" descr="K:\PROJECTS\06194.60\images\SU view 2-1.jpg"/>
          <p:cNvPicPr>
            <a:picLocks noChangeAspect="1" noChangeArrowheads="1"/>
          </p:cNvPicPr>
          <p:nvPr/>
        </p:nvPicPr>
        <p:blipFill>
          <a:blip r:embed="rId2" cstate="print">
            <a:clrChange>
              <a:clrFrom>
                <a:srgbClr val="FFFFFF"/>
              </a:clrFrom>
              <a:clrTo>
                <a:srgbClr val="FFFFFF">
                  <a:alpha val="0"/>
                </a:srgbClr>
              </a:clrTo>
            </a:clrChange>
          </a:blip>
          <a:srcRect t="3380"/>
          <a:stretch>
            <a:fillRect/>
          </a:stretch>
        </p:blipFill>
        <p:spPr bwMode="auto">
          <a:xfrm>
            <a:off x="0" y="0"/>
            <a:ext cx="9144000" cy="6553200"/>
          </a:xfrm>
          <a:prstGeom prst="rect">
            <a:avLst/>
          </a:prstGeom>
          <a:noFill/>
        </p:spPr>
      </p:pic>
      <p:sp>
        <p:nvSpPr>
          <p:cNvPr id="8" name="TextBox 7"/>
          <p:cNvSpPr txBox="1"/>
          <p:nvPr/>
        </p:nvSpPr>
        <p:spPr>
          <a:xfrm>
            <a:off x="533400" y="6019800"/>
            <a:ext cx="5596404"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View Looking North – Phases 4 &amp; 5</a:t>
            </a:r>
          </a:p>
        </p:txBody>
      </p:sp>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a:ln w="9525">
                <a:solidFill>
                  <a:srgbClr val="000080"/>
                </a:solidFill>
                <a:round/>
                <a:headEnd/>
                <a:tailEnd/>
              </a:ln>
              <a:solidFill>
                <a:srgbClr val="CD9B05"/>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pic>
        <p:nvPicPr>
          <p:cNvPr id="1026" name="Picture 2" descr="K:\PROJECTS\06194.60\images\1 - PHASE 4.jpg"/>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0" y="685800"/>
            <a:ext cx="9144000" cy="5224046"/>
          </a:xfrm>
          <a:prstGeom prst="rect">
            <a:avLst/>
          </a:prstGeom>
          <a:noFill/>
        </p:spPr>
      </p:pic>
      <p:sp>
        <p:nvSpPr>
          <p:cNvPr id="8" name="TextBox 7"/>
          <p:cNvSpPr txBox="1"/>
          <p:nvPr/>
        </p:nvSpPr>
        <p:spPr>
          <a:xfrm>
            <a:off x="533400" y="6019800"/>
            <a:ext cx="5476179"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View Looking Northeast – Phase 4</a:t>
            </a:r>
          </a:p>
        </p:txBody>
      </p:sp>
    </p:spTree>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a:ln w="9525">
                <a:solidFill>
                  <a:srgbClr val="000080"/>
                </a:solidFill>
                <a:round/>
                <a:headEnd/>
                <a:tailEnd/>
              </a:ln>
              <a:solidFill>
                <a:srgbClr val="CD9B05"/>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pic>
        <p:nvPicPr>
          <p:cNvPr id="12" name="Picture 2" descr="K:\PROJECTS\06194.60\images\1 - PHASE 4.jpg"/>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0" y="685800"/>
            <a:ext cx="9144000" cy="5224046"/>
          </a:xfrm>
          <a:prstGeom prst="rect">
            <a:avLst/>
          </a:prstGeom>
          <a:noFill/>
        </p:spPr>
      </p:pic>
      <p:sp>
        <p:nvSpPr>
          <p:cNvPr id="8" name="TextBox 7"/>
          <p:cNvSpPr txBox="1"/>
          <p:nvPr/>
        </p:nvSpPr>
        <p:spPr>
          <a:xfrm>
            <a:off x="533400" y="6019800"/>
            <a:ext cx="5476179"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View Looking Northeast – Phase 5</a:t>
            </a:r>
            <a:endParaRPr lang="en-US" sz="2400" b="1" dirty="0">
              <a:solidFill>
                <a:srgbClr val="002060"/>
              </a:solidFill>
              <a:latin typeface="Tahoma" pitchFamily="34" charset="0"/>
              <a:cs typeface="Tahoma" pitchFamily="34" charset="0"/>
            </a:endParaRPr>
          </a:p>
        </p:txBody>
      </p:sp>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a:ln w="9525">
                <a:solidFill>
                  <a:srgbClr val="000080"/>
                </a:solidFill>
                <a:round/>
                <a:headEnd/>
                <a:tailEnd/>
              </a:ln>
              <a:solidFill>
                <a:srgbClr val="CD9B05"/>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pic>
        <p:nvPicPr>
          <p:cNvPr id="12" name="Picture 2" descr="K:\PROJECTS\06194.60\images\1 - PHASE 4.jpg"/>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0" y="685800"/>
            <a:ext cx="9144000" cy="5224046"/>
          </a:xfrm>
          <a:prstGeom prst="rect">
            <a:avLst/>
          </a:prstGeom>
          <a:noFill/>
        </p:spPr>
      </p:pic>
      <p:sp>
        <p:nvSpPr>
          <p:cNvPr id="8" name="TextBox 7"/>
          <p:cNvSpPr txBox="1"/>
          <p:nvPr/>
        </p:nvSpPr>
        <p:spPr>
          <a:xfrm>
            <a:off x="533400" y="6019800"/>
            <a:ext cx="6250429"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View Looking Northeast – Phases 4 &amp; 5</a:t>
            </a:r>
            <a:endParaRPr lang="en-US" sz="2400" b="1" dirty="0">
              <a:solidFill>
                <a:srgbClr val="002060"/>
              </a:solidFill>
              <a:latin typeface="Tahoma" pitchFamily="34" charset="0"/>
              <a:cs typeface="Tahoma" pitchFamily="34" charset="0"/>
            </a:endParaRPr>
          </a:p>
        </p:txBody>
      </p:sp>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a:ln w="9525">
                <a:solidFill>
                  <a:srgbClr val="000080"/>
                </a:solidFill>
                <a:round/>
                <a:headEnd/>
                <a:tailEnd/>
              </a:ln>
              <a:solidFill>
                <a:srgbClr val="CD9B05"/>
              </a:solidFill>
              <a:latin typeface="Tahoma" pitchFamily="34" charset="0"/>
              <a:cs typeface="Tahoma" pitchFamily="34" charset="0"/>
            </a:endParaRPr>
          </a:p>
        </p:txBody>
      </p:sp>
      <p:sp>
        <p:nvSpPr>
          <p:cNvPr id="10" name="TextBox 9"/>
          <p:cNvSpPr txBox="1"/>
          <p:nvPr/>
        </p:nvSpPr>
        <p:spPr>
          <a:xfrm>
            <a:off x="533400" y="6019800"/>
            <a:ext cx="1771639"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Animation</a:t>
            </a:r>
            <a:endParaRPr lang="en-US" sz="2400" b="1" dirty="0">
              <a:solidFill>
                <a:srgbClr val="002060"/>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pic>
        <p:nvPicPr>
          <p:cNvPr id="7" name="NKB-Combined%20fly-through%20complete%20final[1].avi">
            <a:hlinkClick r:id="" action="ppaction://media"/>
          </p:cNvPr>
          <p:cNvPicPr>
            <a:picLocks noRot="1" noChangeAspect="1"/>
          </p:cNvPicPr>
          <p:nvPr>
            <a:videoFile r:link="rId1"/>
          </p:nvPr>
        </p:nvPicPr>
        <p:blipFill>
          <a:blip r:embed="rId3" cstate="print"/>
          <a:stretch>
            <a:fillRect/>
          </a:stretch>
        </p:blipFill>
        <p:spPr>
          <a:xfrm>
            <a:off x="609600" y="0"/>
            <a:ext cx="8001000" cy="600075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7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WordArt 7"/>
          <p:cNvSpPr>
            <a:spLocks noChangeArrowheads="1" noChangeShapeType="1" noTextEdit="1"/>
          </p:cNvSpPr>
          <p:nvPr/>
        </p:nvSpPr>
        <p:spPr bwMode="auto">
          <a:xfrm>
            <a:off x="7772400" y="6172200"/>
            <a:ext cx="1123950" cy="357188"/>
          </a:xfrm>
          <a:prstGeom prst="rect">
            <a:avLst/>
          </a:prstGeom>
        </p:spPr>
        <p:txBody>
          <a:bodyPr wrap="none" fromWordArt="1">
            <a:prstTxWarp prst="textPlain">
              <a:avLst>
                <a:gd name="adj" fmla="val 50000"/>
              </a:avLst>
            </a:prstTxWarp>
          </a:bodyPr>
          <a:lstStyle/>
          <a:p>
            <a:pPr algn="ctr"/>
            <a:r>
              <a:rPr lang="en-US" sz="3600" b="1" kern="10" dirty="0">
                <a:ln w="9525">
                  <a:solidFill>
                    <a:srgbClr val="000080"/>
                  </a:solidFill>
                  <a:round/>
                  <a:headEnd/>
                  <a:tailEnd/>
                </a:ln>
                <a:solidFill>
                  <a:srgbClr val="CD9B05"/>
                </a:solidFill>
                <a:latin typeface="Times New Roman"/>
                <a:cs typeface="Times New Roman"/>
              </a:rPr>
              <a:t>NKB</a:t>
            </a:r>
          </a:p>
        </p:txBody>
      </p:sp>
      <p:sp>
        <p:nvSpPr>
          <p:cNvPr id="1034" name="WordArt 7"/>
          <p:cNvSpPr>
            <a:spLocks noChangeArrowheads="1" noChangeShapeType="1" noTextEdit="1"/>
          </p:cNvSpPr>
          <p:nvPr/>
        </p:nvSpPr>
        <p:spPr bwMode="auto">
          <a:xfrm>
            <a:off x="8077200" y="6477000"/>
            <a:ext cx="1123950" cy="357188"/>
          </a:xfrm>
          <a:prstGeom prst="rect">
            <a:avLst/>
          </a:prstGeom>
        </p:spPr>
        <p:txBody>
          <a:bodyPr wrap="none" fromWordArt="1">
            <a:prstTxWarp prst="textPlain">
              <a:avLst>
                <a:gd name="adj" fmla="val 50000"/>
              </a:avLst>
            </a:prstTxWarp>
          </a:bodyPr>
          <a:lstStyle/>
          <a:p>
            <a:pPr algn="ctr"/>
            <a:endParaRPr lang="en-US" sz="3600" b="1" kern="10">
              <a:ln w="9525">
                <a:solidFill>
                  <a:srgbClr val="000080"/>
                </a:solidFill>
                <a:round/>
                <a:headEnd/>
                <a:tailEnd/>
              </a:ln>
              <a:solidFill>
                <a:srgbClr val="CD9B05"/>
              </a:solidFill>
              <a:latin typeface="Tahoma" pitchFamily="34" charset="0"/>
              <a:cs typeface="Tahoma" pitchFamily="34" charset="0"/>
            </a:endParaRPr>
          </a:p>
        </p:txBody>
      </p:sp>
      <p:sp>
        <p:nvSpPr>
          <p:cNvPr id="10" name="TextBox 9"/>
          <p:cNvSpPr txBox="1"/>
          <p:nvPr/>
        </p:nvSpPr>
        <p:spPr>
          <a:xfrm>
            <a:off x="533400" y="6019800"/>
            <a:ext cx="4091185"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Exterior Façade Concept</a:t>
            </a:r>
            <a:endParaRPr lang="en-US" sz="2400" b="1" dirty="0">
              <a:solidFill>
                <a:srgbClr val="002060"/>
              </a:solidFill>
              <a:latin typeface="Tahoma" pitchFamily="34" charset="0"/>
              <a:cs typeface="Tahoma" pitchFamily="34" charset="0"/>
            </a:endParaRPr>
          </a:p>
        </p:txBody>
      </p:sp>
      <p:sp>
        <p:nvSpPr>
          <p:cNvPr id="11" name="TextBox 10"/>
          <p:cNvSpPr txBox="1"/>
          <p:nvPr/>
        </p:nvSpPr>
        <p:spPr>
          <a:xfrm>
            <a:off x="560294" y="650837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sp>
        <p:nvSpPr>
          <p:cNvPr id="8" name="TextBox 7"/>
          <p:cNvSpPr txBox="1"/>
          <p:nvPr/>
        </p:nvSpPr>
        <p:spPr>
          <a:xfrm>
            <a:off x="73741" y="4581832"/>
            <a:ext cx="954107" cy="230832"/>
          </a:xfrm>
          <a:prstGeom prst="rect">
            <a:avLst/>
          </a:prstGeom>
          <a:noFill/>
        </p:spPr>
        <p:txBody>
          <a:bodyPr wrap="none" rtlCol="0">
            <a:spAutoFit/>
          </a:bodyPr>
          <a:lstStyle/>
          <a:p>
            <a:r>
              <a:rPr lang="en-US" sz="900" dirty="0" smtClean="0">
                <a:solidFill>
                  <a:schemeClr val="bg1"/>
                </a:solidFill>
                <a:latin typeface="+mn-lt"/>
              </a:rPr>
              <a:t>West Elevation</a:t>
            </a:r>
            <a:endParaRPr lang="en-US" sz="900" dirty="0">
              <a:solidFill>
                <a:schemeClr val="bg1"/>
              </a:solidFill>
              <a:latin typeface="+mn-lt"/>
            </a:endParaRPr>
          </a:p>
        </p:txBody>
      </p:sp>
      <p:pic>
        <p:nvPicPr>
          <p:cNvPr id="9" name="Picture 8" descr="Elevation - Finishes.jpg"/>
          <p:cNvPicPr>
            <a:picLocks noChangeAspect="1"/>
          </p:cNvPicPr>
          <p:nvPr/>
        </p:nvPicPr>
        <p:blipFill>
          <a:blip r:embed="rId2" cstate="print"/>
          <a:stretch>
            <a:fillRect/>
          </a:stretch>
        </p:blipFill>
        <p:spPr>
          <a:xfrm>
            <a:off x="0" y="1752600"/>
            <a:ext cx="9144000" cy="2305722"/>
          </a:xfrm>
          <a:prstGeom prst="rect">
            <a:avLst/>
          </a:prstGeom>
        </p:spPr>
      </p:pic>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
        <p:nvSpPr>
          <p:cNvPr id="43016" name="WordArt 6"/>
          <p:cNvSpPr>
            <a:spLocks noChangeArrowheads="1" noChangeShapeType="1" noTextEdit="1"/>
          </p:cNvSpPr>
          <p:nvPr/>
        </p:nvSpPr>
        <p:spPr bwMode="auto">
          <a:xfrm>
            <a:off x="7743825" y="6159500"/>
            <a:ext cx="1123950" cy="357188"/>
          </a:xfrm>
          <a:prstGeom prst="rect">
            <a:avLst/>
          </a:prstGeom>
        </p:spPr>
        <p:txBody>
          <a:bodyPr wrap="none" fromWordArt="1">
            <a:prstTxWarp prst="textPlain">
              <a:avLst>
                <a:gd name="adj" fmla="val 50000"/>
              </a:avLst>
            </a:prstTxWarp>
          </a:bodyPr>
          <a:lstStyle/>
          <a:p>
            <a:pPr algn="ctr"/>
            <a:r>
              <a:rPr lang="en-US" sz="3600" b="1" kern="10">
                <a:ln w="9525">
                  <a:solidFill>
                    <a:srgbClr val="000080"/>
                  </a:solidFill>
                  <a:round/>
                  <a:headEnd/>
                  <a:tailEnd/>
                </a:ln>
                <a:solidFill>
                  <a:srgbClr val="CD9B05"/>
                </a:solidFill>
                <a:latin typeface="Times New Roman"/>
                <a:cs typeface="Times New Roman"/>
              </a:rPr>
              <a:t>NKB</a:t>
            </a:r>
          </a:p>
        </p:txBody>
      </p:sp>
      <p:sp>
        <p:nvSpPr>
          <p:cNvPr id="7" name="TextBox 6"/>
          <p:cNvSpPr txBox="1"/>
          <p:nvPr/>
        </p:nvSpPr>
        <p:spPr>
          <a:xfrm>
            <a:off x="498334" y="633804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pic>
        <p:nvPicPr>
          <p:cNvPr id="8" name="Picture 2" descr="K:\PROJECTS\06194.60\images\1 - PHASE 4.jpg"/>
          <p:cNvPicPr>
            <a:picLocks noChangeAspect="1" noChangeArrowheads="1"/>
          </p:cNvPicPr>
          <p:nvPr/>
        </p:nvPicPr>
        <p:blipFill>
          <a:blip r:embed="rId4" cstate="print">
            <a:clrChange>
              <a:clrFrom>
                <a:srgbClr val="FFFFFF"/>
              </a:clrFrom>
              <a:clrTo>
                <a:srgbClr val="FFFFFF">
                  <a:alpha val="0"/>
                </a:srgbClr>
              </a:clrTo>
            </a:clrChange>
          </a:blip>
          <a:stretch>
            <a:fillRect/>
          </a:stretch>
        </p:blipFill>
        <p:spPr bwMode="auto">
          <a:xfrm>
            <a:off x="0" y="685800"/>
            <a:ext cx="9144000" cy="5224046"/>
          </a:xfrm>
          <a:prstGeom prst="rect">
            <a:avLst/>
          </a:prstGeom>
          <a:noFill/>
        </p:spPr>
      </p:pic>
      <p:sp>
        <p:nvSpPr>
          <p:cNvPr id="9" name="TextBox 8"/>
          <p:cNvSpPr txBox="1"/>
          <p:nvPr/>
        </p:nvSpPr>
        <p:spPr>
          <a:xfrm>
            <a:off x="457200" y="5976258"/>
            <a:ext cx="1826141"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Discussion</a:t>
            </a:r>
            <a:endParaRPr lang="en-US" sz="2400" b="1" dirty="0">
              <a:solidFill>
                <a:srgbClr val="002060"/>
              </a:solidFill>
              <a:latin typeface="Tahoma" pitchFamily="34" charset="0"/>
              <a:cs typeface="Tahoma" pitchFamily="34" charset="0"/>
            </a:endParaRPr>
          </a:p>
        </p:txBody>
      </p:sp>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descr="dept_veterans_affair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304800"/>
            <a:ext cx="857250" cy="857250"/>
          </a:xfrm>
          <a:prstGeom prst="rect">
            <a:avLst/>
          </a:prstGeom>
          <a:noFill/>
          <a:ln w="9525">
            <a:noFill/>
            <a:miter lim="800000"/>
            <a:headEnd/>
            <a:tailEnd/>
          </a:ln>
        </p:spPr>
      </p:pic>
      <p:sp>
        <p:nvSpPr>
          <p:cNvPr id="43016" name="WordArt 6"/>
          <p:cNvSpPr>
            <a:spLocks noChangeArrowheads="1" noChangeShapeType="1" noTextEdit="1"/>
          </p:cNvSpPr>
          <p:nvPr/>
        </p:nvSpPr>
        <p:spPr bwMode="auto">
          <a:xfrm>
            <a:off x="7743825" y="6159500"/>
            <a:ext cx="1123950" cy="357188"/>
          </a:xfrm>
          <a:prstGeom prst="rect">
            <a:avLst/>
          </a:prstGeom>
        </p:spPr>
        <p:txBody>
          <a:bodyPr wrap="none" fromWordArt="1">
            <a:prstTxWarp prst="textPlain">
              <a:avLst>
                <a:gd name="adj" fmla="val 50000"/>
              </a:avLst>
            </a:prstTxWarp>
          </a:bodyPr>
          <a:lstStyle/>
          <a:p>
            <a:pPr algn="ctr"/>
            <a:r>
              <a:rPr lang="en-US" sz="3600" b="1" kern="10">
                <a:ln w="9525">
                  <a:solidFill>
                    <a:srgbClr val="000080"/>
                  </a:solidFill>
                  <a:round/>
                  <a:headEnd/>
                  <a:tailEnd/>
                </a:ln>
                <a:solidFill>
                  <a:srgbClr val="CD9B05"/>
                </a:solidFill>
                <a:latin typeface="Times New Roman"/>
                <a:cs typeface="Times New Roman"/>
              </a:rPr>
              <a:t>NKB</a:t>
            </a:r>
          </a:p>
        </p:txBody>
      </p:sp>
      <p:sp>
        <p:nvSpPr>
          <p:cNvPr id="7" name="TextBox 6"/>
          <p:cNvSpPr txBox="1"/>
          <p:nvPr/>
        </p:nvSpPr>
        <p:spPr>
          <a:xfrm>
            <a:off x="498334" y="6338046"/>
            <a:ext cx="3921266" cy="246221"/>
          </a:xfrm>
          <a:prstGeom prst="rect">
            <a:avLst/>
          </a:prstGeom>
          <a:noFill/>
        </p:spPr>
        <p:txBody>
          <a:bodyPr wrap="none" rtlCol="0">
            <a:spAutoFit/>
          </a:bodyPr>
          <a:lstStyle/>
          <a:p>
            <a:r>
              <a:rPr lang="en-US" sz="1000" dirty="0" smtClean="0">
                <a:solidFill>
                  <a:srgbClr val="002060"/>
                </a:solidFill>
              </a:rPr>
              <a:t>New Parking Structure, Phase 4 &amp; Phase 5, VA San Juan, Puerto Rico       </a:t>
            </a:r>
            <a:endParaRPr lang="en-US" sz="1000" dirty="0">
              <a:solidFill>
                <a:srgbClr val="002060"/>
              </a:solidFill>
            </a:endParaRPr>
          </a:p>
        </p:txBody>
      </p:sp>
      <p:pic>
        <p:nvPicPr>
          <p:cNvPr id="8" name="Picture 2" descr="K:\PROJECTS\06194.60\images\1 - PHASE 4.jpg"/>
          <p:cNvPicPr>
            <a:picLocks noChangeAspect="1" noChangeArrowheads="1"/>
          </p:cNvPicPr>
          <p:nvPr/>
        </p:nvPicPr>
        <p:blipFill>
          <a:blip r:embed="rId4" cstate="print">
            <a:clrChange>
              <a:clrFrom>
                <a:srgbClr val="FFFFFF"/>
              </a:clrFrom>
              <a:clrTo>
                <a:srgbClr val="FFFFFF">
                  <a:alpha val="0"/>
                </a:srgbClr>
              </a:clrTo>
            </a:clrChange>
          </a:blip>
          <a:stretch>
            <a:fillRect/>
          </a:stretch>
        </p:blipFill>
        <p:spPr bwMode="auto">
          <a:xfrm>
            <a:off x="0" y="685800"/>
            <a:ext cx="9144000" cy="5224046"/>
          </a:xfrm>
          <a:prstGeom prst="rect">
            <a:avLst/>
          </a:prstGeom>
          <a:noFill/>
        </p:spPr>
      </p:pic>
      <p:sp>
        <p:nvSpPr>
          <p:cNvPr id="9" name="TextBox 8"/>
          <p:cNvSpPr txBox="1"/>
          <p:nvPr/>
        </p:nvSpPr>
        <p:spPr>
          <a:xfrm>
            <a:off x="457200" y="5976258"/>
            <a:ext cx="1555234" cy="461665"/>
          </a:xfrm>
          <a:prstGeom prst="rect">
            <a:avLst/>
          </a:prstGeom>
          <a:noFill/>
        </p:spPr>
        <p:txBody>
          <a:bodyPr wrap="none" rtlCol="0">
            <a:spAutoFit/>
          </a:bodyPr>
          <a:lstStyle/>
          <a:p>
            <a:r>
              <a:rPr lang="en-US" sz="2400" b="1" dirty="0" smtClean="0">
                <a:solidFill>
                  <a:srgbClr val="002060"/>
                </a:solidFill>
                <a:latin typeface="Tahoma" pitchFamily="34" charset="0"/>
                <a:cs typeface="Tahoma" pitchFamily="34" charset="0"/>
              </a:rPr>
              <a:t>Site Visit</a:t>
            </a:r>
            <a:endParaRPr lang="en-US" sz="2400" b="1" dirty="0">
              <a:solidFill>
                <a:srgbClr val="002060"/>
              </a:solidFill>
              <a:latin typeface="Tahoma" pitchFamily="34" charset="0"/>
              <a:cs typeface="Tahoma" pitchFamily="34" charset="0"/>
            </a:endParaRP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TotalTime>
  <Words>1141</Words>
  <Application>Microsoft Office PowerPoint</Application>
  <PresentationFormat>On-screen Show (4:3)</PresentationFormat>
  <Paragraphs>338</Paragraphs>
  <Slides>35</Slides>
  <Notes>2</Notes>
  <HiddenSlides>0</HiddenSlides>
  <MMClips>1</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Design-Build Construction Phase 4 Parking Structure VA Medical Center - San Juan, PR Solicitation #VA 101-11-RP-0132 Project No. 672-085-D Pre-Proposal Conference October 19, 2011</vt:lpstr>
      <vt:lpstr>Agenda</vt:lpstr>
      <vt:lpstr>Pre-Proposal Conference</vt:lpstr>
      <vt:lpstr>Pre-Proposal Conference</vt:lpstr>
      <vt:lpstr>Pre-Proposal Conference</vt:lpstr>
      <vt:lpstr>Pre-Proposal Conference</vt:lpstr>
      <vt:lpstr>Pre-Proposal Conference</vt:lpstr>
      <vt:lpstr>Pre-Proposal Conference</vt:lpstr>
      <vt:lpstr>Pre-Proposal Conference</vt:lpstr>
      <vt:lpstr>Pre-Proposal Conference</vt:lpstr>
      <vt:lpstr>Pre-Proposal Conference</vt:lpstr>
      <vt:lpstr>Pre-Proposal Conference</vt:lpstr>
      <vt:lpstr>Tentative Schedule</vt:lpstr>
      <vt:lpstr>Pre-Proposal Conference</vt:lpstr>
      <vt:lpstr>Pre-Proposal Conference</vt:lpstr>
      <vt:lpstr>Pre-Proposal Conference</vt:lpstr>
      <vt:lpstr>Pre-Proposal Conference</vt:lpstr>
      <vt:lpstr>Pre-Proposal Conference</vt:lpstr>
      <vt:lpstr>Pre-Proposal Conference</vt:lpstr>
      <vt:lpstr>Pre-Proposal Conference</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DVA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 Caribbean  Healthcare System</dc:title>
  <dc:creator>vacocampbd1</dc:creator>
  <cp:lastModifiedBy>Your User Name</cp:lastModifiedBy>
  <cp:revision>56</cp:revision>
  <dcterms:created xsi:type="dcterms:W3CDTF">2011-09-07T18:04:22Z</dcterms:created>
  <dcterms:modified xsi:type="dcterms:W3CDTF">2011-10-19T14:58:21Z</dcterms:modified>
</cp:coreProperties>
</file>