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97" r:id="rId3"/>
    <p:sldId id="298" r:id="rId4"/>
    <p:sldId id="281" r:id="rId5"/>
    <p:sldId id="271" r:id="rId6"/>
    <p:sldId id="257" r:id="rId7"/>
    <p:sldId id="272" r:id="rId8"/>
    <p:sldId id="282" r:id="rId9"/>
    <p:sldId id="285" r:id="rId10"/>
    <p:sldId id="263" r:id="rId11"/>
    <p:sldId id="286" r:id="rId12"/>
    <p:sldId id="262" r:id="rId13"/>
    <p:sldId id="259" r:id="rId14"/>
    <p:sldId id="260" r:id="rId15"/>
    <p:sldId id="288" r:id="rId16"/>
    <p:sldId id="293" r:id="rId17"/>
    <p:sldId id="284" r:id="rId18"/>
    <p:sldId id="295" r:id="rId19"/>
    <p:sldId id="296" r:id="rId20"/>
    <p:sldId id="29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64" y="-10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F0C18-E00F-4F45-99CC-1B8F9F286CBD}" type="datetimeFigureOut">
              <a:rPr lang="en-US" smtClean="0"/>
              <a:pPr/>
              <a:t>5/7/2013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03AA4E-110A-4BC0-A92C-EF796195A84F}" type="slidenum">
              <a:rPr lang="en-US" smtClean="0"/>
              <a:pPr/>
              <a:t>‹#›</a:t>
            </a:fld>
            <a:endParaRPr lang="en-US"/>
          </a:p>
        </p:txBody>
      </p:sp>
    </p:spTree>
    <p:extLst>
      <p:ext uri="{BB962C8B-B14F-4D97-AF65-F5344CB8AC3E}">
        <p14:creationId xmlns:p14="http://schemas.microsoft.com/office/powerpoint/2010/main" val="1618803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7C73D3-0DA9-48EE-B52B-429171D87759}" type="slidenum">
              <a:rPr lang="en-US" smtClean="0">
                <a:latin typeface="Arial" pitchFamily="34" charset="0"/>
                <a:cs typeface="Arial" pitchFamily="34" charset="0"/>
              </a:rPr>
              <a:pPr/>
              <a:t>4</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03AA4E-110A-4BC0-A92C-EF796195A84F}"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316D355-2DD0-4CF4-9DE2-E2760CC66436}" type="slidenum">
              <a:rPr lang="en-US"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E7A5CA-79DE-487A-8272-D0F2C7CA5F80}" type="slidenum">
              <a:rPr lang="en-US"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DE0E2C-080C-41B4-8E28-1130B430DECD}" type="slidenum">
              <a:rPr lang="en-US" smtClean="0">
                <a:latin typeface="Arial" pitchFamily="34" charset="0"/>
                <a:cs typeface="Arial" pitchFamily="34" charset="0"/>
              </a:rPr>
              <a:pPr/>
              <a:t>11</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472AFA-A6BC-41B5-AAFD-68E5FEB70B85}" type="slidenum">
              <a:rPr lang="en-US" smtClean="0">
                <a:latin typeface="Arial" pitchFamily="34" charset="0"/>
                <a:cs typeface="Arial" pitchFamily="34" charset="0"/>
              </a:rPr>
              <a:pPr/>
              <a:t>15</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472AFA-A6BC-41B5-AAFD-68E5FEB70B85}" type="slidenum">
              <a:rPr lang="en-US" smtClean="0">
                <a:latin typeface="Arial" pitchFamily="34" charset="0"/>
                <a:cs typeface="Arial" pitchFamily="34" charset="0"/>
              </a:rPr>
              <a:pPr/>
              <a:t>16</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AEA605-FDF8-433B-8EB4-B6B33BBED7D2}" type="slidenum">
              <a:rPr lang="en-US"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AEA605-FDF8-433B-8EB4-B6B33BBED7D2}" type="slidenum">
              <a:rPr lang="en-US" smtClean="0">
                <a:latin typeface="Arial" pitchFamily="34" charset="0"/>
                <a:cs typeface="Arial" pitchFamily="34" charset="0"/>
              </a:rPr>
              <a:pPr/>
              <a:t>18</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AEA605-FDF8-433B-8EB4-B6B33BBED7D2}" type="slidenum">
              <a:rPr lang="en-US"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421F0E5-ADDE-46F8-A218-E410B9B40E26}" type="datetimeFigureOut">
              <a:rPr lang="en-US" smtClean="0"/>
              <a:pPr/>
              <a:t>5/7/2013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418E243-742E-4385-AB06-F6391E6D36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18E243-742E-4385-AB06-F6391E6D36E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18E243-742E-4385-AB06-F6391E6D36E5}"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18E243-742E-4385-AB06-F6391E6D36E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418E243-742E-4385-AB06-F6391E6D36E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418E243-742E-4385-AB06-F6391E6D36E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418E243-742E-4385-AB06-F6391E6D36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18E243-742E-4385-AB06-F6391E6D36E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421F0E5-ADDE-46F8-A218-E410B9B40E26}" type="datetimeFigureOut">
              <a:rPr lang="en-US" smtClean="0"/>
              <a:pPr/>
              <a:t>5/7/2013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418E243-742E-4385-AB06-F6391E6D36E5}"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18E243-742E-4385-AB06-F6391E6D36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21F0E5-ADDE-46F8-A218-E410B9B40E26}" type="datetimeFigureOut">
              <a:rPr lang="en-US" smtClean="0"/>
              <a:pPr/>
              <a:t>5/7/2013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18E243-742E-4385-AB06-F6391E6D36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21F0E5-ADDE-46F8-A218-E410B9B40E26}" type="datetimeFigureOut">
              <a:rPr lang="en-US" smtClean="0"/>
              <a:pPr/>
              <a:t>5/7/2013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418E243-742E-4385-AB06-F6391E6D36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philip.buscemi@va.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Department_of_Veterans_Affairs-logo-98F1390759-seeklogo_com.gif"/>
          <p:cNvPicPr>
            <a:picLocks noGrp="1" noChangeAspect="1"/>
          </p:cNvPicPr>
          <p:nvPr>
            <p:ph idx="1"/>
          </p:nvPr>
        </p:nvPicPr>
        <p:blipFill>
          <a:blip r:embed="rId2" cstate="print"/>
          <a:stretch>
            <a:fillRect/>
          </a:stretch>
        </p:blipFill>
        <p:spPr>
          <a:xfrm>
            <a:off x="2971800" y="1676400"/>
            <a:ext cx="2743200" cy="27432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0" name="Title 9"/>
          <p:cNvSpPr>
            <a:spLocks noGrp="1"/>
          </p:cNvSpPr>
          <p:nvPr>
            <p:ph type="title"/>
          </p:nvPr>
        </p:nvSpPr>
        <p:spPr/>
        <p:txBody>
          <a:bodyPr>
            <a:normAutofit/>
          </a:bodyPr>
          <a:lstStyle/>
          <a:p>
            <a:pPr algn="ctr"/>
            <a:r>
              <a:rPr lang="en-US" sz="3200" b="1" dirty="0">
                <a:latin typeface="+mn-lt"/>
                <a:cs typeface="Times New Roman" pitchFamily="18" charset="0"/>
              </a:rPr>
              <a:t>Department of Veterans Affairs </a:t>
            </a:r>
            <a:r>
              <a:rPr lang="en-US" sz="3200" dirty="0">
                <a:latin typeface="+mn-lt"/>
                <a:cs typeface="Times New Roman" pitchFamily="18" charset="0"/>
              </a:rPr>
              <a:t/>
            </a:r>
            <a:br>
              <a:rPr lang="en-US" sz="3200" dirty="0">
                <a:latin typeface="+mn-lt"/>
                <a:cs typeface="Times New Roman" pitchFamily="18" charset="0"/>
              </a:rPr>
            </a:br>
            <a:r>
              <a:rPr lang="en-US" sz="3200" b="1" dirty="0">
                <a:latin typeface="+mn-lt"/>
                <a:cs typeface="Times New Roman" pitchFamily="18" charset="0"/>
              </a:rPr>
              <a:t>Network Contracting Office (NCO) 21</a:t>
            </a:r>
            <a:endParaRPr lang="en-US" dirty="0">
              <a:latin typeface="+mn-lt"/>
              <a:cs typeface="Times New Roman" pitchFamily="18" charset="0"/>
            </a:endParaRPr>
          </a:p>
        </p:txBody>
      </p:sp>
      <p:sp>
        <p:nvSpPr>
          <p:cNvPr id="13" name="TextBox 12"/>
          <p:cNvSpPr txBox="1"/>
          <p:nvPr/>
        </p:nvSpPr>
        <p:spPr>
          <a:xfrm>
            <a:off x="457200" y="4800600"/>
            <a:ext cx="8382000" cy="1569660"/>
          </a:xfrm>
          <a:prstGeom prst="rect">
            <a:avLst/>
          </a:prstGeom>
          <a:noFill/>
        </p:spPr>
        <p:txBody>
          <a:bodyPr wrap="square" rtlCol="0">
            <a:spAutoFit/>
          </a:bodyPr>
          <a:lstStyle/>
          <a:p>
            <a:pPr algn="ctr"/>
            <a:r>
              <a:rPr lang="en-US" sz="2400" b="1" dirty="0" smtClean="0"/>
              <a:t>Overview</a:t>
            </a:r>
            <a:endParaRPr lang="en-US" sz="2400" b="1" dirty="0"/>
          </a:p>
          <a:p>
            <a:pPr algn="ctr"/>
            <a:r>
              <a:rPr lang="en-US" sz="2400" b="1" dirty="0"/>
              <a:t>Multiple Award Task Order Contract (MATOC)</a:t>
            </a:r>
          </a:p>
          <a:p>
            <a:pPr algn="ctr"/>
            <a:r>
              <a:rPr lang="en-US" sz="2400" b="1" dirty="0"/>
              <a:t>Department of Veterans Affairs</a:t>
            </a:r>
          </a:p>
          <a:p>
            <a:pPr algn="ctr"/>
            <a:r>
              <a:rPr lang="en-US" sz="2400" b="1" dirty="0"/>
              <a:t>Construction &amp; Construction Services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indent="0">
              <a:buNone/>
            </a:pPr>
            <a:r>
              <a:rPr lang="en-US" b="1" dirty="0"/>
              <a:t>PART 1:  (VISN 21) MATOC Holder General Information</a:t>
            </a:r>
          </a:p>
          <a:p>
            <a:pPr lvl="0"/>
            <a:r>
              <a:rPr lang="en-US" dirty="0"/>
              <a:t>Scope of MATOC</a:t>
            </a:r>
          </a:p>
          <a:p>
            <a:pPr lvl="0"/>
            <a:r>
              <a:rPr lang="en-US" dirty="0"/>
              <a:t>Contract Capacity &amp; Order Limitations</a:t>
            </a:r>
          </a:p>
          <a:p>
            <a:pPr lvl="0"/>
            <a:r>
              <a:rPr lang="en-US" dirty="0"/>
              <a:t>Authority To Place Task Orders</a:t>
            </a:r>
          </a:p>
          <a:p>
            <a:pPr lvl="0"/>
            <a:r>
              <a:rPr lang="en-US" dirty="0"/>
              <a:t>Task Order Funding</a:t>
            </a:r>
          </a:p>
          <a:p>
            <a:pPr lvl="0"/>
            <a:r>
              <a:rPr lang="en-US" dirty="0"/>
              <a:t>Conflicts of Interests</a:t>
            </a:r>
          </a:p>
          <a:p>
            <a:pPr marL="0" indent="0">
              <a:buNone/>
            </a:pPr>
            <a:endParaRPr lang="en-US" dirty="0"/>
          </a:p>
          <a:p>
            <a:pPr marL="0" indent="0">
              <a:buNone/>
            </a:pPr>
            <a:r>
              <a:rPr lang="en-US" b="1" dirty="0"/>
              <a:t>PART 2:  Contracting Officer Roles and Responsibilities</a:t>
            </a:r>
          </a:p>
          <a:p>
            <a:pPr lvl="0"/>
            <a:r>
              <a:rPr lang="en-US" dirty="0"/>
              <a:t>Procuring Contracting Officer &amp; Administrative Contracting Officer</a:t>
            </a:r>
          </a:p>
          <a:p>
            <a:pPr lvl="0"/>
            <a:r>
              <a:rPr lang="en-US" dirty="0"/>
              <a:t>Ordering Contracting Officer</a:t>
            </a:r>
          </a:p>
          <a:p>
            <a:pPr lvl="0"/>
            <a:r>
              <a:rPr lang="en-US" dirty="0"/>
              <a:t>Contracting Officer’s Representative</a:t>
            </a:r>
          </a:p>
        </p:txBody>
      </p:sp>
      <p:sp>
        <p:nvSpPr>
          <p:cNvPr id="2" name="Title 1"/>
          <p:cNvSpPr>
            <a:spLocks noGrp="1"/>
          </p:cNvSpPr>
          <p:nvPr>
            <p:ph type="title"/>
          </p:nvPr>
        </p:nvSpPr>
        <p:spPr/>
        <p:txBody>
          <a:bodyPr>
            <a:normAutofit/>
          </a:bodyPr>
          <a:lstStyle/>
          <a:p>
            <a:r>
              <a:rPr lang="en-US" sz="3200" dirty="0" smtClean="0"/>
              <a:t>MATOC Overview/Ordering Guide</a:t>
            </a:r>
            <a:endParaRPr lang="en-US" sz="3200" dirty="0"/>
          </a:p>
        </p:txBody>
      </p:sp>
    </p:spTree>
    <p:extLst>
      <p:ext uri="{BB962C8B-B14F-4D97-AF65-F5344CB8AC3E}">
        <p14:creationId xmlns:p14="http://schemas.microsoft.com/office/powerpoint/2010/main" val="3018354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b="1" dirty="0"/>
              <a:t>PART 3:  Ordering Requirements</a:t>
            </a:r>
          </a:p>
          <a:p>
            <a:pPr lvl="0"/>
            <a:r>
              <a:rPr lang="en-US" dirty="0"/>
              <a:t>Ordering Requirements (2268’s, D&amp;F, Market Research, Acquisition Planning)</a:t>
            </a:r>
          </a:p>
          <a:p>
            <a:pPr lvl="0"/>
            <a:r>
              <a:rPr lang="en-US" dirty="0"/>
              <a:t>Reviews (Dollar Thresholds)</a:t>
            </a:r>
          </a:p>
          <a:p>
            <a:pPr lvl="0"/>
            <a:r>
              <a:rPr lang="en-US" dirty="0"/>
              <a:t>Requests for proposals </a:t>
            </a:r>
          </a:p>
          <a:p>
            <a:pPr marL="0" indent="0">
              <a:buNone/>
            </a:pPr>
            <a:endParaRPr lang="en-US" dirty="0"/>
          </a:p>
          <a:p>
            <a:pPr marL="0" indent="0">
              <a:buNone/>
            </a:pPr>
            <a:r>
              <a:rPr lang="en-US" b="1" dirty="0"/>
              <a:t>PART 4:  Task Order Monitoring and Contract Administration</a:t>
            </a:r>
          </a:p>
          <a:p>
            <a:pPr lvl="0"/>
            <a:r>
              <a:rPr lang="en-US" dirty="0"/>
              <a:t>Contract &amp; Task Order Administration &amp; Management</a:t>
            </a:r>
          </a:p>
          <a:p>
            <a:pPr lvl="0"/>
            <a:r>
              <a:rPr lang="en-US" dirty="0"/>
              <a:t>Task Order Competition </a:t>
            </a:r>
          </a:p>
          <a:p>
            <a:pPr lvl="0"/>
            <a:r>
              <a:rPr lang="en-US" dirty="0"/>
              <a:t>Protests</a:t>
            </a:r>
          </a:p>
          <a:p>
            <a:pPr marL="0" indent="0">
              <a:buNone/>
            </a:pPr>
            <a:endParaRPr lang="en-US" dirty="0"/>
          </a:p>
          <a:p>
            <a:pPr marL="0" indent="0">
              <a:buNone/>
            </a:pPr>
            <a:r>
              <a:rPr lang="en-US" b="1" dirty="0"/>
              <a:t>PART 5:  Contract &amp; Task Order Administration &amp; Monitoring</a:t>
            </a:r>
          </a:p>
          <a:p>
            <a:pPr lvl="0"/>
            <a:r>
              <a:rPr lang="en-US" dirty="0"/>
              <a:t>Contract &amp; Task Order Administration</a:t>
            </a:r>
          </a:p>
          <a:p>
            <a:r>
              <a:rPr lang="en-US" dirty="0"/>
              <a:t>Task Order Debriefings</a:t>
            </a:r>
          </a:p>
        </p:txBody>
      </p:sp>
      <p:sp>
        <p:nvSpPr>
          <p:cNvPr id="2" name="Title 1"/>
          <p:cNvSpPr>
            <a:spLocks noGrp="1"/>
          </p:cNvSpPr>
          <p:nvPr>
            <p:ph type="title"/>
          </p:nvPr>
        </p:nvSpPr>
        <p:spPr/>
        <p:txBody>
          <a:bodyPr>
            <a:normAutofit/>
          </a:bodyPr>
          <a:lstStyle/>
          <a:p>
            <a:r>
              <a:rPr lang="en-US" sz="3200" dirty="0" smtClean="0"/>
              <a:t>MATOC Overview/Ordering Guide</a:t>
            </a:r>
            <a:endParaRPr lang="en-US" sz="3200" dirty="0"/>
          </a:p>
        </p:txBody>
      </p:sp>
    </p:spTree>
    <p:extLst>
      <p:ext uri="{BB962C8B-B14F-4D97-AF65-F5344CB8AC3E}">
        <p14:creationId xmlns:p14="http://schemas.microsoft.com/office/powerpoint/2010/main" val="216773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676400"/>
            <a:ext cx="6934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457200"/>
            <a:ext cx="8229600" cy="914400"/>
          </a:xfrm>
        </p:spPr>
        <p:txBody>
          <a:bodyPr>
            <a:normAutofit fontScale="90000"/>
          </a:bodyPr>
          <a:lstStyle/>
          <a:p>
            <a:pPr algn="ctr"/>
            <a:r>
              <a:rPr lang="en-US" sz="2700" b="1" dirty="0" smtClean="0"/>
              <a:t>(</a:t>
            </a:r>
            <a:r>
              <a:rPr lang="en-US" sz="2700" b="1" dirty="0"/>
              <a:t>VISN 21) MATOC </a:t>
            </a:r>
            <a:r>
              <a:rPr lang="en-US" sz="2700" b="1" dirty="0" smtClean="0"/>
              <a:t>Contract Holder </a:t>
            </a:r>
            <a:r>
              <a:rPr lang="en-US" sz="2700" b="1" dirty="0"/>
              <a:t>General Information</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600200"/>
            <a:ext cx="693419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2800" b="1" dirty="0"/>
              <a:t>(VISN 21) MATOC Holder General Information</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219200"/>
            <a:ext cx="70866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0"/>
          <p:cNvSpPr>
            <a:spLocks noGrp="1"/>
          </p:cNvSpPr>
          <p:nvPr>
            <p:ph type="title"/>
          </p:nvPr>
        </p:nvSpPr>
        <p:spPr/>
        <p:txBody>
          <a:bodyPr>
            <a:normAutofit fontScale="90000"/>
          </a:bodyPr>
          <a:lstStyle/>
          <a:p>
            <a:r>
              <a:rPr lang="en-US" dirty="0" smtClean="0"/>
              <a:t/>
            </a:r>
            <a:br>
              <a:rPr lang="en-US" dirty="0" smtClean="0"/>
            </a:br>
            <a:endParaRPr lang="en-US" dirty="0"/>
          </a:p>
        </p:txBody>
      </p:sp>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063" y="304801"/>
            <a:ext cx="7126287"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a:t>
            </a:r>
            <a:r>
              <a:rPr lang="en-US" dirty="0"/>
              <a:t>MATOC) is a competitive indefinite delivery/indefinite quantity (IDIQ) for construction based on general specifications contained in the statement of work (SOW) within each individual Task Order (TO).  The work will consist of multiple disciplines of </a:t>
            </a:r>
            <a:r>
              <a:rPr lang="en-US" dirty="0" smtClean="0"/>
              <a:t>construction: repair </a:t>
            </a:r>
            <a:r>
              <a:rPr lang="en-US" dirty="0"/>
              <a:t>and alteration of facilities, interior and exterior renovations, heating and air-conditioning, HVAC controls, plumbing, fire suppression, interior and exterior electrical and lighting, fire and intrusion alarms, communications, limited utilities, </a:t>
            </a:r>
            <a:r>
              <a:rPr lang="en-US" dirty="0" smtClean="0"/>
              <a:t>and </a:t>
            </a:r>
            <a:r>
              <a:rPr lang="en-US" dirty="0"/>
              <a:t>other construction-related work required to support Veterans Integrated Service Network 21 (VISN 21) facilities.</a:t>
            </a:r>
          </a:p>
          <a:p>
            <a:r>
              <a:rPr lang="en-US" dirty="0"/>
              <a:t>Contractors shall provide all plant labor, equipment, appliances, materials, expertise and supervision as required by the SOW and project specifications within each individual TO. FOB:  Destination</a:t>
            </a:r>
          </a:p>
          <a:p>
            <a:pPr>
              <a:buNone/>
            </a:pPr>
            <a:endParaRPr lang="en-US" dirty="0"/>
          </a:p>
        </p:txBody>
      </p:sp>
      <p:sp>
        <p:nvSpPr>
          <p:cNvPr id="2" name="Title 1"/>
          <p:cNvSpPr>
            <a:spLocks noGrp="1"/>
          </p:cNvSpPr>
          <p:nvPr>
            <p:ph type="title"/>
          </p:nvPr>
        </p:nvSpPr>
        <p:spPr/>
        <p:txBody>
          <a:bodyPr>
            <a:normAutofit/>
          </a:bodyPr>
          <a:lstStyle/>
          <a:p>
            <a:r>
              <a:rPr lang="en-US" sz="3600" b="1" dirty="0" smtClean="0"/>
              <a:t>Scope of </a:t>
            </a:r>
            <a:r>
              <a:rPr lang="en-US" sz="3200" b="1" dirty="0" smtClean="0"/>
              <a:t>MATOC</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600200"/>
            <a:ext cx="8153400" cy="4495800"/>
          </a:xfrm>
        </p:spPr>
        <p:txBody>
          <a:bodyPr rtlCol="0">
            <a:normAutofit/>
          </a:bodyPr>
          <a:lstStyle/>
          <a:p>
            <a:r>
              <a:rPr lang="en-US" dirty="0"/>
              <a:t>The aggregate value of this MATOC is $400 Mil for all task orders, inclusive of all options.  The contract value of individual MATOC award shall not exceed $50 Mil, inclusive of all options.  </a:t>
            </a:r>
          </a:p>
          <a:p>
            <a:r>
              <a:rPr lang="en-US" dirty="0" smtClean="0"/>
              <a:t>The </a:t>
            </a:r>
            <a:r>
              <a:rPr lang="en-US" dirty="0"/>
              <a:t>period of performance for all MATOC contracts shall consist of a base period from the date of award through September 30, 2013, and four (4) option periods to extend one (1) year each.  </a:t>
            </a:r>
          </a:p>
          <a:p>
            <a:endParaRPr lang="en-US" dirty="0"/>
          </a:p>
          <a:p>
            <a:pPr marL="320040" indent="-320040" eaLnBrk="1" fontAlgn="auto" hangingPunct="1">
              <a:spcAft>
                <a:spcPts val="0"/>
              </a:spcAft>
              <a:buFont typeface="Arial" pitchFamily="34" charset="0"/>
              <a:buNone/>
              <a:defRPr/>
            </a:pPr>
            <a:endParaRPr lang="en-US" dirty="0" smtClean="0"/>
          </a:p>
        </p:txBody>
      </p:sp>
      <p:sp>
        <p:nvSpPr>
          <p:cNvPr id="12290" name="Title 1"/>
          <p:cNvSpPr>
            <a:spLocks noGrp="1"/>
          </p:cNvSpPr>
          <p:nvPr>
            <p:ph type="title"/>
          </p:nvPr>
        </p:nvSpPr>
        <p:spPr>
          <a:xfrm>
            <a:off x="612775" y="228600"/>
            <a:ext cx="8153400" cy="990600"/>
          </a:xfrm>
        </p:spPr>
        <p:txBody>
          <a:bodyPr>
            <a:normAutofit fontScale="90000"/>
          </a:bodyPr>
          <a:lstStyle/>
          <a:p>
            <a:pPr lvl="0"/>
            <a:r>
              <a:rPr lang="en-US" sz="3600" b="1" dirty="0" smtClean="0"/>
              <a:t/>
            </a:r>
            <a:br>
              <a:rPr lang="en-US" sz="3600" b="1" dirty="0" smtClean="0"/>
            </a:br>
            <a:r>
              <a:rPr lang="en-US" sz="3600" b="1" dirty="0" smtClean="0"/>
              <a:t>CONTRACT CAPACITY &amp; ORDER LIMITATIONS</a:t>
            </a:r>
            <a:r>
              <a:rPr lang="en-US" dirty="0"/>
              <a:t/>
            </a:r>
            <a:br>
              <a:rPr lang="en-US" dirty="0"/>
            </a:br>
            <a:endParaRPr lang="en-US"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612775" y="1600200"/>
            <a:ext cx="8153400" cy="4495800"/>
          </a:xfrm>
        </p:spPr>
        <p:txBody>
          <a:bodyPr>
            <a:normAutofit fontScale="77500" lnSpcReduction="20000"/>
          </a:bodyPr>
          <a:lstStyle/>
          <a:p>
            <a:r>
              <a:rPr lang="en-US" dirty="0"/>
              <a:t>The guaranteed minimum amount for each contract is $5,000 for the life of the contract, inclusive of all options.  </a:t>
            </a:r>
          </a:p>
          <a:p>
            <a:pPr marL="0" indent="0">
              <a:buNone/>
            </a:pPr>
            <a:endParaRPr lang="en-US" dirty="0"/>
          </a:p>
          <a:p>
            <a:r>
              <a:rPr lang="en-US" dirty="0"/>
              <a:t>The MINIMUM ordering limit per task order is $2,000.  Task orders may be issued non-competitively in order to satisfy the minimum guarantee.  When the Government requires supplies or services covered by this contract in an amount less than $2,000, the Government is not obligated to purchase, nor is the Contractor obligated to furnish, those supplies or services under the contract.</a:t>
            </a:r>
          </a:p>
          <a:p>
            <a:pPr marL="0" indent="0">
              <a:buNone/>
            </a:pPr>
            <a:endParaRPr lang="en-US" dirty="0"/>
          </a:p>
          <a:p>
            <a:r>
              <a:rPr lang="en-US" dirty="0"/>
              <a:t>The MAXIMUM ordering limit per task order is $10 Mil.  The Contractor is not obligated to honor any order for a single item in excess of $10 Mil.</a:t>
            </a:r>
          </a:p>
          <a:p>
            <a:pPr eaLnBrk="1" hangingPunct="1">
              <a:buFont typeface="Arial" pitchFamily="34" charset="0"/>
              <a:buNone/>
            </a:pPr>
            <a:endParaRPr lang="en-US" dirty="0" smtClean="0"/>
          </a:p>
        </p:txBody>
      </p:sp>
      <p:sp>
        <p:nvSpPr>
          <p:cNvPr id="15362" name="Title 1"/>
          <p:cNvSpPr>
            <a:spLocks noGrp="1"/>
          </p:cNvSpPr>
          <p:nvPr>
            <p:ph type="title"/>
          </p:nvPr>
        </p:nvSpPr>
        <p:spPr>
          <a:xfrm>
            <a:off x="612775" y="228600"/>
            <a:ext cx="8153400" cy="990600"/>
          </a:xfrm>
        </p:spPr>
        <p:txBody>
          <a:bodyPr>
            <a:noAutofit/>
          </a:bodyPr>
          <a:lstStyle/>
          <a:p>
            <a:r>
              <a:rPr lang="en-US" sz="3200" b="1" dirty="0"/>
              <a:t>CONTRACT CAPACITY &amp; ORDER LIMITATIONS</a:t>
            </a:r>
            <a:endParaRPr lang="en-US" sz="32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lvl="0"/>
            <a:r>
              <a:rPr lang="en-US" dirty="0" smtClean="0"/>
              <a:t>2268- </a:t>
            </a:r>
            <a:r>
              <a:rPr lang="en-US" dirty="0"/>
              <a:t>Not required as all MATOC holders are SDVOSB’s and 2268 was previously approved by OSDBU</a:t>
            </a:r>
          </a:p>
          <a:p>
            <a:pPr marL="0" indent="0">
              <a:buNone/>
            </a:pPr>
            <a:endParaRPr lang="en-US" dirty="0"/>
          </a:p>
          <a:p>
            <a:pPr lvl="0"/>
            <a:r>
              <a:rPr lang="en-US" dirty="0"/>
              <a:t>Determination &amp; Findings- Not required as all MATOC holders are SDVOSB’s</a:t>
            </a:r>
          </a:p>
          <a:p>
            <a:pPr marL="0" indent="0">
              <a:buNone/>
            </a:pPr>
            <a:endParaRPr lang="en-US" dirty="0"/>
          </a:p>
          <a:p>
            <a:pPr lvl="0"/>
            <a:r>
              <a:rPr lang="en-US" dirty="0"/>
              <a:t>Market Research Report- Not required as market research was conducted for basic MATOC Award</a:t>
            </a:r>
          </a:p>
          <a:p>
            <a:pPr marL="0" indent="0">
              <a:buNone/>
            </a:pPr>
            <a:endParaRPr lang="en-US" dirty="0"/>
          </a:p>
          <a:p>
            <a:pPr lvl="0"/>
            <a:r>
              <a:rPr lang="en-US" dirty="0"/>
              <a:t>Acquisition Plan Formal/Informal: Required, Dependent On Dollar Threshold.  Sample Formal Acquisition Plan Attached for use/editing</a:t>
            </a:r>
          </a:p>
          <a:p>
            <a:pPr marL="0" indent="0">
              <a:buNone/>
            </a:pPr>
            <a:endParaRPr lang="en-US" dirty="0"/>
          </a:p>
          <a:p>
            <a:r>
              <a:rPr lang="en-US" dirty="0"/>
              <a:t>Reviews:  As required per local current SOP</a:t>
            </a:r>
          </a:p>
        </p:txBody>
      </p:sp>
      <p:sp>
        <p:nvSpPr>
          <p:cNvPr id="2" name="Title 1"/>
          <p:cNvSpPr>
            <a:spLocks noGrp="1"/>
          </p:cNvSpPr>
          <p:nvPr>
            <p:ph type="title"/>
          </p:nvPr>
        </p:nvSpPr>
        <p:spPr/>
        <p:txBody>
          <a:bodyPr>
            <a:noAutofit/>
          </a:bodyPr>
          <a:lstStyle/>
          <a:p>
            <a:r>
              <a:rPr lang="en-US" sz="3200" b="1" dirty="0"/>
              <a:t>ORDERING REQUIREMENTS</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612775" y="1143000"/>
            <a:ext cx="8153400" cy="4953000"/>
          </a:xfrm>
        </p:spPr>
        <p:txBody>
          <a:bodyPr>
            <a:normAutofit lnSpcReduction="10000"/>
          </a:bodyPr>
          <a:lstStyle/>
          <a:p>
            <a:pPr marL="0" indent="0">
              <a:buNone/>
            </a:pPr>
            <a:r>
              <a:rPr lang="en-US" dirty="0"/>
              <a:t>It is the Ordering Contracting Officer’s preference as to how </a:t>
            </a:r>
            <a:r>
              <a:rPr lang="en-US" dirty="0" smtClean="0"/>
              <a:t>RFP’s are provided </a:t>
            </a:r>
            <a:r>
              <a:rPr lang="en-US" dirty="0"/>
              <a:t>(Letter Format RFP or SF 1442).  At a minimum, contractors shall be provided a </a:t>
            </a:r>
            <a:r>
              <a:rPr lang="en-US" dirty="0" smtClean="0"/>
              <a:t>(</a:t>
            </a:r>
            <a:r>
              <a:rPr lang="en-US" dirty="0"/>
              <a:t>SOW), drawings and specifications, pertinent supplemental specifications, and any other requirements (e.g. proposal requirements, price schedule, etc.) needed for adequate proposal submission.  Electronic media, such as web postings, e-mail or CD ROM may be utilized. All further reproduction of the SOW, specifications, and drawings shall be solely at the contractor's expense.</a:t>
            </a:r>
          </a:p>
          <a:p>
            <a:pPr eaLnBrk="1" hangingPunct="1">
              <a:buFont typeface="Arial" pitchFamily="34" charset="0"/>
              <a:buChar char="•"/>
            </a:pPr>
            <a:endParaRPr lang="en-US" dirty="0" smtClean="0"/>
          </a:p>
        </p:txBody>
      </p:sp>
      <p:sp>
        <p:nvSpPr>
          <p:cNvPr id="18434" name="Title 1"/>
          <p:cNvSpPr>
            <a:spLocks noGrp="1"/>
          </p:cNvSpPr>
          <p:nvPr>
            <p:ph type="title"/>
          </p:nvPr>
        </p:nvSpPr>
        <p:spPr>
          <a:xfrm>
            <a:off x="612775" y="228600"/>
            <a:ext cx="8153400" cy="990600"/>
          </a:xfrm>
        </p:spPr>
        <p:txBody>
          <a:bodyPr>
            <a:normAutofit fontScale="90000"/>
          </a:bodyPr>
          <a:lstStyle/>
          <a:p>
            <a:pPr lvl="0"/>
            <a:r>
              <a:rPr lang="en-US" b="1" dirty="0"/>
              <a:t>REQUEST FOR PROPOSAL</a:t>
            </a:r>
            <a:r>
              <a:rPr lang="en-US" dirty="0"/>
              <a:t/>
            </a:r>
            <a:br>
              <a:rPr lang="en-US" dirty="0"/>
            </a:br>
            <a:endParaRPr lang="en-US"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dirty="0"/>
              <a:t>The following are acceptable methods available for ordering contracting officers when requesting proposals from MATOC Holders:</a:t>
            </a:r>
          </a:p>
          <a:p>
            <a:pPr marL="0" indent="0">
              <a:buNone/>
            </a:pPr>
            <a:endParaRPr lang="en-US" dirty="0"/>
          </a:p>
          <a:p>
            <a:pPr lvl="0"/>
            <a:r>
              <a:rPr lang="en-US" dirty="0"/>
              <a:t>Via Email- Outlook Mail Group- NCO21 MATOC VENDORS- Submit either letter format RFP or SF 1442 via email to all MATOC Holders Requesting Proposals  </a:t>
            </a:r>
          </a:p>
          <a:p>
            <a:pPr marL="0" indent="0">
              <a:buNone/>
            </a:pPr>
            <a:endParaRPr lang="en-US" dirty="0"/>
          </a:p>
          <a:p>
            <a:pPr lvl="0"/>
            <a:r>
              <a:rPr lang="en-US" dirty="0"/>
              <a:t>Palo Alto VA Secure File Transfer Protocol Palo Alto VASFTP is available for all VISN 21 Facilities, not just Palo Alto.  (Instructions for the use of the site and software download instructions are included in attachments)  Philip </a:t>
            </a:r>
            <a:r>
              <a:rPr lang="en-US" dirty="0" err="1"/>
              <a:t>Buscemi</a:t>
            </a:r>
            <a:r>
              <a:rPr lang="en-US" dirty="0"/>
              <a:t> is the technical point of contact for assistance with the site:</a:t>
            </a:r>
          </a:p>
          <a:p>
            <a:pPr marL="0" indent="0">
              <a:buNone/>
            </a:pPr>
            <a:r>
              <a:rPr lang="en-US" dirty="0" smtClean="0"/>
              <a:t>     </a:t>
            </a:r>
            <a:r>
              <a:rPr lang="en-US" u="sng" dirty="0" smtClean="0">
                <a:hlinkClick r:id="rId2"/>
              </a:rPr>
              <a:t>philip.buscemi@va.gov</a:t>
            </a:r>
            <a:r>
              <a:rPr lang="en-US" dirty="0"/>
              <a:t>; (415) 713-8234</a:t>
            </a:r>
          </a:p>
        </p:txBody>
      </p:sp>
      <p:sp>
        <p:nvSpPr>
          <p:cNvPr id="2" name="Title 1"/>
          <p:cNvSpPr>
            <a:spLocks noGrp="1"/>
          </p:cNvSpPr>
          <p:nvPr>
            <p:ph type="title"/>
          </p:nvPr>
        </p:nvSpPr>
        <p:spPr/>
        <p:txBody>
          <a:bodyPr>
            <a:normAutofit/>
          </a:bodyPr>
          <a:lstStyle/>
          <a:p>
            <a:r>
              <a:rPr lang="en-US" sz="3200" dirty="0" smtClean="0"/>
              <a:t>RFP Acceptable Methods</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b="1" dirty="0"/>
              <a:t>Ordering Contracting Officers are responsible for the following:</a:t>
            </a:r>
          </a:p>
          <a:p>
            <a:pPr lvl="0"/>
            <a:r>
              <a:rPr lang="en-US" dirty="0" smtClean="0"/>
              <a:t>Serve </a:t>
            </a:r>
            <a:r>
              <a:rPr lang="en-US" dirty="0"/>
              <a:t>as local contracting focal point for coordination and awards of TOs i.e., developing RFP’s, scheduling pre-proposal conferences, site visits</a:t>
            </a:r>
          </a:p>
          <a:p>
            <a:pPr lvl="0"/>
            <a:r>
              <a:rPr lang="en-US" dirty="0"/>
              <a:t>Ensure TO requirements are within the MATOC scope, terms and conditions</a:t>
            </a:r>
          </a:p>
          <a:p>
            <a:pPr lvl="0"/>
            <a:r>
              <a:rPr lang="en-US" dirty="0"/>
              <a:t>Ensure TO request packages are properly prepared and complete</a:t>
            </a:r>
          </a:p>
          <a:p>
            <a:pPr lvl="0"/>
            <a:r>
              <a:rPr lang="en-US" dirty="0" smtClean="0"/>
              <a:t>Prepare </a:t>
            </a:r>
            <a:r>
              <a:rPr lang="en-US" dirty="0"/>
              <a:t>contractor Performance Assessment Reports, as required</a:t>
            </a:r>
          </a:p>
          <a:p>
            <a:pPr lvl="0"/>
            <a:r>
              <a:rPr lang="en-US" dirty="0"/>
              <a:t>Working with ACO &amp; Legal Counsel on termination issues</a:t>
            </a:r>
          </a:p>
          <a:p>
            <a:pPr lvl="0"/>
            <a:r>
              <a:rPr lang="en-US" dirty="0"/>
              <a:t>Updating MATOC Award Tracker within 2 business days to include tracking minimum guarantees</a:t>
            </a:r>
          </a:p>
          <a:p>
            <a:pPr>
              <a:buNone/>
            </a:pPr>
            <a:endParaRPr lang="en-US" dirty="0"/>
          </a:p>
          <a:p>
            <a:pPr>
              <a:buNone/>
            </a:pPr>
            <a:endParaRPr lang="en-US" dirty="0" smtClean="0"/>
          </a:p>
          <a:p>
            <a:pPr>
              <a:buNone/>
            </a:pPr>
            <a:endParaRPr lang="en-US" dirty="0" smtClean="0"/>
          </a:p>
          <a:p>
            <a:pPr>
              <a:buNone/>
            </a:pP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pPr lvl="0"/>
            <a:r>
              <a:rPr lang="en-US" sz="3600" dirty="0"/>
              <a:t>ORDERING CONTRACTING OFFICERS</a:t>
            </a:r>
            <a:r>
              <a:rPr lang="en-US" dirty="0"/>
              <a:t/>
            </a:r>
            <a:br>
              <a:rPr lang="en-US" dirty="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rPr lang="en-US" b="1" dirty="0"/>
              <a:t>The Contracting Officer shall delegate authority to COR.  This authority is typically to:</a:t>
            </a:r>
          </a:p>
          <a:p>
            <a:pPr lvl="0"/>
            <a:r>
              <a:rPr lang="en-US" dirty="0" smtClean="0"/>
              <a:t>Accomplish </a:t>
            </a:r>
            <a:r>
              <a:rPr lang="en-US" dirty="0"/>
              <a:t>day-to-day surveillance and oversight of contractor performance</a:t>
            </a:r>
          </a:p>
          <a:p>
            <a:pPr lvl="0"/>
            <a:r>
              <a:rPr lang="en-US" dirty="0"/>
              <a:t>Inform contracting officer of any potential problems</a:t>
            </a:r>
          </a:p>
          <a:p>
            <a:pPr lvl="0"/>
            <a:r>
              <a:rPr lang="en-US" dirty="0"/>
              <a:t>Prepare and submit to the contracting officer a written evaluation of the contractor’s performance upon completion of the TO</a:t>
            </a:r>
          </a:p>
          <a:p>
            <a:pPr lvl="0"/>
            <a:r>
              <a:rPr lang="en-US" dirty="0"/>
              <a:t>Review invoices in comparison to actual work completed</a:t>
            </a:r>
          </a:p>
          <a:p>
            <a:r>
              <a:rPr lang="en-US" dirty="0" smtClean="0"/>
              <a:t>The </a:t>
            </a:r>
            <a:r>
              <a:rPr lang="en-US" dirty="0"/>
              <a:t>ordering contracting officer should consider the nomination submitted by the requesting activity.  Nominated individual must provide a current COR Training Certificate.</a:t>
            </a:r>
            <a:endParaRPr lang="en-US" dirty="0" smtClean="0"/>
          </a:p>
        </p:txBody>
      </p:sp>
      <p:sp>
        <p:nvSpPr>
          <p:cNvPr id="2" name="Title 1"/>
          <p:cNvSpPr>
            <a:spLocks noGrp="1"/>
          </p:cNvSpPr>
          <p:nvPr>
            <p:ph type="title"/>
          </p:nvPr>
        </p:nvSpPr>
        <p:spPr/>
        <p:txBody>
          <a:bodyPr>
            <a:normAutofit fontScale="90000"/>
          </a:bodyPr>
          <a:lstStyle/>
          <a:p>
            <a:pPr lvl="0"/>
            <a:r>
              <a:rPr lang="en-US" sz="3600" b="1" dirty="0" smtClean="0"/>
              <a:t/>
            </a:r>
            <a:br>
              <a:rPr lang="en-US" sz="3600" b="1" dirty="0" smtClean="0"/>
            </a:br>
            <a:r>
              <a:rPr lang="en-US" sz="3600" b="1" dirty="0" smtClean="0"/>
              <a:t>CONTRACTING </a:t>
            </a:r>
            <a:r>
              <a:rPr lang="en-US" sz="3600" b="1" dirty="0"/>
              <a:t>OFFICER’S REPRESENTATIVE (COR)</a:t>
            </a:r>
            <a:r>
              <a:rPr lang="en-US" dirty="0"/>
              <a:t/>
            </a:r>
            <a:br>
              <a:rPr lang="en-US" dirty="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normAutofit fontScale="92500" lnSpcReduction="10000"/>
          </a:bodyPr>
          <a:lstStyle/>
          <a:p>
            <a:r>
              <a:rPr lang="en-US" dirty="0"/>
              <a:t>Each individual TO RFP will describe the criteria that are to be utilized for evaluation of proposals. i.e., Sealed Bid, Best Value, LPTA</a:t>
            </a:r>
          </a:p>
          <a:p>
            <a:pPr marL="0" indent="0">
              <a:buNone/>
            </a:pPr>
            <a:endParaRPr lang="en-US" dirty="0"/>
          </a:p>
          <a:p>
            <a:r>
              <a:rPr lang="en-US" dirty="0"/>
              <a:t>In making a decision on the award of an individual order, ordering contracting officer may consider factors such as past performance on previously awarded orders under the MATOC, and take into consideration, quality and timeliness of work performed, and/or other factors that may be relevant to the award of a particular order.</a:t>
            </a:r>
          </a:p>
        </p:txBody>
      </p:sp>
      <p:sp>
        <p:nvSpPr>
          <p:cNvPr id="2" name="Title 1"/>
          <p:cNvSpPr>
            <a:spLocks noGrp="1"/>
          </p:cNvSpPr>
          <p:nvPr>
            <p:ph type="title"/>
          </p:nvPr>
        </p:nvSpPr>
        <p:spPr/>
        <p:txBody>
          <a:bodyPr>
            <a:normAutofit/>
          </a:bodyPr>
          <a:lstStyle/>
          <a:p>
            <a:r>
              <a:rPr lang="en-US" sz="3200" dirty="0" smtClean="0"/>
              <a:t>Task Order Evaluation &amp; TO Awards</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normAutofit fontScale="70000" lnSpcReduction="20000"/>
          </a:bodyPr>
          <a:lstStyle/>
          <a:p>
            <a:pPr marL="0" indent="0">
              <a:buNone/>
            </a:pPr>
            <a:r>
              <a:rPr lang="en-US" b="1" dirty="0"/>
              <a:t>MATOC contractors shall be provided fair opportunity to compete for task orders unless the following FAR 16.505(b)(2) exceptions apply:</a:t>
            </a:r>
          </a:p>
          <a:p>
            <a:r>
              <a:rPr lang="en-US" dirty="0"/>
              <a:t>(1)  The agency’s need for the services or supplies is of such urgency that providing such opportunity to all such contractors would result in unacceptable delays;</a:t>
            </a:r>
          </a:p>
          <a:p>
            <a:r>
              <a:rPr lang="en-US" dirty="0"/>
              <a:t>(2)  Only one such contractor is capable of providing the services or supplies at the level of quality required because the services or supplies ordered are unique or highly specialized;</a:t>
            </a:r>
          </a:p>
          <a:p>
            <a:r>
              <a:rPr lang="en-US" dirty="0"/>
              <a:t>(3)  The task order should be issued on a sole-source basis in the interest of economy or efficiency because it is a logical follow-on to an order already issued under the contract, provided that all awardees were given a fair opportunity to be considered for the original order; or</a:t>
            </a:r>
          </a:p>
          <a:p>
            <a:r>
              <a:rPr lang="en-US" dirty="0"/>
              <a:t>(4)  It is necessary to place an order to satisfy a minimum guarantee.</a:t>
            </a:r>
          </a:p>
          <a:p>
            <a:pPr marL="0" indent="0">
              <a:buNone/>
            </a:pPr>
            <a:endParaRPr lang="en-US" dirty="0"/>
          </a:p>
        </p:txBody>
      </p:sp>
      <p:sp>
        <p:nvSpPr>
          <p:cNvPr id="2" name="Title 1"/>
          <p:cNvSpPr>
            <a:spLocks noGrp="1"/>
          </p:cNvSpPr>
          <p:nvPr>
            <p:ph type="title"/>
          </p:nvPr>
        </p:nvSpPr>
        <p:spPr/>
        <p:txBody>
          <a:bodyPr>
            <a:normAutofit fontScale="90000"/>
          </a:bodyPr>
          <a:lstStyle/>
          <a:p>
            <a:pPr lvl="0"/>
            <a:r>
              <a:rPr lang="en-US" sz="3600" b="1" dirty="0"/>
              <a:t>TASK ORDER COMPETITION</a:t>
            </a:r>
            <a:r>
              <a:rPr lang="en-US" dirty="0"/>
              <a:t/>
            </a:r>
            <a:br>
              <a:rPr lang="en-US" dirty="0"/>
            </a:br>
            <a:endParaRPr lang="en-US" dirty="0"/>
          </a:p>
        </p:txBody>
      </p:sp>
    </p:spTree>
    <p:extLst>
      <p:ext uri="{BB962C8B-B14F-4D97-AF65-F5344CB8AC3E}">
        <p14:creationId xmlns:p14="http://schemas.microsoft.com/office/powerpoint/2010/main" val="3362328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600200"/>
            <a:ext cx="8153400" cy="4495800"/>
          </a:xfrm>
        </p:spPr>
        <p:txBody>
          <a:bodyPr rtlCol="0">
            <a:normAutofit/>
          </a:bodyPr>
          <a:lstStyle/>
          <a:p>
            <a:pPr marL="0" indent="0">
              <a:buNone/>
              <a:defRPr/>
            </a:pPr>
            <a:r>
              <a:rPr lang="en-US" dirty="0"/>
              <a:t>In accordance with FAR 16.505(a)(10), </a:t>
            </a:r>
            <a:r>
              <a:rPr lang="en-US" b="1" u="sng" dirty="0"/>
              <a:t>NO protest</a:t>
            </a:r>
            <a:r>
              <a:rPr lang="en-US" dirty="0"/>
              <a:t> shall be authorized in connection with the issuance or </a:t>
            </a:r>
            <a:r>
              <a:rPr lang="en-US" u="sng" dirty="0"/>
              <a:t>proposed</a:t>
            </a:r>
            <a:r>
              <a:rPr lang="en-US" dirty="0"/>
              <a:t> issuance of an order under task-order Contract, except for a protest on the grounds that the order increases the scope, period, or maximum value of the contract.</a:t>
            </a:r>
          </a:p>
          <a:p>
            <a:pPr marL="0" indent="0" eaLnBrk="1" fontAlgn="auto" hangingPunct="1">
              <a:spcAft>
                <a:spcPts val="0"/>
              </a:spcAft>
              <a:buNone/>
              <a:defRPr/>
            </a:pPr>
            <a:endParaRPr lang="en-US" dirty="0" smtClean="0"/>
          </a:p>
        </p:txBody>
      </p:sp>
      <p:sp>
        <p:nvSpPr>
          <p:cNvPr id="14338" name="Title 1"/>
          <p:cNvSpPr>
            <a:spLocks noGrp="1"/>
          </p:cNvSpPr>
          <p:nvPr>
            <p:ph type="title"/>
          </p:nvPr>
        </p:nvSpPr>
        <p:spPr>
          <a:xfrm>
            <a:off x="612775" y="228600"/>
            <a:ext cx="8153400" cy="990600"/>
          </a:xfrm>
        </p:spPr>
        <p:txBody>
          <a:bodyPr>
            <a:normAutofit/>
          </a:bodyPr>
          <a:lstStyle/>
          <a:p>
            <a:pPr eaLnBrk="1" hangingPunct="1"/>
            <a:r>
              <a:rPr lang="en-US" sz="3200" b="1" dirty="0" smtClean="0"/>
              <a:t>Protests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600200"/>
            <a:ext cx="8153400" cy="4495800"/>
          </a:xfrm>
        </p:spPr>
        <p:txBody>
          <a:bodyPr rtlCol="0">
            <a:normAutofit fontScale="92500"/>
          </a:bodyPr>
          <a:lstStyle/>
          <a:p>
            <a:pPr marL="0" indent="0">
              <a:buNone/>
              <a:defRPr/>
            </a:pPr>
            <a:r>
              <a:rPr lang="en-US" dirty="0"/>
              <a:t>Although </a:t>
            </a:r>
            <a:r>
              <a:rPr lang="en-US" dirty="0" smtClean="0"/>
              <a:t>CO’s are not </a:t>
            </a:r>
            <a:r>
              <a:rPr lang="en-US" dirty="0"/>
              <a:t>required to provide debriefings for </a:t>
            </a:r>
            <a:r>
              <a:rPr lang="en-US" dirty="0" smtClean="0"/>
              <a:t>TO’s, </a:t>
            </a:r>
            <a:r>
              <a:rPr lang="en-US" dirty="0"/>
              <a:t>it is highly recommended and encouraged that feedback be given to the MATOC contractors regarding the strengths and weaknesses of the contractor’s overall response and execution.  Feedback is provided only as a courtesy to the contractor to assist the contractor in preparing and executing future </a:t>
            </a:r>
            <a:r>
              <a:rPr lang="en-US" dirty="0" smtClean="0"/>
              <a:t>TO’s</a:t>
            </a:r>
            <a:r>
              <a:rPr lang="en-US" dirty="0"/>
              <a:t>.  Feedback may be provided orally, in writing, or by any other method deemed appropriate by the </a:t>
            </a:r>
            <a:r>
              <a:rPr lang="en-US" dirty="0" smtClean="0"/>
              <a:t>Ordering Contracting Officer.</a:t>
            </a:r>
            <a:endParaRPr lang="en-US" dirty="0"/>
          </a:p>
          <a:p>
            <a:pPr marL="0" indent="0" eaLnBrk="1" fontAlgn="auto" hangingPunct="1">
              <a:spcAft>
                <a:spcPts val="0"/>
              </a:spcAft>
              <a:buNone/>
              <a:defRPr/>
            </a:pPr>
            <a:endParaRPr lang="en-US" dirty="0" smtClean="0"/>
          </a:p>
        </p:txBody>
      </p:sp>
      <p:sp>
        <p:nvSpPr>
          <p:cNvPr id="14338" name="Title 1"/>
          <p:cNvSpPr>
            <a:spLocks noGrp="1"/>
          </p:cNvSpPr>
          <p:nvPr>
            <p:ph type="title"/>
          </p:nvPr>
        </p:nvSpPr>
        <p:spPr>
          <a:xfrm>
            <a:off x="612775" y="228600"/>
            <a:ext cx="8153400" cy="990600"/>
          </a:xfrm>
        </p:spPr>
        <p:txBody>
          <a:bodyPr>
            <a:normAutofit fontScale="90000"/>
          </a:bodyPr>
          <a:lstStyle/>
          <a:p>
            <a:pPr lvl="0"/>
            <a:r>
              <a:rPr lang="en-US" sz="3600" b="1" dirty="0"/>
              <a:t>TASK ORDER DEBRIEFINGS</a:t>
            </a:r>
            <a:r>
              <a:rPr lang="en-US" dirty="0"/>
              <a:t/>
            </a:r>
            <a:br>
              <a:rPr lang="en-US" dirty="0"/>
            </a:br>
            <a:endParaRPr lang="en-US" b="1" dirty="0" smtClean="0"/>
          </a:p>
        </p:txBody>
      </p:sp>
    </p:spTree>
    <p:extLst>
      <p:ext uri="{BB962C8B-B14F-4D97-AF65-F5344CB8AC3E}">
        <p14:creationId xmlns:p14="http://schemas.microsoft.com/office/powerpoint/2010/main" val="2631067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600200"/>
            <a:ext cx="8153400" cy="4495800"/>
          </a:xfrm>
        </p:spPr>
        <p:txBody>
          <a:bodyPr rtlCol="0">
            <a:normAutofit fontScale="85000" lnSpcReduction="10000"/>
          </a:bodyPr>
          <a:lstStyle/>
          <a:p>
            <a:r>
              <a:rPr lang="en-US" dirty="0"/>
              <a:t>Contractor performance shall be evaluated upon completion of each Task Order.</a:t>
            </a:r>
          </a:p>
          <a:p>
            <a:pPr marL="0" indent="0">
              <a:buNone/>
            </a:pPr>
            <a:endParaRPr lang="en-US" dirty="0"/>
          </a:p>
          <a:p>
            <a:r>
              <a:rPr lang="en-US" dirty="0"/>
              <a:t>Interim evaluations may be prepared at any time during contract performance when it is determined to be in the best interest of the Government.</a:t>
            </a:r>
          </a:p>
          <a:p>
            <a:pPr marL="0" indent="0">
              <a:buNone/>
            </a:pPr>
            <a:endParaRPr lang="en-US" dirty="0"/>
          </a:p>
          <a:p>
            <a:r>
              <a:rPr lang="en-US" dirty="0"/>
              <a:t>Evaluations maybe processed through the CPARS (Contractor Performance Assessment Reporting System), Past Performance Information Retrieval System [PPIRS], and/or Federal Awardee Performance and Integrity Information System [FAPIIS]).</a:t>
            </a:r>
          </a:p>
          <a:p>
            <a:pPr marL="0" indent="0" eaLnBrk="1" fontAlgn="auto" hangingPunct="1">
              <a:spcAft>
                <a:spcPts val="0"/>
              </a:spcAft>
              <a:buNone/>
              <a:defRPr/>
            </a:pPr>
            <a:endParaRPr lang="en-US" dirty="0" smtClean="0"/>
          </a:p>
        </p:txBody>
      </p:sp>
      <p:sp>
        <p:nvSpPr>
          <p:cNvPr id="14338" name="Title 1"/>
          <p:cNvSpPr>
            <a:spLocks noGrp="1"/>
          </p:cNvSpPr>
          <p:nvPr>
            <p:ph type="title"/>
          </p:nvPr>
        </p:nvSpPr>
        <p:spPr>
          <a:xfrm>
            <a:off x="612775" y="609600"/>
            <a:ext cx="8153400" cy="990600"/>
          </a:xfrm>
        </p:spPr>
        <p:txBody>
          <a:bodyPr>
            <a:normAutofit fontScale="90000"/>
          </a:bodyPr>
          <a:lstStyle/>
          <a:p>
            <a:r>
              <a:rPr lang="en-US" dirty="0"/>
              <a:t/>
            </a:r>
            <a:br>
              <a:rPr lang="en-US" dirty="0"/>
            </a:br>
            <a:r>
              <a:rPr lang="en-US" sz="3600" b="1" dirty="0"/>
              <a:t>EVALUATION OF CONTRACTOR PERFORMANCE</a:t>
            </a:r>
            <a:r>
              <a:rPr lang="en-US" dirty="0"/>
              <a:t/>
            </a:r>
            <a:br>
              <a:rPr lang="en-US" dirty="0"/>
            </a:br>
            <a:endParaRPr lang="en-US" b="1" dirty="0" smtClean="0"/>
          </a:p>
        </p:txBody>
      </p:sp>
    </p:spTree>
    <p:extLst>
      <p:ext uri="{BB962C8B-B14F-4D97-AF65-F5344CB8AC3E}">
        <p14:creationId xmlns:p14="http://schemas.microsoft.com/office/powerpoint/2010/main" val="1790911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Rusty Stevenson created the MATOC user guide with assistance from Javier Castro.  </a:t>
            </a:r>
            <a:r>
              <a:rPr lang="en-US" smtClean="0"/>
              <a:t>Approximately </a:t>
            </a:r>
            <a:r>
              <a:rPr lang="en-US" dirty="0" smtClean="0"/>
              <a:t>2 hours ago, Mr. Castro contacted Mr. Stevenson requesting assistance with a quick PowerPoint presentation.  This PowerPoint presentation in no way shape or form represents the quality of work normally presented by Mr. Stevenson.  This was short notice.  You owe me one Javier.  Enjoy!</a:t>
            </a:r>
            <a:endParaRPr lang="en-US" dirty="0"/>
          </a:p>
        </p:txBody>
      </p:sp>
      <p:sp>
        <p:nvSpPr>
          <p:cNvPr id="2" name="Title 1"/>
          <p:cNvSpPr>
            <a:spLocks noGrp="1"/>
          </p:cNvSpPr>
          <p:nvPr>
            <p:ph type="title"/>
          </p:nvPr>
        </p:nvSpPr>
        <p:spPr/>
        <p:txBody>
          <a:bodyPr>
            <a:normAutofit/>
          </a:bodyPr>
          <a:lstStyle/>
          <a:p>
            <a:r>
              <a:rPr lang="en-US" sz="3200" b="1" dirty="0" smtClean="0"/>
              <a:t>Disclaimer</a:t>
            </a:r>
            <a:endParaRPr lang="en-US" sz="3200" b="1" dirty="0"/>
          </a:p>
        </p:txBody>
      </p:sp>
    </p:spTree>
    <p:extLst>
      <p:ext uri="{BB962C8B-B14F-4D97-AF65-F5344CB8AC3E}">
        <p14:creationId xmlns:p14="http://schemas.microsoft.com/office/powerpoint/2010/main" val="25825774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1299</TotalTime>
  <Words>1475</Words>
  <Application>Microsoft Office PowerPoint</Application>
  <PresentationFormat>On-screen Show (4:3)</PresentationFormat>
  <Paragraphs>115</Paragraphs>
  <Slides>20</Slides>
  <Notes>10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Department of Veterans Affairs  Network Contracting Office (NCO) 21</vt:lpstr>
      <vt:lpstr>MATOC Overview/Ordering Guide</vt:lpstr>
      <vt:lpstr>MATOC Overview/Ordering Guide</vt:lpstr>
      <vt:lpstr>(VISN 21) MATOC Contract Holder General Information </vt:lpstr>
      <vt:lpstr>(VISN 21) MATOC Holder General Information</vt:lpstr>
      <vt:lpstr> </vt:lpstr>
      <vt:lpstr>Scope of MATOC</vt:lpstr>
      <vt:lpstr> CONTRACT CAPACITY &amp; ORDER LIMITATIONS </vt:lpstr>
      <vt:lpstr>CONTRACT CAPACITY &amp; ORDER LIMITATIONS</vt:lpstr>
      <vt:lpstr>ORDERING REQUIREMENTS</vt:lpstr>
      <vt:lpstr>REQUEST FOR PROPOSAL </vt:lpstr>
      <vt:lpstr>RFP Acceptable Methods</vt:lpstr>
      <vt:lpstr>ORDERING CONTRACTING OFFICERS </vt:lpstr>
      <vt:lpstr> CONTRACTING OFFICER’S REPRESENTATIVE (COR) </vt:lpstr>
      <vt:lpstr>Task Order Evaluation &amp; TO Awards</vt:lpstr>
      <vt:lpstr>TASK ORDER COMPETITION </vt:lpstr>
      <vt:lpstr>Protests</vt:lpstr>
      <vt:lpstr>TASK ORDER DEBRIEFINGS </vt:lpstr>
      <vt:lpstr> EVALUATION OF CONTRACTOR PERFORMANCE </vt:lpstr>
      <vt:lpstr>Disclaimer</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Veterans Affairs  Network Contracting Office (NCO) 21</dc:title>
  <dc:creator>VHAMACCASTRJA</dc:creator>
  <cp:lastModifiedBy>Department of Veterans Affairs</cp:lastModifiedBy>
  <cp:revision>37</cp:revision>
  <dcterms:created xsi:type="dcterms:W3CDTF">2012-05-15T23:51:20Z</dcterms:created>
  <dcterms:modified xsi:type="dcterms:W3CDTF">2013-05-07T17:54:54Z</dcterms:modified>
</cp:coreProperties>
</file>