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77" r:id="rId5"/>
    <p:sldId id="257" r:id="rId6"/>
    <p:sldId id="259" r:id="rId7"/>
    <p:sldId id="260" r:id="rId8"/>
    <p:sldId id="268" r:id="rId9"/>
    <p:sldId id="269" r:id="rId10"/>
    <p:sldId id="272" r:id="rId11"/>
    <p:sldId id="273" r:id="rId12"/>
    <p:sldId id="270" r:id="rId13"/>
    <p:sldId id="271" r:id="rId14"/>
    <p:sldId id="274" r:id="rId15"/>
    <p:sldId id="275" r:id="rId16"/>
    <p:sldId id="285" r:id="rId17"/>
    <p:sldId id="276" r:id="rId18"/>
    <p:sldId id="278" r:id="rId19"/>
    <p:sldId id="282" r:id="rId20"/>
    <p:sldId id="283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40" autoAdjust="0"/>
    <p:restoredTop sz="86331" autoAdjust="0"/>
  </p:normalViewPr>
  <p:slideViewPr>
    <p:cSldViewPr snapToGrid="0" snapToObjects="1">
      <p:cViewPr varScale="1">
        <p:scale>
          <a:sx n="74" d="100"/>
          <a:sy n="74" d="100"/>
        </p:scale>
        <p:origin x="-11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600" dirty="0" smtClean="0">
                <a:solidFill>
                  <a:srgbClr val="FF0000"/>
                </a:solidFill>
              </a:rPr>
              <a:t>SAMPLE</a:t>
            </a:r>
            <a:r>
              <a:rPr lang="en-US" dirty="0"/>
              <a:t>
Monthly Status Report </a:t>
            </a:r>
          </a:p>
        </c:rich>
      </c:tx>
      <c:layout>
        <c:manualLayout>
          <c:xMode val="edge"/>
          <c:yMode val="edge"/>
          <c:x val="0.39904518065040245"/>
          <c:y val="7.032628983010541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799171743623248"/>
          <c:y val="0.19137949135668406"/>
          <c:w val="0.8563225256588396"/>
          <c:h val="0.589655668823806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MSR!$B$4</c:f>
              <c:strCache>
                <c:ptCount val="1"/>
                <c:pt idx="0">
                  <c:v>Funding</c:v>
                </c:pt>
              </c:strCache>
            </c:strRef>
          </c:tx>
          <c:spPr>
            <a:gradFill rotWithShape="0">
              <a:gsLst>
                <a:gs pos="0">
                  <a:srgbClr val="808080"/>
                </a:gs>
                <a:gs pos="100000">
                  <a:srgbClr val="8080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MSR!$C$3:$Q$3</c:f>
              <c:numCache>
                <c:formatCode>mmm\-yy</c:formatCode>
                <c:ptCount val="15"/>
                <c:pt idx="0">
                  <c:v>39881</c:v>
                </c:pt>
                <c:pt idx="1">
                  <c:v>39912</c:v>
                </c:pt>
                <c:pt idx="2">
                  <c:v>39942</c:v>
                </c:pt>
                <c:pt idx="3">
                  <c:v>39973</c:v>
                </c:pt>
                <c:pt idx="4">
                  <c:v>40003</c:v>
                </c:pt>
                <c:pt idx="5">
                  <c:v>40034</c:v>
                </c:pt>
                <c:pt idx="6">
                  <c:v>40065</c:v>
                </c:pt>
                <c:pt idx="7">
                  <c:v>40095</c:v>
                </c:pt>
                <c:pt idx="8">
                  <c:v>40126</c:v>
                </c:pt>
                <c:pt idx="9" formatCode="[$-409]mmm\-yy;@">
                  <c:v>40156</c:v>
                </c:pt>
                <c:pt idx="10" formatCode="[$-409]mmm\-yy;@">
                  <c:v>40179</c:v>
                </c:pt>
                <c:pt idx="11" formatCode="[$-409]mmm\-yy;@">
                  <c:v>40210</c:v>
                </c:pt>
                <c:pt idx="12">
                  <c:v>40238</c:v>
                </c:pt>
                <c:pt idx="13">
                  <c:v>40269</c:v>
                </c:pt>
                <c:pt idx="14">
                  <c:v>40299</c:v>
                </c:pt>
              </c:numCache>
            </c:numRef>
          </c:cat>
          <c:val>
            <c:numRef>
              <c:f>MSR!$C$4:$Q$4</c:f>
              <c:numCache>
                <c:formatCode>"$"#,##0.00_);[Red]\("$"#,##0.00\)</c:formatCode>
                <c:ptCount val="15"/>
                <c:pt idx="0">
                  <c:v>3318847.52</c:v>
                </c:pt>
                <c:pt idx="1">
                  <c:v>3318847.52</c:v>
                </c:pt>
                <c:pt idx="2">
                  <c:v>3318847.52</c:v>
                </c:pt>
                <c:pt idx="3">
                  <c:v>3318847.52</c:v>
                </c:pt>
                <c:pt idx="4">
                  <c:v>3318847.52</c:v>
                </c:pt>
                <c:pt idx="5">
                  <c:v>3318847.52</c:v>
                </c:pt>
                <c:pt idx="6">
                  <c:v>3318847.52</c:v>
                </c:pt>
                <c:pt idx="7">
                  <c:v>3318847.52</c:v>
                </c:pt>
                <c:pt idx="8">
                  <c:v>3318847.52</c:v>
                </c:pt>
                <c:pt idx="9">
                  <c:v>3318847.52</c:v>
                </c:pt>
                <c:pt idx="10">
                  <c:v>3318847.52</c:v>
                </c:pt>
                <c:pt idx="11">
                  <c:v>3318847.52</c:v>
                </c:pt>
                <c:pt idx="12">
                  <c:v>3318847.52</c:v>
                </c:pt>
                <c:pt idx="13">
                  <c:v>3318847.52</c:v>
                </c:pt>
                <c:pt idx="14">
                  <c:v>3318847.52</c:v>
                </c:pt>
              </c:numCache>
            </c:numRef>
          </c:val>
        </c:ser>
        <c:ser>
          <c:idx val="0"/>
          <c:order val="1"/>
          <c:tx>
            <c:strRef>
              <c:f>MSR!$B$5</c:f>
              <c:strCache>
                <c:ptCount val="1"/>
                <c:pt idx="0">
                  <c:v>Planned</c:v>
                </c:pt>
              </c:strCache>
            </c:strRef>
          </c:tx>
          <c:spPr>
            <a:gradFill rotWithShape="0">
              <a:gsLst>
                <a:gs pos="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MSR!$C$3:$Q$3</c:f>
              <c:numCache>
                <c:formatCode>mmm\-yy</c:formatCode>
                <c:ptCount val="15"/>
                <c:pt idx="0">
                  <c:v>39881</c:v>
                </c:pt>
                <c:pt idx="1">
                  <c:v>39912</c:v>
                </c:pt>
                <c:pt idx="2">
                  <c:v>39942</c:v>
                </c:pt>
                <c:pt idx="3">
                  <c:v>39973</c:v>
                </c:pt>
                <c:pt idx="4">
                  <c:v>40003</c:v>
                </c:pt>
                <c:pt idx="5">
                  <c:v>40034</c:v>
                </c:pt>
                <c:pt idx="6">
                  <c:v>40065</c:v>
                </c:pt>
                <c:pt idx="7">
                  <c:v>40095</c:v>
                </c:pt>
                <c:pt idx="8">
                  <c:v>40126</c:v>
                </c:pt>
                <c:pt idx="9" formatCode="[$-409]mmm\-yy;@">
                  <c:v>40156</c:v>
                </c:pt>
                <c:pt idx="10" formatCode="[$-409]mmm\-yy;@">
                  <c:v>40179</c:v>
                </c:pt>
                <c:pt idx="11" formatCode="[$-409]mmm\-yy;@">
                  <c:v>40210</c:v>
                </c:pt>
                <c:pt idx="12">
                  <c:v>40238</c:v>
                </c:pt>
                <c:pt idx="13">
                  <c:v>40269</c:v>
                </c:pt>
                <c:pt idx="14">
                  <c:v>40299</c:v>
                </c:pt>
              </c:numCache>
            </c:numRef>
          </c:cat>
          <c:val>
            <c:numRef>
              <c:f>MSR!$C$5:$Q$5</c:f>
              <c:numCache>
                <c:formatCode>"$"#,##0.00_);[Red]\("$"#,##0.00\)</c:formatCode>
                <c:ptCount val="15"/>
                <c:pt idx="0">
                  <c:v>190000</c:v>
                </c:pt>
                <c:pt idx="1">
                  <c:v>430000</c:v>
                </c:pt>
                <c:pt idx="2">
                  <c:v>673000</c:v>
                </c:pt>
                <c:pt idx="3">
                  <c:v>953000</c:v>
                </c:pt>
                <c:pt idx="4">
                  <c:v>1233000</c:v>
                </c:pt>
                <c:pt idx="5">
                  <c:v>1513000</c:v>
                </c:pt>
                <c:pt idx="6">
                  <c:v>1793000</c:v>
                </c:pt>
                <c:pt idx="7">
                  <c:v>2073000</c:v>
                </c:pt>
                <c:pt idx="8">
                  <c:v>2363000</c:v>
                </c:pt>
                <c:pt idx="9">
                  <c:v>2663000</c:v>
                </c:pt>
                <c:pt idx="10">
                  <c:v>2988000</c:v>
                </c:pt>
                <c:pt idx="11" formatCode="_(&quot;$&quot;* #,##0.00_);_(&quot;$&quot;* \(#,##0.00\);_(&quot;$&quot;* &quot;-&quot;??_);_(@_)">
                  <c:v>3318847.52</c:v>
                </c:pt>
                <c:pt idx="12" formatCode="_(&quot;$&quot;* #,##0.00_);_(&quot;$&quot;* \(#,##0.00\);_(&quot;$&quot;* &quot;-&quot;??_);_(@_)">
                  <c:v>2972343.7600000002</c:v>
                </c:pt>
                <c:pt idx="13" formatCode="_(&quot;$&quot;* #,##0.00_);_(&quot;$&quot;* \(#,##0.00\);_(&quot;$&quot;* &quot;-&quot;??_);_(@_)">
                  <c:v>3151266.11</c:v>
                </c:pt>
                <c:pt idx="14" formatCode="_(&quot;$&quot;* #,##0.00_);_(&quot;$&quot;* \(#,##0.00\);_(&quot;$&quot;* &quot;-&quot;??_);_(@_)">
                  <c:v>3318672.3499999987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490880"/>
        <c:axId val="106493440"/>
      </c:barChart>
      <c:lineChart>
        <c:grouping val="standard"/>
        <c:varyColors val="0"/>
        <c:ser>
          <c:idx val="2"/>
          <c:order val="2"/>
          <c:tx>
            <c:strRef>
              <c:f>MSR!$B$6</c:f>
              <c:strCache>
                <c:ptCount val="1"/>
                <c:pt idx="0">
                  <c:v>Actuals</c:v>
                </c:pt>
              </c:strCache>
            </c:strRef>
          </c:tx>
          <c:spPr>
            <a:ln w="12700">
              <a:solidFill>
                <a:srgbClr val="FF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numRef>
              <c:f>MSR!$C$3:$Q$3</c:f>
              <c:numCache>
                <c:formatCode>mmm\-yy</c:formatCode>
                <c:ptCount val="15"/>
                <c:pt idx="0">
                  <c:v>39881</c:v>
                </c:pt>
                <c:pt idx="1">
                  <c:v>39912</c:v>
                </c:pt>
                <c:pt idx="2">
                  <c:v>39942</c:v>
                </c:pt>
                <c:pt idx="3">
                  <c:v>39973</c:v>
                </c:pt>
                <c:pt idx="4">
                  <c:v>40003</c:v>
                </c:pt>
                <c:pt idx="5">
                  <c:v>40034</c:v>
                </c:pt>
                <c:pt idx="6">
                  <c:v>40065</c:v>
                </c:pt>
                <c:pt idx="7">
                  <c:v>40095</c:v>
                </c:pt>
                <c:pt idx="8">
                  <c:v>40126</c:v>
                </c:pt>
                <c:pt idx="9" formatCode="[$-409]mmm\-yy;@">
                  <c:v>40156</c:v>
                </c:pt>
                <c:pt idx="10" formatCode="[$-409]mmm\-yy;@">
                  <c:v>40179</c:v>
                </c:pt>
                <c:pt idx="11" formatCode="[$-409]mmm\-yy;@">
                  <c:v>40210</c:v>
                </c:pt>
                <c:pt idx="12">
                  <c:v>40238</c:v>
                </c:pt>
                <c:pt idx="13">
                  <c:v>40269</c:v>
                </c:pt>
                <c:pt idx="14">
                  <c:v>40299</c:v>
                </c:pt>
              </c:numCache>
            </c:numRef>
          </c:cat>
          <c:val>
            <c:numRef>
              <c:f>MSR!$C$6:$Q$6</c:f>
              <c:numCache>
                <c:formatCode>"$"#,##0.00_);[Red]\("$"#,##0.00\)</c:formatCode>
                <c:ptCount val="15"/>
                <c:pt idx="0">
                  <c:v>182271</c:v>
                </c:pt>
                <c:pt idx="1">
                  <c:v>498372.04</c:v>
                </c:pt>
                <c:pt idx="2">
                  <c:v>757950.82000000041</c:v>
                </c:pt>
                <c:pt idx="3">
                  <c:v>1032412.49</c:v>
                </c:pt>
                <c:pt idx="4">
                  <c:v>1415190.6400000001</c:v>
                </c:pt>
                <c:pt idx="5">
                  <c:v>1703149.6400000001</c:v>
                </c:pt>
                <c:pt idx="6">
                  <c:v>1984849.85</c:v>
                </c:pt>
                <c:pt idx="7">
                  <c:v>2224250.3199999947</c:v>
                </c:pt>
                <c:pt idx="8">
                  <c:v>2396018.36</c:v>
                </c:pt>
                <c:pt idx="9">
                  <c:v>2522683.73</c:v>
                </c:pt>
                <c:pt idx="10">
                  <c:v>2653643.5699999998</c:v>
                </c:pt>
                <c:pt idx="11">
                  <c:v>2784893.05</c:v>
                </c:pt>
                <c:pt idx="12">
                  <c:v>2942403.7399999998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494976"/>
        <c:axId val="107827968"/>
      </c:lineChart>
      <c:catAx>
        <c:axId val="106490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Billing Months</a:t>
                </a:r>
              </a:p>
            </c:rich>
          </c:tx>
          <c:layout>
            <c:manualLayout>
              <c:xMode val="edge"/>
              <c:yMode val="edge"/>
              <c:x val="0.46420600390951572"/>
              <c:y val="0.94977595487602362"/>
            </c:manualLayout>
          </c:layout>
          <c:overlay val="0"/>
          <c:spPr>
            <a:noFill/>
            <a:ln w="25400">
              <a:noFill/>
            </a:ln>
          </c:spPr>
        </c:title>
        <c:numFmt formatCode="mmm\-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64934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06493440"/>
        <c:scaling>
          <c:orientation val="minMax"/>
        </c:scaling>
        <c:delete val="0"/>
        <c:axPos val="l"/>
        <c:numFmt formatCode="&quot;$&quot;#,##0.00_);[Red]\(&quot;$&quot;#,##0.00\)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6490880"/>
        <c:crosses val="autoZero"/>
        <c:crossBetween val="between"/>
      </c:valAx>
      <c:catAx>
        <c:axId val="10649497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one"/>
        <c:crossAx val="107827968"/>
        <c:crosses val="autoZero"/>
        <c:auto val="0"/>
        <c:lblAlgn val="ctr"/>
        <c:lblOffset val="100"/>
        <c:noMultiLvlLbl val="0"/>
      </c:catAx>
      <c:valAx>
        <c:axId val="107827968"/>
        <c:scaling>
          <c:orientation val="minMax"/>
        </c:scaling>
        <c:delete val="1"/>
        <c:axPos val="l"/>
        <c:numFmt formatCode="&quot;$&quot;#,##0.00_);[Red]\(&quot;$&quot;#,##0.00\)" sourceLinked="1"/>
        <c:majorTickMark val="out"/>
        <c:minorTickMark val="none"/>
        <c:tickLblPos val="none"/>
        <c:crossAx val="1064949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 rtl="0"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dTable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DCECF0-7032-4F29-9AB2-004E28A6B8DE}" type="doc">
      <dgm:prSet loTypeId="urn:microsoft.com/office/officeart/2005/8/layout/vList5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CD8AB040-1442-4DA1-B870-304D4BB2DEBF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 smtClean="0">
              <a:latin typeface="+mj-lt"/>
              <a:cs typeface="Arial" pitchFamily="34" charset="0"/>
            </a:rPr>
            <a:t>GOAL</a:t>
          </a:r>
          <a:endParaRPr lang="en-US" sz="2000" dirty="0">
            <a:latin typeface="+mj-lt"/>
            <a:cs typeface="Arial" pitchFamily="34" charset="0"/>
          </a:endParaRPr>
        </a:p>
      </dgm:t>
    </dgm:pt>
    <dgm:pt modelId="{933D9F23-619E-4562-947E-2BA1C7A513E1}" type="parTrans" cxnId="{755A9964-05F3-43A1-809D-5DA264CA5E7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55C662B-371B-4105-87E9-34299AD1709F}" type="sibTrans" cxnId="{755A9964-05F3-43A1-809D-5DA264CA5E7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1E59744-1436-4534-B65F-FA8E1D25E5B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 smtClean="0">
              <a:latin typeface="+mj-lt"/>
              <a:cs typeface="Arial" pitchFamily="34" charset="0"/>
            </a:rPr>
            <a:t>Key Milestones</a:t>
          </a:r>
          <a:endParaRPr lang="en-US" sz="2000" dirty="0" smtClean="0">
            <a:latin typeface="+mj-lt"/>
            <a:cs typeface="Arial" pitchFamily="34" charset="0"/>
          </a:endParaRPr>
        </a:p>
      </dgm:t>
    </dgm:pt>
    <dgm:pt modelId="{69BDC54A-3D73-4038-AF17-F9BE5FDA9F74}" type="parTrans" cxnId="{B71BF41C-11C0-40FB-8826-1C131EA51F73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DF3C641-9E60-4000-9EE7-47347D620FBA}" type="sibTrans" cxnId="{B71BF41C-11C0-40FB-8826-1C131EA51F73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3568512-0999-4A20-8BB6-DB8A22083068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Indicate key milestones per Statement of Requirements</a:t>
          </a:r>
        </a:p>
      </dgm:t>
    </dgm:pt>
    <dgm:pt modelId="{3C166E37-3BCB-406C-9C33-5013AC1E7C78}" type="parTrans" cxnId="{69977D02-4EB4-41E3-92FC-493C3121CD02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83E8386-388A-4399-BAB6-C16D13999753}" type="sibTrans" cxnId="{69977D02-4EB4-41E3-92FC-493C3121CD02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9D75048-D3C8-47A0-A36F-A1800F8B6FA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 smtClean="0">
              <a:latin typeface="+mj-lt"/>
              <a:cs typeface="Arial" pitchFamily="34" charset="0"/>
            </a:rPr>
            <a:t>POCs</a:t>
          </a:r>
          <a:endParaRPr lang="en-US" sz="1800" b="1" dirty="0" smtClean="0">
            <a:latin typeface="+mj-lt"/>
            <a:cs typeface="Arial" pitchFamily="34" charset="0"/>
          </a:endParaRPr>
        </a:p>
      </dgm:t>
    </dgm:pt>
    <dgm:pt modelId="{9EE9847D-CBE1-4C29-82C0-8C1D830947BF}" type="parTrans" cxnId="{F18C4987-5755-4E8E-8945-5D9B3BCC3A7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E6DAFA7-10A9-4553-A3BB-C4405B97998B}" type="sibTrans" cxnId="{F18C4987-5755-4E8E-8945-5D9B3BCC3A7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B739C7F-D6C2-4465-8F29-5B1CBBE5885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Vendor PM:</a:t>
          </a:r>
        </a:p>
      </dgm:t>
    </dgm:pt>
    <dgm:pt modelId="{994E324D-6838-4196-B155-841511F3F66E}" type="parTrans" cxnId="{E30841E6-9928-4A38-9737-BFA08AE27D2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B1053E0-2E73-41E3-A4EC-CF8D3E071944}" type="sibTrans" cxnId="{E30841E6-9928-4A38-9737-BFA08AE27D2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32789EB-1147-49B2-A466-1B762DB9C5E1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Provide a short description of the project goal</a:t>
          </a:r>
          <a:endParaRPr lang="en-US" sz="1400" dirty="0">
            <a:latin typeface="+mj-lt"/>
            <a:cs typeface="Arial" pitchFamily="34" charset="0"/>
          </a:endParaRPr>
        </a:p>
      </dgm:t>
    </dgm:pt>
    <dgm:pt modelId="{C12944A9-D39A-4BC7-8C0A-AB2D0A5FEE6D}" type="parTrans" cxnId="{97FA9484-D2DB-48A4-8EDD-6231E26BABF6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52DA7A7-241A-4016-87C5-CE5428156C82}" type="sibTrans" cxnId="{97FA9484-D2DB-48A4-8EDD-6231E26BABF6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A513F6B-CF62-4668-91EF-3BA73286F669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 smtClean="0">
              <a:latin typeface="+mj-lt"/>
              <a:cs typeface="Arial" pitchFamily="34" charset="0"/>
            </a:rPr>
            <a:t>POP</a:t>
          </a:r>
          <a:endParaRPr lang="en-US" sz="2000" b="1" dirty="0">
            <a:latin typeface="+mj-lt"/>
            <a:cs typeface="Arial" pitchFamily="34" charset="0"/>
          </a:endParaRPr>
        </a:p>
      </dgm:t>
    </dgm:pt>
    <dgm:pt modelId="{9E8A9F66-EC70-43F1-B41C-05A9C17E6938}" type="parTrans" cxnId="{94D2D9D3-8E0E-4255-8964-4C3C930D9F32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0818DD73-0003-4E97-A1FF-60F4D8444A0A}" type="sibTrans" cxnId="{94D2D9D3-8E0E-4255-8964-4C3C930D9F32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0486DAB5-2101-4172-95E9-6AF2EE8AC02A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+mj-lt"/>
              <a:cs typeface="Arial" pitchFamily="34" charset="0"/>
            </a:rPr>
            <a:t>Management Plan POP:</a:t>
          </a:r>
          <a:endParaRPr lang="en-US" sz="1400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4638DDFD-0794-4957-B4AA-5049187F7096}" type="parTrans" cxnId="{1C41EB65-80E6-47FB-8647-66F7E1485E76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C3FBBE02-E7AA-428C-BE8F-FD0C9A88AF5E}" type="sibTrans" cxnId="{1C41EB65-80E6-47FB-8647-66F7E1485E76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D91740EA-00E8-4A06-A285-4778D53711D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Client Agency PM:</a:t>
          </a:r>
        </a:p>
      </dgm:t>
    </dgm:pt>
    <dgm:pt modelId="{E7BAE400-3EE6-4B5A-A58F-BC8043F0C77A}" type="parTrans" cxnId="{A38A045D-5F10-46E1-A1FA-AAD9CF68FC4F}">
      <dgm:prSet/>
      <dgm:spPr/>
      <dgm:t>
        <a:bodyPr/>
        <a:lstStyle/>
        <a:p>
          <a:endParaRPr lang="en-US" sz="1600"/>
        </a:p>
      </dgm:t>
    </dgm:pt>
    <dgm:pt modelId="{8475CCC1-84DC-43C0-9544-9A4C9E08FC45}" type="sibTrans" cxnId="{A38A045D-5F10-46E1-A1FA-AAD9CF68FC4F}">
      <dgm:prSet/>
      <dgm:spPr/>
      <dgm:t>
        <a:bodyPr/>
        <a:lstStyle/>
        <a:p>
          <a:endParaRPr lang="en-US" sz="1600"/>
        </a:p>
      </dgm:t>
    </dgm:pt>
    <dgm:pt modelId="{08A02450-1C49-4ECD-B326-871B285998AB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+mj-lt"/>
              <a:cs typeface="Arial" pitchFamily="34" charset="0"/>
            </a:rPr>
            <a:t>OPM PM:</a:t>
          </a:r>
        </a:p>
      </dgm:t>
    </dgm:pt>
    <dgm:pt modelId="{216951A5-60EE-4B40-8483-3099C5BACDE5}" type="parTrans" cxnId="{7B5CB959-CA82-4539-BA50-53E44175C3AF}">
      <dgm:prSet/>
      <dgm:spPr/>
      <dgm:t>
        <a:bodyPr/>
        <a:lstStyle/>
        <a:p>
          <a:endParaRPr lang="en-US" sz="1600"/>
        </a:p>
      </dgm:t>
    </dgm:pt>
    <dgm:pt modelId="{219B9BE7-A8BB-4A7D-B203-FC1BFFFD586C}" type="sibTrans" cxnId="{7B5CB959-CA82-4539-BA50-53E44175C3AF}">
      <dgm:prSet/>
      <dgm:spPr/>
      <dgm:t>
        <a:bodyPr/>
        <a:lstStyle/>
        <a:p>
          <a:endParaRPr lang="en-US" sz="1600"/>
        </a:p>
      </dgm:t>
    </dgm:pt>
    <dgm:pt modelId="{EEC6423B-0472-4CC0-8D20-0B7CE79AA61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+mj-lt"/>
              <a:cs typeface="Arial" pitchFamily="34" charset="0"/>
            </a:rPr>
            <a:t>Task Order POP:</a:t>
          </a:r>
          <a:endParaRPr lang="en-US" sz="1400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2E3EFE86-5A70-4805-9431-65AF6EA56F68}" type="parTrans" cxnId="{5987E255-B27C-4C90-8425-6DCB078C5983}">
      <dgm:prSet/>
      <dgm:spPr/>
      <dgm:t>
        <a:bodyPr/>
        <a:lstStyle/>
        <a:p>
          <a:endParaRPr lang="en-US"/>
        </a:p>
      </dgm:t>
    </dgm:pt>
    <dgm:pt modelId="{161CABBE-EDF6-4B3A-AB6B-367CDFB16EDD}" type="sibTrans" cxnId="{5987E255-B27C-4C90-8425-6DCB078C5983}">
      <dgm:prSet/>
      <dgm:spPr/>
      <dgm:t>
        <a:bodyPr/>
        <a:lstStyle/>
        <a:p>
          <a:endParaRPr lang="en-US"/>
        </a:p>
      </dgm:t>
    </dgm:pt>
    <dgm:pt modelId="{2FD3F375-69C0-476A-9F0A-99AFFF542537}" type="pres">
      <dgm:prSet presAssocID="{72DCECF0-7032-4F29-9AB2-004E28A6B8D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78BD68-D170-45BE-A338-A90045F8CEAD}" type="pres">
      <dgm:prSet presAssocID="{CD8AB040-1442-4DA1-B870-304D4BB2DEBF}" presName="linNode" presStyleCnt="0"/>
      <dgm:spPr/>
      <dgm:t>
        <a:bodyPr/>
        <a:lstStyle/>
        <a:p>
          <a:endParaRPr lang="en-US"/>
        </a:p>
      </dgm:t>
    </dgm:pt>
    <dgm:pt modelId="{7CE48272-0993-4B79-B7B5-289B34A2CE53}" type="pres">
      <dgm:prSet presAssocID="{CD8AB040-1442-4DA1-B870-304D4BB2DEBF}" presName="parentText" presStyleLbl="node1" presStyleIdx="0" presStyleCnt="4" custScaleX="736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45CDD4-6675-4148-B2DF-F03CB27F446A}" type="pres">
      <dgm:prSet presAssocID="{CD8AB040-1442-4DA1-B870-304D4BB2DEBF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EAEAAC-8E48-4637-A005-5A90D2FE13BA}" type="pres">
      <dgm:prSet presAssocID="{A55C662B-371B-4105-87E9-34299AD1709F}" presName="sp" presStyleCnt="0"/>
      <dgm:spPr/>
      <dgm:t>
        <a:bodyPr/>
        <a:lstStyle/>
        <a:p>
          <a:endParaRPr lang="en-US"/>
        </a:p>
      </dgm:t>
    </dgm:pt>
    <dgm:pt modelId="{B4B949F1-82F8-400A-8E11-98F099A1FAF5}" type="pres">
      <dgm:prSet presAssocID="{3A513F6B-CF62-4668-91EF-3BA73286F669}" presName="linNode" presStyleCnt="0"/>
      <dgm:spPr/>
      <dgm:t>
        <a:bodyPr/>
        <a:lstStyle/>
        <a:p>
          <a:endParaRPr lang="en-US"/>
        </a:p>
      </dgm:t>
    </dgm:pt>
    <dgm:pt modelId="{59DD4BD3-AB2F-406E-8918-297FB0FD2E5C}" type="pres">
      <dgm:prSet presAssocID="{3A513F6B-CF62-4668-91EF-3BA73286F669}" presName="parentText" presStyleLbl="node1" presStyleIdx="1" presStyleCnt="4" custScaleX="736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FE6BE-90F7-466C-8053-37AAA0C07481}" type="pres">
      <dgm:prSet presAssocID="{3A513F6B-CF62-4668-91EF-3BA73286F669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7D133B-CB91-4020-92CF-3562CF03E055}" type="pres">
      <dgm:prSet presAssocID="{0818DD73-0003-4E97-A1FF-60F4D8444A0A}" presName="sp" presStyleCnt="0"/>
      <dgm:spPr/>
      <dgm:t>
        <a:bodyPr/>
        <a:lstStyle/>
        <a:p>
          <a:endParaRPr lang="en-US"/>
        </a:p>
      </dgm:t>
    </dgm:pt>
    <dgm:pt modelId="{D8C9FB64-FADC-4AFC-AC1B-EAE6B3573DD4}" type="pres">
      <dgm:prSet presAssocID="{71E59744-1436-4534-B65F-FA8E1D25E5B3}" presName="linNode" presStyleCnt="0"/>
      <dgm:spPr/>
      <dgm:t>
        <a:bodyPr/>
        <a:lstStyle/>
        <a:p>
          <a:endParaRPr lang="en-US"/>
        </a:p>
      </dgm:t>
    </dgm:pt>
    <dgm:pt modelId="{CA01BE73-8BCD-4A81-8917-1B7DC111551A}" type="pres">
      <dgm:prSet presAssocID="{71E59744-1436-4534-B65F-FA8E1D25E5B3}" presName="parentText" presStyleLbl="node1" presStyleIdx="2" presStyleCnt="4" custScaleX="736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7C1046-0D85-4805-8F48-5B1908C23ABA}" type="pres">
      <dgm:prSet presAssocID="{71E59744-1436-4534-B65F-FA8E1D25E5B3}" presName="descendantText" presStyleLbl="alignAccFollowNode1" presStyleIdx="2" presStyleCnt="4" custLinFactNeighborX="-1062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517D0-058C-4D5F-9E40-5C37D90266DB}" type="pres">
      <dgm:prSet presAssocID="{3DF3C641-9E60-4000-9EE7-47347D620FBA}" presName="sp" presStyleCnt="0"/>
      <dgm:spPr/>
      <dgm:t>
        <a:bodyPr/>
        <a:lstStyle/>
        <a:p>
          <a:endParaRPr lang="en-US"/>
        </a:p>
      </dgm:t>
    </dgm:pt>
    <dgm:pt modelId="{6AE4A820-DFE7-42B4-9FBF-5B6110018A30}" type="pres">
      <dgm:prSet presAssocID="{89D75048-D3C8-47A0-A36F-A1800F8B6FAC}" presName="linNode" presStyleCnt="0"/>
      <dgm:spPr/>
      <dgm:t>
        <a:bodyPr/>
        <a:lstStyle/>
        <a:p>
          <a:endParaRPr lang="en-US"/>
        </a:p>
      </dgm:t>
    </dgm:pt>
    <dgm:pt modelId="{4CA2776D-359E-4535-A319-B6CE22C0D9B7}" type="pres">
      <dgm:prSet presAssocID="{89D75048-D3C8-47A0-A36F-A1800F8B6FAC}" presName="parentText" presStyleLbl="node1" presStyleIdx="3" presStyleCnt="4" custScaleX="736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4622C6-EBC5-450A-AD62-8EE9A84F9B7A}" type="pres">
      <dgm:prSet presAssocID="{89D75048-D3C8-47A0-A36F-A1800F8B6FAC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5CB959-CA82-4539-BA50-53E44175C3AF}" srcId="{89D75048-D3C8-47A0-A36F-A1800F8B6FAC}" destId="{08A02450-1C49-4ECD-B326-871B285998AB}" srcOrd="2" destOrd="0" parTransId="{216951A5-60EE-4B40-8483-3099C5BACDE5}" sibTransId="{219B9BE7-A8BB-4A7D-B203-FC1BFFFD586C}"/>
    <dgm:cxn modelId="{F527B23E-B2CF-440F-934B-0355DB9BBF55}" type="presOf" srcId="{89D75048-D3C8-47A0-A36F-A1800F8B6FAC}" destId="{4CA2776D-359E-4535-A319-B6CE22C0D9B7}" srcOrd="0" destOrd="0" presId="urn:microsoft.com/office/officeart/2005/8/layout/vList5"/>
    <dgm:cxn modelId="{1C41EB65-80E6-47FB-8647-66F7E1485E76}" srcId="{3A513F6B-CF62-4668-91EF-3BA73286F669}" destId="{0486DAB5-2101-4172-95E9-6AF2EE8AC02A}" srcOrd="0" destOrd="0" parTransId="{4638DDFD-0794-4957-B4AA-5049187F7096}" sibTransId="{C3FBBE02-E7AA-428C-BE8F-FD0C9A88AF5E}"/>
    <dgm:cxn modelId="{CF59FB5E-7D17-4EC8-B1B6-D5D6A4FB4E07}" type="presOf" srcId="{08A02450-1C49-4ECD-B326-871B285998AB}" destId="{3D4622C6-EBC5-450A-AD62-8EE9A84F9B7A}" srcOrd="0" destOrd="2" presId="urn:microsoft.com/office/officeart/2005/8/layout/vList5"/>
    <dgm:cxn modelId="{BF656506-5E8B-4962-AFF4-AAF654750B5B}" type="presOf" srcId="{CD8AB040-1442-4DA1-B870-304D4BB2DEBF}" destId="{7CE48272-0993-4B79-B7B5-289B34A2CE53}" srcOrd="0" destOrd="0" presId="urn:microsoft.com/office/officeart/2005/8/layout/vList5"/>
    <dgm:cxn modelId="{97FA9484-D2DB-48A4-8EDD-6231E26BABF6}" srcId="{CD8AB040-1442-4DA1-B870-304D4BB2DEBF}" destId="{432789EB-1147-49B2-A466-1B762DB9C5E1}" srcOrd="0" destOrd="0" parTransId="{C12944A9-D39A-4BC7-8C0A-AB2D0A5FEE6D}" sibTransId="{952DA7A7-241A-4016-87C5-CE5428156C82}"/>
    <dgm:cxn modelId="{5987E255-B27C-4C90-8425-6DCB078C5983}" srcId="{3A513F6B-CF62-4668-91EF-3BA73286F669}" destId="{EEC6423B-0472-4CC0-8D20-0B7CE79AA610}" srcOrd="1" destOrd="0" parTransId="{2E3EFE86-5A70-4805-9431-65AF6EA56F68}" sibTransId="{161CABBE-EDF6-4B3A-AB6B-367CDFB16EDD}"/>
    <dgm:cxn modelId="{A38A045D-5F10-46E1-A1FA-AAD9CF68FC4F}" srcId="{89D75048-D3C8-47A0-A36F-A1800F8B6FAC}" destId="{D91740EA-00E8-4A06-A285-4778D53711D0}" srcOrd="1" destOrd="0" parTransId="{E7BAE400-3EE6-4B5A-A58F-BC8043F0C77A}" sibTransId="{8475CCC1-84DC-43C0-9544-9A4C9E08FC45}"/>
    <dgm:cxn modelId="{9D2993FC-D045-48F0-AAE2-F9C0DCC63D1C}" type="presOf" srcId="{71E59744-1436-4534-B65F-FA8E1D25E5B3}" destId="{CA01BE73-8BCD-4A81-8917-1B7DC111551A}" srcOrd="0" destOrd="0" presId="urn:microsoft.com/office/officeart/2005/8/layout/vList5"/>
    <dgm:cxn modelId="{44427E01-23A6-498F-890F-0ED2E6E5B9AB}" type="presOf" srcId="{0486DAB5-2101-4172-95E9-6AF2EE8AC02A}" destId="{A2DFE6BE-90F7-466C-8053-37AAA0C07481}" srcOrd="0" destOrd="0" presId="urn:microsoft.com/office/officeart/2005/8/layout/vList5"/>
    <dgm:cxn modelId="{558041C5-30A5-4853-8995-3FCED2179955}" type="presOf" srcId="{72DCECF0-7032-4F29-9AB2-004E28A6B8DE}" destId="{2FD3F375-69C0-476A-9F0A-99AFFF542537}" srcOrd="0" destOrd="0" presId="urn:microsoft.com/office/officeart/2005/8/layout/vList5"/>
    <dgm:cxn modelId="{69977D02-4EB4-41E3-92FC-493C3121CD02}" srcId="{71E59744-1436-4534-B65F-FA8E1D25E5B3}" destId="{63568512-0999-4A20-8BB6-DB8A22083068}" srcOrd="0" destOrd="0" parTransId="{3C166E37-3BCB-406C-9C33-5013AC1E7C78}" sibTransId="{583E8386-388A-4399-BAB6-C16D13999753}"/>
    <dgm:cxn modelId="{DED5F775-D828-4D5D-B1B9-E4C373D5A276}" type="presOf" srcId="{EEC6423B-0472-4CC0-8D20-0B7CE79AA610}" destId="{A2DFE6BE-90F7-466C-8053-37AAA0C07481}" srcOrd="0" destOrd="1" presId="urn:microsoft.com/office/officeart/2005/8/layout/vList5"/>
    <dgm:cxn modelId="{B71BF41C-11C0-40FB-8826-1C131EA51F73}" srcId="{72DCECF0-7032-4F29-9AB2-004E28A6B8DE}" destId="{71E59744-1436-4534-B65F-FA8E1D25E5B3}" srcOrd="2" destOrd="0" parTransId="{69BDC54A-3D73-4038-AF17-F9BE5FDA9F74}" sibTransId="{3DF3C641-9E60-4000-9EE7-47347D620FBA}"/>
    <dgm:cxn modelId="{755A9964-05F3-43A1-809D-5DA264CA5E78}" srcId="{72DCECF0-7032-4F29-9AB2-004E28A6B8DE}" destId="{CD8AB040-1442-4DA1-B870-304D4BB2DEBF}" srcOrd="0" destOrd="0" parTransId="{933D9F23-619E-4562-947E-2BA1C7A513E1}" sibTransId="{A55C662B-371B-4105-87E9-34299AD1709F}"/>
    <dgm:cxn modelId="{94D2D9D3-8E0E-4255-8964-4C3C930D9F32}" srcId="{72DCECF0-7032-4F29-9AB2-004E28A6B8DE}" destId="{3A513F6B-CF62-4668-91EF-3BA73286F669}" srcOrd="1" destOrd="0" parTransId="{9E8A9F66-EC70-43F1-B41C-05A9C17E6938}" sibTransId="{0818DD73-0003-4E97-A1FF-60F4D8444A0A}"/>
    <dgm:cxn modelId="{E30841E6-9928-4A38-9737-BFA08AE27D2C}" srcId="{89D75048-D3C8-47A0-A36F-A1800F8B6FAC}" destId="{BB739C7F-D6C2-4465-8F29-5B1CBBE58852}" srcOrd="0" destOrd="0" parTransId="{994E324D-6838-4196-B155-841511F3F66E}" sibTransId="{3B1053E0-2E73-41E3-A4EC-CF8D3E071944}"/>
    <dgm:cxn modelId="{DC09E748-674D-401C-8673-EF70FEDD2C5F}" type="presOf" srcId="{63568512-0999-4A20-8BB6-DB8A22083068}" destId="{957C1046-0D85-4805-8F48-5B1908C23ABA}" srcOrd="0" destOrd="0" presId="urn:microsoft.com/office/officeart/2005/8/layout/vList5"/>
    <dgm:cxn modelId="{305D5ABB-C4D4-4E48-B5BE-4809C61686C6}" type="presOf" srcId="{D91740EA-00E8-4A06-A285-4778D53711D0}" destId="{3D4622C6-EBC5-450A-AD62-8EE9A84F9B7A}" srcOrd="0" destOrd="1" presId="urn:microsoft.com/office/officeart/2005/8/layout/vList5"/>
    <dgm:cxn modelId="{9448FE6D-E415-4DD9-BB1D-CB799C4D7EB7}" type="presOf" srcId="{BB739C7F-D6C2-4465-8F29-5B1CBBE58852}" destId="{3D4622C6-EBC5-450A-AD62-8EE9A84F9B7A}" srcOrd="0" destOrd="0" presId="urn:microsoft.com/office/officeart/2005/8/layout/vList5"/>
    <dgm:cxn modelId="{2F47D122-CCDB-4996-B6AB-B85233A3E78F}" type="presOf" srcId="{3A513F6B-CF62-4668-91EF-3BA73286F669}" destId="{59DD4BD3-AB2F-406E-8918-297FB0FD2E5C}" srcOrd="0" destOrd="0" presId="urn:microsoft.com/office/officeart/2005/8/layout/vList5"/>
    <dgm:cxn modelId="{F18C4987-5755-4E8E-8945-5D9B3BCC3A78}" srcId="{72DCECF0-7032-4F29-9AB2-004E28A6B8DE}" destId="{89D75048-D3C8-47A0-A36F-A1800F8B6FAC}" srcOrd="3" destOrd="0" parTransId="{9EE9847D-CBE1-4C29-82C0-8C1D830947BF}" sibTransId="{0E6DAFA7-10A9-4553-A3BB-C4405B97998B}"/>
    <dgm:cxn modelId="{ACBBC040-F4E1-45D6-984D-9A76DDBA87F9}" type="presOf" srcId="{432789EB-1147-49B2-A466-1B762DB9C5E1}" destId="{CA45CDD4-6675-4148-B2DF-F03CB27F446A}" srcOrd="0" destOrd="0" presId="urn:microsoft.com/office/officeart/2005/8/layout/vList5"/>
    <dgm:cxn modelId="{683E61DB-898E-4F69-8623-4B603F5805C1}" type="presParOf" srcId="{2FD3F375-69C0-476A-9F0A-99AFFF542537}" destId="{5178BD68-D170-45BE-A338-A90045F8CEAD}" srcOrd="0" destOrd="0" presId="urn:microsoft.com/office/officeart/2005/8/layout/vList5"/>
    <dgm:cxn modelId="{D72AF4C5-3E8D-4112-A35A-6D3D36596CEB}" type="presParOf" srcId="{5178BD68-D170-45BE-A338-A90045F8CEAD}" destId="{7CE48272-0993-4B79-B7B5-289B34A2CE53}" srcOrd="0" destOrd="0" presId="urn:microsoft.com/office/officeart/2005/8/layout/vList5"/>
    <dgm:cxn modelId="{AC79149A-6F56-4B86-82AD-82BA299037CA}" type="presParOf" srcId="{5178BD68-D170-45BE-A338-A90045F8CEAD}" destId="{CA45CDD4-6675-4148-B2DF-F03CB27F446A}" srcOrd="1" destOrd="0" presId="urn:microsoft.com/office/officeart/2005/8/layout/vList5"/>
    <dgm:cxn modelId="{A95B1473-24A4-4B75-9AEE-3BCA46DC5C4F}" type="presParOf" srcId="{2FD3F375-69C0-476A-9F0A-99AFFF542537}" destId="{21EAEAAC-8E48-4637-A005-5A90D2FE13BA}" srcOrd="1" destOrd="0" presId="urn:microsoft.com/office/officeart/2005/8/layout/vList5"/>
    <dgm:cxn modelId="{893F4F93-780F-4E1C-B76F-221F45C65E1B}" type="presParOf" srcId="{2FD3F375-69C0-476A-9F0A-99AFFF542537}" destId="{B4B949F1-82F8-400A-8E11-98F099A1FAF5}" srcOrd="2" destOrd="0" presId="urn:microsoft.com/office/officeart/2005/8/layout/vList5"/>
    <dgm:cxn modelId="{9F61E602-E45E-4ED1-9830-3BD71606C179}" type="presParOf" srcId="{B4B949F1-82F8-400A-8E11-98F099A1FAF5}" destId="{59DD4BD3-AB2F-406E-8918-297FB0FD2E5C}" srcOrd="0" destOrd="0" presId="urn:microsoft.com/office/officeart/2005/8/layout/vList5"/>
    <dgm:cxn modelId="{1C9E9D01-5919-4CE1-8216-D7A420B6210E}" type="presParOf" srcId="{B4B949F1-82F8-400A-8E11-98F099A1FAF5}" destId="{A2DFE6BE-90F7-466C-8053-37AAA0C07481}" srcOrd="1" destOrd="0" presId="urn:microsoft.com/office/officeart/2005/8/layout/vList5"/>
    <dgm:cxn modelId="{4BA0B572-A438-416F-8878-71D2D038487F}" type="presParOf" srcId="{2FD3F375-69C0-476A-9F0A-99AFFF542537}" destId="{E07D133B-CB91-4020-92CF-3562CF03E055}" srcOrd="3" destOrd="0" presId="urn:microsoft.com/office/officeart/2005/8/layout/vList5"/>
    <dgm:cxn modelId="{B42D07CD-AEF5-4B30-941E-17EC4C801DA0}" type="presParOf" srcId="{2FD3F375-69C0-476A-9F0A-99AFFF542537}" destId="{D8C9FB64-FADC-4AFC-AC1B-EAE6B3573DD4}" srcOrd="4" destOrd="0" presId="urn:microsoft.com/office/officeart/2005/8/layout/vList5"/>
    <dgm:cxn modelId="{AAAA00E2-7785-476B-AE0E-1B1E8BF85EAB}" type="presParOf" srcId="{D8C9FB64-FADC-4AFC-AC1B-EAE6B3573DD4}" destId="{CA01BE73-8BCD-4A81-8917-1B7DC111551A}" srcOrd="0" destOrd="0" presId="urn:microsoft.com/office/officeart/2005/8/layout/vList5"/>
    <dgm:cxn modelId="{ED2E6728-A02E-45D2-A90D-A9F19284937D}" type="presParOf" srcId="{D8C9FB64-FADC-4AFC-AC1B-EAE6B3573DD4}" destId="{957C1046-0D85-4805-8F48-5B1908C23ABA}" srcOrd="1" destOrd="0" presId="urn:microsoft.com/office/officeart/2005/8/layout/vList5"/>
    <dgm:cxn modelId="{9A344F10-2EE0-4D18-8A05-44E250E1D9C2}" type="presParOf" srcId="{2FD3F375-69C0-476A-9F0A-99AFFF542537}" destId="{B24517D0-058C-4D5F-9E40-5C37D90266DB}" srcOrd="5" destOrd="0" presId="urn:microsoft.com/office/officeart/2005/8/layout/vList5"/>
    <dgm:cxn modelId="{0E95B1B6-B4EC-4C5E-B741-A3BBEEB57ADD}" type="presParOf" srcId="{2FD3F375-69C0-476A-9F0A-99AFFF542537}" destId="{6AE4A820-DFE7-42B4-9FBF-5B6110018A30}" srcOrd="6" destOrd="0" presId="urn:microsoft.com/office/officeart/2005/8/layout/vList5"/>
    <dgm:cxn modelId="{2BD91210-3181-4622-9F93-D0B448332AAA}" type="presParOf" srcId="{6AE4A820-DFE7-42B4-9FBF-5B6110018A30}" destId="{4CA2776D-359E-4535-A319-B6CE22C0D9B7}" srcOrd="0" destOrd="0" presId="urn:microsoft.com/office/officeart/2005/8/layout/vList5"/>
    <dgm:cxn modelId="{66AA3256-D7B2-41B9-8E98-3D8AF94DB719}" type="presParOf" srcId="{6AE4A820-DFE7-42B4-9FBF-5B6110018A30}" destId="{3D4622C6-EBC5-450A-AD62-8EE9A84F9B7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45CDD4-6675-4148-B2DF-F03CB27F446A}">
      <dsp:nvSpPr>
        <dsp:cNvPr id="0" name=""/>
        <dsp:cNvSpPr/>
      </dsp:nvSpPr>
      <dsp:spPr>
        <a:xfrm rot="5400000">
          <a:off x="4940017" y="-2152379"/>
          <a:ext cx="926019" cy="546709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Provide a short description of the project goal</a:t>
          </a:r>
          <a:endParaRPr lang="en-US" sz="1400" kern="1200" dirty="0">
            <a:latin typeface="+mj-lt"/>
            <a:cs typeface="Arial" pitchFamily="34" charset="0"/>
          </a:endParaRPr>
        </a:p>
      </dsp:txBody>
      <dsp:txXfrm rot="-5400000">
        <a:off x="2669479" y="163364"/>
        <a:ext cx="5421891" cy="835609"/>
      </dsp:txXfrm>
    </dsp:sp>
    <dsp:sp modelId="{7CE48272-0993-4B79-B7B5-289B34A2CE53}">
      <dsp:nvSpPr>
        <dsp:cNvPr id="0" name=""/>
        <dsp:cNvSpPr/>
      </dsp:nvSpPr>
      <dsp:spPr>
        <a:xfrm>
          <a:off x="405762" y="2406"/>
          <a:ext cx="2263716" cy="1157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Arial" pitchFamily="34" charset="0"/>
            </a:rPr>
            <a:t>GOAL</a:t>
          </a:r>
          <a:endParaRPr lang="en-US" sz="2000" kern="1200" dirty="0">
            <a:latin typeface="+mj-lt"/>
            <a:cs typeface="Arial" pitchFamily="34" charset="0"/>
          </a:endParaRPr>
        </a:p>
      </dsp:txBody>
      <dsp:txXfrm>
        <a:off x="462268" y="58912"/>
        <a:ext cx="2150704" cy="1044512"/>
      </dsp:txXfrm>
    </dsp:sp>
    <dsp:sp modelId="{A2DFE6BE-90F7-466C-8053-37AAA0C07481}">
      <dsp:nvSpPr>
        <dsp:cNvPr id="0" name=""/>
        <dsp:cNvSpPr/>
      </dsp:nvSpPr>
      <dsp:spPr>
        <a:xfrm rot="5400000">
          <a:off x="4940017" y="-936979"/>
          <a:ext cx="926019" cy="546709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Management Plan POP:</a:t>
          </a:r>
          <a:endParaRPr lang="en-US" sz="1400" kern="1200" dirty="0">
            <a:solidFill>
              <a:schemeClr val="tx1"/>
            </a:solidFill>
            <a:latin typeface="+mj-lt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Task Order POP:</a:t>
          </a:r>
          <a:endParaRPr lang="en-US" sz="1400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 rot="-5400000">
        <a:off x="2669479" y="1378764"/>
        <a:ext cx="5421891" cy="835609"/>
      </dsp:txXfrm>
    </dsp:sp>
    <dsp:sp modelId="{59DD4BD3-AB2F-406E-8918-297FB0FD2E5C}">
      <dsp:nvSpPr>
        <dsp:cNvPr id="0" name=""/>
        <dsp:cNvSpPr/>
      </dsp:nvSpPr>
      <dsp:spPr>
        <a:xfrm>
          <a:off x="405762" y="1217806"/>
          <a:ext cx="2263716" cy="1157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Arial" pitchFamily="34" charset="0"/>
            </a:rPr>
            <a:t>POP</a:t>
          </a:r>
          <a:endParaRPr lang="en-US" sz="2000" b="1" kern="1200" dirty="0">
            <a:latin typeface="+mj-lt"/>
            <a:cs typeface="Arial" pitchFamily="34" charset="0"/>
          </a:endParaRPr>
        </a:p>
      </dsp:txBody>
      <dsp:txXfrm>
        <a:off x="462268" y="1274312"/>
        <a:ext cx="2150704" cy="1044512"/>
      </dsp:txXfrm>
    </dsp:sp>
    <dsp:sp modelId="{957C1046-0D85-4805-8F48-5B1908C23ABA}">
      <dsp:nvSpPr>
        <dsp:cNvPr id="0" name=""/>
        <dsp:cNvSpPr/>
      </dsp:nvSpPr>
      <dsp:spPr>
        <a:xfrm rot="5400000">
          <a:off x="4907358" y="278420"/>
          <a:ext cx="926019" cy="546709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Indicate key milestones per Statement of Requirements</a:t>
          </a:r>
        </a:p>
      </dsp:txBody>
      <dsp:txXfrm rot="-5400000">
        <a:off x="2636820" y="2594164"/>
        <a:ext cx="5421891" cy="835609"/>
      </dsp:txXfrm>
    </dsp:sp>
    <dsp:sp modelId="{CA01BE73-8BCD-4A81-8917-1B7DC111551A}">
      <dsp:nvSpPr>
        <dsp:cNvPr id="0" name=""/>
        <dsp:cNvSpPr/>
      </dsp:nvSpPr>
      <dsp:spPr>
        <a:xfrm>
          <a:off x="405762" y="2433207"/>
          <a:ext cx="2263716" cy="1157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Arial" pitchFamily="34" charset="0"/>
            </a:rPr>
            <a:t>Key Milestones</a:t>
          </a:r>
          <a:endParaRPr lang="en-US" sz="2000" kern="1200" dirty="0" smtClean="0">
            <a:latin typeface="+mj-lt"/>
            <a:cs typeface="Arial" pitchFamily="34" charset="0"/>
          </a:endParaRPr>
        </a:p>
      </dsp:txBody>
      <dsp:txXfrm>
        <a:off x="462268" y="2489713"/>
        <a:ext cx="2150704" cy="1044512"/>
      </dsp:txXfrm>
    </dsp:sp>
    <dsp:sp modelId="{3D4622C6-EBC5-450A-AD62-8EE9A84F9B7A}">
      <dsp:nvSpPr>
        <dsp:cNvPr id="0" name=""/>
        <dsp:cNvSpPr/>
      </dsp:nvSpPr>
      <dsp:spPr>
        <a:xfrm rot="5400000">
          <a:off x="4940017" y="1493821"/>
          <a:ext cx="926019" cy="546709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Vendor PM: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Client Agency PM: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+mj-lt"/>
              <a:cs typeface="Arial" pitchFamily="34" charset="0"/>
            </a:rPr>
            <a:t>OPM PM:</a:t>
          </a:r>
        </a:p>
      </dsp:txBody>
      <dsp:txXfrm rot="-5400000">
        <a:off x="2669479" y="3809565"/>
        <a:ext cx="5421891" cy="835609"/>
      </dsp:txXfrm>
    </dsp:sp>
    <dsp:sp modelId="{4CA2776D-359E-4535-A319-B6CE22C0D9B7}">
      <dsp:nvSpPr>
        <dsp:cNvPr id="0" name=""/>
        <dsp:cNvSpPr/>
      </dsp:nvSpPr>
      <dsp:spPr>
        <a:xfrm>
          <a:off x="405762" y="3648607"/>
          <a:ext cx="2263716" cy="1157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Arial" pitchFamily="34" charset="0"/>
            </a:rPr>
            <a:t>POCs</a:t>
          </a:r>
          <a:endParaRPr lang="en-US" sz="1800" b="1" kern="1200" dirty="0" smtClean="0">
            <a:latin typeface="+mj-lt"/>
            <a:cs typeface="Arial" pitchFamily="34" charset="0"/>
          </a:endParaRPr>
        </a:p>
      </dsp:txBody>
      <dsp:txXfrm>
        <a:off x="462268" y="3705113"/>
        <a:ext cx="2150704" cy="1044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3" name="Oval 2"/>
        <cdr:cNvSpPr>
          <a:spLocks xmlns:a="http://schemas.openxmlformats.org/drawingml/2006/main" noChangeAspect="1"/>
        </cdr:cNvSpPr>
      </cdr:nvSpPr>
      <cdr:spPr>
        <a:xfrm xmlns:a="http://schemas.openxmlformats.org/drawingml/2006/main" flipV="1">
          <a:off x="-457200" y="-1794821"/>
          <a:ext cx="0" cy="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en-US" sz="11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</a:t>
          </a:r>
          <a:endParaRPr lang="en-US" sz="16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A682B-60B7-244F-AF8C-16AA5F067F6C}" type="datetimeFigureOut">
              <a:rPr lang="en-US" smtClean="0"/>
              <a:pPr/>
              <a:t>4/8/2014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85591-F2ED-7B4B-AAEB-54F8DF9914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291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0177D-0B34-354A-A985-A7708375935C}" type="datetimeFigureOut">
              <a:rPr lang="en-US" smtClean="0"/>
              <a:pPr/>
              <a:t>4/8/2014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3E557-29CA-2942-B5B0-BBAE067F5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61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eterans Affairs Learning University Logo. VALU your Veterans. VALU your influence. VALU your power. VALU your inspirations. ADVANCE Logo - Transforming Potential Into Performance. ADVANCE is an HR&amp;A initiative to invest in people development, workforce engagement and talent management for the delivery of high-quality healthcare, benefits and other services to Veterans and their families. Seal of U.S. Department of Veterans Affairs.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320" y="1378130"/>
            <a:ext cx="7772400" cy="909747"/>
          </a:xfrm>
        </p:spPr>
        <p:txBody>
          <a:bodyPr anchor="ctr" anchorCtr="0"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92296" y="2364309"/>
            <a:ext cx="3594504" cy="273231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 descr="VA_PrimaryLogo_cmyk_bl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63" y="6185958"/>
            <a:ext cx="1594157" cy="45721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8523317" y="5930611"/>
            <a:ext cx="6206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</a:rPr>
              <a:t>006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-03_v14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888288" y="2044700"/>
            <a:ext cx="1255712" cy="242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58775" y="2287588"/>
            <a:ext cx="4357688" cy="4857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02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7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622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9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34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7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54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69123"/>
            <a:ext cx="5111750" cy="47570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69123"/>
            <a:ext cx="3008313" cy="3928263"/>
          </a:xfrm>
          <a:noFill/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5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60388"/>
            <a:ext cx="5486400" cy="37554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7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61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7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1. VA-PRIMARY-HORIZONTAL-BLACK-VECTOR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3" t="-2" b="-13174"/>
          <a:stretch>
            <a:fillRect/>
          </a:stretch>
        </p:blipFill>
        <p:spPr bwMode="auto">
          <a:xfrm>
            <a:off x="6604000" y="6188075"/>
            <a:ext cx="21034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6169025"/>
            <a:ext cx="81438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970" y="1378130"/>
            <a:ext cx="7772400" cy="909747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72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ALU_PPT_VR_Slide_006-03_v9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2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5154"/>
            <a:ext cx="8229600" cy="4721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351" y="6249857"/>
            <a:ext cx="490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10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5.png"/><Relationship Id="rId4" Type="http://schemas.openxmlformats.org/officeDocument/2006/relationships/oleObject" Target="../embeddings/Microsoft_Excel_97-2003_Worksheet1.xls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2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 txBox="1">
            <a:spLocks/>
          </p:cNvSpPr>
          <p:nvPr/>
        </p:nvSpPr>
        <p:spPr bwMode="auto">
          <a:xfrm>
            <a:off x="5065713" y="2316163"/>
            <a:ext cx="390048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Georgia" pitchFamily="18" charset="0"/>
              </a:rPr>
              <a:t>Vendor</a:t>
            </a:r>
            <a:r>
              <a:rPr lang="en-US" sz="1400" b="1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Georgia" pitchFamily="18" charset="0"/>
              </a:rPr>
              <a:t>Date</a:t>
            </a:r>
            <a:endParaRPr lang="en-US" b="1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52425" y="1705855"/>
            <a:ext cx="7772400" cy="630344"/>
          </a:xfrm>
        </p:spPr>
        <p:txBody>
          <a:bodyPr anchor="ctr">
            <a:noAutofit/>
          </a:bodyPr>
          <a:lstStyle/>
          <a:p>
            <a:r>
              <a:rPr lang="en-US" sz="2800" dirty="0" smtClean="0"/>
              <a:t>VALU Monthly Project Review (VMPR)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>
          <a:xfrm>
            <a:off x="126401" y="2405765"/>
            <a:ext cx="4939312" cy="27323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Georgia" panose="02040502050405020303" pitchFamily="18" charset="0"/>
              </a:rPr>
              <a:t>Project Name/IN #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4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Executive Summary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Project Overview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Review of Action Items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Contract Status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Initiative Summary Status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Schedule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Task Details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Training Delivery Task – Course Status and Student Status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Rescheduled Courses (with cost impact)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 Training Delivery Task – Student Status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Financial Status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Issues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Risks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US" dirty="0"/>
              <a:t>Lessons Learned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657495"/>
              </p:ext>
            </p:extLst>
          </p:nvPr>
        </p:nvGraphicFramePr>
        <p:xfrm>
          <a:off x="228600" y="1393733"/>
          <a:ext cx="8542338" cy="447366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542338"/>
              </a:tblGrid>
              <a:tr h="1491222">
                <a:tc>
                  <a:txBody>
                    <a:bodyPr/>
                    <a:lstStyle/>
                    <a:p>
                      <a:pPr marL="3429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Task Status:</a:t>
                      </a:r>
                      <a:endParaRPr lang="en-US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27436" marB="27436" horzOverflow="overflow"/>
                </a:tc>
              </a:tr>
              <a:tr h="1491222">
                <a:tc>
                  <a:txBody>
                    <a:bodyPr/>
                    <a:lstStyle/>
                    <a:p>
                      <a:pPr marL="3429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Issue/Decisions Needed: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27436" marB="27436" horzOverflow="overflow"/>
                </a:tc>
              </a:tr>
              <a:tr h="1491222">
                <a:tc>
                  <a:txBody>
                    <a:bodyPr/>
                    <a:lstStyle/>
                    <a:p>
                      <a:pPr marL="3429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Upcoming Milestones/Activities/Contract Actions: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27436" marB="27436" horzOverflow="overflow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Executive Summary </a:t>
            </a: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4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2426"/>
          </a:xfrm>
        </p:spPr>
        <p:txBody>
          <a:bodyPr/>
          <a:lstStyle/>
          <a:p>
            <a:pPr algn="r"/>
            <a:r>
              <a:rPr lang="en-US" dirty="0" smtClean="0"/>
              <a:t>Project Overview </a:t>
            </a:r>
            <a:endParaRPr lang="en-US" sz="2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29737973"/>
              </p:ext>
            </p:extLst>
          </p:nvPr>
        </p:nvGraphicFramePr>
        <p:xfrm>
          <a:off x="304800" y="1441450"/>
          <a:ext cx="8542338" cy="4808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7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851032524"/>
              </p:ext>
            </p:extLst>
          </p:nvPr>
        </p:nvGraphicFramePr>
        <p:xfrm>
          <a:off x="620484" y="1360488"/>
          <a:ext cx="818605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343"/>
                <a:gridCol w="1364343"/>
                <a:gridCol w="1364343"/>
                <a:gridCol w="1364343"/>
                <a:gridCol w="1364343"/>
                <a:gridCol w="13643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#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Action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Item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Owner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Due Date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Status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Comments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marT="45716" marB="45716"/>
                </a:tc>
              </a:tr>
            </a:tbl>
          </a:graphicData>
        </a:graphic>
      </p:graphicFrame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1792288" y="4757058"/>
            <a:ext cx="5486400" cy="71845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Note: </a:t>
            </a:r>
            <a:r>
              <a:rPr lang="en-US" dirty="0"/>
              <a:t>This slide should include the status of all action items from previous </a:t>
            </a:r>
            <a:r>
              <a:rPr lang="en-US" dirty="0">
                <a:solidFill>
                  <a:srgbClr val="FF0000"/>
                </a:solidFill>
              </a:rPr>
              <a:t>VMPRs. Once the action is briefed as closed during the VMPR, it can be removed from this list for the next VMPR.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Review of Action Items</a:t>
            </a:r>
            <a:br>
              <a:rPr lang="en-US" smtClean="0"/>
            </a:b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802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077593911"/>
              </p:ext>
            </p:extLst>
          </p:nvPr>
        </p:nvGraphicFramePr>
        <p:xfrm>
          <a:off x="272145" y="1360488"/>
          <a:ext cx="7220855" cy="2762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171"/>
                <a:gridCol w="1444171"/>
                <a:gridCol w="1444171"/>
                <a:gridCol w="1444171"/>
                <a:gridCol w="14441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Event/Date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Change</a:t>
                      </a:r>
                      <a:r>
                        <a:rPr lang="en-US" sz="10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Request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PoP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Line Items </a:t>
                      </a:r>
                    </a:p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Affected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Status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8728" marR="58728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Contract Award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6/1/2010 -5/31/11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1, 2, 3, 4, 6, 7 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Complete</a:t>
                      </a: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Mod 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- 8/16/10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Increase funds for surge training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– 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 &amp; 4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Complete</a:t>
                      </a: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Mod 2 -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12/21/10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portal development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Complete</a:t>
                      </a: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Mod 3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- 2/7/11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Remove Communication Support task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Mod 4 – 3/4/11</a:t>
                      </a:r>
                      <a:endParaRPr lang="en-US" sz="11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No-cost Pop extension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3, 4, 5 &amp; 7 </a:t>
                      </a:r>
                    </a:p>
                  </a:txBody>
                  <a:tcPr marL="6118" marR="6118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Submitted</a:t>
                      </a:r>
                      <a:endParaRPr lang="en-US" sz="11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6118" marR="6118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Contract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Issues</a:t>
                      </a: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6118" marR="6118" marT="9525" marB="0" anchor="ctr"/>
                </a:tc>
                <a:tc gridSpan="4"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1) awaiting finalization of which courses will be included         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2) invoices over 90 days</a:t>
                      </a:r>
                    </a:p>
                  </a:txBody>
                  <a:tcPr marL="6118" marR="6118" marT="952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72145" y="4332514"/>
            <a:ext cx="7006543" cy="35922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0000"/>
                </a:solidFill>
                <a:latin typeface="Arial" charset="0"/>
                <a:cs typeface="Arial" charset="0"/>
              </a:rPr>
              <a:t>Requests that have been submitted, but not yet approved should be highlighted using  </a:t>
            </a:r>
            <a:r>
              <a:rPr lang="en-US" altLang="en-US" sz="11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red italics</a:t>
            </a:r>
            <a:r>
              <a:rPr lang="en-US" altLang="en-US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text.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note pages for descriptions of column headings.</a:t>
            </a:r>
            <a:b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Contract Status </a:t>
            </a:r>
            <a:r>
              <a:rPr lang="en-US" sz="28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#</a:t>
            </a: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76944" y="3624943"/>
            <a:ext cx="1" cy="7383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33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146489790"/>
              </p:ext>
            </p:extLst>
          </p:nvPr>
        </p:nvGraphicFramePr>
        <p:xfrm>
          <a:off x="516468" y="1360487"/>
          <a:ext cx="8246530" cy="30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653"/>
                <a:gridCol w="824653"/>
                <a:gridCol w="824653"/>
                <a:gridCol w="824653"/>
                <a:gridCol w="824653"/>
                <a:gridCol w="774815"/>
                <a:gridCol w="874490"/>
                <a:gridCol w="824653"/>
                <a:gridCol w="797706"/>
                <a:gridCol w="851601"/>
              </a:tblGrid>
              <a:tr h="835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Task Title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(include PoP)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Key Deliverable(s)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% Task Complete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Schedule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Status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Total Funded Amount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Cumulative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Planned Expenditures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Cumulative Actual/Expended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Amount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Pending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Deliverables Received Forms (DFRs) Amount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Financial Status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388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  <a:tr h="268690"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en-US" sz="12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8689" marR="38689" marT="45731" marB="45731"/>
                </a:tc>
              </a:tr>
            </a:tbl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261534" y="4639733"/>
            <a:ext cx="2074334" cy="1201924"/>
          </a:xfrm>
        </p:spPr>
        <p:txBody>
          <a:bodyPr>
            <a:normAutofit fontScale="55000" lnSpcReduction="20000"/>
          </a:bodyPr>
          <a:lstStyle/>
          <a:p>
            <a:pPr algn="ctr">
              <a:defRPr/>
            </a:pPr>
            <a:r>
              <a:rPr lang="en-US" b="1" u="sng" dirty="0"/>
              <a:t>Schedule Status</a:t>
            </a:r>
          </a:p>
          <a:p>
            <a:pPr>
              <a:defRPr/>
            </a:pPr>
            <a:endParaRPr lang="en-US" b="1" u="sng" dirty="0" smtClean="0"/>
          </a:p>
          <a:p>
            <a:pPr>
              <a:defRPr/>
            </a:pPr>
            <a:r>
              <a:rPr lang="en-US" dirty="0" smtClean="0"/>
              <a:t>High </a:t>
            </a:r>
            <a:r>
              <a:rPr lang="en-US" dirty="0"/>
              <a:t>likelihood for on-time task completion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Potential for delay to task completion (corrective actions have been implemented)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Strong likelihood for delayed task completion OR corrective actions have no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SLIDE                                                                                                        New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                          Initiative Summary Status </a:t>
            </a:r>
            <a:endParaRPr lang="en-US" sz="2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709400" y="5107194"/>
            <a:ext cx="2479280" cy="121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887683" y="4963886"/>
            <a:ext cx="2122715" cy="111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87682" y="4639733"/>
            <a:ext cx="32004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1" u="sng" dirty="0">
                <a:solidFill>
                  <a:srgbClr val="000000"/>
                </a:solidFill>
                <a:latin typeface="+mj-lt"/>
              </a:rPr>
              <a:t>Financial Status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 b="1" u="sng" dirty="0">
              <a:solidFill>
                <a:srgbClr val="000000"/>
              </a:solidFill>
              <a:latin typeface="+mj-lt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+mj-lt"/>
              </a:rPr>
              <a:t>Spending is within 5% (+/-) of planned expenditures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 dirty="0">
              <a:solidFill>
                <a:srgbClr val="000000"/>
              </a:solidFill>
              <a:latin typeface="+mj-lt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+mj-lt"/>
              </a:rPr>
              <a:t>Spending is between 5% and 10% (+/-) of planned expenditures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 dirty="0">
              <a:solidFill>
                <a:srgbClr val="000000"/>
              </a:solidFill>
              <a:latin typeface="+mj-lt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+mj-lt"/>
              </a:rPr>
              <a:t>Spending has exceeded planned expenditures by 10% (+/-)</a:t>
            </a: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045029" y="3091543"/>
            <a:ext cx="75383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FF0000"/>
                </a:solidFill>
                <a:latin typeface="Arial Black" pitchFamily="34" charset="0"/>
              </a:rPr>
              <a:t>PENDING FURTHER REVIEW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29" y="5116786"/>
            <a:ext cx="274637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509" y="4800693"/>
            <a:ext cx="2746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28" y="5463905"/>
            <a:ext cx="249763" cy="25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01" y="4824757"/>
            <a:ext cx="228381" cy="237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736" y="5119980"/>
            <a:ext cx="251509" cy="26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427" y="5439051"/>
            <a:ext cx="205255" cy="21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Oval 24"/>
          <p:cNvSpPr/>
          <p:nvPr/>
        </p:nvSpPr>
        <p:spPr>
          <a:xfrm>
            <a:off x="7108372" y="1297063"/>
            <a:ext cx="794658" cy="1141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7641772" y="566057"/>
            <a:ext cx="446314" cy="7944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59001" y="6172200"/>
            <a:ext cx="4182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33" y="5841657"/>
            <a:ext cx="7423680" cy="601476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45533" y="5503147"/>
            <a:ext cx="524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New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77333" y="5723775"/>
            <a:ext cx="228600" cy="1178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53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2426"/>
          </a:xfrm>
        </p:spPr>
        <p:txBody>
          <a:bodyPr>
            <a:normAutofit/>
          </a:bodyPr>
          <a:lstStyle/>
          <a:p>
            <a:pPr algn="r"/>
            <a:r>
              <a:rPr lang="en-US" sz="25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IN#</a:t>
            </a:r>
            <a:r>
              <a:rPr lang="en-US" sz="25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Schedule</a:t>
            </a:r>
            <a:endParaRPr lang="en-US" sz="2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5308601" y="1441174"/>
            <a:ext cx="3538516" cy="954893"/>
          </a:xfrm>
        </p:spPr>
        <p:txBody>
          <a:bodyPr>
            <a:noAutofit/>
          </a:bodyPr>
          <a:lstStyle/>
          <a:p>
            <a:pPr marL="228600" indent="0">
              <a:buNone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Please make sure that </a:t>
            </a:r>
            <a:r>
              <a:rPr lang="en-US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 &amp; finish and </a:t>
            </a:r>
            <a:r>
              <a:rPr lang="en-US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start &amp; finish dates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are included on your schedule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60600"/>
            <a:ext cx="8124825" cy="29908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2472268" y="2040467"/>
            <a:ext cx="2904066" cy="6350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804305" y="1870605"/>
            <a:ext cx="665162" cy="169862"/>
          </a:xfrm>
          <a:prstGeom prst="straightConnector1">
            <a:avLst/>
          </a:prstGeom>
          <a:ln w="158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26533" y="5452533"/>
            <a:ext cx="7956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Note:  Provide MS Project-based summary schedule that displays all major tasks with milestones and deliverables. Provide roll-ups to level 3 or 4, but the schedule should not exceed 1 PowerPoint slide.  However, extra schedule slides can be included as back-ups to address particular areas of concern if necessary.  (Note:  Initial schedule should remain constant – with all future deviations shown from that point)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771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78400" y="414866"/>
            <a:ext cx="3708400" cy="829734"/>
          </a:xfrm>
        </p:spPr>
        <p:txBody>
          <a:bodyPr wrap="square" anchor="t">
            <a:normAutofit/>
          </a:bodyPr>
          <a:lstStyle/>
          <a:p>
            <a:r>
              <a:rPr lang="en-US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 Details (1 of 2)</a:t>
            </a:r>
            <a:br>
              <a:rPr lang="en-US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(VALU: Jane Doe/Vendor: John Doe)            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304799" y="1441174"/>
            <a:ext cx="8542317" cy="4808683"/>
          </a:xfrm>
        </p:spPr>
        <p:txBody>
          <a:bodyPr>
            <a:normAutofit lnSpcReduction="10000"/>
          </a:bodyPr>
          <a:lstStyle/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None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Each task will have its own set of the following information:  </a:t>
            </a:r>
          </a:p>
          <a:p>
            <a:pPr marL="0" lvl="0" indent="0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None/>
              <a:defRPr/>
            </a:pPr>
            <a:r>
              <a:rPr lang="en-US" sz="1800" b="1" kern="0" dirty="0">
                <a:solidFill>
                  <a:srgbClr val="000000"/>
                </a:solidFill>
                <a:latin typeface="Times New Roman"/>
              </a:rPr>
              <a:t>Task # (Name):</a:t>
            </a: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 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Objectives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List the objectives for the task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 Execution Plan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Indicate how this task will be completed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For training vendors only, include the number of planned courses; and if using the same resources, include the number of additional courses that you could conduct.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2000" kern="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Dependencies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List any dependencies for the task (ex. cross projects, critical path, IT Component, </a:t>
            </a:r>
            <a:r>
              <a:rPr lang="en-US" kern="0" dirty="0" err="1">
                <a:solidFill>
                  <a:srgbClr val="000000"/>
                </a:solidFill>
                <a:latin typeface="Times New Roman"/>
              </a:rPr>
              <a:t>etc</a:t>
            </a:r>
            <a:r>
              <a:rPr lang="en-US" kern="0" dirty="0">
                <a:solidFill>
                  <a:srgbClr val="000000"/>
                </a:solidFill>
                <a:latin typeface="Times New Roman"/>
              </a:rPr>
              <a:t>)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Assumptions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List any assumptions for the task</a:t>
            </a:r>
          </a:p>
          <a:p>
            <a:pPr marL="225425" lvl="0" indent="-225425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/>
              </a:rPr>
              <a:t>Resources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Times New Roman"/>
              </a:rPr>
              <a:t>List any resources that may be needed to complete this task (ex. travel, SPI, </a:t>
            </a:r>
            <a:r>
              <a:rPr lang="en-US" kern="0" dirty="0" err="1">
                <a:solidFill>
                  <a:srgbClr val="000000"/>
                </a:solidFill>
                <a:latin typeface="Times New Roman"/>
              </a:rPr>
              <a:t>etc</a:t>
            </a:r>
            <a:r>
              <a:rPr lang="en-US" kern="0" dirty="0">
                <a:solidFill>
                  <a:srgbClr val="000000"/>
                </a:solidFill>
                <a:latin typeface="Times New Roman"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2" name="TextBox 1"/>
          <p:cNvSpPr txBox="1"/>
          <p:nvPr/>
        </p:nvSpPr>
        <p:spPr>
          <a:xfrm>
            <a:off x="406398" y="491067"/>
            <a:ext cx="1422401" cy="60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888067" y="254002"/>
            <a:ext cx="3005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FF0000"/>
                </a:solidFill>
              </a:rPr>
              <a:t>Include the names of the VALU and Vendor POCs for each task.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37881" y="704850"/>
            <a:ext cx="586052" cy="2518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5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003800" y="575733"/>
            <a:ext cx="3843317" cy="721330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 Details </a:t>
            </a:r>
            <a:r>
              <a:rPr lang="en-US" sz="2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(2 </a:t>
            </a:r>
            <a:r>
              <a:rPr lang="en-US" sz="2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2)</a:t>
            </a:r>
            <a:br>
              <a:rPr lang="en-US" sz="2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7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26" y="1571714"/>
            <a:ext cx="8279086" cy="4548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408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537893984"/>
              </p:ext>
            </p:extLst>
          </p:nvPr>
        </p:nvGraphicFramePr>
        <p:xfrm>
          <a:off x="457200" y="1380067"/>
          <a:ext cx="8314267" cy="3107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r:id="rId4" imgW="8181541" imgH="3932261" progId="Excel.Chart.8">
                  <p:embed/>
                </p:oleObj>
              </mc:Choice>
              <mc:Fallback>
                <p:oleObj r:id="rId4" imgW="8181541" imgH="3932261" progId="Excel.Chart.8">
                  <p:embed/>
                  <p:pic>
                    <p:nvPicPr>
                      <p:cNvPr id="0" name="Chart 1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80067"/>
                        <a:ext cx="8314267" cy="3107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6933" y="5342468"/>
            <a:ext cx="6866467" cy="907390"/>
          </a:xfrm>
        </p:spPr>
        <p:txBody>
          <a:bodyPr>
            <a:normAutofit fontScale="77500" lnSpcReduction="20000"/>
          </a:bodyPr>
          <a:lstStyle/>
          <a:p>
            <a:r>
              <a:rPr lang="en-US" b="1" i="1" dirty="0"/>
              <a:t>Note: (To be completed by training vendors ONLY.) </a:t>
            </a:r>
            <a:r>
              <a:rPr lang="en-US" dirty="0"/>
              <a:t>For each training delivery task, provide a graph showing </a:t>
            </a:r>
          </a:p>
          <a:p>
            <a:r>
              <a:rPr lang="en-US" dirty="0"/>
              <a:t>planned vs. actual course delivery for the duration of the PoP similar to the Advance graph shown above.  Show  </a:t>
            </a:r>
          </a:p>
          <a:p>
            <a:r>
              <a:rPr lang="en-US" dirty="0"/>
              <a:t>Courses rescheduled (only those that resulted in a cost impact),courses planned, actual courses completed,  </a:t>
            </a:r>
          </a:p>
          <a:p>
            <a:r>
              <a:rPr lang="en-US" dirty="0"/>
              <a:t>and cancellations. Include the number of new training requests from Learning Leaders per </a:t>
            </a:r>
            <a:r>
              <a:rPr lang="en-US" dirty="0" smtClean="0"/>
              <a:t>month.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2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Training Delivery Task –Course Status</a:t>
            </a:r>
            <a:br>
              <a:rPr lang="en-US" sz="2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914134"/>
            <a:ext cx="7247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        </a:t>
            </a:r>
            <a:r>
              <a:rPr lang="en-US" sz="3200" dirty="0" smtClean="0">
                <a:solidFill>
                  <a:srgbClr val="FF0000"/>
                </a:solidFill>
              </a:rPr>
              <a:t>PENDING FURTHER REVIEW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611279"/>
              </p:ext>
            </p:extLst>
          </p:nvPr>
        </p:nvGraphicFramePr>
        <p:xfrm>
          <a:off x="1168401" y="4597400"/>
          <a:ext cx="45212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Worksheet" r:id="rId7" imgW="4886460" imgH="514350" progId="Excel.Sheet.12">
                  <p:embed/>
                </p:oleObj>
              </mc:Choice>
              <mc:Fallback>
                <p:oleObj name="Worksheet" r:id="rId7" imgW="4886460" imgH="514350" progId="Excel.Sheet.12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401" y="4597400"/>
                        <a:ext cx="45212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96733" y="1380068"/>
            <a:ext cx="2294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Planned vs. Actual</a:t>
            </a:r>
          </a:p>
        </p:txBody>
      </p:sp>
    </p:spTree>
    <p:extLst>
      <p:ext uri="{BB962C8B-B14F-4D97-AF65-F5344CB8AC3E}">
        <p14:creationId xmlns:p14="http://schemas.microsoft.com/office/powerpoint/2010/main" val="797556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799" y="397932"/>
            <a:ext cx="6578600" cy="899131"/>
          </a:xfrm>
        </p:spPr>
        <p:txBody>
          <a:bodyPr anchor="t">
            <a:normAutofit/>
          </a:bodyPr>
          <a:lstStyle/>
          <a:p>
            <a:pPr algn="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Rescheduled Courses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(with cost impact)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304799" y="1441174"/>
            <a:ext cx="8542317" cy="2402693"/>
          </a:xfrm>
        </p:spPr>
        <p:txBody>
          <a:bodyPr>
            <a:normAutofit/>
          </a:bodyPr>
          <a:lstStyle/>
          <a:p>
            <a:pPr marL="0" lvl="0" indent="0" defTabSz="9144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None/>
            </a:pPr>
            <a:r>
              <a:rPr lang="en-US" altLang="en-US" sz="2000" kern="0" dirty="0">
                <a:solidFill>
                  <a:srgbClr val="000000"/>
                </a:solidFill>
                <a:latin typeface="Times New Roman"/>
              </a:rPr>
              <a:t>List rescheduled courses since the last review. 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endParaRPr lang="en-US" altLang="en-US" sz="1800" kern="0" dirty="0">
              <a:solidFill>
                <a:srgbClr val="000000"/>
              </a:solidFill>
              <a:latin typeface="Times New Roman"/>
            </a:endParaRP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Times New Roman"/>
              </a:rPr>
              <a:t>Course Name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Times New Roman"/>
              </a:rPr>
              <a:t>Reason for rescheduling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Times New Roman"/>
              </a:rPr>
              <a:t>Name of facility that made the request</a:t>
            </a:r>
          </a:p>
          <a:p>
            <a:pPr marL="573088" lvl="1" indent="-233363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</a:pPr>
            <a:r>
              <a:rPr lang="en-US" altLang="en-US" sz="1800" kern="0" dirty="0">
                <a:solidFill>
                  <a:srgbClr val="FF0000"/>
                </a:solidFill>
                <a:latin typeface="Times New Roman"/>
              </a:rPr>
              <a:t>Total Cost</a:t>
            </a:r>
          </a:p>
          <a:p>
            <a:pPr marL="0" lvl="3" indent="0">
              <a:buNone/>
            </a:pPr>
            <a:endParaRPr lang="en-US" sz="2800" dirty="0"/>
          </a:p>
          <a:p>
            <a:pPr marL="857250" lvl="2" indent="-457200"/>
            <a:endParaRPr lang="en-US" sz="26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0267" y="4834467"/>
            <a:ext cx="779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Verdana"/>
              </a:rPr>
              <a:t>Note: </a:t>
            </a:r>
            <a:r>
              <a:rPr lang="en-US" sz="1100" b="1" i="1" dirty="0">
                <a:solidFill>
                  <a:srgbClr val="000000"/>
                </a:solidFill>
                <a:latin typeface="Verdana"/>
              </a:rPr>
              <a:t>(To be completed by training vendors ONLY.) .</a:t>
            </a:r>
            <a:r>
              <a:rPr lang="en-US" sz="1100" dirty="0">
                <a:solidFill>
                  <a:srgbClr val="000000"/>
                </a:solidFill>
                <a:latin typeface="Verdana"/>
              </a:rPr>
              <a:t>  Provide details for </a:t>
            </a:r>
            <a:r>
              <a:rPr lang="en-US" sz="1100" u="sng" dirty="0">
                <a:solidFill>
                  <a:srgbClr val="000000"/>
                </a:solidFill>
                <a:latin typeface="Verdana"/>
              </a:rPr>
              <a:t>rescheduled courses that resulted in a cost impact ONLY. </a:t>
            </a:r>
            <a:endParaRPr lang="en-US" sz="1100" b="1" u="sng" dirty="0">
              <a:solidFill>
                <a:srgbClr val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5290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09599" y="5682602"/>
            <a:ext cx="7560733" cy="613568"/>
          </a:xfrm>
        </p:spPr>
        <p:txBody>
          <a:bodyPr>
            <a:normAutofit lnSpcReduction="10000"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  <a:latin typeface="Verdana"/>
                <a:cs typeface="+mn-cs"/>
              </a:rPr>
              <a:t>Note: </a:t>
            </a:r>
            <a:r>
              <a:rPr lang="en-US" sz="1200" b="1" i="1" dirty="0">
                <a:solidFill>
                  <a:srgbClr val="000000"/>
                </a:solidFill>
                <a:latin typeface="Verdana"/>
                <a:cs typeface="+mn-cs"/>
              </a:rPr>
              <a:t>(To be completed by training vendors ONLY.) </a:t>
            </a:r>
            <a:r>
              <a:rPr lang="en-US" sz="1200" dirty="0">
                <a:solidFill>
                  <a:srgbClr val="000000"/>
                </a:solidFill>
                <a:latin typeface="Verdana"/>
                <a:cs typeface="+mn-cs"/>
              </a:rPr>
              <a:t>Optional, but recommended for each training delivery task.  Provide metrics for lecture style classes, webinars, keynotes.  Provide attendance metrics, if available (i.e., registered, complete, no-shows).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Training Delivery Task – Student Status</a:t>
            </a:r>
            <a:endParaRPr lang="en-US" sz="2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1422400"/>
            <a:ext cx="7973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Planned vs. Actual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Picture Placeholder 10"/>
          <p:cNvGraphicFramePr>
            <a:graphicFrameLocks noGrp="1" noChangeAspect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517595459"/>
              </p:ext>
            </p:extLst>
          </p:nvPr>
        </p:nvGraphicFramePr>
        <p:xfrm>
          <a:off x="609600" y="1828800"/>
          <a:ext cx="6951663" cy="359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Worksheet" r:id="rId4" imgW="6724620" imgH="4105365" progId="Excel.Sheet.12">
                  <p:embed/>
                </p:oleObj>
              </mc:Choice>
              <mc:Fallback>
                <p:oleObj name="Worksheet" r:id="rId4" imgW="6724620" imgH="4105365" progId="Excel.Sheet.1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6951663" cy="359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94267" y="3308867"/>
            <a:ext cx="6866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PENDING FURTHER REVIEW</a:t>
            </a:r>
            <a:endParaRPr lang="en-US" sz="3600" dirty="0"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9546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94467" y="274638"/>
            <a:ext cx="6392332" cy="1022426"/>
          </a:xfrm>
        </p:spPr>
        <p:txBody>
          <a:bodyPr anchor="ctr">
            <a:normAutofit fontScale="90000"/>
          </a:bodyPr>
          <a:lstStyle/>
          <a:p>
            <a:pPr algn="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Financial Status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736600" y="2624667"/>
            <a:ext cx="8110516" cy="33104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 smtClean="0"/>
              <a:t>							</a:t>
            </a:r>
            <a:endParaRPr lang="en-US" sz="2800" dirty="0" smtClean="0">
              <a:latin typeface="Calibri" panose="020F0502020204030204" pitchFamily="34" charset="0"/>
            </a:endParaRPr>
          </a:p>
          <a:p>
            <a:pPr marL="0" lvl="3" indent="0">
              <a:buNone/>
            </a:pPr>
            <a:endParaRPr lang="en-US" sz="2800" dirty="0"/>
          </a:p>
          <a:p>
            <a:pPr marL="857250" lvl="2" indent="-457200"/>
            <a:endParaRPr lang="en-US" sz="26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5734" y="1405467"/>
            <a:ext cx="7780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Planned vs. Actual ($ thousands) – MM/DD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466920"/>
              </p:ext>
            </p:extLst>
          </p:nvPr>
        </p:nvGraphicFramePr>
        <p:xfrm>
          <a:off x="457200" y="1794821"/>
          <a:ext cx="8227106" cy="360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736600" y="5528733"/>
            <a:ext cx="7672388" cy="430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100" b="1" u="sng" dirty="0"/>
              <a:t>IMPORTANT NOTE</a:t>
            </a:r>
            <a:r>
              <a:rPr lang="en-US" altLang="en-US" sz="1100" b="1" dirty="0"/>
              <a:t>: </a:t>
            </a:r>
            <a:r>
              <a:rPr lang="en-US" altLang="en-US" sz="1100" dirty="0"/>
              <a:t>Add footnotes for providing explanations for significant variations in the data shown on the graph.</a:t>
            </a:r>
          </a:p>
          <a:p>
            <a:pPr algn="ctr" eaLnBrk="1" hangingPunct="1"/>
            <a:r>
              <a:rPr lang="en-US" altLang="en-US" sz="1100" b="1" i="1" dirty="0"/>
              <a:t>Example: </a:t>
            </a:r>
            <a:r>
              <a:rPr lang="en-US" altLang="en-US" sz="1100" b="1" i="1" dirty="0" smtClean="0"/>
              <a:t>         </a:t>
            </a:r>
            <a:r>
              <a:rPr lang="en-US" altLang="en-US" sz="1100" b="1" i="1" dirty="0"/>
              <a:t>Underburned in March 2010 due to delays in obtaining data from SMEs</a:t>
            </a: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 flipH="1">
            <a:off x="2514600" y="5744176"/>
            <a:ext cx="176801" cy="174403"/>
          </a:xfrm>
          <a:prstGeom prst="ellipse">
            <a:avLst/>
          </a:prstGeom>
          <a:solidFill>
            <a:srgbClr val="2D2D8A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934" y="5154710"/>
            <a:ext cx="592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New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11162" y="5405438"/>
            <a:ext cx="325438" cy="381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81666" y="3064932"/>
            <a:ext cx="6766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PENDING FURTHER REVIEW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7235063" y="2579026"/>
            <a:ext cx="192181" cy="189573"/>
          </a:xfrm>
          <a:prstGeom prst="ellipse">
            <a:avLst/>
          </a:prstGeom>
          <a:solidFill>
            <a:srgbClr val="2D2D8A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930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Note: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table should be a cumulative list of all issues through the current VMPR reporting period.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Issues that have been closed should be moved to the end of the list. 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022426"/>
          </a:xfrm>
        </p:spPr>
        <p:txBody>
          <a:bodyPr anchor="t">
            <a:norm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note pages for descriptions of column headings.</a:t>
            </a:r>
            <a:b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Picture Placeholder 8"/>
          <p:cNvSpPr txBox="1">
            <a:spLocks/>
          </p:cNvSpPr>
          <p:nvPr/>
        </p:nvSpPr>
        <p:spPr>
          <a:xfrm>
            <a:off x="1828799" y="1360388"/>
            <a:ext cx="5486400" cy="3755476"/>
          </a:xfrm>
          <a:prstGeom prst="rect">
            <a:avLst/>
          </a:prstGeom>
        </p:spPr>
      </p:sp>
      <p:graphicFrame>
        <p:nvGraphicFramePr>
          <p:cNvPr id="13" name="Group 84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634407446"/>
              </p:ext>
            </p:extLst>
          </p:nvPr>
        </p:nvGraphicFramePr>
        <p:xfrm>
          <a:off x="296333" y="1410633"/>
          <a:ext cx="8627533" cy="370523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84667"/>
                <a:gridCol w="740261"/>
                <a:gridCol w="1096346"/>
                <a:gridCol w="2440454"/>
                <a:gridCol w="2094275"/>
                <a:gridCol w="1031269"/>
                <a:gridCol w="740261"/>
              </a:tblGrid>
              <a:tr h="558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#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Task #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Issue Name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Issue Description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Proposed Resolution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Resolution Date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Status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</a:tr>
              <a:tr h="777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Brief descriptive name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Clear and concise description of the issue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215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Example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  <a:endParaRPr kumimoji="0" lang="en-US" sz="1100" b="1" i="0" u="sng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Limited availability of SMEs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Conducting interviews with SMEs has not been completed as scheduled due to limited availability of SMEs which will delay the delivery of the quarterly report.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4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271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799" cy="1022426"/>
          </a:xfrm>
        </p:spPr>
        <p:txBody>
          <a:bodyPr anchor="t">
            <a:norm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note pages for descriptions of column headings</a:t>
            </a:r>
            <a:b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254001"/>
            <a:ext cx="1752598" cy="4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Group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210618"/>
              </p:ext>
            </p:extLst>
          </p:nvPr>
        </p:nvGraphicFramePr>
        <p:xfrm>
          <a:off x="112713" y="1066800"/>
          <a:ext cx="8882063" cy="335915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24884"/>
                <a:gridCol w="653004"/>
                <a:gridCol w="1447800"/>
                <a:gridCol w="1295400"/>
                <a:gridCol w="457200"/>
                <a:gridCol w="533400"/>
                <a:gridCol w="2507714"/>
                <a:gridCol w="835699"/>
                <a:gridCol w="926962"/>
              </a:tblGrid>
              <a:tr h="45726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#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Task #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Risk Name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Risk Statement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Risk Level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Proposed Mitigation Strategy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Impact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Date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Status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</a:tr>
              <a:tr h="21337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Prob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Impact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1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Brief descriptive name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Risk Event (“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if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” statement), Impact (“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then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” statement)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5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lang="en-US" sz="1200" b="1" u="sng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Example: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Extended coding duration</a:t>
                      </a:r>
                      <a:endParaRPr kumimoji="0" 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If</a:t>
                      </a:r>
                      <a:r>
                        <a:rPr lang="en-US" sz="1200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developers cannot complete the code by March 5, </a:t>
                      </a:r>
                      <a:r>
                        <a:rPr lang="en-US" sz="12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2007,</a:t>
                      </a:r>
                      <a:r>
                        <a:rPr lang="en-US" sz="1200" baseline="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then</a:t>
                      </a:r>
                      <a:r>
                        <a:rPr lang="en-US" sz="12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the start of testing and the project itself may be delayed by up to three weeks.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10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rgbClr val="0B1F6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23" marR="9142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" y="4795838"/>
            <a:ext cx="3810000" cy="1169987"/>
          </a:xfrm>
          <a:prstGeom prst="rect">
            <a:avLst/>
          </a:prstGeom>
          <a:noFill/>
          <a:ln>
            <a:solidFill>
              <a:srgbClr val="5F5F5F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b="1" u="sng" dirty="0">
                <a:solidFill>
                  <a:srgbClr val="FF0000"/>
                </a:solidFill>
                <a:latin typeface="+mj-lt"/>
                <a:cs typeface="+mn-cs"/>
              </a:rPr>
              <a:t>Probability</a:t>
            </a:r>
          </a:p>
          <a:p>
            <a:pPr>
              <a:defRPr/>
            </a:pPr>
            <a:endParaRPr lang="en-US" sz="1000" b="1" u="sng" dirty="0">
              <a:solidFill>
                <a:srgbClr val="FF0000"/>
              </a:solidFill>
              <a:latin typeface="+mj-lt"/>
              <a:cs typeface="+mn-cs"/>
            </a:endParaRPr>
          </a:p>
          <a:p>
            <a:pPr>
              <a:defRPr/>
            </a:pPr>
            <a:r>
              <a:rPr lang="en-US" sz="1000" b="1" dirty="0">
                <a:solidFill>
                  <a:srgbClr val="FF0000"/>
                </a:solidFill>
                <a:latin typeface="+mj-lt"/>
                <a:cs typeface="+mn-cs"/>
              </a:rPr>
              <a:t>LOW (L)	</a:t>
            </a:r>
            <a:r>
              <a:rPr lang="en-US" sz="1000" dirty="0">
                <a:solidFill>
                  <a:srgbClr val="FF0000"/>
                </a:solidFill>
                <a:latin typeface="+mj-lt"/>
                <a:cs typeface="+mn-cs"/>
              </a:rPr>
              <a:t>1% - 40%    - Highly Improbable/Unlikely</a:t>
            </a:r>
          </a:p>
          <a:p>
            <a:pPr>
              <a:defRPr/>
            </a:pPr>
            <a:endParaRPr lang="en-US" sz="1000" dirty="0">
              <a:solidFill>
                <a:srgbClr val="FF0000"/>
              </a:solidFill>
              <a:latin typeface="+mj-lt"/>
              <a:cs typeface="+mn-cs"/>
            </a:endParaRPr>
          </a:p>
          <a:p>
            <a:pPr>
              <a:defRPr/>
            </a:pPr>
            <a:r>
              <a:rPr lang="en-US" sz="1000" b="1" dirty="0">
                <a:solidFill>
                  <a:srgbClr val="FF0000"/>
                </a:solidFill>
                <a:latin typeface="+mj-lt"/>
                <a:cs typeface="+mn-cs"/>
              </a:rPr>
              <a:t>MED (M)  	</a:t>
            </a:r>
            <a:r>
              <a:rPr lang="en-US" sz="1000" dirty="0">
                <a:solidFill>
                  <a:srgbClr val="FF0000"/>
                </a:solidFill>
                <a:latin typeface="+mj-lt"/>
                <a:cs typeface="+mn-cs"/>
              </a:rPr>
              <a:t>41% - 60%  </a:t>
            </a:r>
            <a:r>
              <a:rPr lang="en-US" sz="1000" dirty="0">
                <a:solidFill>
                  <a:srgbClr val="FF0000"/>
                </a:solidFill>
                <a:latin typeface="+mj-lt"/>
              </a:rPr>
              <a:t>- Possible</a:t>
            </a:r>
          </a:p>
          <a:p>
            <a:pPr>
              <a:defRPr/>
            </a:pPr>
            <a:endParaRPr lang="en-US" sz="1000" dirty="0">
              <a:solidFill>
                <a:srgbClr val="FF0000"/>
              </a:solidFill>
              <a:latin typeface="+mj-lt"/>
              <a:cs typeface="+mn-cs"/>
            </a:endParaRPr>
          </a:p>
          <a:p>
            <a:pPr>
              <a:defRPr/>
            </a:pPr>
            <a:r>
              <a:rPr lang="en-US" sz="1000" b="1" dirty="0">
                <a:solidFill>
                  <a:srgbClr val="FF0000"/>
                </a:solidFill>
                <a:latin typeface="+mj-lt"/>
                <a:cs typeface="+mn-cs"/>
              </a:rPr>
              <a:t>HIGH (H)	</a:t>
            </a:r>
            <a:r>
              <a:rPr lang="en-US" sz="1000" dirty="0">
                <a:solidFill>
                  <a:srgbClr val="FF0000"/>
                </a:solidFill>
                <a:latin typeface="+mj-lt"/>
                <a:cs typeface="+mn-cs"/>
              </a:rPr>
              <a:t>61% - 99%  - Probable/Extremely Likely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54951"/>
              </p:ext>
            </p:extLst>
          </p:nvPr>
        </p:nvGraphicFramePr>
        <p:xfrm>
          <a:off x="4114800" y="4535488"/>
          <a:ext cx="4843464" cy="148431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210866"/>
                <a:gridCol w="1210866"/>
                <a:gridCol w="1210866"/>
                <a:gridCol w="1210866"/>
              </a:tblGrid>
              <a:tr h="342305">
                <a:tc>
                  <a:txBody>
                    <a:bodyPr/>
                    <a:lstStyle/>
                    <a:p>
                      <a:pPr algn="ctr"/>
                      <a:r>
                        <a:rPr lang="en-US" sz="1000" u="sng" dirty="0" smtClean="0"/>
                        <a:t>Impact</a:t>
                      </a:r>
                      <a:endParaRPr lang="en-US" sz="1000" u="sng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LOW (L)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MED (M)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HIGH</a:t>
                      </a:r>
                      <a:r>
                        <a:rPr lang="en-US" sz="1000" baseline="0" dirty="0" smtClean="0"/>
                        <a:t> (H)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</a:tr>
              <a:tr h="342305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Cost 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endParaRPr lang="en-US" sz="80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endParaRPr lang="en-US" sz="80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</a:tr>
              <a:tr h="457398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Schedule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Minimal</a:t>
                      </a:r>
                      <a:r>
                        <a:rPr lang="en-US" sz="800" baseline="0" dirty="0" smtClean="0"/>
                        <a:t> schedule slippage</a:t>
                      </a:r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Moderate schedule slippage</a:t>
                      </a:r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Significant</a:t>
                      </a:r>
                      <a:r>
                        <a:rPr lang="en-US" sz="800" baseline="0" dirty="0" smtClean="0"/>
                        <a:t> schedule slippage, recovery impossible</a:t>
                      </a:r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</a:tr>
              <a:tr h="342305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Performance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 anchor="ctr"/>
                </a:tc>
                <a:tc>
                  <a:txBody>
                    <a:bodyPr/>
                    <a:lstStyle/>
                    <a:p>
                      <a:endParaRPr lang="en-US" sz="80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45740" marB="4574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771" y="6249857"/>
            <a:ext cx="8180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This table should be a cumulative list of all Risks identified through the current VMPR reporting period.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67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62001" y="2904066"/>
            <a:ext cx="5748866" cy="2091267"/>
          </a:xfrm>
        </p:spPr>
        <p:txBody>
          <a:bodyPr anchor="ctr">
            <a:normAutofit/>
          </a:bodyPr>
          <a:lstStyle/>
          <a:p>
            <a:r>
              <a:rPr lang="en-US" sz="1800" dirty="0" smtClean="0"/>
              <a:t>Note:  Should be for the current VMPR reporting period. 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43467" y="1770208"/>
            <a:ext cx="8229600" cy="144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912813" indent="-169863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317625" indent="-169863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Font typeface="Times" pitchFamily="18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1768475" indent="-169863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5pPr>
            <a:lvl6pPr marL="2225675" indent="-169863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682875" indent="-169863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140075" indent="-169863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597275" indent="-169863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225425" marR="0" lvl="0" indent="-225425" algn="l" defTabSz="914400" rtl="0" eaLnBrk="0" fontAlgn="base" latinLnBrk="0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en-US" alt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List any lessons learned from the overall project, not task specific.</a:t>
            </a:r>
            <a:endParaRPr kumimoji="0" lang="en-US" alt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505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50266" y="274638"/>
            <a:ext cx="4436533" cy="1022426"/>
          </a:xfrm>
        </p:spPr>
        <p:txBody>
          <a:bodyPr>
            <a:normAutofit/>
          </a:bodyPr>
          <a:lstStyle/>
          <a:p>
            <a:pPr algn="r"/>
            <a:r>
              <a:rPr lang="en-US" sz="4000" dirty="0" smtClean="0"/>
              <a:t>Questions?</a:t>
            </a:r>
            <a:endParaRPr lang="en-US" sz="4000" dirty="0"/>
          </a:p>
        </p:txBody>
      </p:sp>
      <p:pic>
        <p:nvPicPr>
          <p:cNvPr id="7" name="Picture 3" descr="MCj007871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1622425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30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3F72"/>
      </a:accent1>
      <a:accent2>
        <a:srgbClr val="156570"/>
      </a:accent2>
      <a:accent3>
        <a:srgbClr val="B86125"/>
      </a:accent3>
      <a:accent4>
        <a:srgbClr val="C79900"/>
      </a:accent4>
      <a:accent5>
        <a:srgbClr val="C4262E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FY06 Presentation Templat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FY06 Presentation Template">
    <a:majorFont>
      <a:latin typeface="Verdana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E8AEFDA8FB5846A63D14568AF85221" ma:contentTypeVersion="0" ma:contentTypeDescription="Create a new document." ma:contentTypeScope="" ma:versionID="f13922a9b054910c435c6df5137210a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97343DD-80E8-453C-9C51-E2F11EE44B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9F9A9B71-10D9-479F-AF1E-06DD5976F0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20AEE6-B04E-4EEF-9C67-A94DCAC4C3E7}">
  <ds:schemaRefs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6022</TotalTime>
  <Words>1178</Words>
  <Application>Microsoft Office PowerPoint</Application>
  <PresentationFormat>On-screen Show (4:3)</PresentationFormat>
  <Paragraphs>253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Microsoft Excel Chart</vt:lpstr>
      <vt:lpstr>Worksheet</vt:lpstr>
      <vt:lpstr>VALU Monthly Project Review (VMPR) </vt:lpstr>
      <vt:lpstr>Agenda</vt:lpstr>
      <vt:lpstr>Executive Summary </vt:lpstr>
      <vt:lpstr>Project Overview </vt:lpstr>
      <vt:lpstr>Review of Action Items </vt:lpstr>
      <vt:lpstr>See note pages for descriptions of column headings.                                                                                                       Contract Status IN #   </vt:lpstr>
      <vt:lpstr>UPDATED SLIDE                                                                                                        New                                                      Initiative Summary Status </vt:lpstr>
      <vt:lpstr>IN# Schedule</vt:lpstr>
      <vt:lpstr>Task Details (1 of 2)   (VALU: Jane Doe/Vendor: John Doe)             </vt:lpstr>
      <vt:lpstr>Task Details (2 of 2) </vt:lpstr>
      <vt:lpstr>Training Delivery Task –Course Status  </vt:lpstr>
      <vt:lpstr>Rescheduled Courses (with cost impact)</vt:lpstr>
      <vt:lpstr>Training Delivery Task – Student Status</vt:lpstr>
      <vt:lpstr>  Financial Status  </vt:lpstr>
      <vt:lpstr>See note pages for descriptions of column headings.                                                                                                   Issues</vt:lpstr>
      <vt:lpstr>See note pages for descriptions of column headings                                                                                                   Risks</vt:lpstr>
      <vt:lpstr>Lessons Learned</vt:lpstr>
      <vt:lpstr>Questions?</vt:lpstr>
    </vt:vector>
  </TitlesOfParts>
  <Company>U.S. 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 Title</dc:title>
  <dc:subject>ENTER Summary (same as Title)</dc:subject>
  <dc:creator>U.S. Department of Veterans Affairs, VA Learning University</dc:creator>
  <cp:keywords>ENTER Keywords</cp:keywords>
  <cp:lastModifiedBy>Weaver, Heather</cp:lastModifiedBy>
  <cp:revision>139</cp:revision>
  <cp:lastPrinted>2011-05-13T15:25:22Z</cp:lastPrinted>
  <dcterms:created xsi:type="dcterms:W3CDTF">2011-05-12T19:56:03Z</dcterms:created>
  <dcterms:modified xsi:type="dcterms:W3CDTF">2014-04-08T19:13:30Z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Created">
    <vt:lpwstr>YYYY/MM/DD</vt:lpwstr>
  </property>
  <property fmtid="{D5CDD505-2E9C-101B-9397-08002B2CF9AE}" pid="3" name="DateReviewed">
    <vt:lpwstr>YYYY/MM/DD</vt:lpwstr>
  </property>
  <property fmtid="{D5CDD505-2E9C-101B-9397-08002B2CF9AE}" pid="4" name="Language">
    <vt:lpwstr>En</vt:lpwstr>
  </property>
  <property fmtid="{D5CDD505-2E9C-101B-9397-08002B2CF9AE}" pid="5" name="Description">
    <vt:lpwstr>ENTER brief description of document</vt:lpwstr>
  </property>
  <property fmtid="{D5CDD505-2E9C-101B-9397-08002B2CF9AE}" pid="6" name="ContentTypeId">
    <vt:lpwstr>0x010100ECE8AEFDA8FB5846A63D14568AF85221</vt:lpwstr>
  </property>
</Properties>
</file>