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vacomohrd\Documents\Goaling\2016-10-27\summary%20reports%20FY16\MRP%20(FY%202013%20-%20FY%202016)%20Thru%2009-30-2016_10-27-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2400" b="1" i="0" u="none" strike="noStrike" baseline="0">
                <a:effectLst/>
              </a:rPr>
              <a:t>Small Business Achievements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</a:rPr>
              <a:t>Contemporaneous Monthly Reporting 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 Total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TOTAL!$B$1</c:f>
              <c:strCache>
                <c:ptCount val="1"/>
                <c:pt idx="0">
                  <c:v>FY 2013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1">
                  <a:alpha val="75000"/>
                </a:schemeClr>
              </a:solidFill>
              <a:ln>
                <a:solidFill>
                  <a:schemeClr val="accent1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1.6519174041297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TOTAL!$A$2:$A$13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</c:v>
                </c:pt>
                <c:pt idx="11">
                  <c:v>Sep</c:v>
                </c:pt>
              </c:strCache>
            </c:strRef>
          </c:cat>
          <c:val>
            <c:numRef>
              <c:f>TOTAL!$B$2:$B$13</c:f>
              <c:numCache>
                <c:formatCode>0.0%</c:formatCode>
                <c:ptCount val="12"/>
                <c:pt idx="0">
                  <c:v>0.38800000000000001</c:v>
                </c:pt>
                <c:pt idx="1">
                  <c:v>0.35</c:v>
                </c:pt>
                <c:pt idx="2">
                  <c:v>0.32613410061579839</c:v>
                </c:pt>
                <c:pt idx="3">
                  <c:v>0.313</c:v>
                </c:pt>
                <c:pt idx="4">
                  <c:v>0.30537236886867641</c:v>
                </c:pt>
                <c:pt idx="5">
                  <c:v>0.31900000000000001</c:v>
                </c:pt>
                <c:pt idx="6">
                  <c:v>0.32600000000000001</c:v>
                </c:pt>
                <c:pt idx="7">
                  <c:v>0.33900000000000002</c:v>
                </c:pt>
                <c:pt idx="8">
                  <c:v>0.33300000000000002</c:v>
                </c:pt>
                <c:pt idx="9">
                  <c:v>0.34100000000000003</c:v>
                </c:pt>
                <c:pt idx="10">
                  <c:v>0.34699999999999998</c:v>
                </c:pt>
                <c:pt idx="11">
                  <c:v>0.36201665890979712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TOTAL!$C$1</c:f>
              <c:strCache>
                <c:ptCount val="1"/>
                <c:pt idx="0">
                  <c:v>FY 2014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4">
                  <a:alpha val="75000"/>
                </a:schemeClr>
              </a:solidFill>
              <a:ln>
                <a:solidFill>
                  <a:schemeClr val="accent4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4.32640036520325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TOTAL!$A$2:$A$13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</c:v>
                </c:pt>
                <c:pt idx="11">
                  <c:v>Sep</c:v>
                </c:pt>
              </c:strCache>
            </c:strRef>
          </c:cat>
          <c:val>
            <c:numRef>
              <c:f>TOTAL!$C$2:$C$13</c:f>
              <c:numCache>
                <c:formatCode>0.0%</c:formatCode>
                <c:ptCount val="12"/>
                <c:pt idx="0">
                  <c:v>0.40899999999999997</c:v>
                </c:pt>
                <c:pt idx="1">
                  <c:v>0.41</c:v>
                </c:pt>
                <c:pt idx="2">
                  <c:v>0.376</c:v>
                </c:pt>
                <c:pt idx="3">
                  <c:v>0.35799999999999998</c:v>
                </c:pt>
                <c:pt idx="4">
                  <c:v>0.34100000000000003</c:v>
                </c:pt>
                <c:pt idx="5">
                  <c:v>0.34958241056595424</c:v>
                </c:pt>
                <c:pt idx="6">
                  <c:v>0.33961703687948391</c:v>
                </c:pt>
                <c:pt idx="7">
                  <c:v>0.33252602868083364</c:v>
                </c:pt>
                <c:pt idx="8">
                  <c:v>0.33670629849236622</c:v>
                </c:pt>
                <c:pt idx="9">
                  <c:v>0.33800051549207638</c:v>
                </c:pt>
                <c:pt idx="10">
                  <c:v>0.34336929918807102</c:v>
                </c:pt>
                <c:pt idx="11">
                  <c:v>0.34438978625778777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TOTAL!$D$1</c:f>
              <c:strCache>
                <c:ptCount val="1"/>
                <c:pt idx="0">
                  <c:v>FY 2015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3">
                  <a:alpha val="75000"/>
                </a:schemeClr>
              </a:solidFill>
              <a:ln>
                <a:solidFill>
                  <a:schemeClr val="accent3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TOTAL!$A$2:$A$13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</c:v>
                </c:pt>
                <c:pt idx="11">
                  <c:v>Sep</c:v>
                </c:pt>
              </c:strCache>
            </c:strRef>
          </c:cat>
          <c:val>
            <c:numRef>
              <c:f>TOTAL!$D$2:$D$13</c:f>
              <c:numCache>
                <c:formatCode>0.0%</c:formatCode>
                <c:ptCount val="12"/>
                <c:pt idx="0">
                  <c:v>0.41713039456061685</c:v>
                </c:pt>
                <c:pt idx="1">
                  <c:v>0.37387683428012064</c:v>
                </c:pt>
                <c:pt idx="2">
                  <c:v>0.34470351941947786</c:v>
                </c:pt>
                <c:pt idx="3">
                  <c:v>0.31961746384030787</c:v>
                </c:pt>
                <c:pt idx="4">
                  <c:v>0.30599999999999999</c:v>
                </c:pt>
                <c:pt idx="5">
                  <c:v>0.32579808406530636</c:v>
                </c:pt>
                <c:pt idx="6">
                  <c:v>0.30299999999999999</c:v>
                </c:pt>
                <c:pt idx="7">
                  <c:v>0.30064189312596956</c:v>
                </c:pt>
                <c:pt idx="8">
                  <c:v>0.31000337784296844</c:v>
                </c:pt>
                <c:pt idx="9">
                  <c:v>0.315</c:v>
                </c:pt>
                <c:pt idx="10">
                  <c:v>0.309</c:v>
                </c:pt>
                <c:pt idx="11">
                  <c:v>0.33672500304268066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TOTAL!$E$1</c:f>
              <c:strCache>
                <c:ptCount val="1"/>
                <c:pt idx="0">
                  <c:v>FY 2016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  <a:prstDash val="solid"/>
            </a:ln>
          </c:spPr>
          <c:marker>
            <c:symbol val="square"/>
            <c:size val="5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dPt>
            <c:idx val="2"/>
            <c:bubble3D val="0"/>
          </c:dPt>
          <c:dLbls>
            <c:dLbl>
              <c:idx val="0"/>
              <c:layout>
                <c:manualLayout>
                  <c:x val="-8.0032012805122052E-3"/>
                  <c:y val="1.7188459177409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805122048819543E-2"/>
                  <c:y val="2.455494168201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7210884353741496E-2"/>
                  <c:y val="-2.2739036073529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0412290900612243E-2"/>
                  <c:y val="2.9862643842559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2012805122048821E-2"/>
                  <c:y val="3.4972473565087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9.6038415366146452E-3"/>
                  <c:y val="1.7542282352827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8019207683073226E-3"/>
                  <c:y val="1.6252471203530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0412164865946379E-2"/>
                  <c:y val="-2.2876311731751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8.0032012805122052E-3"/>
                  <c:y val="9.40109759007405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8811524609843937E-2"/>
                  <c:y val="-1.5300546448087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2012805122048821E-2"/>
                  <c:y val="1.7486338797814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2012805122048821E-2"/>
                  <c:y val="1.7486338797814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3613445378151259E-2"/>
                  <c:y val="-1.3114754098360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3613445378151259E-2"/>
                  <c:y val="1.5300546448087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7607042817126734E-2"/>
                  <c:y val="-1.5300546448087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 i="0" baseline="0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TOTAL!$A$2:$A$13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</c:v>
                </c:pt>
                <c:pt idx="11">
                  <c:v>Sep</c:v>
                </c:pt>
              </c:strCache>
            </c:strRef>
          </c:cat>
          <c:val>
            <c:numRef>
              <c:f>TOTAL!$E$2:$E$13</c:f>
              <c:numCache>
                <c:formatCode>0.0%</c:formatCode>
                <c:ptCount val="12"/>
                <c:pt idx="0" formatCode="#0.0%">
                  <c:v>0.40100000000000002</c:v>
                </c:pt>
                <c:pt idx="1">
                  <c:v>0.29699999999999999</c:v>
                </c:pt>
                <c:pt idx="2">
                  <c:v>0.30299999999999999</c:v>
                </c:pt>
                <c:pt idx="3" formatCode="#0.0%">
                  <c:v>0.28399999999999997</c:v>
                </c:pt>
                <c:pt idx="4">
                  <c:v>0.26800000000000002</c:v>
                </c:pt>
                <c:pt idx="5">
                  <c:v>0.27200000000000002</c:v>
                </c:pt>
                <c:pt idx="6" formatCode="#0.0%">
                  <c:v>0.25700000000000001</c:v>
                </c:pt>
                <c:pt idx="7" formatCode="#0.0%">
                  <c:v>0.25800000000000001</c:v>
                </c:pt>
                <c:pt idx="8" formatCode="#0.0%">
                  <c:v>0.27500000000000002</c:v>
                </c:pt>
                <c:pt idx="9" formatCode="#0.0%">
                  <c:v>0.26</c:v>
                </c:pt>
                <c:pt idx="10" formatCode="#0.0%">
                  <c:v>0.27100000000000002</c:v>
                </c:pt>
                <c:pt idx="11" formatCode="#0.0%">
                  <c:v>0.313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5111936"/>
        <c:axId val="85113856"/>
      </c:lineChart>
      <c:catAx>
        <c:axId val="85111936"/>
        <c:scaling>
          <c:orientation val="minMax"/>
        </c:scaling>
        <c:delete val="0"/>
        <c:axPos val="b"/>
        <c:majorTickMark val="none"/>
        <c:minorTickMark val="none"/>
        <c:tickLblPos val="low"/>
        <c:txPr>
          <a:bodyPr rot="-2700000"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5113856"/>
        <c:crossesAt val="0.2"/>
        <c:auto val="1"/>
        <c:lblAlgn val="ctr"/>
        <c:lblOffset val="100"/>
        <c:noMultiLvlLbl val="0"/>
      </c:catAx>
      <c:valAx>
        <c:axId val="85113856"/>
        <c:scaling>
          <c:orientation val="minMax"/>
          <c:min val="0.2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5111936"/>
        <c:crosses val="autoZero"/>
        <c:crossBetween val="midCat"/>
        <c:majorUnit val="2.0000000000000004E-2"/>
        <c:minorUnit val="2.0000000000000004E-2"/>
      </c:valAx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ayout/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0.86315</cdr:x>
      <cdr:y>0.69714</cdr:y>
    </cdr:from>
    <cdr:to>
      <cdr:x>0.98559</cdr:x>
      <cdr:y>0.87459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48509" y="3751737"/>
          <a:ext cx="971479" cy="954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/>
            <a:t>Source:</a:t>
          </a:r>
          <a:r>
            <a:rPr lang="en-US" sz="1100" b="1" baseline="0"/>
            <a:t>  </a:t>
          </a:r>
          <a:r>
            <a:rPr lang="en-US" sz="1100" baseline="0"/>
            <a:t>Small </a:t>
          </a:r>
        </a:p>
        <a:p xmlns:a="http://schemas.openxmlformats.org/drawingml/2006/main">
          <a:r>
            <a:rPr lang="en-US" sz="1100" baseline="0"/>
            <a:t>Business </a:t>
          </a:r>
        </a:p>
        <a:p xmlns:a="http://schemas.openxmlformats.org/drawingml/2006/main">
          <a:r>
            <a:rPr lang="en-US" sz="1100" baseline="0"/>
            <a:t>Goaling Reports,</a:t>
          </a:r>
        </a:p>
        <a:p xmlns:a="http://schemas.openxmlformats.org/drawingml/2006/main">
          <a:r>
            <a:rPr lang="en-US" sz="1100" baseline="0"/>
            <a:t> FY2013 - 2016</a:t>
          </a:r>
        </a:p>
        <a:p xmlns:a="http://schemas.openxmlformats.org/drawingml/2006/main">
          <a:r>
            <a:rPr lang="en-US" sz="1100" baseline="0"/>
            <a:t> (YTD)</a:t>
          </a:r>
        </a:p>
        <a:p xmlns:a="http://schemas.openxmlformats.org/drawingml/2006/main">
          <a:endParaRPr lang="en-US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1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85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8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4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9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4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68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2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3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6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3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D6FC2-1C67-49FD-80AD-2E145BB314A6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2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604837" y="747712"/>
          <a:ext cx="7934325" cy="5362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9449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53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Logue, Shawn (GCC)</dc:creator>
  <cp:lastModifiedBy>Mohr, Daisy (GCC)</cp:lastModifiedBy>
  <cp:revision>60</cp:revision>
  <dcterms:created xsi:type="dcterms:W3CDTF">2015-07-09T15:55:25Z</dcterms:created>
  <dcterms:modified xsi:type="dcterms:W3CDTF">2016-10-27T20:28:03Z</dcterms:modified>
</cp:coreProperties>
</file>