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7" r:id="rId4"/>
    <p:sldId id="276" r:id="rId5"/>
    <p:sldId id="277" r:id="rId6"/>
    <p:sldId id="268" r:id="rId7"/>
    <p:sldId id="258" r:id="rId8"/>
    <p:sldId id="259" r:id="rId9"/>
    <p:sldId id="260" r:id="rId10"/>
    <p:sldId id="261" r:id="rId11"/>
    <p:sldId id="262" r:id="rId12"/>
    <p:sldId id="263" r:id="rId13"/>
    <p:sldId id="264" r:id="rId14"/>
    <p:sldId id="266" r:id="rId15"/>
    <p:sldId id="265" r:id="rId16"/>
    <p:sldId id="278" r:id="rId17"/>
    <p:sldId id="279" r:id="rId18"/>
    <p:sldId id="280" r:id="rId19"/>
    <p:sldId id="281" r:id="rId20"/>
    <p:sldId id="270" r:id="rId21"/>
    <p:sldId id="271" r:id="rId22"/>
    <p:sldId id="274" r:id="rId23"/>
    <p:sldId id="273" r:id="rId24"/>
    <p:sldId id="275" r:id="rId25"/>
    <p:sldId id="269"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p:scale>
          <a:sx n="60" d="100"/>
          <a:sy n="60" d="100"/>
        </p:scale>
        <p:origin x="-1248" y="-72"/>
      </p:cViewPr>
      <p:guideLst>
        <p:guide orient="horz" pos="2160"/>
        <p:guide pos="2880"/>
      </p:guideLst>
    </p:cSldViewPr>
  </p:slideViewPr>
  <p:notesTextViewPr>
    <p:cViewPr>
      <p:scale>
        <a:sx n="1" d="1"/>
        <a:sy n="1" d="1"/>
      </p:scale>
      <p:origin x="0" y="0"/>
    </p:cViewPr>
  </p:notesTextViewPr>
  <p:sorterViewPr>
    <p:cViewPr>
      <p:scale>
        <a:sx n="90" d="100"/>
        <a:sy n="9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485230D-ACFA-4862-9880-4C7F35D18A0A}" type="datetimeFigureOut">
              <a:rPr lang="en-US" smtClean="0"/>
              <a:t>8/17/2015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FFF879-1F77-4B87-95F6-7908A7E15A0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85230D-ACFA-4862-9880-4C7F35D18A0A}" type="datetimeFigureOut">
              <a:rPr lang="en-US" smtClean="0"/>
              <a:t>8/17/2015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FFF879-1F77-4B87-95F6-7908A7E15A02}"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85230D-ACFA-4862-9880-4C7F35D18A0A}" type="datetimeFigureOut">
              <a:rPr lang="en-US" smtClean="0"/>
              <a:t>8/17/2015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FFF879-1F77-4B87-95F6-7908A7E15A0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8485230D-ACFA-4862-9880-4C7F35D18A0A}" type="datetimeFigureOut">
              <a:rPr lang="en-US" smtClean="0"/>
              <a:t>8/17/2015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FFF879-1F77-4B87-95F6-7908A7E15A02}"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485230D-ACFA-4862-9880-4C7F35D18A0A}" type="datetimeFigureOut">
              <a:rPr lang="en-US" smtClean="0"/>
              <a:t>8/17/2015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FFF879-1F77-4B87-95F6-7908A7E15A0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485230D-ACFA-4862-9880-4C7F35D18A0A}" type="datetimeFigureOut">
              <a:rPr lang="en-US" smtClean="0"/>
              <a:t>8/17/2015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FFF879-1F77-4B87-95F6-7908A7E15A0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8485230D-ACFA-4862-9880-4C7F35D18A0A}" type="datetimeFigureOut">
              <a:rPr lang="en-US" smtClean="0"/>
              <a:t>8/17/2015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FFF879-1F77-4B87-95F6-7908A7E15A0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8485230D-ACFA-4862-9880-4C7F35D18A0A}" type="datetimeFigureOut">
              <a:rPr lang="en-US" smtClean="0"/>
              <a:t>8/17/2015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FFF879-1F77-4B87-95F6-7908A7E15A02}"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85230D-ACFA-4862-9880-4C7F35D18A0A}" type="datetimeFigureOut">
              <a:rPr lang="en-US" smtClean="0"/>
              <a:t>8/17/2015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FFF879-1F77-4B87-95F6-7908A7E15A02}"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85230D-ACFA-4862-9880-4C7F35D18A0A}" type="datetimeFigureOut">
              <a:rPr lang="en-US" smtClean="0"/>
              <a:t>8/17/2015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FFF879-1F77-4B87-95F6-7908A7E15A0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8485230D-ACFA-4862-9880-4C7F35D18A0A}" type="datetimeFigureOut">
              <a:rPr lang="en-US" smtClean="0"/>
              <a:t>8/17/2015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FFF879-1F77-4B87-95F6-7908A7E15A02}"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8485230D-ACFA-4862-9880-4C7F35D18A0A}" type="datetimeFigureOut">
              <a:rPr lang="en-US" smtClean="0"/>
              <a:t>8/17/2015</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82FFF879-1F77-4B87-95F6-7908A7E15A02}"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Stories from the Field:</a:t>
            </a:r>
            <a:br>
              <a:rPr lang="en-US" dirty="0" smtClean="0"/>
            </a:br>
            <a:r>
              <a:rPr lang="en-US" dirty="0" smtClean="0"/>
              <a:t>From good to disastrous</a:t>
            </a:r>
            <a:endParaRPr lang="en-US" dirty="0"/>
          </a:p>
        </p:txBody>
      </p:sp>
      <p:sp>
        <p:nvSpPr>
          <p:cNvPr id="3" name="Subtitle 2"/>
          <p:cNvSpPr>
            <a:spLocks noGrp="1"/>
          </p:cNvSpPr>
          <p:nvPr>
            <p:ph type="subTitle" idx="1"/>
          </p:nvPr>
        </p:nvSpPr>
        <p:spPr/>
        <p:txBody>
          <a:bodyPr/>
          <a:lstStyle/>
          <a:p>
            <a:r>
              <a:rPr lang="en-US" dirty="0" smtClean="0"/>
              <a:t>Tony Hilton DrPH, RN, MSN, FNP, CRRN</a:t>
            </a:r>
          </a:p>
          <a:p>
            <a:r>
              <a:rPr lang="en-US" dirty="0" smtClean="0"/>
              <a:t>Marie Martin PhD</a:t>
            </a:r>
            <a:endParaRPr lang="en-US" dirty="0"/>
          </a:p>
        </p:txBody>
      </p:sp>
    </p:spTree>
    <p:extLst>
      <p:ext uri="{BB962C8B-B14F-4D97-AF65-F5344CB8AC3E}">
        <p14:creationId xmlns:p14="http://schemas.microsoft.com/office/powerpoint/2010/main" val="10809842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What we can do well</a:t>
            </a:r>
            <a:br>
              <a:rPr lang="en-US" dirty="0" smtClean="0"/>
            </a:br>
            <a:r>
              <a:rPr lang="en-US" sz="2700" dirty="0" smtClean="0"/>
              <a:t>access to shower and toilet, maximum lifting heights</a:t>
            </a:r>
            <a:endParaRPr lang="en-US" sz="2700" dirty="0"/>
          </a:p>
        </p:txBody>
      </p:sp>
      <p:sp>
        <p:nvSpPr>
          <p:cNvPr id="5" name="Content Placeholder 4"/>
          <p:cNvSpPr>
            <a:spLocks noGrp="1"/>
          </p:cNvSpPr>
          <p:nvPr>
            <p:ph sz="quarter" idx="14"/>
          </p:nvPr>
        </p:nvSpPr>
        <p:spPr/>
        <p:txBody>
          <a:bodyPr/>
          <a:lstStyle/>
          <a:p>
            <a:endParaRPr lang="en-US" dirty="0"/>
          </a:p>
        </p:txBody>
      </p:sp>
      <p:pic>
        <p:nvPicPr>
          <p:cNvPr id="5122" name="Picture 2" descr="U:\Pictures\construction and design\bathroom entr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2514600"/>
            <a:ext cx="4085743" cy="3962400"/>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p:cNvPicPr>
            <a:picLocks noGrp="1" noChangeAspect="1" noChangeArrowheads="1"/>
          </p:cNvPicPr>
          <p:nvPr>
            <p:ph sz="quarter" idx="13"/>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2590800"/>
            <a:ext cx="3886200" cy="353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97676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981200"/>
            <a:ext cx="7408333" cy="4572000"/>
          </a:xfrm>
        </p:spPr>
        <p:txBody>
          <a:bodyPr>
            <a:normAutofit fontScale="32500" lnSpcReduction="20000"/>
          </a:bodyPr>
          <a:lstStyle/>
          <a:p>
            <a:r>
              <a:rPr lang="en-US" dirty="0"/>
              <a:t>Hi,</a:t>
            </a:r>
          </a:p>
          <a:p>
            <a:r>
              <a:rPr lang="en-US" sz="11100" dirty="0"/>
              <a:t>The main problem, nursing was left out of some major decision making. This oversight has really cost the staff and facility heart break for those who care. The new unit is </a:t>
            </a:r>
            <a:r>
              <a:rPr lang="en-US" sz="11100" dirty="0" err="1"/>
              <a:t>Polytrauma</a:t>
            </a:r>
            <a:r>
              <a:rPr lang="en-US" sz="11100" dirty="0"/>
              <a:t>-Mostly TBI patients who are forgetful and unsteady</a:t>
            </a:r>
            <a:r>
              <a:rPr lang="en-US" sz="11100" dirty="0" smtClean="0"/>
              <a:t>.</a:t>
            </a:r>
            <a:endParaRPr lang="en-US" sz="11100" dirty="0"/>
          </a:p>
        </p:txBody>
      </p:sp>
      <p:sp>
        <p:nvSpPr>
          <p:cNvPr id="3" name="Title 2"/>
          <p:cNvSpPr>
            <a:spLocks noGrp="1"/>
          </p:cNvSpPr>
          <p:nvPr>
            <p:ph type="title"/>
          </p:nvPr>
        </p:nvSpPr>
        <p:spPr/>
        <p:txBody>
          <a:bodyPr>
            <a:normAutofit/>
          </a:bodyPr>
          <a:lstStyle/>
          <a:p>
            <a:r>
              <a:rPr lang="en-US" dirty="0" smtClean="0"/>
              <a:t>What we don’t do well</a:t>
            </a:r>
            <a:br>
              <a:rPr lang="en-US" dirty="0" smtClean="0"/>
            </a:br>
            <a:r>
              <a:rPr lang="en-US" sz="2000" dirty="0" smtClean="0"/>
              <a:t>recurrent themes from Facility Champions.</a:t>
            </a:r>
            <a:endParaRPr lang="en-US" dirty="0"/>
          </a:p>
        </p:txBody>
      </p:sp>
    </p:spTree>
    <p:extLst>
      <p:ext uri="{BB962C8B-B14F-4D97-AF65-F5344CB8AC3E}">
        <p14:creationId xmlns:p14="http://schemas.microsoft.com/office/powerpoint/2010/main" val="18643100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752600"/>
            <a:ext cx="7408333" cy="4373563"/>
          </a:xfrm>
        </p:spPr>
        <p:txBody>
          <a:bodyPr>
            <a:normAutofit fontScale="32500" lnSpcReduction="20000"/>
          </a:bodyPr>
          <a:lstStyle/>
          <a:p>
            <a:pPr lvl="0"/>
            <a:r>
              <a:rPr lang="en-US" sz="9600" dirty="0"/>
              <a:t>The railing around the 2</a:t>
            </a:r>
            <a:r>
              <a:rPr lang="en-US" sz="9600" baseline="30000" dirty="0"/>
              <a:t>nd</a:t>
            </a:r>
            <a:r>
              <a:rPr lang="en-US" sz="9600" dirty="0"/>
              <a:t> floor balcony as you step off the elevator is about waist level. Patients (or visitors)could climb up and jump off or bump into it and fall over</a:t>
            </a:r>
          </a:p>
          <a:p>
            <a:pPr lvl="0"/>
            <a:r>
              <a:rPr lang="en-US" sz="9600" dirty="0"/>
              <a:t>The fire doors are accordion designed and automated to close. Even though I was told they close slowly, I see patient safety as a problem. TBI patients can be very unsteady and mentally challenged as well; not to mention elderly visitors</a:t>
            </a:r>
            <a:r>
              <a:rPr lang="en-US" sz="9600" dirty="0" smtClean="0"/>
              <a:t>.</a:t>
            </a:r>
            <a:endParaRPr lang="en-US" sz="9600" dirty="0"/>
          </a:p>
        </p:txBody>
      </p:sp>
      <p:sp>
        <p:nvSpPr>
          <p:cNvPr id="3" name="Title 2"/>
          <p:cNvSpPr>
            <a:spLocks noGrp="1"/>
          </p:cNvSpPr>
          <p:nvPr>
            <p:ph type="title"/>
          </p:nvPr>
        </p:nvSpPr>
        <p:spPr/>
        <p:txBody>
          <a:bodyPr>
            <a:normAutofit/>
          </a:bodyPr>
          <a:lstStyle/>
          <a:p>
            <a:r>
              <a:rPr lang="en-US" dirty="0"/>
              <a:t>What we don’t do </a:t>
            </a:r>
            <a:r>
              <a:rPr lang="en-US" dirty="0" smtClean="0"/>
              <a:t>well</a:t>
            </a:r>
            <a:br>
              <a:rPr lang="en-US" dirty="0" smtClean="0"/>
            </a:br>
            <a:r>
              <a:rPr lang="en-US" sz="2700" dirty="0" smtClean="0"/>
              <a:t>Unintended consequences and poor communication</a:t>
            </a:r>
            <a:endParaRPr lang="en-US" sz="2700" dirty="0"/>
          </a:p>
        </p:txBody>
      </p:sp>
    </p:spTree>
    <p:extLst>
      <p:ext uri="{BB962C8B-B14F-4D97-AF65-F5344CB8AC3E}">
        <p14:creationId xmlns:p14="http://schemas.microsoft.com/office/powerpoint/2010/main" val="35873894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752600"/>
            <a:ext cx="7408333" cy="4373563"/>
          </a:xfrm>
        </p:spPr>
        <p:txBody>
          <a:bodyPr>
            <a:normAutofit fontScale="92500" lnSpcReduction="10000"/>
          </a:bodyPr>
          <a:lstStyle/>
          <a:p>
            <a:pPr lvl="0"/>
            <a:r>
              <a:rPr lang="en-US" dirty="0"/>
              <a:t>A staircase is across from the “climbing wall” in the same area as the children’s play area. Open for children to easily climb.</a:t>
            </a:r>
          </a:p>
          <a:p>
            <a:pPr lvl="0"/>
            <a:r>
              <a:rPr lang="en-US" dirty="0"/>
              <a:t>The climbing wall for patient rehab is close to children’s play area with a large light attracting attention to it</a:t>
            </a:r>
          </a:p>
          <a:p>
            <a:pPr lvl="0"/>
            <a:r>
              <a:rPr lang="en-US" dirty="0"/>
              <a:t>Sharps containers installed in patient rooms in bad location and infection control </a:t>
            </a:r>
            <a:r>
              <a:rPr lang="en-US" dirty="0" smtClean="0"/>
              <a:t>problem.</a:t>
            </a:r>
            <a:endParaRPr lang="en-US" dirty="0"/>
          </a:p>
          <a:p>
            <a:pPr lvl="0"/>
            <a:r>
              <a:rPr lang="en-US" dirty="0"/>
              <a:t>A new company of lifts were chosen which brings another long list of issues-training, safety and time to train staff when they float, lack of continuity, etc</a:t>
            </a:r>
            <a:r>
              <a:rPr lang="en-US" dirty="0" smtClean="0"/>
              <a:t>.</a:t>
            </a:r>
            <a:endParaRPr lang="en-US" dirty="0"/>
          </a:p>
          <a:p>
            <a:r>
              <a:rPr lang="en-US" dirty="0"/>
              <a:t>In short, there needs to be someone from the frontline, patient safety and SPHM.</a:t>
            </a:r>
          </a:p>
          <a:p>
            <a:r>
              <a:rPr lang="en-US" dirty="0"/>
              <a:t> </a:t>
            </a:r>
          </a:p>
          <a:p>
            <a:endParaRPr lang="en-US" dirty="0"/>
          </a:p>
          <a:p>
            <a:endParaRPr lang="en-US" dirty="0"/>
          </a:p>
          <a:p>
            <a:endParaRPr lang="en-US" dirty="0"/>
          </a:p>
        </p:txBody>
      </p:sp>
      <p:sp>
        <p:nvSpPr>
          <p:cNvPr id="3" name="Title 2"/>
          <p:cNvSpPr>
            <a:spLocks noGrp="1"/>
          </p:cNvSpPr>
          <p:nvPr>
            <p:ph type="title"/>
          </p:nvPr>
        </p:nvSpPr>
        <p:spPr/>
        <p:txBody>
          <a:bodyPr>
            <a:normAutofit/>
          </a:bodyPr>
          <a:lstStyle/>
          <a:p>
            <a:r>
              <a:rPr lang="en-US" dirty="0"/>
              <a:t>What we don’t do </a:t>
            </a:r>
            <a:r>
              <a:rPr lang="en-US" dirty="0" smtClean="0"/>
              <a:t>well</a:t>
            </a:r>
            <a:br>
              <a:rPr lang="en-US" dirty="0" smtClean="0"/>
            </a:br>
            <a:r>
              <a:rPr lang="en-US" sz="2700" dirty="0" smtClean="0"/>
              <a:t>inadequate communication</a:t>
            </a:r>
            <a:endParaRPr lang="en-US" sz="2700" dirty="0"/>
          </a:p>
        </p:txBody>
      </p:sp>
    </p:spTree>
    <p:extLst>
      <p:ext uri="{BB962C8B-B14F-4D97-AF65-F5344CB8AC3E}">
        <p14:creationId xmlns:p14="http://schemas.microsoft.com/office/powerpoint/2010/main" val="17540020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08333" cy="4525963"/>
          </a:xfrm>
        </p:spPr>
        <p:txBody>
          <a:bodyPr/>
          <a:lstStyle/>
          <a:p>
            <a:r>
              <a:rPr lang="en-US" dirty="0"/>
              <a:t>I had three lifts installed in 12 </a:t>
            </a:r>
            <a:r>
              <a:rPr lang="en-US" dirty="0" err="1"/>
              <a:t>ft</a:t>
            </a:r>
            <a:r>
              <a:rPr lang="en-US" dirty="0"/>
              <a:t> ceilings that apparently the COR and the installer agreed was ok. This was a project where the contractor hired ARJO to install the lifts. Plus the lifts were installed on the opposite side of the room from  the exam tables.  I was not consulted. And now we are seeking funds to move and lower the lifts. I do not have photos. There needs to be a better review of the architect’s work also. J</a:t>
            </a:r>
          </a:p>
          <a:p>
            <a:endParaRPr lang="en-US" dirty="0"/>
          </a:p>
        </p:txBody>
      </p:sp>
      <p:sp>
        <p:nvSpPr>
          <p:cNvPr id="3" name="Title 2"/>
          <p:cNvSpPr>
            <a:spLocks noGrp="1"/>
          </p:cNvSpPr>
          <p:nvPr>
            <p:ph type="title"/>
          </p:nvPr>
        </p:nvSpPr>
        <p:spPr/>
        <p:txBody>
          <a:bodyPr>
            <a:normAutofit/>
          </a:bodyPr>
          <a:lstStyle/>
          <a:p>
            <a:r>
              <a:rPr lang="en-US" dirty="0"/>
              <a:t>What we don’t do </a:t>
            </a:r>
            <a:r>
              <a:rPr lang="en-US" dirty="0" smtClean="0"/>
              <a:t>well</a:t>
            </a:r>
            <a:br>
              <a:rPr lang="en-US" dirty="0" smtClean="0"/>
            </a:br>
            <a:r>
              <a:rPr lang="en-US" sz="2700" dirty="0" smtClean="0"/>
              <a:t>Costly errors</a:t>
            </a:r>
            <a:endParaRPr lang="en-US" sz="2700" dirty="0"/>
          </a:p>
        </p:txBody>
      </p:sp>
    </p:spTree>
    <p:extLst>
      <p:ext uri="{BB962C8B-B14F-4D97-AF65-F5344CB8AC3E}">
        <p14:creationId xmlns:p14="http://schemas.microsoft.com/office/powerpoint/2010/main" val="2192540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normAutofit/>
          </a:bodyPr>
          <a:lstStyle/>
          <a:p>
            <a:r>
              <a:rPr lang="en-US" dirty="0" smtClean="0"/>
              <a:t>What don’t do so well</a:t>
            </a:r>
            <a:br>
              <a:rPr lang="en-US" dirty="0" smtClean="0"/>
            </a:br>
            <a:r>
              <a:rPr lang="en-US" sz="2700" dirty="0" smtClean="0"/>
              <a:t>Integrating privacy curtains into ceiling lift designs</a:t>
            </a:r>
            <a:endParaRPr lang="en-US" sz="2700" dirty="0"/>
          </a:p>
        </p:txBody>
      </p:sp>
      <p:pic>
        <p:nvPicPr>
          <p:cNvPr id="1026" name="Picture 2" descr="U:\Pictures\construction and design\4NW curtain barrie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9746" y="1752600"/>
            <a:ext cx="5250654" cy="4724399"/>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a:off x="3124200" y="4724400"/>
            <a:ext cx="44958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6248400" y="4724400"/>
            <a:ext cx="14478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810000" y="2362200"/>
            <a:ext cx="35052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54083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 y="338328"/>
            <a:ext cx="8534400" cy="1252728"/>
          </a:xfrm>
        </p:spPr>
        <p:txBody>
          <a:bodyPr>
            <a:normAutofit fontScale="90000"/>
          </a:bodyPr>
          <a:lstStyle/>
          <a:p>
            <a:r>
              <a:rPr lang="en-US" dirty="0"/>
              <a:t>What don’t do so </a:t>
            </a:r>
            <a:r>
              <a:rPr lang="en-US" dirty="0" smtClean="0"/>
              <a:t>well</a:t>
            </a:r>
            <a:r>
              <a:rPr lang="en-US" dirty="0"/>
              <a:t/>
            </a:r>
            <a:br>
              <a:rPr lang="en-US" dirty="0"/>
            </a:br>
            <a:r>
              <a:rPr lang="en-US" sz="2700" dirty="0" smtClean="0"/>
              <a:t>Over toilet OK unable to get into shower with curtain rod barrier</a:t>
            </a:r>
            <a:endParaRPr lang="en-US" sz="2700" dirty="0"/>
          </a:p>
        </p:txBody>
      </p:sp>
      <p:pic>
        <p:nvPicPr>
          <p:cNvPr id="2051" name="Picture 3"/>
          <p:cNvPicPr>
            <a:picLocks noGrp="1" noChangeAspect="1" noChangeArrowheads="1"/>
          </p:cNvPicPr>
          <p:nvPr>
            <p:ph sz="quarter" idx="13"/>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1981200"/>
            <a:ext cx="3810000" cy="414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Grp="1" noChangeAspect="1" noChangeArrowheads="1"/>
          </p:cNvPicPr>
          <p:nvPr>
            <p:ph sz="quarter" idx="14"/>
          </p:nvPr>
        </p:nvPicPr>
        <p:blipFill>
          <a:blip r:embed="rId3" cstate="print">
            <a:extLst>
              <a:ext uri="{28A0092B-C50C-407E-A947-70E740481C1C}">
                <a14:useLocalDpi xmlns:a14="http://schemas.microsoft.com/office/drawing/2010/main" val="0"/>
              </a:ext>
            </a:extLst>
          </a:blip>
          <a:srcRect/>
          <a:stretch>
            <a:fillRect/>
          </a:stretch>
        </p:blipFill>
        <p:spPr bwMode="auto">
          <a:xfrm>
            <a:off x="4724400" y="2057400"/>
            <a:ext cx="3886200" cy="4068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07455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What don’t do so </a:t>
            </a:r>
            <a:r>
              <a:rPr lang="en-US" dirty="0" smtClean="0"/>
              <a:t>well</a:t>
            </a:r>
            <a:br>
              <a:rPr lang="en-US" dirty="0" smtClean="0"/>
            </a:br>
            <a:r>
              <a:rPr lang="en-US" sz="2400" dirty="0" smtClean="0"/>
              <a:t>Raised shower floor with huge water spills in bathroom </a:t>
            </a:r>
            <a:endParaRPr lang="en-US" dirty="0"/>
          </a:p>
        </p:txBody>
      </p:sp>
      <p:sp>
        <p:nvSpPr>
          <p:cNvPr id="6" name="Content Placeholder 5"/>
          <p:cNvSpPr>
            <a:spLocks noGrp="1"/>
          </p:cNvSpPr>
          <p:nvPr>
            <p:ph sz="quarter" idx="14"/>
          </p:nvPr>
        </p:nvSpPr>
        <p:spPr/>
        <p:txBody>
          <a:bodyPr/>
          <a:lstStyle/>
          <a:p>
            <a:endParaRPr lang="en-US"/>
          </a:p>
        </p:txBody>
      </p:sp>
      <p:pic>
        <p:nvPicPr>
          <p:cNvPr id="3074" name="Picture 2" descr="U:\Pictures\construction and design\4SW elevated shower with rubber barrie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55127" y="2209800"/>
            <a:ext cx="3638550" cy="390228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U:\Pictures\construction and design\4SW elevated shower 2.jpg"/>
          <p:cNvPicPr>
            <a:picLocks noGrp="1" noChangeAspect="1" noChangeArrowheads="1"/>
          </p:cNvPicPr>
          <p:nvPr>
            <p:ph sz="quarter" idx="13"/>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2117516"/>
            <a:ext cx="3347023" cy="4008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58336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What don’t do so </a:t>
            </a:r>
            <a:r>
              <a:rPr lang="en-US" dirty="0" smtClean="0"/>
              <a:t>well</a:t>
            </a:r>
            <a:br>
              <a:rPr lang="en-US" dirty="0" smtClean="0"/>
            </a:br>
            <a:r>
              <a:rPr lang="en-US" sz="2700" dirty="0" smtClean="0"/>
              <a:t>Water spills in bathroom with overflow in patient rooms</a:t>
            </a:r>
            <a:endParaRPr lang="en-US" sz="2700" dirty="0"/>
          </a:p>
        </p:txBody>
      </p:sp>
      <p:pic>
        <p:nvPicPr>
          <p:cNvPr id="4098" name="Picture 2"/>
          <p:cNvPicPr>
            <a:picLocks noGrp="1" noChangeAspect="1" noChangeArrowheads="1"/>
          </p:cNvPicPr>
          <p:nvPr>
            <p:ph sz="quarter" idx="14"/>
          </p:nvPr>
        </p:nvPicPr>
        <p:blipFill>
          <a:blip r:embed="rId2" cstate="print">
            <a:extLst>
              <a:ext uri="{28A0092B-C50C-407E-A947-70E740481C1C}">
                <a14:useLocalDpi xmlns:a14="http://schemas.microsoft.com/office/drawing/2010/main" val="0"/>
              </a:ext>
            </a:extLst>
          </a:blip>
          <a:srcRect/>
          <a:stretch>
            <a:fillRect/>
          </a:stretch>
        </p:blipFill>
        <p:spPr bwMode="auto">
          <a:xfrm>
            <a:off x="4645025" y="1828800"/>
            <a:ext cx="3822700" cy="4267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Grp="1" noChangeAspect="1" noChangeArrowheads="1"/>
          </p:cNvPicPr>
          <p:nvPr>
            <p:ph sz="quarter" idx="13"/>
          </p:nvPr>
        </p:nvPicPr>
        <p:blipFill>
          <a:blip r:embed="rId3" cstate="print">
            <a:extLst>
              <a:ext uri="{28A0092B-C50C-407E-A947-70E740481C1C}">
                <a14:useLocalDpi xmlns:a14="http://schemas.microsoft.com/office/drawing/2010/main" val="0"/>
              </a:ext>
            </a:extLst>
          </a:blip>
          <a:srcRect/>
          <a:stretch>
            <a:fillRect/>
          </a:stretch>
        </p:blipFill>
        <p:spPr bwMode="auto">
          <a:xfrm>
            <a:off x="676275" y="1828800"/>
            <a:ext cx="3822700" cy="4267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88851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normAutofit/>
          </a:bodyPr>
          <a:lstStyle/>
          <a:p>
            <a:r>
              <a:rPr lang="en-US" dirty="0"/>
              <a:t>What we don’t do </a:t>
            </a:r>
            <a:r>
              <a:rPr lang="en-US" dirty="0" smtClean="0"/>
              <a:t>well</a:t>
            </a:r>
            <a:br>
              <a:rPr lang="en-US" dirty="0" smtClean="0"/>
            </a:br>
            <a:r>
              <a:rPr lang="en-US" sz="2700" dirty="0" smtClean="0"/>
              <a:t>Bariatric room lift partial coverage over bed</a:t>
            </a:r>
            <a:endParaRPr lang="en-US" sz="2700" dirty="0"/>
          </a:p>
        </p:txBody>
      </p:sp>
      <p:pic>
        <p:nvPicPr>
          <p:cNvPr id="6146" name="Picture 2" descr="U:\Pictures\construction and design\bariartric room without full bed and room coverage 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00250" y="1905000"/>
            <a:ext cx="5143500"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21999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a:xfrm>
            <a:off x="457200" y="338328"/>
            <a:ext cx="8458200" cy="1252728"/>
          </a:xfrm>
        </p:spPr>
        <p:txBody>
          <a:bodyPr>
            <a:normAutofit fontScale="90000"/>
          </a:bodyPr>
          <a:lstStyle/>
          <a:p>
            <a:r>
              <a:rPr lang="en-US" dirty="0"/>
              <a:t>What we don’t do </a:t>
            </a:r>
            <a:r>
              <a:rPr lang="en-US" dirty="0" smtClean="0"/>
              <a:t>well</a:t>
            </a:r>
            <a:br>
              <a:rPr lang="en-US" dirty="0" smtClean="0"/>
            </a:br>
            <a:r>
              <a:rPr lang="en-US" sz="2700" dirty="0" smtClean="0"/>
              <a:t>Another view overhead lift does not fit functional patient needs</a:t>
            </a:r>
            <a:endParaRPr lang="en-US" sz="2700" dirty="0"/>
          </a:p>
        </p:txBody>
      </p:sp>
      <p:pic>
        <p:nvPicPr>
          <p:cNvPr id="7170" name="Picture 2" descr="U:\Pictures\construction and design\bariataric room coverin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90800" y="2057400"/>
            <a:ext cx="3752850" cy="500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50750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normAutofit/>
          </a:bodyPr>
          <a:lstStyle/>
          <a:p>
            <a:r>
              <a:rPr lang="en-US" dirty="0"/>
              <a:t>What we don’t do </a:t>
            </a:r>
            <a:r>
              <a:rPr lang="en-US" dirty="0" smtClean="0"/>
              <a:t>well</a:t>
            </a:r>
            <a:br>
              <a:rPr lang="en-US" dirty="0" smtClean="0"/>
            </a:br>
            <a:r>
              <a:rPr lang="en-US" sz="2700" dirty="0" smtClean="0"/>
              <a:t>limited entryway of motor</a:t>
            </a:r>
            <a:endParaRPr lang="en-US" sz="2700" dirty="0"/>
          </a:p>
        </p:txBody>
      </p:sp>
      <p:pic>
        <p:nvPicPr>
          <p:cNvPr id="8194" name="Picture 2" descr="U:\Pictures\construction and design\bariatric room bathroom door entr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76400" y="1600200"/>
            <a:ext cx="5143500"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76528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normAutofit fontScale="90000"/>
          </a:bodyPr>
          <a:lstStyle/>
          <a:p>
            <a:r>
              <a:rPr lang="en-US" dirty="0"/>
              <a:t>What we don’t do </a:t>
            </a:r>
            <a:r>
              <a:rPr lang="en-US" dirty="0" smtClean="0"/>
              <a:t>well</a:t>
            </a:r>
            <a:br>
              <a:rPr lang="en-US" dirty="0" smtClean="0"/>
            </a:br>
            <a:r>
              <a:rPr lang="en-US" sz="2700" dirty="0" smtClean="0"/>
              <a:t>Showering outside the shower due to structural barriers</a:t>
            </a:r>
            <a:endParaRPr lang="en-US" sz="2700" dirty="0"/>
          </a:p>
        </p:txBody>
      </p:sp>
      <p:pic>
        <p:nvPicPr>
          <p:cNvPr id="10242" name="Picture 2" descr="U:\Pictures\construction and design\bariatric shower outside showe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00250" y="2362200"/>
            <a:ext cx="4400550" cy="388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04559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What we don’t do </a:t>
            </a:r>
            <a:r>
              <a:rPr lang="en-US" dirty="0" smtClean="0"/>
              <a:t>well</a:t>
            </a:r>
            <a:br>
              <a:rPr lang="en-US" dirty="0" smtClean="0"/>
            </a:br>
            <a:r>
              <a:rPr lang="en-US" sz="2700" dirty="0" smtClean="0"/>
              <a:t>Taking a shower outside the shower ???</a:t>
            </a:r>
            <a:endParaRPr lang="en-US" sz="2700" dirty="0"/>
          </a:p>
        </p:txBody>
      </p:sp>
      <p:sp>
        <p:nvSpPr>
          <p:cNvPr id="5" name="Content Placeholder 4"/>
          <p:cNvSpPr>
            <a:spLocks noGrp="1"/>
          </p:cNvSpPr>
          <p:nvPr>
            <p:ph sz="quarter" idx="13"/>
          </p:nvPr>
        </p:nvSpPr>
        <p:spPr/>
        <p:txBody>
          <a:bodyPr/>
          <a:lstStyle/>
          <a:p>
            <a:endParaRPr lang="en-US" dirty="0"/>
          </a:p>
        </p:txBody>
      </p:sp>
      <p:sp>
        <p:nvSpPr>
          <p:cNvPr id="6" name="Content Placeholder 5"/>
          <p:cNvSpPr>
            <a:spLocks noGrp="1"/>
          </p:cNvSpPr>
          <p:nvPr>
            <p:ph sz="quarter" idx="14"/>
          </p:nvPr>
        </p:nvSpPr>
        <p:spPr/>
        <p:txBody>
          <a:bodyPr/>
          <a:lstStyle/>
          <a:p>
            <a:endParaRPr lang="en-US" dirty="0"/>
          </a:p>
        </p:txBody>
      </p:sp>
      <p:pic>
        <p:nvPicPr>
          <p:cNvPr id="9218" name="Picture 2" descr="U:\Pictures\construction and design\bariatric room shower outside the showe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8200" y="2286000"/>
            <a:ext cx="34671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3" descr="U:\Pictures\construction and design\bariatric shower obstructing beam.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0976" y="2286000"/>
            <a:ext cx="3682423"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58236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3200" b="1" dirty="0" smtClean="0"/>
              <a:t>What actually happened</a:t>
            </a:r>
          </a:p>
          <a:p>
            <a:pPr lvl="1"/>
            <a:r>
              <a:rPr lang="en-US" dirty="0" smtClean="0"/>
              <a:t>Design carried out from architects office</a:t>
            </a:r>
          </a:p>
          <a:p>
            <a:r>
              <a:rPr lang="en-US" sz="3200" b="1" dirty="0" smtClean="0"/>
              <a:t>What should have occurred</a:t>
            </a:r>
          </a:p>
          <a:p>
            <a:pPr lvl="1"/>
            <a:r>
              <a:rPr lang="en-US" dirty="0" smtClean="0"/>
              <a:t>SPHM FC and </a:t>
            </a:r>
            <a:r>
              <a:rPr lang="en-US" dirty="0" err="1" smtClean="0"/>
              <a:t>Guldmann</a:t>
            </a:r>
            <a:r>
              <a:rPr lang="en-US" dirty="0" smtClean="0"/>
              <a:t> should be involved in layout prior to drawing phase</a:t>
            </a:r>
          </a:p>
          <a:p>
            <a:r>
              <a:rPr lang="en-US" sz="3200" b="1" dirty="0" smtClean="0"/>
              <a:t>Outcome</a:t>
            </a:r>
          </a:p>
          <a:p>
            <a:pPr lvl="1"/>
            <a:r>
              <a:rPr lang="en-US" dirty="0" smtClean="0"/>
              <a:t>Design did not meet desired function</a:t>
            </a:r>
          </a:p>
          <a:p>
            <a:pPr lvl="1"/>
            <a:r>
              <a:rPr lang="en-US" dirty="0" smtClean="0"/>
              <a:t>End users suffer from mistakes</a:t>
            </a:r>
            <a:endParaRPr lang="en-US" dirty="0"/>
          </a:p>
        </p:txBody>
      </p:sp>
      <p:sp>
        <p:nvSpPr>
          <p:cNvPr id="3" name="Title 2"/>
          <p:cNvSpPr>
            <a:spLocks noGrp="1"/>
          </p:cNvSpPr>
          <p:nvPr>
            <p:ph type="title"/>
          </p:nvPr>
        </p:nvSpPr>
        <p:spPr/>
        <p:txBody>
          <a:bodyPr/>
          <a:lstStyle/>
          <a:p>
            <a:r>
              <a:rPr lang="en-US" dirty="0" smtClean="0"/>
              <a:t>More stories to share</a:t>
            </a:r>
            <a:endParaRPr lang="en-US" dirty="0"/>
          </a:p>
        </p:txBody>
      </p:sp>
    </p:spTree>
    <p:extLst>
      <p:ext uri="{BB962C8B-B14F-4D97-AF65-F5344CB8AC3E}">
        <p14:creationId xmlns:p14="http://schemas.microsoft.com/office/powerpoint/2010/main" val="10424886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3200" b="1" dirty="0"/>
              <a:t>What actually </a:t>
            </a:r>
            <a:r>
              <a:rPr lang="en-US" sz="3200" b="1" dirty="0" smtClean="0"/>
              <a:t>happened</a:t>
            </a:r>
          </a:p>
          <a:p>
            <a:pPr marL="0" indent="0">
              <a:buNone/>
            </a:pPr>
            <a:r>
              <a:rPr lang="en-US" sz="3200" b="1" dirty="0" smtClean="0"/>
              <a:t>	</a:t>
            </a:r>
            <a:r>
              <a:rPr lang="en-US" dirty="0" smtClean="0"/>
              <a:t>Substructure installed based on plans</a:t>
            </a:r>
            <a:endParaRPr lang="en-US" sz="3200" dirty="0"/>
          </a:p>
          <a:p>
            <a:r>
              <a:rPr lang="en-US" sz="3200" b="1" dirty="0"/>
              <a:t>What should have </a:t>
            </a:r>
            <a:r>
              <a:rPr lang="en-US" sz="3200" b="1" dirty="0" smtClean="0"/>
              <a:t>occurred</a:t>
            </a:r>
          </a:p>
          <a:p>
            <a:pPr lvl="1"/>
            <a:r>
              <a:rPr lang="en-US" sz="2400" dirty="0" smtClean="0"/>
              <a:t>Substructure should be installed to as-built</a:t>
            </a:r>
            <a:endParaRPr lang="en-US" sz="2400" dirty="0"/>
          </a:p>
          <a:p>
            <a:r>
              <a:rPr lang="en-US" sz="3200" b="1" dirty="0" smtClean="0"/>
              <a:t>Outcome</a:t>
            </a:r>
          </a:p>
          <a:p>
            <a:pPr lvl="1"/>
            <a:r>
              <a:rPr lang="en-US" sz="2400" dirty="0" smtClean="0"/>
              <a:t>Areas lost full coverage of ceiling lifts</a:t>
            </a:r>
          </a:p>
          <a:p>
            <a:endParaRPr lang="en-US" sz="3200" b="1" dirty="0"/>
          </a:p>
          <a:p>
            <a:endParaRPr lang="en-US" sz="3200" b="1" dirty="0"/>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6939001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676400"/>
            <a:ext cx="7408333" cy="4449763"/>
          </a:xfrm>
        </p:spPr>
        <p:txBody>
          <a:bodyPr>
            <a:normAutofit fontScale="40000" lnSpcReduction="20000"/>
          </a:bodyPr>
          <a:lstStyle/>
          <a:p>
            <a:r>
              <a:rPr lang="en-US" sz="7300" b="1" dirty="0"/>
              <a:t>What actually </a:t>
            </a:r>
            <a:r>
              <a:rPr lang="en-US" sz="7300" b="1" dirty="0" smtClean="0"/>
              <a:t>happened</a:t>
            </a:r>
          </a:p>
          <a:p>
            <a:pPr lvl="1"/>
            <a:r>
              <a:rPr lang="en-US" sz="5100" dirty="0" smtClean="0"/>
              <a:t>No </a:t>
            </a:r>
            <a:r>
              <a:rPr lang="en-US" sz="5100" dirty="0" err="1" smtClean="0"/>
              <a:t>liason</a:t>
            </a:r>
            <a:r>
              <a:rPr lang="en-US" sz="5100" dirty="0" smtClean="0"/>
              <a:t> person and communication</a:t>
            </a:r>
            <a:endParaRPr lang="en-US" sz="5100" dirty="0"/>
          </a:p>
          <a:p>
            <a:r>
              <a:rPr lang="en-US" sz="8400" b="1" dirty="0"/>
              <a:t>What should have </a:t>
            </a:r>
            <a:r>
              <a:rPr lang="en-US" sz="8400" b="1" dirty="0" smtClean="0"/>
              <a:t>occurred</a:t>
            </a:r>
          </a:p>
          <a:p>
            <a:r>
              <a:rPr lang="en-US" sz="5100" dirty="0" err="1" smtClean="0"/>
              <a:t>Liason</a:t>
            </a:r>
            <a:r>
              <a:rPr lang="en-US" sz="5100" dirty="0" smtClean="0"/>
              <a:t> person to check daily on progress and issues and let installers now at what point contractors are carrying out critical work that will have an effect on patient lift rails</a:t>
            </a:r>
            <a:endParaRPr lang="en-US" sz="5100" dirty="0"/>
          </a:p>
          <a:p>
            <a:r>
              <a:rPr lang="en-US" sz="8400" b="1" dirty="0" smtClean="0"/>
              <a:t>Outcome</a:t>
            </a:r>
            <a:r>
              <a:rPr lang="en-US" sz="4000" b="1" dirty="0" smtClean="0"/>
              <a:t>:</a:t>
            </a:r>
          </a:p>
          <a:p>
            <a:r>
              <a:rPr lang="en-US" sz="5100" dirty="0" smtClean="0"/>
              <a:t>Ceilings installed before </a:t>
            </a:r>
            <a:r>
              <a:rPr lang="en-US" sz="5100" dirty="0" err="1"/>
              <a:t>G</a:t>
            </a:r>
            <a:r>
              <a:rPr lang="en-US" sz="5100" dirty="0" err="1" smtClean="0"/>
              <a:t>uldmann</a:t>
            </a:r>
            <a:r>
              <a:rPr lang="en-US" sz="5100" dirty="0" smtClean="0"/>
              <a:t> installers arrived resulting in lost flush mounts.</a:t>
            </a:r>
          </a:p>
          <a:p>
            <a:r>
              <a:rPr lang="en-US" sz="5100" dirty="0" smtClean="0"/>
              <a:t>Electrical contractor failed to install J-boxes.</a:t>
            </a:r>
          </a:p>
          <a:p>
            <a:r>
              <a:rPr lang="en-US" sz="5100" dirty="0" smtClean="0"/>
              <a:t>Door company had little no knowledge of what they were trying to achieve.</a:t>
            </a:r>
          </a:p>
          <a:p>
            <a:pPr marL="0" indent="0">
              <a:buNone/>
            </a:pPr>
            <a:endParaRPr lang="en-US" sz="4000" b="1" dirty="0"/>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4650851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4000" b="1" dirty="0"/>
              <a:t>What actually </a:t>
            </a:r>
            <a:r>
              <a:rPr lang="en-US" sz="4000" b="1" dirty="0" smtClean="0"/>
              <a:t>happened</a:t>
            </a:r>
          </a:p>
          <a:p>
            <a:pPr lvl="1"/>
            <a:r>
              <a:rPr lang="en-US" sz="2400" dirty="0" smtClean="0"/>
              <a:t>2</a:t>
            </a:r>
            <a:r>
              <a:rPr lang="en-US" sz="2400" baseline="30000" dirty="0" smtClean="0"/>
              <a:t>nd</a:t>
            </a:r>
            <a:r>
              <a:rPr lang="en-US" sz="2400" dirty="0" smtClean="0"/>
              <a:t> phase install: substructure then patient lift with no internal walls in place.</a:t>
            </a:r>
          </a:p>
          <a:p>
            <a:pPr lvl="1"/>
            <a:r>
              <a:rPr lang="en-US" sz="2400" dirty="0" smtClean="0"/>
              <a:t>3</a:t>
            </a:r>
            <a:r>
              <a:rPr lang="en-US" sz="2400" baseline="30000" dirty="0" smtClean="0"/>
              <a:t>rd</a:t>
            </a:r>
            <a:r>
              <a:rPr lang="en-US" sz="2400" dirty="0" smtClean="0"/>
              <a:t> month interval between substructure and rail install.</a:t>
            </a:r>
            <a:endParaRPr lang="en-US" sz="2400" dirty="0"/>
          </a:p>
          <a:p>
            <a:r>
              <a:rPr lang="en-US" sz="4000" b="1" dirty="0"/>
              <a:t>What should have </a:t>
            </a:r>
            <a:r>
              <a:rPr lang="en-US" sz="4000" b="1" dirty="0" smtClean="0"/>
              <a:t>occurred</a:t>
            </a:r>
          </a:p>
          <a:p>
            <a:r>
              <a:rPr lang="en-US" sz="2800" dirty="0" smtClean="0"/>
              <a:t>More attention to design and the fact the system remains symmetrical</a:t>
            </a:r>
            <a:endParaRPr lang="en-US" sz="2800" dirty="0"/>
          </a:p>
          <a:p>
            <a:r>
              <a:rPr lang="en-US" sz="4000" b="1" dirty="0" smtClean="0"/>
              <a:t>Outcome</a:t>
            </a:r>
          </a:p>
          <a:p>
            <a:r>
              <a:rPr lang="en-US" sz="3400" dirty="0" smtClean="0"/>
              <a:t>Lifts now do not follow lines. Hinders use in some areas.</a:t>
            </a:r>
            <a:endParaRPr lang="en-US" sz="3400" dirty="0"/>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7515046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872067" y="1600200"/>
            <a:ext cx="7408333" cy="4525963"/>
          </a:xfrm>
        </p:spPr>
        <p:txBody>
          <a:bodyPr>
            <a:normAutofit fontScale="85000" lnSpcReduction="10000"/>
          </a:bodyPr>
          <a:lstStyle/>
          <a:p>
            <a:r>
              <a:rPr lang="en-US" dirty="0"/>
              <a:t>Had two acute medical floors completely remodeled and they installed the showers 2-3 inches off of the ground. Patients who require SPH equipment or are very unsteady are unable to use because they cannot get up into the shower.</a:t>
            </a:r>
          </a:p>
          <a:p>
            <a:endParaRPr lang="en-US" dirty="0"/>
          </a:p>
          <a:p>
            <a:r>
              <a:rPr lang="en-US" dirty="0"/>
              <a:t>Failure to communicate construction needs with SPHC lead to 2 moveable ceiling lifts in a 10 bed house with spa that would require staff to manually move the ceiling lift from room to room; not practical. Also led to door jams not being cut into enough to allow for ceiling lift to pass through doorway while on track</a:t>
            </a:r>
          </a:p>
          <a:p>
            <a:endParaRPr lang="en-US" dirty="0"/>
          </a:p>
          <a:p>
            <a:r>
              <a:rPr lang="en-US" dirty="0"/>
              <a:t>Not taking space into consideration when looking at bariatric rooms, furniture, and equipment that will be needed to be used.</a:t>
            </a:r>
          </a:p>
          <a:p>
            <a:endParaRPr lang="en-US" dirty="0"/>
          </a:p>
        </p:txBody>
      </p:sp>
      <p:sp>
        <p:nvSpPr>
          <p:cNvPr id="5" name="Title 4"/>
          <p:cNvSpPr>
            <a:spLocks noGrp="1"/>
          </p:cNvSpPr>
          <p:nvPr>
            <p:ph type="title"/>
          </p:nvPr>
        </p:nvSpPr>
        <p:spPr/>
        <p:txBody>
          <a:bodyPr>
            <a:normAutofit/>
          </a:bodyPr>
          <a:lstStyle/>
          <a:p>
            <a:r>
              <a:rPr lang="en-US" dirty="0"/>
              <a:t>What we don’t do </a:t>
            </a:r>
            <a:r>
              <a:rPr lang="en-US" dirty="0" smtClean="0"/>
              <a:t>well</a:t>
            </a:r>
            <a:br>
              <a:rPr lang="en-US" dirty="0" smtClean="0"/>
            </a:br>
            <a:r>
              <a:rPr lang="en-US" sz="2700" dirty="0" smtClean="0"/>
              <a:t>more recurrent themes</a:t>
            </a:r>
            <a:endParaRPr lang="en-US" sz="2700" dirty="0"/>
          </a:p>
        </p:txBody>
      </p:sp>
    </p:spTree>
    <p:extLst>
      <p:ext uri="{BB962C8B-B14F-4D97-AF65-F5344CB8AC3E}">
        <p14:creationId xmlns:p14="http://schemas.microsoft.com/office/powerpoint/2010/main" val="13209631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What we don’t do </a:t>
            </a:r>
            <a:r>
              <a:rPr lang="en-US" dirty="0" smtClean="0"/>
              <a:t>well</a:t>
            </a:r>
            <a:br>
              <a:rPr lang="en-US" dirty="0" smtClean="0"/>
            </a:br>
            <a:r>
              <a:rPr lang="en-US" sz="2700" dirty="0" smtClean="0"/>
              <a:t>single track at foot of bed</a:t>
            </a:r>
            <a:endParaRPr lang="en-US" sz="2700" dirty="0"/>
          </a:p>
        </p:txBody>
      </p:sp>
      <p:pic>
        <p:nvPicPr>
          <p:cNvPr id="112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75152" y="2674938"/>
            <a:ext cx="4601633" cy="3451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844456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 y="338328"/>
            <a:ext cx="8686800" cy="1252728"/>
          </a:xfrm>
        </p:spPr>
        <p:txBody>
          <a:bodyPr>
            <a:normAutofit fontScale="90000"/>
          </a:bodyPr>
          <a:lstStyle/>
          <a:p>
            <a:r>
              <a:rPr lang="en-US" dirty="0"/>
              <a:t>What we don’t do </a:t>
            </a:r>
            <a:r>
              <a:rPr lang="en-US" dirty="0" smtClean="0"/>
              <a:t>well</a:t>
            </a:r>
            <a:br>
              <a:rPr lang="en-US" dirty="0" smtClean="0"/>
            </a:br>
            <a:r>
              <a:rPr lang="en-US" sz="2700" dirty="0" smtClean="0"/>
              <a:t>Brand new hospital with 100% incorrect installations</a:t>
            </a:r>
            <a:br>
              <a:rPr lang="en-US" sz="2700" dirty="0" smtClean="0"/>
            </a:br>
            <a:r>
              <a:rPr lang="en-US" sz="2700" dirty="0" smtClean="0"/>
              <a:t> still unresolved</a:t>
            </a:r>
            <a:endParaRPr lang="en-US" sz="2700" dirty="0"/>
          </a:p>
        </p:txBody>
      </p:sp>
      <p:pic>
        <p:nvPicPr>
          <p:cNvPr id="122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81760" y="2674938"/>
            <a:ext cx="2588418" cy="3451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86797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What we don’t do </a:t>
            </a:r>
            <a:r>
              <a:rPr lang="en-US" dirty="0" smtClean="0"/>
              <a:t>well</a:t>
            </a:r>
            <a:br>
              <a:rPr lang="en-US" dirty="0" smtClean="0"/>
            </a:br>
            <a:r>
              <a:rPr lang="en-US" sz="2700" dirty="0" smtClean="0"/>
              <a:t>more privacy curtain barriers</a:t>
            </a:r>
            <a:endParaRPr lang="en-US" sz="2700" dirty="0"/>
          </a:p>
        </p:txBody>
      </p:sp>
      <p:pic>
        <p:nvPicPr>
          <p:cNvPr id="1026" name="Picture 2"/>
          <p:cNvPicPr>
            <a:picLocks noGrp="1" noChangeAspect="1" noChangeArrowheads="1"/>
          </p:cNvPicPr>
          <p:nvPr>
            <p:ph sz="quarter" idx="13"/>
          </p:nvPr>
        </p:nvPicPr>
        <p:blipFill>
          <a:blip r:embed="rId2" cstate="print">
            <a:extLst>
              <a:ext uri="{28A0092B-C50C-407E-A947-70E740481C1C}">
                <a14:useLocalDpi xmlns:a14="http://schemas.microsoft.com/office/drawing/2010/main" val="0"/>
              </a:ext>
            </a:extLst>
          </a:blip>
          <a:srcRect/>
          <a:stretch>
            <a:fillRect/>
          </a:stretch>
        </p:blipFill>
        <p:spPr bwMode="auto">
          <a:xfrm>
            <a:off x="676275" y="2969419"/>
            <a:ext cx="3822700" cy="286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Grp="1" noChangeAspect="1" noChangeArrowheads="1"/>
          </p:cNvPicPr>
          <p:nvPr>
            <p:ph sz="quarter" idx="14"/>
          </p:nvPr>
        </p:nvPicPr>
        <p:blipFill>
          <a:blip r:embed="rId3" cstate="print">
            <a:extLst>
              <a:ext uri="{28A0092B-C50C-407E-A947-70E740481C1C}">
                <a14:useLocalDpi xmlns:a14="http://schemas.microsoft.com/office/drawing/2010/main" val="0"/>
              </a:ext>
            </a:extLst>
          </a:blip>
          <a:srcRect/>
          <a:stretch>
            <a:fillRect/>
          </a:stretch>
        </p:blipFill>
        <p:spPr bwMode="auto">
          <a:xfrm>
            <a:off x="4645025" y="2969419"/>
            <a:ext cx="3822700" cy="286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59794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What we don’t do well</a:t>
            </a:r>
            <a:r>
              <a:rPr lang="en-US" sz="4000" dirty="0" smtClean="0"/>
              <a:t/>
            </a:r>
            <a:br>
              <a:rPr lang="en-US" sz="4000" dirty="0" smtClean="0"/>
            </a:br>
            <a:r>
              <a:rPr lang="en-US" sz="2400" dirty="0" smtClean="0"/>
              <a:t>more </a:t>
            </a:r>
            <a:r>
              <a:rPr lang="en-US" sz="2400" dirty="0"/>
              <a:t>privacy curtain barriers</a:t>
            </a:r>
          </a:p>
        </p:txBody>
      </p:sp>
      <p:pic>
        <p:nvPicPr>
          <p:cNvPr id="2050" name="Picture 2"/>
          <p:cNvPicPr>
            <a:picLocks noGrp="1" noChangeAspect="1" noChangeArrowheads="1"/>
          </p:cNvPicPr>
          <p:nvPr>
            <p:ph sz="quarter" idx="13"/>
          </p:nvPr>
        </p:nvPicPr>
        <p:blipFill>
          <a:blip r:embed="rId2" cstate="print">
            <a:extLst>
              <a:ext uri="{28A0092B-C50C-407E-A947-70E740481C1C}">
                <a14:useLocalDpi xmlns:a14="http://schemas.microsoft.com/office/drawing/2010/main" val="0"/>
              </a:ext>
            </a:extLst>
          </a:blip>
          <a:srcRect/>
          <a:stretch>
            <a:fillRect/>
          </a:stretch>
        </p:blipFill>
        <p:spPr bwMode="auto">
          <a:xfrm>
            <a:off x="676275" y="2969419"/>
            <a:ext cx="3822700" cy="286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Grp="1" noChangeAspect="1" noChangeArrowheads="1"/>
          </p:cNvPicPr>
          <p:nvPr>
            <p:ph sz="quarter" idx="14"/>
          </p:nvPr>
        </p:nvPicPr>
        <p:blipFill>
          <a:blip r:embed="rId3" cstate="print">
            <a:extLst>
              <a:ext uri="{28A0092B-C50C-407E-A947-70E740481C1C}">
                <a14:useLocalDpi xmlns:a14="http://schemas.microsoft.com/office/drawing/2010/main" val="0"/>
              </a:ext>
            </a:extLst>
          </a:blip>
          <a:srcRect/>
          <a:stretch>
            <a:fillRect/>
          </a:stretch>
        </p:blipFill>
        <p:spPr bwMode="auto">
          <a:xfrm>
            <a:off x="4645025" y="2969419"/>
            <a:ext cx="3822700" cy="286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76138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p:txBody>
          <a:bodyPr/>
          <a:lstStyle/>
          <a:p>
            <a:r>
              <a:rPr lang="en-US" dirty="0"/>
              <a:t>Better coordination/communication between COR, Safe Patient Handling Coordinator and clinical users +from beginning to end of the project.</a:t>
            </a:r>
          </a:p>
          <a:p>
            <a:endParaRPr lang="en-US" dirty="0"/>
          </a:p>
        </p:txBody>
      </p:sp>
      <p:sp>
        <p:nvSpPr>
          <p:cNvPr id="9" name="Title 8"/>
          <p:cNvSpPr>
            <a:spLocks noGrp="1"/>
          </p:cNvSpPr>
          <p:nvPr>
            <p:ph type="title"/>
          </p:nvPr>
        </p:nvSpPr>
        <p:spPr/>
        <p:txBody>
          <a:bodyPr/>
          <a:lstStyle/>
          <a:p>
            <a:endParaRPr lang="en-US"/>
          </a:p>
        </p:txBody>
      </p:sp>
    </p:spTree>
    <p:extLst>
      <p:ext uri="{BB962C8B-B14F-4D97-AF65-F5344CB8AC3E}">
        <p14:creationId xmlns:p14="http://schemas.microsoft.com/office/powerpoint/2010/main" val="220488256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187</TotalTime>
  <Words>719</Words>
  <Application>Microsoft Office PowerPoint</Application>
  <PresentationFormat>On-screen Show (4:3)</PresentationFormat>
  <Paragraphs>70</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Waveform</vt:lpstr>
      <vt:lpstr>Stories from the Field: From good to disastrous</vt:lpstr>
      <vt:lpstr>What we can do well access to shower and toilet, maximum lifting heights</vt:lpstr>
      <vt:lpstr>What we don’t do well recurrent themes from Facility Champions.</vt:lpstr>
      <vt:lpstr>What we don’t do well Unintended consequences and poor communication</vt:lpstr>
      <vt:lpstr>What we don’t do well inadequate communication</vt:lpstr>
      <vt:lpstr>What we don’t do well Costly errors</vt:lpstr>
      <vt:lpstr>What don’t do so well Integrating privacy curtains into ceiling lift designs</vt:lpstr>
      <vt:lpstr>What don’t do so well Over toilet OK unable to get into shower with curtain rod barrier</vt:lpstr>
      <vt:lpstr>What don’t do so well Raised shower floor with huge water spills in bathroom </vt:lpstr>
      <vt:lpstr>What don’t do so well Water spills in bathroom with overflow in patient rooms</vt:lpstr>
      <vt:lpstr>What we don’t do well Bariatric room lift partial coverage over bed</vt:lpstr>
      <vt:lpstr>What we don’t do well Another view overhead lift does not fit functional patient needs</vt:lpstr>
      <vt:lpstr>What we don’t do well limited entryway of motor</vt:lpstr>
      <vt:lpstr>What we don’t do well Showering outside the shower due to structural barriers</vt:lpstr>
      <vt:lpstr>What we don’t do well Taking a shower outside the shower ???</vt:lpstr>
      <vt:lpstr>More stories to share</vt:lpstr>
      <vt:lpstr>PowerPoint Presentation</vt:lpstr>
      <vt:lpstr>PowerPoint Presentation</vt:lpstr>
      <vt:lpstr>PowerPoint Presentation</vt:lpstr>
      <vt:lpstr>What we don’t do well more recurrent themes</vt:lpstr>
      <vt:lpstr>What we don’t do well single track at foot of bed</vt:lpstr>
      <vt:lpstr>What we don’t do well Brand new hospital with 100% incorrect installations  still unresolved</vt:lpstr>
      <vt:lpstr>What we don’t do well more privacy curtain barriers</vt:lpstr>
      <vt:lpstr>What we don’t do well more privacy curtain barriers</vt:lpstr>
      <vt:lpstr>PowerPoint Presentation</vt:lpstr>
    </vt:vector>
  </TitlesOfParts>
  <Company>Veteran Affairs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Stories from the Field: From good to disastrous</dc:title>
  <dc:creator>Hilton, Tony (Pauline)</dc:creator>
  <cp:lastModifiedBy>Hilton, Tony (Pauline)</cp:lastModifiedBy>
  <cp:revision>28</cp:revision>
  <dcterms:created xsi:type="dcterms:W3CDTF">2015-06-22T20:02:23Z</dcterms:created>
  <dcterms:modified xsi:type="dcterms:W3CDTF">2015-08-17T15:44:21Z</dcterms:modified>
</cp:coreProperties>
</file>