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7772400" cy="1005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192">
          <p15:clr>
            <a:srgbClr val="A4A3A4"/>
          </p15:clr>
        </p15:guide>
        <p15:guide id="2" pos="48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709"/>
    <a:srgbClr val="00703C"/>
    <a:srgbClr val="0000FF"/>
    <a:srgbClr val="BD872B"/>
    <a:srgbClr val="4D4D4D"/>
    <a:srgbClr val="FF3300"/>
    <a:srgbClr val="292929"/>
    <a:srgbClr val="FEBA10"/>
    <a:srgbClr val="D8A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448" y="552"/>
      </p:cViewPr>
      <p:guideLst>
        <p:guide orient="horz" pos="6192"/>
        <p:guide pos="48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145" cy="46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05" tIns="46553" rIns="93105" bIns="46553" numCol="1" anchor="t" anchorCtr="0" compatLnSpc="1">
            <a:prstTxWarp prst="textNoShape">
              <a:avLst/>
            </a:prstTxWarp>
          </a:bodyPr>
          <a:lstStyle>
            <a:lvl1pPr defTabSz="92986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8" y="1"/>
            <a:ext cx="3038144" cy="46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05" tIns="46553" rIns="93105" bIns="46553" numCol="1" anchor="t" anchorCtr="0" compatLnSpc="1">
            <a:prstTxWarp prst="textNoShape">
              <a:avLst/>
            </a:prstTxWarp>
          </a:bodyPr>
          <a:lstStyle>
            <a:lvl1pPr algn="r" defTabSz="92986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0658"/>
            <a:ext cx="3038145" cy="46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05" tIns="46553" rIns="93105" bIns="46553" numCol="1" anchor="b" anchorCtr="0" compatLnSpc="1">
            <a:prstTxWarp prst="textNoShape">
              <a:avLst/>
            </a:prstTxWarp>
          </a:bodyPr>
          <a:lstStyle>
            <a:lvl1pPr defTabSz="92986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8" y="8830658"/>
            <a:ext cx="3038144" cy="46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05" tIns="46553" rIns="93105" bIns="46553" numCol="1" anchor="b" anchorCtr="0" compatLnSpc="1">
            <a:prstTxWarp prst="textNoShape">
              <a:avLst/>
            </a:prstTxWarp>
          </a:bodyPr>
          <a:lstStyle>
            <a:lvl1pPr algn="r" defTabSz="929866">
              <a:defRPr sz="1300"/>
            </a:lvl1pPr>
          </a:lstStyle>
          <a:p>
            <a:pPr>
              <a:defRPr/>
            </a:pPr>
            <a:fld id="{1D5E9E01-D18D-471C-888D-7E486B4AD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75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4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083" tIns="44043" rIns="88083" bIns="44043" numCol="1" anchor="t" anchorCtr="0" compatLnSpc="1">
            <a:prstTxWarp prst="textNoShape">
              <a:avLst/>
            </a:prstTxWarp>
          </a:bodyPr>
          <a:lstStyle>
            <a:lvl1pPr defTabSz="88067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3350" y="0"/>
            <a:ext cx="3067050" cy="44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083" tIns="44043" rIns="88083" bIns="44043" numCol="1" anchor="t" anchorCtr="0" compatLnSpc="1">
            <a:prstTxWarp prst="textNoShape">
              <a:avLst/>
            </a:prstTxWarp>
          </a:bodyPr>
          <a:lstStyle>
            <a:lvl1pPr algn="r" defTabSz="88067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3600" y="663575"/>
            <a:ext cx="2735263" cy="3541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0847" y="4426857"/>
            <a:ext cx="5111750" cy="4205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083" tIns="44043" rIns="88083" bIns="440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714"/>
            <a:ext cx="3067050" cy="44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083" tIns="44043" rIns="88083" bIns="44043" numCol="1" anchor="b" anchorCtr="0" compatLnSpc="1">
            <a:prstTxWarp prst="textNoShape">
              <a:avLst/>
            </a:prstTxWarp>
          </a:bodyPr>
          <a:lstStyle>
            <a:lvl1pPr defTabSz="88067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3350" y="8853714"/>
            <a:ext cx="3067050" cy="44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083" tIns="44043" rIns="88083" bIns="44043" numCol="1" anchor="b" anchorCtr="0" compatLnSpc="1">
            <a:prstTxWarp prst="textNoShape">
              <a:avLst/>
            </a:prstTxWarp>
          </a:bodyPr>
          <a:lstStyle>
            <a:lvl1pPr algn="r" defTabSz="880676">
              <a:defRPr sz="1300"/>
            </a:lvl1pPr>
          </a:lstStyle>
          <a:p>
            <a:pPr>
              <a:defRPr/>
            </a:pPr>
            <a:fld id="{816E321E-5D88-4662-A50C-C99540F3C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374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33600" y="663575"/>
            <a:ext cx="2735263" cy="35417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DUNS Number and TIN Number?</a:t>
            </a:r>
          </a:p>
          <a:p>
            <a:r>
              <a:rPr lang="en-US" dirty="0">
                <a:latin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cs typeface="Times New Roman"/>
              </a:rPr>
            </a:b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6E321E-5D88-4662-A50C-C99540F3C16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89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7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C555F-DCD7-4CCD-B986-6347CA5793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67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A4FA4-11E5-46FA-9279-B054660D9A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4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1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29CD9-D5DC-454B-8632-8D8C1139426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53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D7BE21-A7DF-43D8-B18C-220453E2CB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7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4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4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B7A2A8-6D15-4480-ACD2-75810FFC18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2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5291A-03BD-41A4-872B-05466D15EC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92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1E966-11F9-4621-8A28-F38B930960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5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5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9A9E5-3BF2-4EB1-84A6-7B86101AFF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D8162C-C5D5-42C4-82B4-AAC4F27B38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59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6C2B5-BA91-4558-A8BE-19E79C0151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5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9" y="591397"/>
            <a:ext cx="4330144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4F63D-0639-4D56-ACB0-1B915E0960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4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4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50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50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50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37B26E-3B6C-42E6-A8D0-76FC85C570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hyperlink" Target="http://www.bearstee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984171"/>
            <a:ext cx="6172200" cy="31393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2800" b="1" cap="small" dirty="0" smtClean="0">
                <a:latin typeface="Calibri" panose="020F0502020204030204" pitchFamily="34" charset="0"/>
                <a:cs typeface="Utsaah" pitchFamily="34" charset="0"/>
              </a:rPr>
              <a:t>A/E Design</a:t>
            </a:r>
          </a:p>
          <a:p>
            <a:pPr algn="ctr"/>
            <a:r>
              <a:rPr lang="en-US" sz="2800" b="1" cap="small" dirty="0" smtClean="0">
                <a:latin typeface="Calibri" panose="020F0502020204030204" pitchFamily="34" charset="0"/>
                <a:cs typeface="Utsaah" pitchFamily="34" charset="0"/>
              </a:rPr>
              <a:t>Improve Smoke Damper Access</a:t>
            </a:r>
          </a:p>
          <a:p>
            <a:pPr algn="ctr"/>
            <a:r>
              <a:rPr lang="en-US" sz="2800" b="1" cap="small" dirty="0" smtClean="0">
                <a:latin typeface="Calibri" panose="020F0502020204030204" pitchFamily="34" charset="0"/>
                <a:cs typeface="Utsaah" pitchFamily="34" charset="0"/>
              </a:rPr>
              <a:t>Project No. 667-16-105</a:t>
            </a:r>
          </a:p>
          <a:p>
            <a:pPr algn="ctr"/>
            <a:r>
              <a:rPr lang="en-US" sz="2800" b="1" cap="small" dirty="0" smtClean="0">
                <a:latin typeface="Calibri" panose="020F0502020204030204" pitchFamily="34" charset="0"/>
                <a:cs typeface="Utsaah" pitchFamily="34" charset="0"/>
              </a:rPr>
              <a:t>SPECIFICATIONS</a:t>
            </a:r>
          </a:p>
          <a:p>
            <a:pPr algn="ctr"/>
            <a:r>
              <a:rPr lang="en-US" sz="2800" b="1" cap="small" dirty="0" smtClean="0">
                <a:latin typeface="Calibri" panose="020F0502020204030204" pitchFamily="34" charset="0"/>
                <a:cs typeface="Utsaah" pitchFamily="34" charset="0"/>
              </a:rPr>
              <a:t>Final </a:t>
            </a:r>
            <a:r>
              <a:rPr lang="en-US" sz="2800" b="1" cap="small" dirty="0" smtClean="0">
                <a:latin typeface="Calibri" panose="020F0502020204030204" pitchFamily="34" charset="0"/>
                <a:cs typeface="Utsaah" pitchFamily="34" charset="0"/>
              </a:rPr>
              <a:t>Submission</a:t>
            </a:r>
            <a:endParaRPr lang="en-US" sz="1800" b="1" dirty="0" smtClean="0">
              <a:latin typeface="Calibri" panose="020F0502020204030204" pitchFamily="34" charset="0"/>
              <a:cs typeface="Utsaah" pitchFamily="34" charset="0"/>
            </a:endParaRPr>
          </a:p>
          <a:p>
            <a:pPr algn="ctr"/>
            <a:endParaRPr lang="en-US" sz="1800" b="1" dirty="0">
              <a:latin typeface="Calibri" panose="020F0502020204030204" pitchFamily="34" charset="0"/>
              <a:cs typeface="Utsaah" pitchFamily="34" charset="0"/>
            </a:endParaRPr>
          </a:p>
          <a:p>
            <a:pPr>
              <a:spcBef>
                <a:spcPts val="0"/>
              </a:spcBef>
            </a:pPr>
            <a:endParaRPr lang="en-US" sz="1600" b="1" dirty="0">
              <a:latin typeface="Calibri" panose="020F0502020204030204" pitchFamily="34" charset="0"/>
              <a:cs typeface="Utsaah" pitchFamily="34" charset="0"/>
            </a:endParaRPr>
          </a:p>
          <a:p>
            <a:pPr>
              <a:spcBef>
                <a:spcPts val="0"/>
              </a:spcBef>
            </a:pPr>
            <a:endParaRPr lang="en-US" sz="800" b="1" dirty="0">
              <a:latin typeface="Calibri" panose="020F0502020204030204" pitchFamily="34" charset="0"/>
              <a:cs typeface="Utsaah" pitchFamily="34" charset="0"/>
            </a:endParaRPr>
          </a:p>
          <a:p>
            <a:pPr>
              <a:spcBef>
                <a:spcPts val="0"/>
              </a:spcBef>
            </a:pPr>
            <a:endParaRPr lang="en-US" sz="800" b="1" dirty="0">
              <a:latin typeface="Calibri" panose="020F0502020204030204" pitchFamily="34" charset="0"/>
              <a:cs typeface="Utsaah" pitchFamily="34" charset="0"/>
            </a:endParaRPr>
          </a:p>
          <a:p>
            <a:pPr>
              <a:spcBef>
                <a:spcPts val="0"/>
              </a:spcBef>
            </a:pPr>
            <a:endParaRPr lang="en-US" sz="800" b="1" dirty="0">
              <a:latin typeface="Calibri" panose="020F0502020204030204" pitchFamily="34" charset="0"/>
              <a:cs typeface="Utsaah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5400" y="6019800"/>
            <a:ext cx="1467803" cy="17486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2234168" y="6172200"/>
            <a:ext cx="249023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b="1" dirty="0">
                <a:solidFill>
                  <a:srgbClr val="060709"/>
                </a:solidFill>
                <a:latin typeface="Calibri" panose="020F0502020204030204" pitchFamily="34" charset="0"/>
              </a:rPr>
              <a:t>Bear Steele Global, </a:t>
            </a:r>
            <a:r>
              <a:rPr lang="en-US" sz="1600" b="1" dirty="0" smtClean="0">
                <a:solidFill>
                  <a:srgbClr val="060709"/>
                </a:solidFill>
                <a:latin typeface="Calibri" panose="020F0502020204030204" pitchFamily="34" charset="0"/>
              </a:rPr>
              <a:t>Ltd. Co.</a:t>
            </a:r>
            <a:endParaRPr lang="en-US" sz="1600" b="1" dirty="0">
              <a:solidFill>
                <a:srgbClr val="060709"/>
              </a:solidFill>
              <a:latin typeface="Calibri" panose="020F0502020204030204" pitchFamily="34" charset="0"/>
            </a:endParaRPr>
          </a:p>
          <a:p>
            <a:pPr algn="r"/>
            <a:r>
              <a:rPr lang="en-US" sz="1200" dirty="0" smtClean="0">
                <a:latin typeface="Calibri" panose="020F0502020204030204" pitchFamily="34" charset="0"/>
              </a:rPr>
              <a:t>       2015 Boundary Street, Ste. 234</a:t>
            </a:r>
          </a:p>
          <a:p>
            <a:pPr algn="r"/>
            <a:r>
              <a:rPr lang="en-US" sz="1200" dirty="0" smtClean="0">
                <a:latin typeface="Calibri" panose="020F0502020204030204" pitchFamily="34" charset="0"/>
              </a:rPr>
              <a:t>                           Beaufort</a:t>
            </a:r>
            <a:r>
              <a:rPr lang="en-US" sz="1200" dirty="0">
                <a:latin typeface="Calibri" panose="020F0502020204030204" pitchFamily="34" charset="0"/>
              </a:rPr>
              <a:t>, SC </a:t>
            </a:r>
            <a:r>
              <a:rPr lang="en-US" sz="1200" dirty="0" smtClean="0">
                <a:latin typeface="Calibri" panose="020F0502020204030204" pitchFamily="34" charset="0"/>
              </a:rPr>
              <a:t>29902</a:t>
            </a:r>
          </a:p>
          <a:p>
            <a:pPr algn="r"/>
            <a:r>
              <a:rPr lang="en-US" sz="1200" dirty="0" smtClean="0">
                <a:latin typeface="Calibri" panose="020F0502020204030204" pitchFamily="34" charset="0"/>
              </a:rPr>
              <a:t>                   (843) 525-2500 [phone]</a:t>
            </a:r>
          </a:p>
          <a:p>
            <a:pPr algn="r"/>
            <a:r>
              <a:rPr lang="en-US" sz="1200" dirty="0" smtClean="0">
                <a:latin typeface="Calibri" panose="020F0502020204030204" pitchFamily="34" charset="0"/>
                <a:hlinkClick r:id="rId4"/>
              </a:rPr>
              <a:t>www.bearsteele.com</a:t>
            </a:r>
            <a:endParaRPr lang="en-US" sz="1200" dirty="0">
              <a:latin typeface="Calibri" panose="020F0502020204030204" pitchFamily="34" charset="0"/>
            </a:endParaRPr>
          </a:p>
        </p:txBody>
      </p:sp>
      <p:pic>
        <p:nvPicPr>
          <p:cNvPr id="10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199" y="7162800"/>
            <a:ext cx="685800" cy="6858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17119" y="7419975"/>
            <a:ext cx="28216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rgbClr val="060709"/>
                </a:solidFill>
                <a:latin typeface="Calibri" panose="020F0502020204030204" pitchFamily="34" charset="0"/>
              </a:rPr>
              <a:t>A</a:t>
            </a:r>
            <a:r>
              <a:rPr lang="en-US" sz="900" b="1" i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900" b="1" i="1" dirty="0">
                <a:solidFill>
                  <a:srgbClr val="060709"/>
                </a:solidFill>
                <a:latin typeface="Calibri" panose="020F0502020204030204" pitchFamily="34" charset="0"/>
              </a:rPr>
              <a:t>Service Disabled Veteran Owned Small Business</a:t>
            </a:r>
          </a:p>
        </p:txBody>
      </p:sp>
      <p:pic>
        <p:nvPicPr>
          <p:cNvPr id="1027" name="Picture 3" descr="C:\Users\MARKETING\Documents\department of veterans affairs 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10" y="3943554"/>
            <a:ext cx="1744254" cy="17442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00200" y="8382000"/>
            <a:ext cx="464820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b="1" dirty="0">
                <a:solidFill>
                  <a:srgbClr val="060709"/>
                </a:solidFill>
                <a:latin typeface="Calibri" panose="020F0502020204030204" pitchFamily="34" charset="0"/>
              </a:rPr>
              <a:t>Cynthia L. Kinsman, CO</a:t>
            </a:r>
          </a:p>
          <a:p>
            <a:pPr algn="ctr"/>
            <a:r>
              <a:rPr lang="en-US" sz="1200" b="1" dirty="0" smtClean="0">
                <a:solidFill>
                  <a:srgbClr val="060709"/>
                </a:solidFill>
                <a:latin typeface="Calibri" panose="020F0502020204030204" pitchFamily="34" charset="0"/>
              </a:rPr>
              <a:t>Overton </a:t>
            </a:r>
            <a:r>
              <a:rPr lang="en-US" sz="1200" b="1" dirty="0">
                <a:solidFill>
                  <a:srgbClr val="060709"/>
                </a:solidFill>
                <a:latin typeface="Calibri" panose="020F0502020204030204" pitchFamily="34" charset="0"/>
              </a:rPr>
              <a:t>Brooks VA Medical Center</a:t>
            </a:r>
          </a:p>
          <a:p>
            <a:pPr algn="ctr"/>
            <a:r>
              <a:rPr lang="en-US" sz="1200" b="1" dirty="0" smtClean="0">
                <a:solidFill>
                  <a:srgbClr val="060709"/>
                </a:solidFill>
                <a:latin typeface="Calibri" panose="020F0502020204030204" pitchFamily="34" charset="0"/>
              </a:rPr>
              <a:t>510 </a:t>
            </a:r>
            <a:r>
              <a:rPr lang="en-US" sz="1200" b="1" dirty="0">
                <a:solidFill>
                  <a:srgbClr val="060709"/>
                </a:solidFill>
                <a:latin typeface="Calibri" panose="020F0502020204030204" pitchFamily="34" charset="0"/>
              </a:rPr>
              <a:t>E. Stoner Ave</a:t>
            </a:r>
          </a:p>
          <a:p>
            <a:pPr algn="ctr"/>
            <a:r>
              <a:rPr lang="en-US" sz="1200" b="1" dirty="0" smtClean="0">
                <a:solidFill>
                  <a:srgbClr val="060709"/>
                </a:solidFill>
                <a:latin typeface="Calibri" panose="020F0502020204030204" pitchFamily="34" charset="0"/>
              </a:rPr>
              <a:t>Shreveport</a:t>
            </a:r>
            <a:r>
              <a:rPr lang="en-US" sz="1200" b="1" dirty="0">
                <a:solidFill>
                  <a:srgbClr val="060709"/>
                </a:solidFill>
                <a:latin typeface="Calibri" panose="020F0502020204030204" pitchFamily="34" charset="0"/>
              </a:rPr>
              <a:t>, LA 71101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114800"/>
            <a:ext cx="4376737" cy="140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2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5708</TotalTime>
  <Words>80</Words>
  <Application>Microsoft Office PowerPoint</Application>
  <PresentationFormat>Custom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Gretchen Moss</dc:creator>
  <cp:lastModifiedBy>Clifford M. Prussia</cp:lastModifiedBy>
  <cp:revision>199</cp:revision>
  <cp:lastPrinted>2017-02-24T15:39:05Z</cp:lastPrinted>
  <dcterms:created xsi:type="dcterms:W3CDTF">2011-09-01T18:33:23Z</dcterms:created>
  <dcterms:modified xsi:type="dcterms:W3CDTF">2017-03-14T18:33:52Z</dcterms:modified>
</cp:coreProperties>
</file>