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9"/>
  </p:notesMasterIdLst>
  <p:handoutMasterIdLst>
    <p:handoutMasterId r:id="rId10"/>
  </p:handoutMasterIdLst>
  <p:sldIdLst>
    <p:sldId id="256" r:id="rId2"/>
    <p:sldId id="286" r:id="rId3"/>
    <p:sldId id="334" r:id="rId4"/>
    <p:sldId id="331" r:id="rId5"/>
    <p:sldId id="332" r:id="rId6"/>
    <p:sldId id="333" r:id="rId7"/>
    <p:sldId id="258" r:id="rId8"/>
  </p:sldIdLst>
  <p:sldSz cx="9144000" cy="6858000" type="letter"/>
  <p:notesSz cx="6858000" cy="9296400"/>
  <p:embeddedFontLst>
    <p:embeddedFont>
      <p:font typeface="Calibri" pitchFamily="34" charset="0"/>
      <p:regular r:id="rId11"/>
      <p:bold r:id="rId12"/>
      <p:italic r:id="rId13"/>
      <p:boldItalic r:id="rId14"/>
    </p:embeddedFont>
  </p:embeddedFontLst>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chemeClr val="tx1"/>
    </p:penClr>
  </p:showPr>
  <p:clrMru>
    <a:srgbClr val="114FFB"/>
    <a:srgbClr val="00218A"/>
    <a:srgbClr val="037C03"/>
    <a:srgbClr val="790015"/>
    <a:srgbClr val="00279F"/>
    <a:srgbClr val="006B61"/>
    <a:srgbClr val="004E47"/>
    <a:srgbClr val="00353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590"/>
            <a:ext cx="2972320" cy="468954"/>
          </a:xfrm>
          <a:prstGeom prst="rect">
            <a:avLst/>
          </a:prstGeom>
          <a:noFill/>
          <a:ln w="9525">
            <a:noFill/>
            <a:miter lim="800000"/>
            <a:headEnd/>
            <a:tailEnd/>
          </a:ln>
          <a:effectLst/>
        </p:spPr>
        <p:txBody>
          <a:bodyPr vert="horz" wrap="square" lIns="19242" tIns="0" rIns="19242" bIns="0" numCol="1" anchor="t" anchorCtr="0" compatLnSpc="1">
            <a:prstTxWarp prst="textNoShape">
              <a:avLst/>
            </a:prstTxWarp>
          </a:bodyPr>
          <a:lstStyle>
            <a:lvl1pPr defTabSz="958850">
              <a:defRPr sz="1000" i="1"/>
            </a:lvl1pPr>
          </a:lstStyle>
          <a:p>
            <a:endParaRPr lang="en-US"/>
          </a:p>
        </p:txBody>
      </p:sp>
      <p:sp>
        <p:nvSpPr>
          <p:cNvPr id="3075" name="Rectangle 3"/>
          <p:cNvSpPr>
            <a:spLocks noGrp="1" noChangeArrowheads="1"/>
          </p:cNvSpPr>
          <p:nvPr>
            <p:ph type="dt" sz="quarter" idx="1"/>
          </p:nvPr>
        </p:nvSpPr>
        <p:spPr bwMode="auto">
          <a:xfrm>
            <a:off x="3885681" y="-1590"/>
            <a:ext cx="2972319" cy="468954"/>
          </a:xfrm>
          <a:prstGeom prst="rect">
            <a:avLst/>
          </a:prstGeom>
          <a:noFill/>
          <a:ln w="9525">
            <a:noFill/>
            <a:miter lim="800000"/>
            <a:headEnd/>
            <a:tailEnd/>
          </a:ln>
          <a:effectLst/>
        </p:spPr>
        <p:txBody>
          <a:bodyPr vert="horz" wrap="square" lIns="19242" tIns="0" rIns="19242" bIns="0" numCol="1" anchor="t" anchorCtr="0" compatLnSpc="1">
            <a:prstTxWarp prst="textNoShape">
              <a:avLst/>
            </a:prstTxWarp>
          </a:bodyPr>
          <a:lstStyle>
            <a:lvl1pPr algn="r" defTabSz="958850">
              <a:defRPr sz="1000" i="1"/>
            </a:lvl1pPr>
          </a:lstStyle>
          <a:p>
            <a:endParaRPr lang="en-US"/>
          </a:p>
        </p:txBody>
      </p:sp>
      <p:sp>
        <p:nvSpPr>
          <p:cNvPr id="3076" name="Rectangle 4"/>
          <p:cNvSpPr>
            <a:spLocks noGrp="1" noChangeArrowheads="1"/>
          </p:cNvSpPr>
          <p:nvPr>
            <p:ph type="ftr" sz="quarter" idx="2"/>
          </p:nvPr>
        </p:nvSpPr>
        <p:spPr bwMode="auto">
          <a:xfrm>
            <a:off x="1" y="8829037"/>
            <a:ext cx="2972320" cy="468954"/>
          </a:xfrm>
          <a:prstGeom prst="rect">
            <a:avLst/>
          </a:prstGeom>
          <a:noFill/>
          <a:ln w="9525">
            <a:noFill/>
            <a:miter lim="800000"/>
            <a:headEnd/>
            <a:tailEnd/>
          </a:ln>
          <a:effectLst/>
        </p:spPr>
        <p:txBody>
          <a:bodyPr vert="horz" wrap="square" lIns="19242" tIns="0" rIns="19242" bIns="0" numCol="1" anchor="b" anchorCtr="0" compatLnSpc="1">
            <a:prstTxWarp prst="textNoShape">
              <a:avLst/>
            </a:prstTxWarp>
          </a:bodyPr>
          <a:lstStyle>
            <a:lvl1pPr defTabSz="958850">
              <a:defRPr sz="1000" i="1"/>
            </a:lvl1pPr>
          </a:lstStyle>
          <a:p>
            <a:endParaRPr lang="en-US"/>
          </a:p>
        </p:txBody>
      </p:sp>
      <p:sp>
        <p:nvSpPr>
          <p:cNvPr id="3077" name="Rectangle 5"/>
          <p:cNvSpPr>
            <a:spLocks noGrp="1" noChangeArrowheads="1"/>
          </p:cNvSpPr>
          <p:nvPr>
            <p:ph type="sldNum" sz="quarter" idx="3"/>
          </p:nvPr>
        </p:nvSpPr>
        <p:spPr bwMode="auto">
          <a:xfrm>
            <a:off x="3885681" y="8829037"/>
            <a:ext cx="2972319" cy="468954"/>
          </a:xfrm>
          <a:prstGeom prst="rect">
            <a:avLst/>
          </a:prstGeom>
          <a:noFill/>
          <a:ln w="9525">
            <a:noFill/>
            <a:miter lim="800000"/>
            <a:headEnd/>
            <a:tailEnd/>
          </a:ln>
          <a:effectLst/>
        </p:spPr>
        <p:txBody>
          <a:bodyPr vert="horz" wrap="square" lIns="19242" tIns="0" rIns="19242" bIns="0" numCol="1" anchor="b" anchorCtr="0" compatLnSpc="1">
            <a:prstTxWarp prst="textNoShape">
              <a:avLst/>
            </a:prstTxWarp>
          </a:bodyPr>
          <a:lstStyle>
            <a:lvl1pPr algn="r" defTabSz="958850">
              <a:defRPr sz="1000" i="1"/>
            </a:lvl1pPr>
          </a:lstStyle>
          <a:p>
            <a:fld id="{6439CFE3-33E3-4BCE-8AF9-3AD69F49E20E}" type="slidenum">
              <a:rPr lang="en-US"/>
              <a:pPr/>
              <a:t>‹#›</a:t>
            </a:fld>
            <a:endParaRPr lang="en-US"/>
          </a:p>
        </p:txBody>
      </p:sp>
      <p:sp>
        <p:nvSpPr>
          <p:cNvPr id="3078" name="Rectangle 6"/>
          <p:cNvSpPr>
            <a:spLocks noChangeArrowheads="1"/>
          </p:cNvSpPr>
          <p:nvPr/>
        </p:nvSpPr>
        <p:spPr bwMode="auto">
          <a:xfrm>
            <a:off x="6381916" y="8894501"/>
            <a:ext cx="409064" cy="312591"/>
          </a:xfrm>
          <a:prstGeom prst="rect">
            <a:avLst/>
          </a:prstGeom>
          <a:noFill/>
          <a:ln w="9525">
            <a:noFill/>
            <a:miter lim="800000"/>
            <a:headEnd/>
            <a:tailEnd/>
          </a:ln>
          <a:effectLst/>
        </p:spPr>
        <p:txBody>
          <a:bodyPr wrap="none" lIns="94604" tIns="48104" rIns="94604" bIns="48104" anchor="ctr">
            <a:spAutoFit/>
          </a:bodyPr>
          <a:lstStyle/>
          <a:p>
            <a:pPr algn="r" defTabSz="958850"/>
            <a:fld id="{99CDF8F5-ADC5-44DA-8279-4E4E6745C3A1}" type="slidenum">
              <a:rPr lang="en-US" sz="1400"/>
              <a:pPr algn="r" defTabSz="958850"/>
              <a:t>‹#›</a:t>
            </a:fld>
            <a:endParaRPr lang="en-US" sz="14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590"/>
            <a:ext cx="2972320" cy="468954"/>
          </a:xfrm>
          <a:prstGeom prst="rect">
            <a:avLst/>
          </a:prstGeom>
          <a:noFill/>
          <a:ln w="9525">
            <a:noFill/>
            <a:miter lim="800000"/>
            <a:headEnd/>
            <a:tailEnd/>
          </a:ln>
          <a:effectLst/>
        </p:spPr>
        <p:txBody>
          <a:bodyPr vert="horz" wrap="square" lIns="19242" tIns="0" rIns="19242" bIns="0" numCol="1" anchor="t" anchorCtr="0" compatLnSpc="1">
            <a:prstTxWarp prst="textNoShape">
              <a:avLst/>
            </a:prstTxWarp>
          </a:bodyPr>
          <a:lstStyle>
            <a:lvl1pPr defTabSz="958850">
              <a:defRPr sz="1000" i="1">
                <a:latin typeface="Times New Roman" pitchFamily="18" charset="0"/>
              </a:defRPr>
            </a:lvl1pPr>
          </a:lstStyle>
          <a:p>
            <a:endParaRPr lang="en-US"/>
          </a:p>
        </p:txBody>
      </p:sp>
      <p:sp>
        <p:nvSpPr>
          <p:cNvPr id="2051" name="Rectangle 3"/>
          <p:cNvSpPr>
            <a:spLocks noGrp="1" noChangeArrowheads="1"/>
          </p:cNvSpPr>
          <p:nvPr>
            <p:ph type="dt" idx="1"/>
          </p:nvPr>
        </p:nvSpPr>
        <p:spPr bwMode="auto">
          <a:xfrm>
            <a:off x="3885681" y="-1590"/>
            <a:ext cx="2972319" cy="468954"/>
          </a:xfrm>
          <a:prstGeom prst="rect">
            <a:avLst/>
          </a:prstGeom>
          <a:noFill/>
          <a:ln w="9525">
            <a:noFill/>
            <a:miter lim="800000"/>
            <a:headEnd/>
            <a:tailEnd/>
          </a:ln>
          <a:effectLst/>
        </p:spPr>
        <p:txBody>
          <a:bodyPr vert="horz" wrap="square" lIns="19242" tIns="0" rIns="19242" bIns="0" numCol="1" anchor="t" anchorCtr="0" compatLnSpc="1">
            <a:prstTxWarp prst="textNoShape">
              <a:avLst/>
            </a:prstTxWarp>
          </a:bodyPr>
          <a:lstStyle>
            <a:lvl1pPr algn="r" defTabSz="958850">
              <a:defRPr sz="1000" i="1">
                <a:latin typeface="Times New Roman" pitchFamily="18" charset="0"/>
              </a:defRPr>
            </a:lvl1pPr>
          </a:lstStyle>
          <a:p>
            <a:endParaRPr lang="en-US"/>
          </a:p>
        </p:txBody>
      </p:sp>
      <p:sp>
        <p:nvSpPr>
          <p:cNvPr id="2052" name="Rectangle 4"/>
          <p:cNvSpPr>
            <a:spLocks noGrp="1" noChangeArrowheads="1"/>
          </p:cNvSpPr>
          <p:nvPr>
            <p:ph type="ftr" sz="quarter" idx="4"/>
          </p:nvPr>
        </p:nvSpPr>
        <p:spPr bwMode="auto">
          <a:xfrm>
            <a:off x="1" y="8829037"/>
            <a:ext cx="2972320" cy="468954"/>
          </a:xfrm>
          <a:prstGeom prst="rect">
            <a:avLst/>
          </a:prstGeom>
          <a:noFill/>
          <a:ln w="9525">
            <a:noFill/>
            <a:miter lim="800000"/>
            <a:headEnd/>
            <a:tailEnd/>
          </a:ln>
          <a:effectLst/>
        </p:spPr>
        <p:txBody>
          <a:bodyPr vert="horz" wrap="square" lIns="19242" tIns="0" rIns="19242" bIns="0" numCol="1" anchor="b" anchorCtr="0" compatLnSpc="1">
            <a:prstTxWarp prst="textNoShape">
              <a:avLst/>
            </a:prstTxWarp>
          </a:bodyPr>
          <a:lstStyle>
            <a:lvl1pPr defTabSz="958850">
              <a:defRPr sz="1000" i="1">
                <a:latin typeface="Times New Roman" pitchFamily="18" charset="0"/>
              </a:defRPr>
            </a:lvl1pPr>
          </a:lstStyle>
          <a:p>
            <a:endParaRPr lang="en-US"/>
          </a:p>
        </p:txBody>
      </p:sp>
      <p:sp>
        <p:nvSpPr>
          <p:cNvPr id="2053" name="Rectangle 5"/>
          <p:cNvSpPr>
            <a:spLocks noGrp="1" noChangeArrowheads="1"/>
          </p:cNvSpPr>
          <p:nvPr>
            <p:ph type="sldNum" sz="quarter" idx="5"/>
          </p:nvPr>
        </p:nvSpPr>
        <p:spPr bwMode="auto">
          <a:xfrm>
            <a:off x="3885681" y="8829037"/>
            <a:ext cx="2972319" cy="468954"/>
          </a:xfrm>
          <a:prstGeom prst="rect">
            <a:avLst/>
          </a:prstGeom>
          <a:noFill/>
          <a:ln w="9525">
            <a:noFill/>
            <a:miter lim="800000"/>
            <a:headEnd/>
            <a:tailEnd/>
          </a:ln>
          <a:effectLst/>
        </p:spPr>
        <p:txBody>
          <a:bodyPr vert="horz" wrap="square" lIns="19242" tIns="0" rIns="19242" bIns="0" numCol="1" anchor="b" anchorCtr="0" compatLnSpc="1">
            <a:prstTxWarp prst="textNoShape">
              <a:avLst/>
            </a:prstTxWarp>
          </a:bodyPr>
          <a:lstStyle>
            <a:lvl1pPr algn="r" defTabSz="958850">
              <a:defRPr sz="1000" i="1">
                <a:latin typeface="Times New Roman" pitchFamily="18" charset="0"/>
              </a:defRPr>
            </a:lvl1pPr>
          </a:lstStyle>
          <a:p>
            <a:fld id="{748C6FC1-4C29-4C22-B87E-C89EF1DB17D9}" type="slidenum">
              <a:rPr lang="en-US"/>
              <a:pPr/>
              <a:t>‹#›</a:t>
            </a:fld>
            <a:endParaRPr lang="en-US"/>
          </a:p>
        </p:txBody>
      </p:sp>
      <p:sp>
        <p:nvSpPr>
          <p:cNvPr id="2054" name="Rectangle 6"/>
          <p:cNvSpPr>
            <a:spLocks noGrp="1" noChangeArrowheads="1"/>
          </p:cNvSpPr>
          <p:nvPr>
            <p:ph type="body" sz="quarter" idx="3"/>
          </p:nvPr>
        </p:nvSpPr>
        <p:spPr bwMode="auto">
          <a:xfrm>
            <a:off x="914920" y="4414519"/>
            <a:ext cx="5028161" cy="4185605"/>
          </a:xfrm>
          <a:prstGeom prst="rect">
            <a:avLst/>
          </a:prstGeom>
          <a:noFill/>
          <a:ln w="9525">
            <a:noFill/>
            <a:miter lim="800000"/>
            <a:headEnd/>
            <a:tailEnd/>
          </a:ln>
          <a:effectLst/>
        </p:spPr>
        <p:txBody>
          <a:bodyPr vert="horz" wrap="square" lIns="94604" tIns="48104" rIns="94604" bIns="48104" numCol="1" anchor="t" anchorCtr="0" compatLnSpc="1">
            <a:prstTxWarp prst="textNoShape">
              <a:avLst/>
            </a:prstTxWarp>
          </a:bodyPr>
          <a:lstStyle/>
          <a:p>
            <a:pPr lvl="0"/>
            <a:r>
              <a:rPr lang="en-US" smtClean="0"/>
              <a:t>Click to edit Master notes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5" name="Rectangle 7"/>
          <p:cNvSpPr>
            <a:spLocks noGrp="1" noRot="1" noChangeAspect="1" noChangeArrowheads="1" noTextEdit="1"/>
          </p:cNvSpPr>
          <p:nvPr>
            <p:ph type="sldImg" idx="2"/>
          </p:nvPr>
        </p:nvSpPr>
        <p:spPr bwMode="auto">
          <a:xfrm>
            <a:off x="1106488" y="696913"/>
            <a:ext cx="4649787" cy="3487737"/>
          </a:xfrm>
          <a:prstGeom prst="rect">
            <a:avLst/>
          </a:prstGeom>
          <a:noFill/>
          <a:ln w="12700">
            <a:solidFill>
              <a:schemeClr val="tx1"/>
            </a:solidFill>
            <a:miter lim="800000"/>
            <a:headEnd/>
            <a:tailEnd/>
          </a:ln>
          <a:effectLst/>
        </p:spPr>
      </p:sp>
      <p:sp>
        <p:nvSpPr>
          <p:cNvPr id="2056" name="Rectangle 8"/>
          <p:cNvSpPr>
            <a:spLocks noChangeArrowheads="1"/>
          </p:cNvSpPr>
          <p:nvPr/>
        </p:nvSpPr>
        <p:spPr bwMode="auto">
          <a:xfrm>
            <a:off x="6381916" y="8894501"/>
            <a:ext cx="409064" cy="312591"/>
          </a:xfrm>
          <a:prstGeom prst="rect">
            <a:avLst/>
          </a:prstGeom>
          <a:noFill/>
          <a:ln w="9525">
            <a:noFill/>
            <a:miter lim="800000"/>
            <a:headEnd/>
            <a:tailEnd/>
          </a:ln>
          <a:effectLst/>
        </p:spPr>
        <p:txBody>
          <a:bodyPr wrap="none" lIns="94604" tIns="48104" rIns="94604" bIns="48104" anchor="ctr">
            <a:spAutoFit/>
          </a:bodyPr>
          <a:lstStyle/>
          <a:p>
            <a:pPr algn="r" defTabSz="958850"/>
            <a:fld id="{1282905F-DB44-4A8A-B4E9-3F528893E2F8}" type="slidenum">
              <a:rPr lang="en-US" sz="1400"/>
              <a:pPr algn="r" defTabSz="958850"/>
              <a:t>‹#›</a:t>
            </a:fld>
            <a:endParaRPr lang="en-US" sz="1400"/>
          </a:p>
        </p:txBody>
      </p:sp>
    </p:spTree>
  </p:cSld>
  <p:clrMap bg1="lt1" tx1="dk1" bg2="lt2" tx2="dk2" accent1="accent1" accent2="accent2" accent3="accent3" accent4="accent4" accent5="accent5" accent6="accent6" hlink="hlink" folHlink="folHlink"/>
  <p:notesStyle>
    <a:lvl1pPr algn="l" defTabSz="949325" rtl="0" eaLnBrk="0" fontAlgn="base" hangingPunct="0">
      <a:spcBef>
        <a:spcPct val="30000"/>
      </a:spcBef>
      <a:spcAft>
        <a:spcPct val="0"/>
      </a:spcAft>
      <a:defRPr sz="1200" kern="1200">
        <a:solidFill>
          <a:schemeClr val="tx1"/>
        </a:solidFill>
        <a:latin typeface="Arial" charset="0"/>
        <a:ea typeface="+mn-ea"/>
        <a:cs typeface="+mn-cs"/>
      </a:defRPr>
    </a:lvl1pPr>
    <a:lvl2pPr marL="465138" algn="l" defTabSz="949325" rtl="0" eaLnBrk="0" fontAlgn="base" hangingPunct="0">
      <a:spcBef>
        <a:spcPct val="30000"/>
      </a:spcBef>
      <a:spcAft>
        <a:spcPct val="0"/>
      </a:spcAft>
      <a:defRPr sz="1200" kern="1200">
        <a:solidFill>
          <a:schemeClr val="tx1"/>
        </a:solidFill>
        <a:latin typeface="Arial" charset="0"/>
        <a:ea typeface="+mn-ea"/>
        <a:cs typeface="+mn-cs"/>
      </a:defRPr>
    </a:lvl2pPr>
    <a:lvl3pPr marL="931863" algn="l" defTabSz="949325" rtl="0" eaLnBrk="0" fontAlgn="base" hangingPunct="0">
      <a:spcBef>
        <a:spcPct val="30000"/>
      </a:spcBef>
      <a:spcAft>
        <a:spcPct val="0"/>
      </a:spcAft>
      <a:defRPr sz="1200" kern="1200">
        <a:solidFill>
          <a:schemeClr val="tx1"/>
        </a:solidFill>
        <a:latin typeface="Arial" charset="0"/>
        <a:ea typeface="+mn-ea"/>
        <a:cs typeface="+mn-cs"/>
      </a:defRPr>
    </a:lvl3pPr>
    <a:lvl4pPr marL="1397000" algn="l" defTabSz="949325" rtl="0" eaLnBrk="0" fontAlgn="base" hangingPunct="0">
      <a:spcBef>
        <a:spcPct val="30000"/>
      </a:spcBef>
      <a:spcAft>
        <a:spcPct val="0"/>
      </a:spcAft>
      <a:defRPr sz="1200" kern="1200">
        <a:solidFill>
          <a:schemeClr val="tx1"/>
        </a:solidFill>
        <a:latin typeface="Arial" charset="0"/>
        <a:ea typeface="+mn-ea"/>
        <a:cs typeface="+mn-cs"/>
      </a:defRPr>
    </a:lvl4pPr>
    <a:lvl5pPr marL="1862138" algn="l" defTabSz="9493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51C26C7E-7B57-4AD3-A861-F00F126E004F}" type="slidenum">
              <a:rPr lang="en-US"/>
              <a:pPr/>
              <a:t>1</a:t>
            </a:fld>
            <a:endParaRPr lang="en-US"/>
          </a:p>
        </p:txBody>
      </p:sp>
      <p:sp>
        <p:nvSpPr>
          <p:cNvPr id="5122" name="Rectangle 2"/>
          <p:cNvSpPr>
            <a:spLocks noGrp="1" noRot="1" noChangeAspect="1" noChangeArrowheads="1" noTextEdit="1"/>
          </p:cNvSpPr>
          <p:nvPr>
            <p:ph type="sldImg"/>
          </p:nvPr>
        </p:nvSpPr>
        <p:spPr>
          <a:ln cap="flat"/>
        </p:spPr>
      </p:sp>
      <p:sp>
        <p:nvSpPr>
          <p:cNvPr id="512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0E054DF3-1B20-4629-A7D5-E23F35362AB2}" type="slidenum">
              <a:rPr lang="en-US"/>
              <a:pPr/>
              <a:t>6</a:t>
            </a:fld>
            <a:endParaRPr lang="en-US"/>
          </a:p>
        </p:txBody>
      </p:sp>
      <p:sp>
        <p:nvSpPr>
          <p:cNvPr id="9218" name="Rectangle 2"/>
          <p:cNvSpPr>
            <a:spLocks noGrp="1" noRot="1" noChangeAspect="1" noChangeArrowheads="1" noTextEdit="1"/>
          </p:cNvSpPr>
          <p:nvPr>
            <p:ph type="sldImg"/>
          </p:nvPr>
        </p:nvSpPr>
        <p:spPr>
          <a:ln cap="flat"/>
        </p:spPr>
      </p:sp>
      <p:sp>
        <p:nvSpPr>
          <p:cNvPr id="921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0E054DF3-1B20-4629-A7D5-E23F35362AB2}" type="slidenum">
              <a:rPr lang="en-US"/>
              <a:pPr/>
              <a:t>7</a:t>
            </a:fld>
            <a:endParaRPr lang="en-US"/>
          </a:p>
        </p:txBody>
      </p:sp>
      <p:sp>
        <p:nvSpPr>
          <p:cNvPr id="9218" name="Rectangle 2"/>
          <p:cNvSpPr>
            <a:spLocks noGrp="1" noRot="1" noChangeAspect="1" noChangeArrowheads="1" noTextEdit="1"/>
          </p:cNvSpPr>
          <p:nvPr>
            <p:ph type="sldImg"/>
          </p:nvPr>
        </p:nvSpPr>
        <p:spPr>
          <a:ln cap="flat"/>
        </p:spPr>
      </p:sp>
      <p:sp>
        <p:nvSpPr>
          <p:cNvPr id="9219"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3575" y="1231900"/>
            <a:ext cx="3625850" cy="506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41825" y="1231900"/>
            <a:ext cx="3625850" cy="506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16650" y="381000"/>
            <a:ext cx="1851025"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3575" y="381000"/>
            <a:ext cx="5400675"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6396038"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63575" y="1231900"/>
            <a:ext cx="3625850" cy="5067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441825" y="1231900"/>
            <a:ext cx="3625850" cy="2457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441825" y="3841750"/>
            <a:ext cx="3625850" cy="2457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838200" y="381000"/>
            <a:ext cx="6396038" cy="482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63575" y="1231900"/>
            <a:ext cx="3625850" cy="2457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441825" y="1231900"/>
            <a:ext cx="3625850" cy="2457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63575" y="3841750"/>
            <a:ext cx="3625850" cy="2457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441825" y="3841750"/>
            <a:ext cx="3625850" cy="2457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mj-lt"/>
              </a:defRPr>
            </a:lvl1pPr>
          </a:lstStyle>
          <a:p>
            <a:endParaRPr lang="en-US"/>
          </a:p>
        </p:txBody>
      </p:sp>
      <p:sp>
        <p:nvSpPr>
          <p:cNvPr id="1029" name="Rectangle 5"/>
          <p:cNvSpPr>
            <a:spLocks noGrp="1" noChangeArrowheads="1"/>
          </p:cNvSpPr>
          <p:nvPr>
            <p:ph type="title"/>
          </p:nvPr>
        </p:nvSpPr>
        <p:spPr bwMode="auto">
          <a:xfrm>
            <a:off x="838200" y="381000"/>
            <a:ext cx="6396038" cy="482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One line title (two lines possible)</a:t>
            </a:r>
          </a:p>
        </p:txBody>
      </p:sp>
      <p:sp>
        <p:nvSpPr>
          <p:cNvPr id="1030" name="Rectangle 6"/>
          <p:cNvSpPr>
            <a:spLocks noGrp="1" noChangeArrowheads="1"/>
          </p:cNvSpPr>
          <p:nvPr>
            <p:ph type="body" idx="1"/>
          </p:nvPr>
        </p:nvSpPr>
        <p:spPr bwMode="auto">
          <a:xfrm>
            <a:off x="457200" y="1231900"/>
            <a:ext cx="7772400" cy="50673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 (suggestion:  avoid going beyond third level for the On Site Review Presentation- your stuff may be too detailed for the audience and hard to read in the back of the room)</a:t>
            </a:r>
          </a:p>
          <a:p>
            <a:pPr lvl="3"/>
            <a:r>
              <a:rPr lang="en-US" dirty="0" smtClean="0"/>
              <a:t>Fourth level</a:t>
            </a:r>
          </a:p>
        </p:txBody>
      </p:sp>
      <p:sp>
        <p:nvSpPr>
          <p:cNvPr id="1035" name="Rectangle 11"/>
          <p:cNvSpPr>
            <a:spLocks noChangeArrowheads="1"/>
          </p:cNvSpPr>
          <p:nvPr/>
        </p:nvSpPr>
        <p:spPr bwMode="auto">
          <a:xfrm>
            <a:off x="8737600" y="6623191"/>
            <a:ext cx="406400" cy="234809"/>
          </a:xfrm>
          <a:prstGeom prst="rect">
            <a:avLst/>
          </a:prstGeom>
          <a:noFill/>
          <a:ln w="9525">
            <a:noFill/>
            <a:miter lim="800000"/>
            <a:headEnd/>
            <a:tailEnd/>
          </a:ln>
          <a:effectLst/>
        </p:spPr>
        <p:txBody>
          <a:bodyPr lIns="92075" tIns="46038" rIns="92075" bIns="46038">
            <a:spAutoFit/>
          </a:bodyPr>
          <a:lstStyle/>
          <a:p>
            <a:pPr algn="ctr">
              <a:lnSpc>
                <a:spcPts val="1100"/>
              </a:lnSpc>
            </a:pPr>
            <a:fld id="{89611775-6D70-4BF0-A2C1-F7C95487B5AB}" type="slidenum">
              <a:rPr lang="en-US" sz="1000">
                <a:solidFill>
                  <a:srgbClr val="006B61"/>
                </a:solidFill>
                <a:latin typeface="+mj-lt"/>
              </a:rPr>
              <a:pPr algn="ctr">
                <a:lnSpc>
                  <a:spcPts val="1100"/>
                </a:lnSpc>
              </a:pPr>
              <a:t>‹#›</a:t>
            </a:fld>
            <a:endParaRPr lang="en-US" sz="1000" dirty="0">
              <a:latin typeface="+mj-lt"/>
            </a:endParaRPr>
          </a:p>
        </p:txBody>
      </p:sp>
      <p:sp>
        <p:nvSpPr>
          <p:cNvPr id="1036" name="Rectangle 12"/>
          <p:cNvSpPr>
            <a:spLocks noChangeArrowheads="1"/>
          </p:cNvSpPr>
          <p:nvPr/>
        </p:nvSpPr>
        <p:spPr bwMode="auto">
          <a:xfrm>
            <a:off x="838200" y="76200"/>
            <a:ext cx="7391400" cy="585418"/>
          </a:xfrm>
          <a:prstGeom prst="rect">
            <a:avLst/>
          </a:prstGeom>
          <a:noFill/>
          <a:ln w="9525">
            <a:noFill/>
            <a:miter lim="800000"/>
            <a:headEnd/>
            <a:tailEnd/>
          </a:ln>
          <a:effectLst/>
        </p:spPr>
        <p:txBody>
          <a:bodyPr wrap="square" lIns="92075" tIns="46038" rIns="92075" bIns="46038">
            <a:spAutoFit/>
          </a:bodyPr>
          <a:lstStyle/>
          <a:p>
            <a:pPr algn="ctr"/>
            <a:r>
              <a:rPr lang="en-US" sz="1600" b="1" dirty="0" smtClean="0">
                <a:solidFill>
                  <a:srgbClr val="00279F"/>
                </a:solidFill>
              </a:rPr>
              <a:t>VAPSHCS </a:t>
            </a:r>
            <a:r>
              <a:rPr lang="en-US" sz="1600" b="1" kern="1200" dirty="0" smtClean="0">
                <a:solidFill>
                  <a:srgbClr val="00218A"/>
                </a:solidFill>
                <a:latin typeface="Arial" charset="0"/>
                <a:ea typeface="+mn-ea"/>
                <a:cs typeface="+mn-cs"/>
              </a:rPr>
              <a:t>Building 101 Mental Health and Parking Structure - Phase 1</a:t>
            </a:r>
          </a:p>
          <a:p>
            <a:pPr algn="ctr"/>
            <a:endParaRPr lang="en-US" sz="1600" b="1" kern="1200" dirty="0" smtClean="0">
              <a:solidFill>
                <a:srgbClr val="00218A"/>
              </a:solidFill>
              <a:latin typeface="Arial" charset="0"/>
              <a:ea typeface="+mn-ea"/>
              <a:cs typeface="+mn-cs"/>
            </a:endParaRPr>
          </a:p>
        </p:txBody>
      </p:sp>
      <p:sp>
        <p:nvSpPr>
          <p:cNvPr id="1054" name="Line 30"/>
          <p:cNvSpPr>
            <a:spLocks noChangeShapeType="1"/>
          </p:cNvSpPr>
          <p:nvPr/>
        </p:nvSpPr>
        <p:spPr bwMode="auto">
          <a:xfrm flipH="1">
            <a:off x="457200" y="914400"/>
            <a:ext cx="7772400" cy="0"/>
          </a:xfrm>
          <a:prstGeom prst="line">
            <a:avLst/>
          </a:prstGeom>
          <a:noFill/>
          <a:ln w="76200">
            <a:solidFill>
              <a:srgbClr val="00279F"/>
            </a:solidFill>
            <a:round/>
            <a:headEnd/>
            <a:tailEnd/>
          </a:ln>
          <a:effectLst/>
        </p:spPr>
        <p:txBody>
          <a:bodyPr wrap="none" anchor="ctr"/>
          <a:lstStyle/>
          <a:p>
            <a:endParaRPr lang="en-US"/>
          </a:p>
        </p:txBody>
      </p:sp>
      <p:sp>
        <p:nvSpPr>
          <p:cNvPr id="1055" name="Line 31"/>
          <p:cNvSpPr>
            <a:spLocks noChangeShapeType="1"/>
          </p:cNvSpPr>
          <p:nvPr/>
        </p:nvSpPr>
        <p:spPr bwMode="auto">
          <a:xfrm flipH="1" flipV="1">
            <a:off x="6477000" y="6629400"/>
            <a:ext cx="2667000" cy="0"/>
          </a:xfrm>
          <a:prstGeom prst="line">
            <a:avLst/>
          </a:prstGeom>
          <a:noFill/>
          <a:ln w="76200">
            <a:solidFill>
              <a:srgbClr val="00279F"/>
            </a:solidFill>
            <a:round/>
            <a:headEnd/>
            <a:tailEnd/>
          </a:ln>
          <a:effectLst/>
        </p:spPr>
        <p:txBody>
          <a:bodyPr wrap="none" anchor="ctr"/>
          <a:lstStyle/>
          <a:p>
            <a:endParaRPr lang="en-US"/>
          </a:p>
        </p:txBody>
      </p:sp>
      <p:sp>
        <p:nvSpPr>
          <p:cNvPr id="1056" name="Rectangle 32"/>
          <p:cNvSpPr>
            <a:spLocks noChangeArrowheads="1"/>
          </p:cNvSpPr>
          <p:nvPr/>
        </p:nvSpPr>
        <p:spPr bwMode="auto">
          <a:xfrm>
            <a:off x="1828800" y="6477000"/>
            <a:ext cx="5486400" cy="228600"/>
          </a:xfrm>
          <a:prstGeom prst="rect">
            <a:avLst/>
          </a:prstGeom>
          <a:noFill/>
          <a:ln w="9525">
            <a:noFill/>
            <a:miter lim="800000"/>
            <a:headEnd/>
            <a:tailEnd/>
          </a:ln>
          <a:effectLst/>
        </p:spPr>
        <p:txBody>
          <a:bodyPr/>
          <a:lstStyle/>
          <a:p>
            <a:pPr algn="ctr" eaLnBrk="1" hangingPunct="1"/>
            <a:r>
              <a:rPr lang="en-US" sz="1400" b="1" dirty="0" smtClean="0">
                <a:latin typeface="Times New Roman" pitchFamily="18" charset="0"/>
              </a:rPr>
              <a:t>Department of Veterans Affairs – West Region</a:t>
            </a:r>
            <a:endParaRPr lang="en-US" sz="1400" b="1" dirty="0">
              <a:latin typeface="Times New Roman" pitchFamily="18" charset="0"/>
            </a:endParaRPr>
          </a:p>
        </p:txBody>
      </p:sp>
      <p:sp>
        <p:nvSpPr>
          <p:cNvPr id="1057" name="Line 33"/>
          <p:cNvSpPr>
            <a:spLocks noChangeShapeType="1"/>
          </p:cNvSpPr>
          <p:nvPr/>
        </p:nvSpPr>
        <p:spPr bwMode="auto">
          <a:xfrm flipH="1" flipV="1">
            <a:off x="0" y="6629400"/>
            <a:ext cx="2667000" cy="0"/>
          </a:xfrm>
          <a:prstGeom prst="line">
            <a:avLst/>
          </a:prstGeom>
          <a:noFill/>
          <a:ln w="76200">
            <a:solidFill>
              <a:srgbClr val="00279F"/>
            </a:solidFill>
            <a:round/>
            <a:headEnd/>
            <a:tailEnd/>
          </a:ln>
          <a:effectLst/>
        </p:spPr>
        <p:txBody>
          <a:bodyPr wrap="none" anchor="ctr"/>
          <a:lstStyle/>
          <a:p>
            <a:endParaRPr lang="en-US"/>
          </a:p>
        </p:txBody>
      </p:sp>
      <p:pic>
        <p:nvPicPr>
          <p:cNvPr id="149505" name="Picture 1" descr="C:\Documents and Settings\vacoyipw\My Documents\My Pictures\seal_72.jpg"/>
          <p:cNvPicPr>
            <a:picLocks noChangeAspect="1" noChangeArrowheads="1"/>
          </p:cNvPicPr>
          <p:nvPr userDrawn="1"/>
        </p:nvPicPr>
        <p:blipFill>
          <a:blip r:embed="rId15" cstate="print"/>
          <a:srcRect/>
          <a:stretch>
            <a:fillRect/>
          </a:stretch>
        </p:blipFill>
        <p:spPr bwMode="auto">
          <a:xfrm>
            <a:off x="0" y="1"/>
            <a:ext cx="854015" cy="838199"/>
          </a:xfrm>
          <a:prstGeom prst="rect">
            <a:avLst/>
          </a:prstGeom>
          <a:noFill/>
        </p:spPr>
      </p:pic>
      <p:pic>
        <p:nvPicPr>
          <p:cNvPr id="149506" name="Picture 2" descr="C:\Documents and Settings\vacoyipw\My Documents\My Pictures\CFM.bmp"/>
          <p:cNvPicPr>
            <a:picLocks noChangeAspect="1" noChangeArrowheads="1"/>
          </p:cNvPicPr>
          <p:nvPr userDrawn="1"/>
        </p:nvPicPr>
        <p:blipFill>
          <a:blip r:embed="rId16" cstate="print"/>
          <a:srcRect/>
          <a:stretch>
            <a:fillRect/>
          </a:stretch>
        </p:blipFill>
        <p:spPr bwMode="auto">
          <a:xfrm>
            <a:off x="8077200" y="1"/>
            <a:ext cx="1066800" cy="84859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eaLnBrk="0" fontAlgn="base" hangingPunct="0">
        <a:lnSpc>
          <a:spcPct val="85000"/>
        </a:lnSpc>
        <a:spcBef>
          <a:spcPct val="0"/>
        </a:spcBef>
        <a:spcAft>
          <a:spcPct val="0"/>
        </a:spcAft>
        <a:defRPr sz="2400" b="1">
          <a:solidFill>
            <a:srgbClr val="006B61"/>
          </a:solidFill>
          <a:latin typeface="+mj-lt"/>
          <a:ea typeface="+mj-ea"/>
          <a:cs typeface="+mj-cs"/>
        </a:defRPr>
      </a:lvl1pPr>
      <a:lvl2pPr algn="l" rtl="0" eaLnBrk="0" fontAlgn="base" hangingPunct="0">
        <a:lnSpc>
          <a:spcPct val="85000"/>
        </a:lnSpc>
        <a:spcBef>
          <a:spcPct val="0"/>
        </a:spcBef>
        <a:spcAft>
          <a:spcPct val="0"/>
        </a:spcAft>
        <a:defRPr sz="2400" b="1">
          <a:solidFill>
            <a:srgbClr val="006B61"/>
          </a:solidFill>
          <a:latin typeface="Times New Roman" pitchFamily="18" charset="0"/>
        </a:defRPr>
      </a:lvl2pPr>
      <a:lvl3pPr algn="l" rtl="0" eaLnBrk="0" fontAlgn="base" hangingPunct="0">
        <a:lnSpc>
          <a:spcPct val="85000"/>
        </a:lnSpc>
        <a:spcBef>
          <a:spcPct val="0"/>
        </a:spcBef>
        <a:spcAft>
          <a:spcPct val="0"/>
        </a:spcAft>
        <a:defRPr sz="2400" b="1">
          <a:solidFill>
            <a:srgbClr val="006B61"/>
          </a:solidFill>
          <a:latin typeface="Times New Roman" pitchFamily="18" charset="0"/>
        </a:defRPr>
      </a:lvl3pPr>
      <a:lvl4pPr algn="l" rtl="0" eaLnBrk="0" fontAlgn="base" hangingPunct="0">
        <a:lnSpc>
          <a:spcPct val="85000"/>
        </a:lnSpc>
        <a:spcBef>
          <a:spcPct val="0"/>
        </a:spcBef>
        <a:spcAft>
          <a:spcPct val="0"/>
        </a:spcAft>
        <a:defRPr sz="2400" b="1">
          <a:solidFill>
            <a:srgbClr val="006B61"/>
          </a:solidFill>
          <a:latin typeface="Times New Roman" pitchFamily="18" charset="0"/>
        </a:defRPr>
      </a:lvl4pPr>
      <a:lvl5pPr algn="l" rtl="0" eaLnBrk="0" fontAlgn="base" hangingPunct="0">
        <a:lnSpc>
          <a:spcPct val="85000"/>
        </a:lnSpc>
        <a:spcBef>
          <a:spcPct val="0"/>
        </a:spcBef>
        <a:spcAft>
          <a:spcPct val="0"/>
        </a:spcAft>
        <a:defRPr sz="2400" b="1">
          <a:solidFill>
            <a:srgbClr val="006B61"/>
          </a:solidFill>
          <a:latin typeface="Times New Roman" pitchFamily="18" charset="0"/>
        </a:defRPr>
      </a:lvl5pPr>
      <a:lvl6pPr marL="457200" algn="l" rtl="0" eaLnBrk="0" fontAlgn="base" hangingPunct="0">
        <a:lnSpc>
          <a:spcPct val="85000"/>
        </a:lnSpc>
        <a:spcBef>
          <a:spcPct val="0"/>
        </a:spcBef>
        <a:spcAft>
          <a:spcPct val="0"/>
        </a:spcAft>
        <a:defRPr sz="2400" b="1">
          <a:solidFill>
            <a:srgbClr val="006B61"/>
          </a:solidFill>
          <a:latin typeface="Times New Roman" pitchFamily="18" charset="0"/>
        </a:defRPr>
      </a:lvl6pPr>
      <a:lvl7pPr marL="914400" algn="l" rtl="0" eaLnBrk="0" fontAlgn="base" hangingPunct="0">
        <a:lnSpc>
          <a:spcPct val="85000"/>
        </a:lnSpc>
        <a:spcBef>
          <a:spcPct val="0"/>
        </a:spcBef>
        <a:spcAft>
          <a:spcPct val="0"/>
        </a:spcAft>
        <a:defRPr sz="2400" b="1">
          <a:solidFill>
            <a:srgbClr val="006B61"/>
          </a:solidFill>
          <a:latin typeface="Times New Roman" pitchFamily="18" charset="0"/>
        </a:defRPr>
      </a:lvl7pPr>
      <a:lvl8pPr marL="1371600" algn="l" rtl="0" eaLnBrk="0" fontAlgn="base" hangingPunct="0">
        <a:lnSpc>
          <a:spcPct val="85000"/>
        </a:lnSpc>
        <a:spcBef>
          <a:spcPct val="0"/>
        </a:spcBef>
        <a:spcAft>
          <a:spcPct val="0"/>
        </a:spcAft>
        <a:defRPr sz="2400" b="1">
          <a:solidFill>
            <a:srgbClr val="006B61"/>
          </a:solidFill>
          <a:latin typeface="Times New Roman" pitchFamily="18" charset="0"/>
        </a:defRPr>
      </a:lvl8pPr>
      <a:lvl9pPr marL="1828800" algn="l" rtl="0" eaLnBrk="0" fontAlgn="base" hangingPunct="0">
        <a:lnSpc>
          <a:spcPct val="85000"/>
        </a:lnSpc>
        <a:spcBef>
          <a:spcPct val="0"/>
        </a:spcBef>
        <a:spcAft>
          <a:spcPct val="0"/>
        </a:spcAft>
        <a:defRPr sz="2400" b="1">
          <a:solidFill>
            <a:srgbClr val="006B61"/>
          </a:solidFill>
          <a:latin typeface="Times New Roman" pitchFamily="18" charset="0"/>
        </a:defRPr>
      </a:lvl9pPr>
    </p:titleStyle>
    <p:bodyStyle>
      <a:lvl1pPr marL="292100" indent="-292100" algn="l" rtl="0" eaLnBrk="0" fontAlgn="base" hangingPunct="0">
        <a:spcBef>
          <a:spcPct val="20000"/>
        </a:spcBef>
        <a:spcAft>
          <a:spcPct val="0"/>
        </a:spcAft>
        <a:buClr>
          <a:srgbClr val="00218A"/>
        </a:buClr>
        <a:buSzPct val="100000"/>
        <a:buChar char="•"/>
        <a:defRPr sz="2200">
          <a:solidFill>
            <a:srgbClr val="00218A"/>
          </a:solidFill>
          <a:latin typeface="+mn-lt"/>
          <a:ea typeface="+mn-ea"/>
          <a:cs typeface="+mn-cs"/>
        </a:defRPr>
      </a:lvl1pPr>
      <a:lvl2pPr marL="800100" indent="-393700" algn="l" rtl="0" eaLnBrk="0" fontAlgn="base" hangingPunct="0">
        <a:spcBef>
          <a:spcPct val="20000"/>
        </a:spcBef>
        <a:spcAft>
          <a:spcPct val="0"/>
        </a:spcAft>
        <a:buClr>
          <a:srgbClr val="081D58"/>
        </a:buClr>
        <a:buSzPct val="100000"/>
        <a:buChar char="—"/>
        <a:defRPr sz="2200">
          <a:solidFill>
            <a:srgbClr val="00218A"/>
          </a:solidFill>
          <a:latin typeface="+mn-lt"/>
        </a:defRPr>
      </a:lvl2pPr>
      <a:lvl3pPr marL="1206500" indent="-292100" algn="l" rtl="0" eaLnBrk="0" fontAlgn="base" hangingPunct="0">
        <a:spcBef>
          <a:spcPct val="20000"/>
        </a:spcBef>
        <a:spcAft>
          <a:spcPct val="0"/>
        </a:spcAft>
        <a:buClr>
          <a:srgbClr val="00218A"/>
        </a:buClr>
        <a:buSzPct val="100000"/>
        <a:buChar char="•"/>
        <a:defRPr sz="2200">
          <a:solidFill>
            <a:srgbClr val="00218A"/>
          </a:solidFill>
          <a:latin typeface="+mn-lt"/>
        </a:defRPr>
      </a:lvl3pPr>
      <a:lvl4pPr marL="1714500" indent="-342900" algn="l" rtl="0" eaLnBrk="0" fontAlgn="base" hangingPunct="0">
        <a:spcBef>
          <a:spcPct val="20000"/>
        </a:spcBef>
        <a:spcAft>
          <a:spcPct val="0"/>
        </a:spcAft>
        <a:buClr>
          <a:srgbClr val="081D58"/>
        </a:buClr>
        <a:buSzPct val="100000"/>
        <a:buChar char="—"/>
        <a:defRPr sz="2200">
          <a:solidFill>
            <a:srgbClr val="00218A"/>
          </a:solidFill>
          <a:latin typeface="+mn-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eaLnBrk="0" fontAlgn="base" hangingPunct="0">
        <a:spcBef>
          <a:spcPct val="20000"/>
        </a:spcBef>
        <a:spcAft>
          <a:spcPct val="0"/>
        </a:spcAft>
        <a:buChar char="•"/>
        <a:defRPr sz="2000">
          <a:solidFill>
            <a:schemeClr val="tx1"/>
          </a:solidFill>
          <a:latin typeface="+mj-lt"/>
        </a:defRPr>
      </a:lvl6pPr>
      <a:lvl7pPr marL="2971800" indent="-228600" algn="l" rtl="0" eaLnBrk="0" fontAlgn="base" hangingPunct="0">
        <a:spcBef>
          <a:spcPct val="20000"/>
        </a:spcBef>
        <a:spcAft>
          <a:spcPct val="0"/>
        </a:spcAft>
        <a:buChar char="•"/>
        <a:defRPr sz="2000">
          <a:solidFill>
            <a:schemeClr val="tx1"/>
          </a:solidFill>
          <a:latin typeface="+mj-lt"/>
        </a:defRPr>
      </a:lvl7pPr>
      <a:lvl8pPr marL="3429000" indent="-228600" algn="l" rtl="0" eaLnBrk="0" fontAlgn="base" hangingPunct="0">
        <a:spcBef>
          <a:spcPct val="20000"/>
        </a:spcBef>
        <a:spcAft>
          <a:spcPct val="0"/>
        </a:spcAft>
        <a:buChar char="•"/>
        <a:defRPr sz="2000">
          <a:solidFill>
            <a:schemeClr val="tx1"/>
          </a:solidFill>
          <a:latin typeface="+mj-lt"/>
        </a:defRPr>
      </a:lvl8pPr>
      <a:lvl9pPr marL="3886200" indent="-228600" algn="l" rtl="0" eaLnBrk="0" fontAlgn="base" hangingPunct="0">
        <a:spcBef>
          <a:spcPct val="20000"/>
        </a:spcBef>
        <a:spcAft>
          <a:spcPct val="0"/>
        </a:spcAft>
        <a:buChar char="•"/>
        <a:defRPr sz="20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Ronald.Ferrer@va.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571500" y="1066800"/>
            <a:ext cx="7759700" cy="5257800"/>
          </a:xfrm>
          <a:prstGeom prst="rect">
            <a:avLst/>
          </a:prstGeom>
          <a:noFill/>
          <a:ln w="9525">
            <a:noFill/>
            <a:miter lim="800000"/>
            <a:headEnd/>
            <a:tailEnd/>
          </a:ln>
          <a:effectLst/>
        </p:spPr>
        <p:txBody>
          <a:bodyPr lIns="92075" tIns="46038" rIns="92075" bIns="46038"/>
          <a:lstStyle/>
          <a:p>
            <a:pPr>
              <a:spcBef>
                <a:spcPct val="20000"/>
              </a:spcBef>
            </a:pPr>
            <a:endParaRPr lang="en-US" sz="2800" b="1" dirty="0">
              <a:solidFill>
                <a:srgbClr val="00279F"/>
              </a:solidFill>
              <a:latin typeface="Times New Roman" pitchFamily="18" charset="0"/>
            </a:endParaRPr>
          </a:p>
          <a:p>
            <a:pPr algn="ctr"/>
            <a:r>
              <a:rPr lang="en-US" sz="2400" b="1" dirty="0" smtClean="0">
                <a:solidFill>
                  <a:srgbClr val="00279F"/>
                </a:solidFill>
                <a:latin typeface="+mj-lt"/>
              </a:rPr>
              <a:t>Puget Sound Health Care System</a:t>
            </a:r>
          </a:p>
          <a:p>
            <a:pPr algn="ctr"/>
            <a:r>
              <a:rPr lang="en-US" sz="2400" b="1" dirty="0" smtClean="0">
                <a:solidFill>
                  <a:srgbClr val="00218A"/>
                </a:solidFill>
                <a:latin typeface="+mj-lt"/>
              </a:rPr>
              <a:t>Building 101 Mental Health - Phase 1 Parking Structure and </a:t>
            </a:r>
          </a:p>
          <a:p>
            <a:pPr algn="ctr"/>
            <a:r>
              <a:rPr lang="en-US" sz="2400" b="1" smtClean="0">
                <a:solidFill>
                  <a:srgbClr val="00218A"/>
                </a:solidFill>
                <a:latin typeface="+mj-lt"/>
              </a:rPr>
              <a:t>Main </a:t>
            </a:r>
            <a:r>
              <a:rPr lang="en-US" sz="2400" b="1" dirty="0" smtClean="0">
                <a:solidFill>
                  <a:srgbClr val="00218A"/>
                </a:solidFill>
                <a:latin typeface="+mj-lt"/>
              </a:rPr>
              <a:t>Entry Drive </a:t>
            </a:r>
          </a:p>
          <a:p>
            <a:pPr algn="ctr"/>
            <a:r>
              <a:rPr lang="en-US" sz="2400" b="1" dirty="0" smtClean="0">
                <a:solidFill>
                  <a:srgbClr val="00218A"/>
                </a:solidFill>
                <a:latin typeface="+mj-lt"/>
              </a:rPr>
              <a:t>Project Overview</a:t>
            </a:r>
          </a:p>
          <a:p>
            <a:pPr algn="ctr">
              <a:spcBef>
                <a:spcPct val="20000"/>
              </a:spcBef>
            </a:pPr>
            <a:endParaRPr lang="en-US" sz="2400" b="1" dirty="0" smtClean="0">
              <a:solidFill>
                <a:srgbClr val="00279F"/>
              </a:solidFill>
              <a:latin typeface="+mj-lt"/>
            </a:endParaRPr>
          </a:p>
          <a:p>
            <a:pPr algn="ctr">
              <a:spcBef>
                <a:spcPct val="20000"/>
              </a:spcBef>
            </a:pPr>
            <a:r>
              <a:rPr lang="en-US" sz="2400" b="1" dirty="0" smtClean="0">
                <a:solidFill>
                  <a:srgbClr val="00279F"/>
                </a:solidFill>
                <a:latin typeface="+mj-lt"/>
              </a:rPr>
              <a:t>William Ulibarri</a:t>
            </a:r>
          </a:p>
          <a:p>
            <a:pPr algn="ctr">
              <a:spcBef>
                <a:spcPct val="20000"/>
              </a:spcBef>
            </a:pPr>
            <a:r>
              <a:rPr lang="en-US" sz="2400" b="1" dirty="0" smtClean="0">
                <a:solidFill>
                  <a:srgbClr val="00279F"/>
                </a:solidFill>
                <a:latin typeface="+mj-lt"/>
              </a:rPr>
              <a:t>Project Manager</a:t>
            </a:r>
          </a:p>
          <a:p>
            <a:pPr algn="ctr">
              <a:spcBef>
                <a:spcPct val="20000"/>
              </a:spcBef>
            </a:pPr>
            <a:endParaRPr lang="en-US" sz="2400" b="1" dirty="0" smtClean="0">
              <a:solidFill>
                <a:srgbClr val="00279F"/>
              </a:solidFill>
              <a:latin typeface="+mj-lt"/>
            </a:endParaRPr>
          </a:p>
          <a:p>
            <a:pPr algn="ctr">
              <a:spcBef>
                <a:spcPct val="20000"/>
              </a:spcBef>
            </a:pPr>
            <a:r>
              <a:rPr lang="en-US" sz="2400" b="1" dirty="0" smtClean="0">
                <a:solidFill>
                  <a:srgbClr val="00279F"/>
                </a:solidFill>
                <a:latin typeface="+mj-lt"/>
              </a:rPr>
              <a:t>August 21, 2013</a:t>
            </a:r>
            <a:endParaRPr lang="en-US" sz="2400" b="1" dirty="0">
              <a:solidFill>
                <a:srgbClr val="00279F"/>
              </a:solidFill>
              <a:latin typeface="+mj-lt"/>
            </a:endParaRPr>
          </a:p>
        </p:txBody>
      </p:sp>
      <p:sp>
        <p:nvSpPr>
          <p:cNvPr id="4107" name="Line 11"/>
          <p:cNvSpPr>
            <a:spLocks noChangeShapeType="1"/>
          </p:cNvSpPr>
          <p:nvPr/>
        </p:nvSpPr>
        <p:spPr bwMode="auto">
          <a:xfrm flipH="1">
            <a:off x="457200" y="914400"/>
            <a:ext cx="7772400" cy="0"/>
          </a:xfrm>
          <a:prstGeom prst="line">
            <a:avLst/>
          </a:prstGeom>
          <a:noFill/>
          <a:ln w="76200">
            <a:solidFill>
              <a:srgbClr val="00279F"/>
            </a:solidFill>
            <a:round/>
            <a:headEnd/>
            <a:tailEnd/>
          </a:ln>
          <a:effectLst/>
        </p:spPr>
        <p:txBody>
          <a:bodyPr wrap="none" anchor="ctr"/>
          <a:lstStyle/>
          <a:p>
            <a:endParaRPr lang="en-US"/>
          </a:p>
        </p:txBody>
      </p:sp>
      <p:sp>
        <p:nvSpPr>
          <p:cNvPr id="4108" name="Line 12"/>
          <p:cNvSpPr>
            <a:spLocks noChangeShapeType="1"/>
          </p:cNvSpPr>
          <p:nvPr/>
        </p:nvSpPr>
        <p:spPr bwMode="auto">
          <a:xfrm flipH="1" flipV="1">
            <a:off x="6553200" y="6629400"/>
            <a:ext cx="2590800" cy="0"/>
          </a:xfrm>
          <a:prstGeom prst="line">
            <a:avLst/>
          </a:prstGeom>
          <a:noFill/>
          <a:ln w="76200">
            <a:solidFill>
              <a:srgbClr val="00279F"/>
            </a:solidFill>
            <a:round/>
            <a:headEnd/>
            <a:tailEnd/>
          </a:ln>
          <a:effectLst/>
        </p:spPr>
        <p:txBody>
          <a:bodyPr wrap="none" anchor="ctr"/>
          <a:lstStyle/>
          <a:p>
            <a:endParaRPr lang="en-US"/>
          </a:p>
        </p:txBody>
      </p:sp>
      <p:sp>
        <p:nvSpPr>
          <p:cNvPr id="4109" name="Rectangle 13"/>
          <p:cNvSpPr>
            <a:spLocks noChangeArrowheads="1"/>
          </p:cNvSpPr>
          <p:nvPr/>
        </p:nvSpPr>
        <p:spPr bwMode="auto">
          <a:xfrm>
            <a:off x="1828800" y="6477000"/>
            <a:ext cx="5486400" cy="228600"/>
          </a:xfrm>
          <a:prstGeom prst="rect">
            <a:avLst/>
          </a:prstGeom>
          <a:noFill/>
          <a:ln w="9525">
            <a:noFill/>
            <a:miter lim="800000"/>
            <a:headEnd/>
            <a:tailEnd/>
          </a:ln>
          <a:effectLst/>
        </p:spPr>
        <p:txBody>
          <a:bodyPr/>
          <a:lstStyle/>
          <a:p>
            <a:pPr algn="ctr" eaLnBrk="1" hangingPunct="1"/>
            <a:r>
              <a:rPr lang="en-US" sz="1400" b="1" dirty="0" smtClean="0">
                <a:latin typeface="Times New Roman" pitchFamily="18" charset="0"/>
              </a:rPr>
              <a:t>Department of Veterans Affairs – West Region</a:t>
            </a:r>
            <a:endParaRPr lang="en-US" sz="1400" b="1" dirty="0">
              <a:latin typeface="Times New Roman" pitchFamily="18" charset="0"/>
            </a:endParaRPr>
          </a:p>
        </p:txBody>
      </p:sp>
      <p:sp>
        <p:nvSpPr>
          <p:cNvPr id="4110" name="Line 14"/>
          <p:cNvSpPr>
            <a:spLocks noChangeShapeType="1"/>
          </p:cNvSpPr>
          <p:nvPr/>
        </p:nvSpPr>
        <p:spPr bwMode="auto">
          <a:xfrm flipH="1" flipV="1">
            <a:off x="0" y="6629400"/>
            <a:ext cx="2667000" cy="0"/>
          </a:xfrm>
          <a:prstGeom prst="line">
            <a:avLst/>
          </a:prstGeom>
          <a:noFill/>
          <a:ln w="76200">
            <a:solidFill>
              <a:srgbClr val="00279F"/>
            </a:solidFill>
            <a:round/>
            <a:headEnd/>
            <a:tailEnd/>
          </a:ln>
          <a:effectLst/>
        </p:spPr>
        <p:txBody>
          <a:bodyPr wrap="none" anchor="ctr"/>
          <a:lstStyle/>
          <a:p>
            <a:endParaRPr lang="en-US"/>
          </a:p>
        </p:txBody>
      </p:sp>
      <p:pic>
        <p:nvPicPr>
          <p:cNvPr id="9" name="Picture 1" descr="C:\Documents and Settings\vacoyipw\My Documents\My Pictures\seal_72.jpg"/>
          <p:cNvPicPr>
            <a:picLocks noChangeAspect="1" noChangeArrowheads="1"/>
          </p:cNvPicPr>
          <p:nvPr/>
        </p:nvPicPr>
        <p:blipFill>
          <a:blip r:embed="rId3" cstate="print"/>
          <a:srcRect/>
          <a:stretch>
            <a:fillRect/>
          </a:stretch>
        </p:blipFill>
        <p:spPr bwMode="auto">
          <a:xfrm>
            <a:off x="0" y="1"/>
            <a:ext cx="854015" cy="838199"/>
          </a:xfrm>
          <a:prstGeom prst="rect">
            <a:avLst/>
          </a:prstGeom>
          <a:noFill/>
        </p:spPr>
      </p:pic>
      <p:pic>
        <p:nvPicPr>
          <p:cNvPr id="10" name="Picture 2" descr="C:\Documents and Settings\vacoyipw\My Documents\My Pictures\CFM.bmp"/>
          <p:cNvPicPr>
            <a:picLocks noChangeAspect="1" noChangeArrowheads="1"/>
          </p:cNvPicPr>
          <p:nvPr/>
        </p:nvPicPr>
        <p:blipFill>
          <a:blip r:embed="rId4" cstate="print"/>
          <a:srcRect/>
          <a:stretch>
            <a:fillRect/>
          </a:stretch>
        </p:blipFill>
        <p:spPr bwMode="auto">
          <a:xfrm>
            <a:off x="8077200" y="1"/>
            <a:ext cx="1066800" cy="84859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Table of Contents</a:t>
            </a:r>
          </a:p>
        </p:txBody>
      </p:sp>
      <p:sp>
        <p:nvSpPr>
          <p:cNvPr id="56323" name="Rectangle 3"/>
          <p:cNvSpPr>
            <a:spLocks noGrp="1" noChangeArrowheads="1"/>
          </p:cNvSpPr>
          <p:nvPr>
            <p:ph type="body" idx="1"/>
          </p:nvPr>
        </p:nvSpPr>
        <p:spPr>
          <a:xfrm>
            <a:off x="533400" y="1231900"/>
            <a:ext cx="7534275" cy="5092700"/>
          </a:xfrm>
        </p:spPr>
        <p:txBody>
          <a:bodyPr/>
          <a:lstStyle/>
          <a:p>
            <a:pPr>
              <a:spcBef>
                <a:spcPts val="1200"/>
              </a:spcBef>
            </a:pPr>
            <a:r>
              <a:rPr lang="en-US" sz="2400" dirty="0" smtClean="0">
                <a:latin typeface="+mj-lt"/>
              </a:rPr>
              <a:t>VA Mission and CFM’s Goal</a:t>
            </a:r>
          </a:p>
          <a:p>
            <a:pPr>
              <a:spcBef>
                <a:spcPts val="1200"/>
              </a:spcBef>
            </a:pPr>
            <a:r>
              <a:rPr lang="en-US" sz="2400" dirty="0" smtClean="0">
                <a:latin typeface="+mj-lt"/>
              </a:rPr>
              <a:t>Proposed </a:t>
            </a:r>
            <a:r>
              <a:rPr lang="en-US" sz="2400" dirty="0" err="1" smtClean="0">
                <a:latin typeface="+mj-lt"/>
              </a:rPr>
              <a:t>Siteplan</a:t>
            </a:r>
            <a:endParaRPr lang="en-US" sz="2400" dirty="0">
              <a:latin typeface="+mj-lt"/>
            </a:endParaRPr>
          </a:p>
          <a:p>
            <a:pPr>
              <a:spcBef>
                <a:spcPts val="1200"/>
              </a:spcBef>
            </a:pPr>
            <a:r>
              <a:rPr lang="en-US" sz="2400" dirty="0" smtClean="0">
                <a:latin typeface="+mj-lt"/>
              </a:rPr>
              <a:t>Project Scope</a:t>
            </a:r>
          </a:p>
          <a:p>
            <a:pPr>
              <a:spcBef>
                <a:spcPts val="1200"/>
              </a:spcBef>
            </a:pPr>
            <a:r>
              <a:rPr lang="en-US" sz="2400" dirty="0" smtClean="0">
                <a:latin typeface="+mj-lt"/>
              </a:rPr>
              <a:t>Project Cost Range, Schedule and Risks</a:t>
            </a:r>
          </a:p>
          <a:p>
            <a:pPr>
              <a:spcBef>
                <a:spcPts val="1200"/>
              </a:spcBef>
            </a:pPr>
            <a:r>
              <a:rPr lang="en-US" sz="2400" dirty="0" smtClean="0">
                <a:latin typeface="+mj-lt"/>
              </a:rPr>
              <a:t>Points of Contact</a:t>
            </a:r>
          </a:p>
          <a:p>
            <a:endParaRPr lang="en-US" sz="2400" dirty="0">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smtClean="0"/>
              <a:t>VA Mission and CFM’s Goal</a:t>
            </a:r>
            <a:endParaRPr lang="en-US" dirty="0"/>
          </a:p>
        </p:txBody>
      </p:sp>
      <p:sp>
        <p:nvSpPr>
          <p:cNvPr id="56323" name="Rectangle 3"/>
          <p:cNvSpPr>
            <a:spLocks noGrp="1" noChangeArrowheads="1"/>
          </p:cNvSpPr>
          <p:nvPr>
            <p:ph type="body" idx="1"/>
          </p:nvPr>
        </p:nvSpPr>
        <p:spPr>
          <a:xfrm>
            <a:off x="533400" y="1231900"/>
            <a:ext cx="7534275" cy="5092700"/>
          </a:xfrm>
        </p:spPr>
        <p:txBody>
          <a:bodyPr/>
          <a:lstStyle/>
          <a:p>
            <a:pPr>
              <a:buNone/>
            </a:pPr>
            <a:r>
              <a:rPr lang="en-US" sz="2400" b="1" dirty="0" smtClean="0">
                <a:latin typeface="+mj-lt"/>
              </a:rPr>
              <a:t>Mission Statement</a:t>
            </a:r>
          </a:p>
          <a:p>
            <a:r>
              <a:rPr lang="en-US" sz="2400" dirty="0" smtClean="0">
                <a:latin typeface="+mj-lt"/>
              </a:rPr>
              <a:t>To fulfill President Lincoln's promise “To care for him who shall have borne the battle, and for his widow, and his orphan” by serving and honoring the men and women who are America’s veterans.</a:t>
            </a:r>
          </a:p>
          <a:p>
            <a:pPr>
              <a:spcBef>
                <a:spcPts val="1200"/>
              </a:spcBef>
              <a:buNone/>
            </a:pPr>
            <a:r>
              <a:rPr lang="en-US" sz="2400" b="1" dirty="0" smtClean="0">
                <a:latin typeface="Times New Roman" pitchFamily="18" charset="0"/>
              </a:rPr>
              <a:t>Goal</a:t>
            </a:r>
          </a:p>
          <a:p>
            <a:r>
              <a:rPr lang="en-US" sz="2400" dirty="0" smtClean="0">
                <a:latin typeface="+mj-lt"/>
              </a:rPr>
              <a:t>Focus CFM resources, services, and products to support VA asset management goals and objectives. </a:t>
            </a:r>
          </a:p>
          <a:p>
            <a:pPr>
              <a:buNone/>
            </a:pPr>
            <a:endParaRPr lang="en-US" sz="2400" dirty="0">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914400" y="381000"/>
            <a:ext cx="6396038" cy="482600"/>
          </a:xfrm>
        </p:spPr>
        <p:txBody>
          <a:bodyPr/>
          <a:lstStyle/>
          <a:p>
            <a:pPr eaLnBrk="1" hangingPunct="1"/>
            <a:r>
              <a:rPr lang="en-US" dirty="0" smtClean="0"/>
              <a:t>Proposed </a:t>
            </a:r>
            <a:r>
              <a:rPr lang="en-US" dirty="0" err="1" smtClean="0"/>
              <a:t>Siteplan</a:t>
            </a:r>
            <a:endParaRPr lang="en-US" dirty="0" smtClean="0"/>
          </a:p>
        </p:txBody>
      </p:sp>
      <p:pic>
        <p:nvPicPr>
          <p:cNvPr id="22" name="Picture 21" descr="SITE"/>
          <p:cNvPicPr>
            <a:picLocks noChangeAspect="1" noChangeArrowheads="1"/>
          </p:cNvPicPr>
          <p:nvPr/>
        </p:nvPicPr>
        <p:blipFill>
          <a:blip r:embed="rId2" cstate="print"/>
          <a:srcRect l="10886" r="13412" b="4172"/>
          <a:stretch>
            <a:fillRect/>
          </a:stretch>
        </p:blipFill>
        <p:spPr bwMode="auto">
          <a:xfrm>
            <a:off x="2057400" y="1822449"/>
            <a:ext cx="4687887" cy="3839921"/>
          </a:xfrm>
          <a:prstGeom prst="rect">
            <a:avLst/>
          </a:prstGeom>
          <a:noFill/>
        </p:spPr>
      </p:pic>
      <p:sp>
        <p:nvSpPr>
          <p:cNvPr id="23" name="Text Box 5"/>
          <p:cNvSpPr txBox="1">
            <a:spLocks noChangeArrowheads="1"/>
          </p:cNvSpPr>
          <p:nvPr/>
        </p:nvSpPr>
        <p:spPr bwMode="auto">
          <a:xfrm>
            <a:off x="381000" y="4114800"/>
            <a:ext cx="1360488" cy="276999"/>
          </a:xfrm>
          <a:prstGeom prst="rect">
            <a:avLst/>
          </a:prstGeom>
          <a:noFill/>
          <a:ln w="9525" algn="ctr">
            <a:noFill/>
            <a:miter lim="800000"/>
            <a:headEnd/>
            <a:tailEnd/>
          </a:ln>
          <a:effectLst/>
        </p:spPr>
        <p:txBody>
          <a:bodyPr wrap="square">
            <a:spAutoFit/>
          </a:bodyPr>
          <a:lstStyle/>
          <a:p>
            <a:pPr algn="r"/>
            <a:r>
              <a:rPr lang="en-US" sz="1200" b="1" dirty="0">
                <a:solidFill>
                  <a:srgbClr val="114FFB"/>
                </a:solidFill>
              </a:rPr>
              <a:t>SITE ENTRY</a:t>
            </a:r>
          </a:p>
        </p:txBody>
      </p:sp>
      <p:pic>
        <p:nvPicPr>
          <p:cNvPr id="24" name="Picture 6" descr="SITE ENTRY"/>
          <p:cNvPicPr>
            <a:picLocks noChangeAspect="1" noChangeArrowheads="1"/>
          </p:cNvPicPr>
          <p:nvPr/>
        </p:nvPicPr>
        <p:blipFill>
          <a:blip r:embed="rId3" cstate="print"/>
          <a:srcRect l="10907" r="13412" b="4373"/>
          <a:stretch>
            <a:fillRect/>
          </a:stretch>
        </p:blipFill>
        <p:spPr bwMode="auto">
          <a:xfrm>
            <a:off x="2058987" y="1828800"/>
            <a:ext cx="4686550" cy="3831896"/>
          </a:xfrm>
          <a:prstGeom prst="rect">
            <a:avLst/>
          </a:prstGeom>
          <a:noFill/>
        </p:spPr>
      </p:pic>
      <p:pic>
        <p:nvPicPr>
          <p:cNvPr id="25" name="Picture 7" descr="MH&amp;R"/>
          <p:cNvPicPr>
            <a:picLocks noChangeAspect="1" noChangeArrowheads="1"/>
          </p:cNvPicPr>
          <p:nvPr/>
        </p:nvPicPr>
        <p:blipFill>
          <a:blip r:embed="rId4" cstate="print"/>
          <a:srcRect l="10907" r="13412" b="4373"/>
          <a:stretch>
            <a:fillRect/>
          </a:stretch>
        </p:blipFill>
        <p:spPr bwMode="auto">
          <a:xfrm>
            <a:off x="2058987" y="1828800"/>
            <a:ext cx="4686550" cy="3831896"/>
          </a:xfrm>
          <a:prstGeom prst="rect">
            <a:avLst/>
          </a:prstGeom>
          <a:noFill/>
        </p:spPr>
      </p:pic>
      <p:sp>
        <p:nvSpPr>
          <p:cNvPr id="26" name="Text Box 8"/>
          <p:cNvSpPr txBox="1">
            <a:spLocks noChangeArrowheads="1"/>
          </p:cNvSpPr>
          <p:nvPr/>
        </p:nvSpPr>
        <p:spPr bwMode="auto">
          <a:xfrm>
            <a:off x="344487" y="2257424"/>
            <a:ext cx="1484313" cy="646331"/>
          </a:xfrm>
          <a:prstGeom prst="rect">
            <a:avLst/>
          </a:prstGeom>
          <a:noFill/>
          <a:ln w="9525" algn="ctr">
            <a:noFill/>
            <a:miter lim="800000"/>
            <a:headEnd/>
            <a:tailEnd/>
          </a:ln>
          <a:effectLst/>
        </p:spPr>
        <p:txBody>
          <a:bodyPr wrap="square">
            <a:spAutoFit/>
          </a:bodyPr>
          <a:lstStyle/>
          <a:p>
            <a:pPr algn="r"/>
            <a:r>
              <a:rPr lang="en-US" sz="1200" b="1" dirty="0">
                <a:solidFill>
                  <a:srgbClr val="777777"/>
                </a:solidFill>
              </a:rPr>
              <a:t>MENTAL HEALTH &amp; RESEARCH BUILDING</a:t>
            </a:r>
          </a:p>
        </p:txBody>
      </p:sp>
      <p:pic>
        <p:nvPicPr>
          <p:cNvPr id="27" name="Picture 9" descr="PARKING"/>
          <p:cNvPicPr>
            <a:picLocks noChangeAspect="1" noChangeArrowheads="1"/>
          </p:cNvPicPr>
          <p:nvPr/>
        </p:nvPicPr>
        <p:blipFill>
          <a:blip r:embed="rId5" cstate="print"/>
          <a:srcRect l="10907" r="13412" b="4373"/>
          <a:stretch>
            <a:fillRect/>
          </a:stretch>
        </p:blipFill>
        <p:spPr bwMode="auto">
          <a:xfrm>
            <a:off x="2058987" y="1828800"/>
            <a:ext cx="4686550" cy="3831896"/>
          </a:xfrm>
          <a:prstGeom prst="rect">
            <a:avLst/>
          </a:prstGeom>
          <a:noFill/>
        </p:spPr>
      </p:pic>
      <p:sp>
        <p:nvSpPr>
          <p:cNvPr id="28" name="Text Box 10"/>
          <p:cNvSpPr txBox="1">
            <a:spLocks noChangeArrowheads="1"/>
          </p:cNvSpPr>
          <p:nvPr/>
        </p:nvSpPr>
        <p:spPr bwMode="auto">
          <a:xfrm>
            <a:off x="454024" y="3171825"/>
            <a:ext cx="1298575" cy="461665"/>
          </a:xfrm>
          <a:prstGeom prst="rect">
            <a:avLst/>
          </a:prstGeom>
          <a:noFill/>
          <a:ln w="9525" algn="ctr">
            <a:noFill/>
            <a:miter lim="800000"/>
            <a:headEnd/>
            <a:tailEnd/>
          </a:ln>
          <a:effectLst/>
        </p:spPr>
        <p:txBody>
          <a:bodyPr wrap="square">
            <a:spAutoFit/>
          </a:bodyPr>
          <a:lstStyle/>
          <a:p>
            <a:pPr algn="r"/>
            <a:r>
              <a:rPr lang="en-US" sz="1200" b="1" dirty="0">
                <a:solidFill>
                  <a:srgbClr val="114FFB"/>
                </a:solidFill>
              </a:rPr>
              <a:t>PARKING </a:t>
            </a:r>
          </a:p>
          <a:p>
            <a:pPr algn="r"/>
            <a:r>
              <a:rPr lang="en-US" sz="1200" b="1" dirty="0">
                <a:solidFill>
                  <a:srgbClr val="114FFB"/>
                </a:solidFill>
              </a:rPr>
              <a:t>STRUCTURE</a:t>
            </a:r>
          </a:p>
        </p:txBody>
      </p:sp>
      <p:pic>
        <p:nvPicPr>
          <p:cNvPr id="29" name="Picture 11" descr="SEISMIC"/>
          <p:cNvPicPr>
            <a:picLocks noChangeAspect="1" noChangeArrowheads="1"/>
          </p:cNvPicPr>
          <p:nvPr/>
        </p:nvPicPr>
        <p:blipFill>
          <a:blip r:embed="rId6" cstate="print"/>
          <a:srcRect l="10907" r="13412" b="4373"/>
          <a:stretch>
            <a:fillRect/>
          </a:stretch>
        </p:blipFill>
        <p:spPr bwMode="auto">
          <a:xfrm>
            <a:off x="2058987" y="1828800"/>
            <a:ext cx="4686550" cy="3831896"/>
          </a:xfrm>
          <a:prstGeom prst="rect">
            <a:avLst/>
          </a:prstGeom>
          <a:noFill/>
        </p:spPr>
      </p:pic>
      <p:sp>
        <p:nvSpPr>
          <p:cNvPr id="30" name="Text Box 12"/>
          <p:cNvSpPr txBox="1">
            <a:spLocks noChangeArrowheads="1"/>
          </p:cNvSpPr>
          <p:nvPr/>
        </p:nvSpPr>
        <p:spPr bwMode="auto">
          <a:xfrm>
            <a:off x="7467601" y="2182812"/>
            <a:ext cx="1371600" cy="461665"/>
          </a:xfrm>
          <a:prstGeom prst="rect">
            <a:avLst/>
          </a:prstGeom>
          <a:noFill/>
          <a:ln w="9525" algn="ctr">
            <a:noFill/>
            <a:miter lim="800000"/>
            <a:headEnd/>
            <a:tailEnd/>
          </a:ln>
          <a:effectLst/>
        </p:spPr>
        <p:txBody>
          <a:bodyPr wrap="square">
            <a:spAutoFit/>
          </a:bodyPr>
          <a:lstStyle/>
          <a:p>
            <a:pPr algn="l"/>
            <a:r>
              <a:rPr lang="en-US" sz="1200" b="1" dirty="0">
                <a:solidFill>
                  <a:schemeClr val="bg2"/>
                </a:solidFill>
              </a:rPr>
              <a:t>SEISMIC </a:t>
            </a:r>
          </a:p>
          <a:p>
            <a:pPr algn="l"/>
            <a:r>
              <a:rPr lang="en-US" sz="1200" b="1" dirty="0">
                <a:solidFill>
                  <a:schemeClr val="bg2"/>
                </a:solidFill>
              </a:rPr>
              <a:t>CORRECTIONS</a:t>
            </a:r>
          </a:p>
        </p:txBody>
      </p:sp>
      <p:pic>
        <p:nvPicPr>
          <p:cNvPr id="31" name="Picture 13" descr="DEMO"/>
          <p:cNvPicPr>
            <a:picLocks noChangeAspect="1" noChangeArrowheads="1"/>
          </p:cNvPicPr>
          <p:nvPr/>
        </p:nvPicPr>
        <p:blipFill>
          <a:blip r:embed="rId7" cstate="print"/>
          <a:srcRect l="10883" r="13412" b="4364"/>
          <a:stretch>
            <a:fillRect/>
          </a:stretch>
        </p:blipFill>
        <p:spPr bwMode="auto">
          <a:xfrm>
            <a:off x="2057400" y="1828800"/>
            <a:ext cx="4687887" cy="3831896"/>
          </a:xfrm>
          <a:prstGeom prst="rect">
            <a:avLst/>
          </a:prstGeom>
          <a:noFill/>
        </p:spPr>
      </p:pic>
      <p:sp>
        <p:nvSpPr>
          <p:cNvPr id="32" name="Text Box 14"/>
          <p:cNvSpPr txBox="1">
            <a:spLocks noChangeArrowheads="1"/>
          </p:cNvSpPr>
          <p:nvPr/>
        </p:nvSpPr>
        <p:spPr bwMode="auto">
          <a:xfrm>
            <a:off x="7467600" y="3962400"/>
            <a:ext cx="1482200" cy="461665"/>
          </a:xfrm>
          <a:prstGeom prst="rect">
            <a:avLst/>
          </a:prstGeom>
          <a:noFill/>
          <a:ln w="9525" algn="ctr">
            <a:noFill/>
            <a:miter lim="800000"/>
            <a:headEnd/>
            <a:tailEnd/>
          </a:ln>
          <a:effectLst/>
        </p:spPr>
        <p:txBody>
          <a:bodyPr wrap="square">
            <a:spAutoFit/>
          </a:bodyPr>
          <a:lstStyle/>
          <a:p>
            <a:pPr algn="l"/>
            <a:r>
              <a:rPr lang="en-US" sz="1200" b="1" dirty="0">
                <a:solidFill>
                  <a:srgbClr val="777777"/>
                </a:solidFill>
              </a:rPr>
              <a:t>DEMO EXISTING</a:t>
            </a:r>
          </a:p>
          <a:p>
            <a:pPr algn="l"/>
            <a:r>
              <a:rPr lang="en-US" sz="1200" b="1" dirty="0">
                <a:solidFill>
                  <a:srgbClr val="777777"/>
                </a:solidFill>
              </a:rPr>
              <a:t>BUILDINGS</a:t>
            </a:r>
          </a:p>
        </p:txBody>
      </p:sp>
      <p:sp>
        <p:nvSpPr>
          <p:cNvPr id="33" name="Line 15"/>
          <p:cNvSpPr>
            <a:spLocks noChangeShapeType="1"/>
          </p:cNvSpPr>
          <p:nvPr/>
        </p:nvSpPr>
        <p:spPr bwMode="auto">
          <a:xfrm rot="10800000">
            <a:off x="4800599" y="4191000"/>
            <a:ext cx="2590800" cy="0"/>
          </a:xfrm>
          <a:prstGeom prst="line">
            <a:avLst/>
          </a:prstGeom>
          <a:noFill/>
          <a:ln w="9525">
            <a:solidFill>
              <a:srgbClr val="5F5F5F"/>
            </a:solidFill>
            <a:round/>
            <a:headEnd/>
            <a:tailEnd type="oval" w="sm" len="sm"/>
          </a:ln>
          <a:effectLst/>
        </p:spPr>
        <p:txBody>
          <a:bodyPr/>
          <a:lstStyle/>
          <a:p>
            <a:endParaRPr lang="en-US"/>
          </a:p>
        </p:txBody>
      </p:sp>
      <p:sp>
        <p:nvSpPr>
          <p:cNvPr id="34" name="Line 16"/>
          <p:cNvSpPr>
            <a:spLocks noChangeShapeType="1"/>
          </p:cNvSpPr>
          <p:nvPr/>
        </p:nvSpPr>
        <p:spPr bwMode="auto">
          <a:xfrm>
            <a:off x="1838326" y="3378199"/>
            <a:ext cx="1060626" cy="0"/>
          </a:xfrm>
          <a:prstGeom prst="line">
            <a:avLst/>
          </a:prstGeom>
          <a:noFill/>
          <a:ln w="9525">
            <a:solidFill>
              <a:srgbClr val="5F5F5F"/>
            </a:solidFill>
            <a:round/>
            <a:headEnd/>
            <a:tailEnd type="oval" w="sm" len="sm"/>
          </a:ln>
          <a:effectLst/>
        </p:spPr>
        <p:txBody>
          <a:bodyPr/>
          <a:lstStyle/>
          <a:p>
            <a:endParaRPr lang="en-US"/>
          </a:p>
        </p:txBody>
      </p:sp>
      <p:sp>
        <p:nvSpPr>
          <p:cNvPr id="35" name="Line 17"/>
          <p:cNvSpPr>
            <a:spLocks noChangeShapeType="1"/>
          </p:cNvSpPr>
          <p:nvPr/>
        </p:nvSpPr>
        <p:spPr bwMode="auto">
          <a:xfrm>
            <a:off x="1765300" y="4254498"/>
            <a:ext cx="1054100" cy="12702"/>
          </a:xfrm>
          <a:prstGeom prst="line">
            <a:avLst/>
          </a:prstGeom>
          <a:noFill/>
          <a:ln w="9525">
            <a:solidFill>
              <a:srgbClr val="5F5F5F"/>
            </a:solidFill>
            <a:round/>
            <a:headEnd/>
            <a:tailEnd type="oval" w="sm" len="sm"/>
          </a:ln>
          <a:effectLst/>
        </p:spPr>
        <p:txBody>
          <a:bodyPr/>
          <a:lstStyle/>
          <a:p>
            <a:endParaRPr lang="en-US"/>
          </a:p>
        </p:txBody>
      </p:sp>
      <p:sp>
        <p:nvSpPr>
          <p:cNvPr id="36" name="Line 18"/>
          <p:cNvSpPr>
            <a:spLocks noChangeShapeType="1"/>
          </p:cNvSpPr>
          <p:nvPr/>
        </p:nvSpPr>
        <p:spPr bwMode="auto">
          <a:xfrm>
            <a:off x="1852612" y="2463799"/>
            <a:ext cx="1277299" cy="0"/>
          </a:xfrm>
          <a:prstGeom prst="line">
            <a:avLst/>
          </a:prstGeom>
          <a:noFill/>
          <a:ln w="9525">
            <a:solidFill>
              <a:srgbClr val="5F5F5F"/>
            </a:solidFill>
            <a:round/>
            <a:headEnd/>
            <a:tailEnd type="oval" w="sm" len="sm"/>
          </a:ln>
          <a:effectLst/>
        </p:spPr>
        <p:txBody>
          <a:bodyPr/>
          <a:lstStyle/>
          <a:p>
            <a:endParaRPr lang="en-US"/>
          </a:p>
        </p:txBody>
      </p:sp>
      <p:sp>
        <p:nvSpPr>
          <p:cNvPr id="37" name="Line 19"/>
          <p:cNvSpPr>
            <a:spLocks noChangeShapeType="1"/>
          </p:cNvSpPr>
          <p:nvPr/>
        </p:nvSpPr>
        <p:spPr bwMode="auto">
          <a:xfrm rot="10800000" flipV="1">
            <a:off x="5975350" y="2393949"/>
            <a:ext cx="0" cy="97743"/>
          </a:xfrm>
          <a:prstGeom prst="line">
            <a:avLst/>
          </a:prstGeom>
          <a:noFill/>
          <a:ln w="9525">
            <a:solidFill>
              <a:srgbClr val="5F5F5F"/>
            </a:solidFill>
            <a:round/>
            <a:headEnd/>
            <a:tailEnd type="oval" w="sm" len="sm"/>
          </a:ln>
          <a:effectLst/>
        </p:spPr>
        <p:txBody>
          <a:bodyPr/>
          <a:lstStyle/>
          <a:p>
            <a:endParaRPr lang="en-US"/>
          </a:p>
        </p:txBody>
      </p:sp>
      <p:sp>
        <p:nvSpPr>
          <p:cNvPr id="38" name="Line 20"/>
          <p:cNvSpPr>
            <a:spLocks noChangeShapeType="1"/>
          </p:cNvSpPr>
          <p:nvPr/>
        </p:nvSpPr>
        <p:spPr bwMode="auto">
          <a:xfrm rot="10800000">
            <a:off x="5335587" y="2393949"/>
            <a:ext cx="2032978" cy="0"/>
          </a:xfrm>
          <a:prstGeom prst="line">
            <a:avLst/>
          </a:prstGeom>
          <a:noFill/>
          <a:ln w="9525">
            <a:solidFill>
              <a:srgbClr val="5F5F5F"/>
            </a:solidFill>
            <a:round/>
            <a:headEnd/>
            <a:tailEnd type="oval" w="sm" len="sm"/>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childTnLst>
                                </p:cTn>
                              </p:par>
                              <p:par>
                                <p:cTn id="22" presetID="10"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1000"/>
                                        <p:tgtEl>
                                          <p:spTgt spid="38"/>
                                        </p:tgtEl>
                                      </p:cBhvr>
                                    </p:animEffect>
                                  </p:childTnLst>
                                </p:cTn>
                              </p:par>
                              <p:par>
                                <p:cTn id="41" presetID="10"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childTnLst>
                                </p:cTn>
                              </p:par>
                              <p:par>
                                <p:cTn id="58" presetID="10" presetClass="entr" presetSubtype="0"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28" grpId="0"/>
      <p:bldP spid="30" grpId="0"/>
      <p:bldP spid="32" grpId="0"/>
      <p:bldP spid="33" grpId="0" animBg="1"/>
      <p:bldP spid="34" grpId="0" animBg="1"/>
      <p:bldP spid="35" grpId="0" animBg="1"/>
      <p:bldP spid="36" grpId="0" animBg="1"/>
      <p:bldP spid="37" grpId="0" animBg="1"/>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t>Project Scope</a:t>
            </a:r>
          </a:p>
        </p:txBody>
      </p:sp>
      <p:sp>
        <p:nvSpPr>
          <p:cNvPr id="5" name="Rectangle 2"/>
          <p:cNvSpPr>
            <a:spLocks noChangeArrowheads="1"/>
          </p:cNvSpPr>
          <p:nvPr/>
        </p:nvSpPr>
        <p:spPr bwMode="auto">
          <a:xfrm flipV="1">
            <a:off x="7943850" y="1422400"/>
            <a:ext cx="833438" cy="42862"/>
          </a:xfrm>
          <a:prstGeom prst="rect">
            <a:avLst/>
          </a:prstGeom>
          <a:solidFill>
            <a:schemeClr val="bg1"/>
          </a:solidFill>
          <a:ln w="9525">
            <a:noFill/>
            <a:miter lim="800000"/>
            <a:headEnd/>
            <a:tailEnd/>
          </a:ln>
        </p:spPr>
        <p:txBody>
          <a:bodyPr rot="10800000" wrap="none" anchor="ctr"/>
          <a:lstStyle/>
          <a:p>
            <a:endParaRPr lang="en-US">
              <a:latin typeface="Calibri" pitchFamily="34" charset="0"/>
            </a:endParaRPr>
          </a:p>
        </p:txBody>
      </p:sp>
      <p:sp>
        <p:nvSpPr>
          <p:cNvPr id="7" name="Subtitle 2"/>
          <p:cNvSpPr>
            <a:spLocks/>
          </p:cNvSpPr>
          <p:nvPr/>
        </p:nvSpPr>
        <p:spPr bwMode="auto">
          <a:xfrm>
            <a:off x="381000" y="990600"/>
            <a:ext cx="8763000" cy="2819400"/>
          </a:xfrm>
          <a:prstGeom prst="rect">
            <a:avLst/>
          </a:prstGeom>
          <a:noFill/>
          <a:ln w="9525">
            <a:noFill/>
            <a:miter lim="800000"/>
            <a:headEnd/>
            <a:tailEnd/>
          </a:ln>
        </p:spPr>
        <p:txBody>
          <a:bodyPr/>
          <a:lstStyle/>
          <a:p>
            <a:pPr>
              <a:spcBef>
                <a:spcPts val="600"/>
              </a:spcBef>
              <a:spcAft>
                <a:spcPts val="600"/>
              </a:spcAft>
              <a:buFont typeface="Arial" charset="0"/>
              <a:buChar char="•"/>
            </a:pPr>
            <a:r>
              <a:rPr lang="en-US" sz="1600" b="1" dirty="0" smtClean="0">
                <a:solidFill>
                  <a:srgbClr val="114FFB"/>
                </a:solidFill>
              </a:rPr>
              <a:t>  New multi-level 1,000 car parking structure </a:t>
            </a:r>
            <a:r>
              <a:rPr lang="en-US" sz="1600" dirty="0" smtClean="0"/>
              <a:t>consisting of approximately 343,000 SF aboveground and 66,000 SF underground.  The underground portion will include ventilation systems, lighting, emergency power and elevators. Elevators will also be included at two locations in the aboveground portion of the garage. </a:t>
            </a:r>
          </a:p>
          <a:p>
            <a:pPr>
              <a:spcBef>
                <a:spcPts val="600"/>
              </a:spcBef>
              <a:spcAft>
                <a:spcPts val="600"/>
              </a:spcAft>
              <a:buFont typeface="Arial" charset="0"/>
              <a:buChar char="•"/>
            </a:pPr>
            <a:r>
              <a:rPr lang="en-US" sz="1600" dirty="0" smtClean="0"/>
              <a:t>  </a:t>
            </a:r>
            <a:r>
              <a:rPr lang="en-US" sz="1600" b="1" dirty="0" smtClean="0">
                <a:solidFill>
                  <a:srgbClr val="114FFB"/>
                </a:solidFill>
              </a:rPr>
              <a:t>Relocation of major underground utility systems</a:t>
            </a:r>
            <a:r>
              <a:rPr lang="en-US" sz="1600" dirty="0" smtClean="0"/>
              <a:t>, extensive civil grading and retaining-wall work as well as construction of an emergency power duct bank. </a:t>
            </a:r>
          </a:p>
          <a:p>
            <a:pPr>
              <a:spcBef>
                <a:spcPts val="600"/>
              </a:spcBef>
              <a:spcAft>
                <a:spcPts val="600"/>
              </a:spcAft>
              <a:buFont typeface="Arial" charset="0"/>
              <a:buChar char="•"/>
            </a:pPr>
            <a:r>
              <a:rPr lang="en-US" sz="1600" dirty="0" smtClean="0"/>
              <a:t>  </a:t>
            </a:r>
            <a:r>
              <a:rPr lang="en-US" sz="1600" b="1" dirty="0" smtClean="0">
                <a:solidFill>
                  <a:srgbClr val="114FFB"/>
                </a:solidFill>
              </a:rPr>
              <a:t>The Entry Drive </a:t>
            </a:r>
            <a:r>
              <a:rPr lang="en-US" sz="1600" dirty="0" smtClean="0"/>
              <a:t>work includes grading, realignment and widening of the campus entry drive and walkways that serve the main hospital, a new garage and the provision of temporary access routes for emergency vehicles during construction. </a:t>
            </a:r>
          </a:p>
          <a:p>
            <a:pPr algn="l" defTabSz="914400" eaLnBrk="0" hangingPunct="0">
              <a:spcBef>
                <a:spcPct val="20000"/>
              </a:spcBef>
              <a:buFont typeface="Arial" charset="0"/>
              <a:buChar char="•"/>
            </a:pPr>
            <a:endParaRPr lang="en-US" sz="1600" baseline="0" dirty="0">
              <a:solidFill>
                <a:srgbClr val="898989"/>
              </a:solidFill>
            </a:endParaRPr>
          </a:p>
        </p:txBody>
      </p:sp>
      <p:pic>
        <p:nvPicPr>
          <p:cNvPr id="8" name="Picture 4" descr="VA_Seattle-aerial-v2-Edit.jpg"/>
          <p:cNvPicPr>
            <a:picLocks noChangeAspect="1"/>
          </p:cNvPicPr>
          <p:nvPr/>
        </p:nvPicPr>
        <p:blipFill>
          <a:blip r:embed="rId2" cstate="print"/>
          <a:srcRect/>
          <a:stretch>
            <a:fillRect/>
          </a:stretch>
        </p:blipFill>
        <p:spPr bwMode="auto">
          <a:xfrm>
            <a:off x="1600200" y="3733800"/>
            <a:ext cx="5532120" cy="28096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84238" y="406400"/>
            <a:ext cx="5656262" cy="419100"/>
          </a:xfrm>
          <a:noFill/>
          <a:ln/>
        </p:spPr>
        <p:txBody>
          <a:bodyPr/>
          <a:lstStyle/>
          <a:p>
            <a:r>
              <a:rPr lang="en-US" dirty="0" smtClean="0"/>
              <a:t>Project Cost Range, Schedule and Risks</a:t>
            </a:r>
            <a:endParaRPr lang="en-US" dirty="0"/>
          </a:p>
        </p:txBody>
      </p:sp>
      <p:sp>
        <p:nvSpPr>
          <p:cNvPr id="8195" name="Rectangle 3"/>
          <p:cNvSpPr>
            <a:spLocks noGrp="1" noChangeArrowheads="1"/>
          </p:cNvSpPr>
          <p:nvPr>
            <p:ph type="body" idx="1"/>
          </p:nvPr>
        </p:nvSpPr>
        <p:spPr>
          <a:xfrm>
            <a:off x="533400" y="1219200"/>
            <a:ext cx="7543800" cy="4724400"/>
          </a:xfrm>
          <a:noFill/>
          <a:ln/>
        </p:spPr>
        <p:txBody>
          <a:bodyPr/>
          <a:lstStyle/>
          <a:p>
            <a:pPr marL="342900" indent="-342900">
              <a:spcBef>
                <a:spcPts val="0"/>
              </a:spcBef>
              <a:buNone/>
              <a:tabLst>
                <a:tab pos="1371600" algn="l"/>
                <a:tab pos="2743200" algn="l"/>
                <a:tab pos="3771900" algn="l"/>
                <a:tab pos="4178300" algn="l"/>
              </a:tabLst>
            </a:pPr>
            <a:r>
              <a:rPr lang="en-US" sz="2000" b="1" dirty="0" smtClean="0">
                <a:latin typeface="+mj-lt"/>
              </a:rPr>
              <a:t>Cost Range</a:t>
            </a:r>
            <a:r>
              <a:rPr lang="en-US" sz="2000" dirty="0" smtClean="0">
                <a:latin typeface="+mj-lt"/>
              </a:rPr>
              <a:t> - The estimated cost range for this project is                         </a:t>
            </a:r>
          </a:p>
          <a:p>
            <a:pPr marL="342900" indent="-342900">
              <a:spcBef>
                <a:spcPts val="0"/>
              </a:spcBef>
              <a:buNone/>
              <a:tabLst>
                <a:tab pos="1371600" algn="l"/>
                <a:tab pos="2743200" algn="l"/>
                <a:tab pos="3771900" algn="l"/>
                <a:tab pos="4178300" algn="l"/>
              </a:tabLst>
            </a:pPr>
            <a:r>
              <a:rPr lang="en-US" sz="2000" dirty="0" smtClean="0">
                <a:latin typeface="+mj-lt"/>
              </a:rPr>
              <a:t>between $50,000,000 and $100,000,000.  </a:t>
            </a:r>
          </a:p>
          <a:p>
            <a:pPr marL="342900" indent="-342900">
              <a:spcBef>
                <a:spcPts val="0"/>
              </a:spcBef>
              <a:buNone/>
              <a:tabLst>
                <a:tab pos="1371600" algn="l"/>
                <a:tab pos="2743200" algn="l"/>
                <a:tab pos="3771900" algn="l"/>
                <a:tab pos="4178300" algn="l"/>
              </a:tabLst>
            </a:pPr>
            <a:endParaRPr lang="en-US" sz="2000" dirty="0" smtClean="0">
              <a:latin typeface="+mj-lt"/>
            </a:endParaRPr>
          </a:p>
          <a:p>
            <a:pPr marL="342900" indent="-342900">
              <a:spcBef>
                <a:spcPts val="0"/>
              </a:spcBef>
              <a:buNone/>
              <a:tabLst>
                <a:tab pos="1371600" algn="l"/>
                <a:tab pos="2743200" algn="l"/>
                <a:tab pos="3771900" algn="l"/>
                <a:tab pos="4178300" algn="l"/>
              </a:tabLst>
            </a:pPr>
            <a:endParaRPr lang="en-US" sz="2000" dirty="0" smtClean="0">
              <a:latin typeface="+mj-lt"/>
            </a:endParaRPr>
          </a:p>
          <a:p>
            <a:pPr marL="342900" indent="-342900">
              <a:spcBef>
                <a:spcPts val="0"/>
              </a:spcBef>
              <a:buNone/>
              <a:tabLst>
                <a:tab pos="1371600" algn="l"/>
                <a:tab pos="2743200" algn="l"/>
                <a:tab pos="3771900" algn="l"/>
                <a:tab pos="4178300" algn="l"/>
              </a:tabLst>
            </a:pPr>
            <a:r>
              <a:rPr lang="en-US" sz="2000" b="1" dirty="0" smtClean="0">
                <a:latin typeface="+mj-lt"/>
              </a:rPr>
              <a:t>Schedule Objectives </a:t>
            </a:r>
            <a:r>
              <a:rPr lang="en-US" sz="2000" dirty="0" smtClean="0">
                <a:latin typeface="+mj-lt"/>
              </a:rPr>
              <a:t>- The anticipated completion of this project </a:t>
            </a:r>
          </a:p>
          <a:p>
            <a:pPr marL="342900" indent="-342900">
              <a:spcBef>
                <a:spcPts val="0"/>
              </a:spcBef>
              <a:buNone/>
              <a:tabLst>
                <a:tab pos="1371600" algn="l"/>
                <a:tab pos="2743200" algn="l"/>
                <a:tab pos="3771900" algn="l"/>
                <a:tab pos="4178300" algn="l"/>
              </a:tabLst>
            </a:pPr>
            <a:r>
              <a:rPr lang="en-US" sz="2000" dirty="0" smtClean="0">
                <a:latin typeface="+mj-lt"/>
              </a:rPr>
              <a:t>is 730 calendar days after “Notice to Proceed” (NTP).</a:t>
            </a:r>
          </a:p>
          <a:p>
            <a:pPr marL="342900" indent="-342900">
              <a:spcBef>
                <a:spcPts val="0"/>
              </a:spcBef>
              <a:buNone/>
              <a:tabLst>
                <a:tab pos="1371600" algn="l"/>
                <a:tab pos="2743200" algn="l"/>
                <a:tab pos="3771900" algn="l"/>
                <a:tab pos="4178300" algn="l"/>
              </a:tabLst>
            </a:pPr>
            <a:endParaRPr lang="en-US" sz="2000" dirty="0" smtClean="0">
              <a:latin typeface="+mj-lt"/>
            </a:endParaRPr>
          </a:p>
          <a:p>
            <a:pPr marL="342900" indent="-342900">
              <a:spcBef>
                <a:spcPts val="0"/>
              </a:spcBef>
              <a:buNone/>
              <a:tabLst>
                <a:tab pos="1371600" algn="l"/>
                <a:tab pos="2743200" algn="l"/>
                <a:tab pos="3771900" algn="l"/>
                <a:tab pos="4178300" algn="l"/>
              </a:tabLst>
            </a:pPr>
            <a:endParaRPr lang="en-US" sz="2000" dirty="0" smtClean="0">
              <a:latin typeface="+mj-lt"/>
            </a:endParaRPr>
          </a:p>
          <a:p>
            <a:pPr marL="342900" indent="-342900">
              <a:spcBef>
                <a:spcPts val="0"/>
              </a:spcBef>
              <a:buNone/>
              <a:tabLst>
                <a:tab pos="1371600" algn="l"/>
                <a:tab pos="2743200" algn="l"/>
                <a:tab pos="3771900" algn="l"/>
                <a:tab pos="4178300" algn="l"/>
              </a:tabLst>
            </a:pPr>
            <a:r>
              <a:rPr lang="en-US" sz="2000" b="1" dirty="0" smtClean="0">
                <a:latin typeface="+mj-lt"/>
              </a:rPr>
              <a:t>Major Project Risks:</a:t>
            </a:r>
            <a:endParaRPr lang="en-US" sz="2000" dirty="0" smtClean="0">
              <a:latin typeface="+mj-lt"/>
            </a:endParaRPr>
          </a:p>
          <a:p>
            <a:pPr marL="342900" indent="-342900">
              <a:spcBef>
                <a:spcPts val="0"/>
              </a:spcBef>
              <a:tabLst>
                <a:tab pos="1371600" algn="l"/>
                <a:tab pos="2743200" algn="l"/>
                <a:tab pos="3771900" algn="l"/>
                <a:tab pos="4178300" algn="l"/>
              </a:tabLst>
            </a:pPr>
            <a:r>
              <a:rPr lang="en-US" sz="2000" dirty="0" smtClean="0">
                <a:latin typeface="+mj-lt"/>
              </a:rPr>
              <a:t>Operational Environmental</a:t>
            </a:r>
          </a:p>
          <a:p>
            <a:pPr marL="342900" indent="-342900">
              <a:spcBef>
                <a:spcPts val="0"/>
              </a:spcBef>
              <a:tabLst>
                <a:tab pos="1371600" algn="l"/>
                <a:tab pos="2743200" algn="l"/>
                <a:tab pos="3771900" algn="l"/>
                <a:tab pos="4178300" algn="l"/>
              </a:tabLst>
            </a:pPr>
            <a:r>
              <a:rPr lang="en-US" sz="2000" dirty="0" smtClean="0">
                <a:latin typeface="+mj-lt"/>
              </a:rPr>
              <a:t>Communication and Coordination</a:t>
            </a:r>
          </a:p>
          <a:p>
            <a:pPr marL="342900" indent="-342900">
              <a:spcBef>
                <a:spcPts val="0"/>
              </a:spcBef>
              <a:tabLst>
                <a:tab pos="1371600" algn="l"/>
                <a:tab pos="2743200" algn="l"/>
                <a:tab pos="3771900" algn="l"/>
                <a:tab pos="4178300" algn="l"/>
              </a:tabLst>
            </a:pPr>
            <a:r>
              <a:rPr lang="en-US" sz="2000" dirty="0" smtClean="0">
                <a:latin typeface="+mj-lt"/>
              </a:rPr>
              <a:t>Emergency Vehicle Access</a:t>
            </a:r>
          </a:p>
          <a:p>
            <a:pPr marL="342900" indent="-342900">
              <a:spcBef>
                <a:spcPts val="0"/>
              </a:spcBef>
              <a:buNone/>
              <a:tabLst>
                <a:tab pos="1371600" algn="l"/>
                <a:tab pos="2743200" algn="l"/>
                <a:tab pos="3771900" algn="l"/>
                <a:tab pos="4178300" algn="l"/>
              </a:tabLst>
            </a:pPr>
            <a:endParaRPr lang="en-US" sz="2400" dirty="0" smtClean="0">
              <a:latin typeface="Times New Roman" pitchFamily="18" charset="0"/>
            </a:endParaRPr>
          </a:p>
          <a:p>
            <a:pPr marL="342900" indent="-342900">
              <a:spcBef>
                <a:spcPts val="0"/>
              </a:spcBef>
              <a:buNone/>
              <a:tabLst>
                <a:tab pos="1371600" algn="l"/>
                <a:tab pos="2743200" algn="l"/>
                <a:tab pos="3771900" algn="l"/>
                <a:tab pos="4178300" algn="l"/>
              </a:tabLst>
            </a:pPr>
            <a:endParaRPr lang="en-US" sz="2400" dirty="0" smtClean="0">
              <a:latin typeface="Times New Roman" pitchFamily="18" charset="0"/>
            </a:endParaRPr>
          </a:p>
          <a:p>
            <a:pPr marL="342900" indent="-342900">
              <a:spcBef>
                <a:spcPts val="900"/>
              </a:spcBef>
              <a:buNone/>
              <a:tabLst>
                <a:tab pos="1371600" algn="l"/>
                <a:tab pos="2743200" algn="l"/>
                <a:tab pos="3771900" algn="l"/>
                <a:tab pos="4178300" algn="l"/>
              </a:tabLst>
            </a:pPr>
            <a:endParaRPr lang="en-US" sz="2800" dirty="0">
              <a:latin typeface="Times New Roman" pitchFamily="18"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84238" y="406400"/>
            <a:ext cx="5656262" cy="419100"/>
          </a:xfrm>
          <a:noFill/>
          <a:ln/>
        </p:spPr>
        <p:txBody>
          <a:bodyPr/>
          <a:lstStyle/>
          <a:p>
            <a:r>
              <a:rPr lang="en-US" dirty="0" smtClean="0"/>
              <a:t>Point of Contact</a:t>
            </a:r>
            <a:endParaRPr lang="en-US" dirty="0"/>
          </a:p>
        </p:txBody>
      </p:sp>
      <p:sp>
        <p:nvSpPr>
          <p:cNvPr id="8195" name="Rectangle 3"/>
          <p:cNvSpPr>
            <a:spLocks noGrp="1" noChangeArrowheads="1"/>
          </p:cNvSpPr>
          <p:nvPr>
            <p:ph type="body" idx="1"/>
          </p:nvPr>
        </p:nvSpPr>
        <p:spPr>
          <a:xfrm>
            <a:off x="533400" y="1219200"/>
            <a:ext cx="7543800" cy="4724400"/>
          </a:xfrm>
          <a:noFill/>
          <a:ln/>
        </p:spPr>
        <p:txBody>
          <a:bodyPr/>
          <a:lstStyle/>
          <a:p>
            <a:pPr marL="342900" indent="-342900">
              <a:spcBef>
                <a:spcPts val="0"/>
              </a:spcBef>
              <a:buNone/>
              <a:tabLst>
                <a:tab pos="1371600" algn="l"/>
                <a:tab pos="2743200" algn="l"/>
                <a:tab pos="3771900" algn="l"/>
                <a:tab pos="4178300" algn="l"/>
              </a:tabLst>
            </a:pPr>
            <a:endParaRPr lang="en-US" sz="2400" dirty="0" smtClean="0">
              <a:latin typeface="+mj-lt"/>
            </a:endParaRPr>
          </a:p>
          <a:p>
            <a:pPr marL="342900" indent="-342900">
              <a:spcBef>
                <a:spcPts val="0"/>
              </a:spcBef>
              <a:buNone/>
              <a:tabLst>
                <a:tab pos="1371600" algn="l"/>
                <a:tab pos="2743200" algn="l"/>
                <a:tab pos="3771900" algn="l"/>
                <a:tab pos="4178300" algn="l"/>
              </a:tabLst>
            </a:pPr>
            <a:endParaRPr lang="en-US" sz="2400" dirty="0" smtClean="0">
              <a:latin typeface="+mj-lt"/>
            </a:endParaRPr>
          </a:p>
          <a:p>
            <a:pPr marL="342900" indent="-342900">
              <a:spcBef>
                <a:spcPts val="0"/>
              </a:spcBef>
              <a:buNone/>
              <a:tabLst>
                <a:tab pos="1371600" algn="l"/>
                <a:tab pos="2743200" algn="l"/>
                <a:tab pos="3771900" algn="l"/>
                <a:tab pos="4178300" algn="l"/>
              </a:tabLst>
            </a:pPr>
            <a:endParaRPr lang="en-US" sz="2400" dirty="0" smtClean="0">
              <a:latin typeface="+mj-lt"/>
            </a:endParaRPr>
          </a:p>
          <a:p>
            <a:pPr marL="342900" indent="-342900">
              <a:spcBef>
                <a:spcPts val="0"/>
              </a:spcBef>
              <a:buNone/>
              <a:tabLst>
                <a:tab pos="1371600" algn="l"/>
                <a:tab pos="2743200" algn="l"/>
                <a:tab pos="3771900" algn="l"/>
                <a:tab pos="4178300" algn="l"/>
              </a:tabLst>
            </a:pPr>
            <a:r>
              <a:rPr lang="en-US" sz="2400" dirty="0" smtClean="0">
                <a:latin typeface="+mj-lt"/>
              </a:rPr>
              <a:t>Ronald Ferrer (Contracting Officer)</a:t>
            </a:r>
          </a:p>
          <a:p>
            <a:pPr marL="342900" indent="-342900">
              <a:spcBef>
                <a:spcPts val="0"/>
              </a:spcBef>
              <a:buNone/>
              <a:tabLst>
                <a:tab pos="1371600" algn="l"/>
                <a:tab pos="2743200" algn="l"/>
                <a:tab pos="3771900" algn="l"/>
                <a:tab pos="4178300" algn="l"/>
              </a:tabLst>
            </a:pPr>
            <a:r>
              <a:rPr lang="en-US" sz="2400" dirty="0" smtClean="0">
                <a:latin typeface="+mj-lt"/>
                <a:hlinkClick r:id="rId3"/>
              </a:rPr>
              <a:t>Ronald.Ferrer@va.gov</a:t>
            </a:r>
            <a:endParaRPr lang="en-US" sz="2400" dirty="0" smtClean="0">
              <a:latin typeface="+mj-lt"/>
            </a:endParaRPr>
          </a:p>
          <a:p>
            <a:pPr marL="342900" indent="-342900">
              <a:spcBef>
                <a:spcPts val="0"/>
              </a:spcBef>
              <a:buNone/>
              <a:tabLst>
                <a:tab pos="1371600" algn="l"/>
                <a:tab pos="2743200" algn="l"/>
                <a:tab pos="3771900" algn="l"/>
                <a:tab pos="4178300" algn="l"/>
              </a:tabLst>
            </a:pPr>
            <a:r>
              <a:rPr lang="en-US" sz="2400" dirty="0" smtClean="0">
                <a:latin typeface="+mj-lt"/>
              </a:rPr>
              <a:t>(707) 562-8465</a:t>
            </a:r>
          </a:p>
          <a:p>
            <a:pPr marL="342900" indent="-342900">
              <a:spcBef>
                <a:spcPts val="0"/>
              </a:spcBef>
              <a:buNone/>
              <a:tabLst>
                <a:tab pos="1371600" algn="l"/>
                <a:tab pos="2743200" algn="l"/>
                <a:tab pos="3771900" algn="l"/>
                <a:tab pos="4178300" algn="l"/>
              </a:tabLst>
            </a:pPr>
            <a:endParaRPr lang="en-US" sz="2000" dirty="0" smtClean="0">
              <a:latin typeface="+mj-lt"/>
            </a:endParaRPr>
          </a:p>
          <a:p>
            <a:pPr marL="342900" indent="-342900">
              <a:spcBef>
                <a:spcPts val="0"/>
              </a:spcBef>
              <a:buNone/>
              <a:tabLst>
                <a:tab pos="1371600" algn="l"/>
                <a:tab pos="2743200" algn="l"/>
                <a:tab pos="3771900" algn="l"/>
                <a:tab pos="4178300" algn="l"/>
              </a:tabLst>
            </a:pPr>
            <a:endParaRPr lang="en-US" sz="2000" dirty="0" smtClean="0">
              <a:latin typeface="+mj-lt"/>
            </a:endParaRPr>
          </a:p>
          <a:p>
            <a:pPr marL="342900" indent="-342900">
              <a:spcBef>
                <a:spcPts val="0"/>
              </a:spcBef>
              <a:buNone/>
              <a:tabLst>
                <a:tab pos="1371600" algn="l"/>
                <a:tab pos="2743200" algn="l"/>
                <a:tab pos="3771900" algn="l"/>
                <a:tab pos="4178300" algn="l"/>
              </a:tabLst>
            </a:pPr>
            <a:endParaRPr lang="en-US" sz="2400" dirty="0" smtClean="0">
              <a:latin typeface="Times New Roman" pitchFamily="18" charset="0"/>
            </a:endParaRPr>
          </a:p>
          <a:p>
            <a:pPr marL="342900" indent="-342900">
              <a:spcBef>
                <a:spcPts val="0"/>
              </a:spcBef>
              <a:buNone/>
              <a:tabLst>
                <a:tab pos="1371600" algn="l"/>
                <a:tab pos="2743200" algn="l"/>
                <a:tab pos="3771900" algn="l"/>
                <a:tab pos="4178300" algn="l"/>
              </a:tabLst>
            </a:pPr>
            <a:endParaRPr lang="en-US" sz="2400" dirty="0" smtClean="0">
              <a:latin typeface="Times New Roman" pitchFamily="18" charset="0"/>
            </a:endParaRPr>
          </a:p>
          <a:p>
            <a:pPr marL="342900" indent="-342900">
              <a:spcBef>
                <a:spcPts val="900"/>
              </a:spcBef>
              <a:buNone/>
              <a:tabLst>
                <a:tab pos="1371600" algn="l"/>
                <a:tab pos="2743200" algn="l"/>
                <a:tab pos="3771900" algn="l"/>
                <a:tab pos="4178300" algn="l"/>
              </a:tabLst>
            </a:pPr>
            <a:endParaRPr lang="en-US" sz="2800" dirty="0">
              <a:latin typeface="Times New Roman" pitchFamily="18" charset="0"/>
            </a:endParaRPr>
          </a:p>
        </p:txBody>
      </p:sp>
    </p:spTree>
  </p:cSld>
  <p:clrMapOvr>
    <a:masterClrMapping/>
  </p:clrMapOvr>
  <p:transition/>
</p:sld>
</file>

<file path=ppt/theme/theme1.xml><?xml version="1.0" encoding="utf-8"?>
<a:theme xmlns:a="http://schemas.openxmlformats.org/drawingml/2006/main" name="dbllinec.ppt - Double Lines">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bllinec.ppt - Double Line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dbllinec.ppt - Double Line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bllinec.ppt - Double Lin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bllinec.ppt - Double Line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bllinec.ppt - Double Line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bllinec.ppt - Double Line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bllinec.ppt - Double Line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bllinec.ppt - Double Line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HD:Microsoft Office:Microsoft PowerPoint 4:Templates:Color Overheads:dbllinec.ppt - Double Lines</Template>
  <TotalTime>355</TotalTime>
  <Pages>24</Pages>
  <Words>233</Words>
  <Application>Microsoft Office PowerPoint</Application>
  <PresentationFormat>Letter Paper (8.5x11 in)</PresentationFormat>
  <Paragraphs>62</Paragraphs>
  <Slides>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Times New Roman</vt:lpstr>
      <vt:lpstr>Calibri</vt:lpstr>
      <vt:lpstr>dbllinec.ppt - Double Lines</vt:lpstr>
      <vt:lpstr>Slide 1</vt:lpstr>
      <vt:lpstr>Table of Contents</vt:lpstr>
      <vt:lpstr>VA Mission and CFM’s Goal</vt:lpstr>
      <vt:lpstr>Proposed Siteplan</vt:lpstr>
      <vt:lpstr>Project Scope</vt:lpstr>
      <vt:lpstr>Project Cost Range, Schedule and Risks</vt:lpstr>
      <vt:lpstr>Point of Contact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Validation vugraphs</dc:title>
  <dc:subject/>
  <dc:creator>Alice Ramirez</dc:creator>
  <cp:keywords/>
  <dc:description/>
  <cp:lastModifiedBy>vacoyipw</cp:lastModifiedBy>
  <cp:revision>243</cp:revision>
  <cp:lastPrinted>2002-10-03T17:11:25Z</cp:lastPrinted>
  <dcterms:created xsi:type="dcterms:W3CDTF">1998-03-30T14:02:20Z</dcterms:created>
  <dcterms:modified xsi:type="dcterms:W3CDTF">2013-08-21T15:27:02Z</dcterms:modified>
</cp:coreProperties>
</file>