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882"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0F461-57CF-4C79-BD8E-CCCFA12726B8}" type="datetimeFigureOut">
              <a:rPr lang="en-US" smtClean="0"/>
              <a:t>6/6/2014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07F419-ED29-4F11-ADB5-16CE7E9189B9}" type="slidenum">
              <a:rPr lang="en-US" smtClean="0"/>
              <a:t>‹#›</a:t>
            </a:fld>
            <a:endParaRPr lang="en-US"/>
          </a:p>
        </p:txBody>
      </p:sp>
    </p:spTree>
    <p:extLst>
      <p:ext uri="{BB962C8B-B14F-4D97-AF65-F5344CB8AC3E}">
        <p14:creationId xmlns:p14="http://schemas.microsoft.com/office/powerpoint/2010/main" val="1643368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DCAA56-219D-D646-B64F-D819466F3D84}"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150632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1B909-4F46-4824-A989-385F81567A56}" type="slidenum">
              <a:rPr lang="en-US" smtClean="0"/>
              <a:pPr/>
              <a:t>3</a:t>
            </a:fld>
            <a:endParaRPr lang="en-US" dirty="0"/>
          </a:p>
        </p:txBody>
      </p:sp>
    </p:spTree>
    <p:extLst>
      <p:ext uri="{BB962C8B-B14F-4D97-AF65-F5344CB8AC3E}">
        <p14:creationId xmlns:p14="http://schemas.microsoft.com/office/powerpoint/2010/main" val="2991869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228600" indent="-228600">
              <a:buAutoNum type="arabicPeriod"/>
            </a:pPr>
            <a:r>
              <a:rPr lang="en-US" sz="1200" b="0" i="0" u="none" strike="noStrike" kern="1200" baseline="0" dirty="0" smtClean="0">
                <a:solidFill>
                  <a:schemeClr val="tx1"/>
                </a:solidFill>
                <a:latin typeface="+mn-lt"/>
                <a:ea typeface="+mn-ea"/>
                <a:cs typeface="+mn-cs"/>
              </a:rPr>
              <a:t>The duration of the medical condition, both past and expected, and a showing that the condition, in all probability, will continue for at least 1 year from the date the application for disability retirement has been filed.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2. The following criteria must be met: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 deficiency in service with respect to performance, attendance or conduct, or, in the absence of any actual service deficiency, a showing that the medical condition is incompatible with either useful service or retention in the position.</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medical condition that is defined as a health impairment resulting from disease or injury, including psychiatric disease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relationship between the service deficiency and the medical condition such that the medical condition has caused the service deficiency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inability of the employing agency to reasonably accommodate the employee's medical condition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agency's consideration of the employee for reassignment to any vacant position within the employing agency and commuting area, at the same grade or pay level, for which the employee is qualified</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marL="0" indent="0">
              <a:buNone/>
            </a:pP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5E1B909-4F46-4824-A989-385F81567A56}" type="slidenum">
              <a:rPr lang="en-US" smtClean="0"/>
              <a:pPr/>
              <a:t>4</a:t>
            </a:fld>
            <a:endParaRPr lang="en-US" dirty="0"/>
          </a:p>
        </p:txBody>
      </p:sp>
    </p:spTree>
    <p:extLst>
      <p:ext uri="{BB962C8B-B14F-4D97-AF65-F5344CB8AC3E}">
        <p14:creationId xmlns:p14="http://schemas.microsoft.com/office/powerpoint/2010/main" val="2432234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1B909-4F46-4824-A989-385F81567A56}" type="slidenum">
              <a:rPr lang="en-US" smtClean="0"/>
              <a:pPr/>
              <a:t>5</a:t>
            </a:fld>
            <a:endParaRPr lang="en-US" dirty="0"/>
          </a:p>
        </p:txBody>
      </p:sp>
    </p:spTree>
    <p:extLst>
      <p:ext uri="{BB962C8B-B14F-4D97-AF65-F5344CB8AC3E}">
        <p14:creationId xmlns:p14="http://schemas.microsoft.com/office/powerpoint/2010/main" val="3681275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E4FE20-8E08-40E5-9F31-F96CD5D511EA}" type="datetime1">
              <a:rPr lang="en-US" smtClean="0"/>
              <a:t>6/6/2014</a:t>
            </a:fld>
            <a:endParaRPr lang="en-US"/>
          </a:p>
        </p:txBody>
      </p:sp>
      <p:sp>
        <p:nvSpPr>
          <p:cNvPr id="5" name="Footer Placeholder 4"/>
          <p:cNvSpPr>
            <a:spLocks noGrp="1"/>
          </p:cNvSpPr>
          <p:nvPr>
            <p:ph type="ftr" sz="quarter" idx="11"/>
          </p:nvPr>
        </p:nvSpPr>
        <p:spPr/>
        <p:txBody>
          <a:bodyPr/>
          <a:lstStyle/>
          <a:p>
            <a:r>
              <a:rPr lang="en-US" smtClean="0"/>
              <a:t>Revised 6.6.2014 PowerPoint</a:t>
            </a:r>
            <a:endParaRPr lang="en-US"/>
          </a:p>
        </p:txBody>
      </p:sp>
      <p:sp>
        <p:nvSpPr>
          <p:cNvPr id="6" name="Slide Number Placeholder 5"/>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89420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B75D86-FD45-45F2-A845-665371557D2C}" type="datetime1">
              <a:rPr lang="en-US" smtClean="0"/>
              <a:t>6/6/2014</a:t>
            </a:fld>
            <a:endParaRPr lang="en-US"/>
          </a:p>
        </p:txBody>
      </p:sp>
      <p:sp>
        <p:nvSpPr>
          <p:cNvPr id="5" name="Footer Placeholder 4"/>
          <p:cNvSpPr>
            <a:spLocks noGrp="1"/>
          </p:cNvSpPr>
          <p:nvPr>
            <p:ph type="ftr" sz="quarter" idx="11"/>
          </p:nvPr>
        </p:nvSpPr>
        <p:spPr/>
        <p:txBody>
          <a:bodyPr/>
          <a:lstStyle/>
          <a:p>
            <a:r>
              <a:rPr lang="en-US" smtClean="0"/>
              <a:t>Revised 6.6.2014 PowerPoint</a:t>
            </a:r>
            <a:endParaRPr lang="en-US"/>
          </a:p>
        </p:txBody>
      </p:sp>
      <p:sp>
        <p:nvSpPr>
          <p:cNvPr id="6" name="Slide Number Placeholder 5"/>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1338686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0079F-518F-496E-B0D4-5E55CBC53C58}" type="datetime1">
              <a:rPr lang="en-US" smtClean="0"/>
              <a:t>6/6/2014</a:t>
            </a:fld>
            <a:endParaRPr lang="en-US"/>
          </a:p>
        </p:txBody>
      </p:sp>
      <p:sp>
        <p:nvSpPr>
          <p:cNvPr id="5" name="Footer Placeholder 4"/>
          <p:cNvSpPr>
            <a:spLocks noGrp="1"/>
          </p:cNvSpPr>
          <p:nvPr>
            <p:ph type="ftr" sz="quarter" idx="11"/>
          </p:nvPr>
        </p:nvSpPr>
        <p:spPr/>
        <p:txBody>
          <a:bodyPr/>
          <a:lstStyle/>
          <a:p>
            <a:r>
              <a:rPr lang="en-US" smtClean="0"/>
              <a:t>Revised 6.6.2014 PowerPoint</a:t>
            </a:r>
            <a:endParaRPr lang="en-US"/>
          </a:p>
        </p:txBody>
      </p:sp>
      <p:sp>
        <p:nvSpPr>
          <p:cNvPr id="6" name="Slide Number Placeholder 5"/>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2299878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426736-5BC2-46A5-AF9A-657A4B375188}" type="datetime1">
              <a:rPr lang="en-US" smtClean="0"/>
              <a:t>6/6/2014</a:t>
            </a:fld>
            <a:endParaRPr lang="en-US"/>
          </a:p>
        </p:txBody>
      </p:sp>
      <p:sp>
        <p:nvSpPr>
          <p:cNvPr id="6" name="Footer Placeholder 5"/>
          <p:cNvSpPr>
            <a:spLocks noGrp="1"/>
          </p:cNvSpPr>
          <p:nvPr>
            <p:ph type="ftr" sz="quarter" idx="11"/>
          </p:nvPr>
        </p:nvSpPr>
        <p:spPr/>
        <p:txBody>
          <a:bodyPr/>
          <a:lstStyle/>
          <a:p>
            <a:r>
              <a:rPr lang="en-US" smtClean="0"/>
              <a:t>Revised 6.6.2014 PowerPoint</a:t>
            </a:r>
            <a:endParaRPr lang="en-US"/>
          </a:p>
        </p:txBody>
      </p:sp>
      <p:sp>
        <p:nvSpPr>
          <p:cNvPr id="7" name="Slide Number Placeholder 6"/>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593157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993877-D84D-4802-804C-C64972A85166}" type="datetime1">
              <a:rPr lang="en-US" smtClean="0"/>
              <a:t>6/6/2014</a:t>
            </a:fld>
            <a:endParaRPr lang="en-US"/>
          </a:p>
        </p:txBody>
      </p:sp>
      <p:sp>
        <p:nvSpPr>
          <p:cNvPr id="8" name="Footer Placeholder 7"/>
          <p:cNvSpPr>
            <a:spLocks noGrp="1"/>
          </p:cNvSpPr>
          <p:nvPr>
            <p:ph type="ftr" sz="quarter" idx="11"/>
          </p:nvPr>
        </p:nvSpPr>
        <p:spPr/>
        <p:txBody>
          <a:bodyPr/>
          <a:lstStyle/>
          <a:p>
            <a:r>
              <a:rPr lang="en-US" smtClean="0"/>
              <a:t>Revised 6.6.2014 PowerPoint</a:t>
            </a:r>
            <a:endParaRPr lang="en-US"/>
          </a:p>
        </p:txBody>
      </p:sp>
      <p:sp>
        <p:nvSpPr>
          <p:cNvPr id="9" name="Slide Number Placeholder 8"/>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4002941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C7AA09-AD0E-48E8-814D-D3A13A22B480}" type="datetime1">
              <a:rPr lang="en-US" smtClean="0"/>
              <a:t>6/6/2014</a:t>
            </a:fld>
            <a:endParaRPr lang="en-US"/>
          </a:p>
        </p:txBody>
      </p:sp>
      <p:sp>
        <p:nvSpPr>
          <p:cNvPr id="4" name="Footer Placeholder 3"/>
          <p:cNvSpPr>
            <a:spLocks noGrp="1"/>
          </p:cNvSpPr>
          <p:nvPr>
            <p:ph type="ftr" sz="quarter" idx="11"/>
          </p:nvPr>
        </p:nvSpPr>
        <p:spPr/>
        <p:txBody>
          <a:bodyPr/>
          <a:lstStyle/>
          <a:p>
            <a:r>
              <a:rPr lang="en-US" smtClean="0"/>
              <a:t>Revised 6.6.2014 PowerPoint</a:t>
            </a:r>
            <a:endParaRPr lang="en-US"/>
          </a:p>
        </p:txBody>
      </p:sp>
      <p:sp>
        <p:nvSpPr>
          <p:cNvPr id="5" name="Slide Number Placeholder 4"/>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3711267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8C2365-7114-42AA-9BB3-FA309EA8EC0F}" type="datetime1">
              <a:rPr lang="en-US" smtClean="0"/>
              <a:t>6/6/2014</a:t>
            </a:fld>
            <a:endParaRPr lang="en-US"/>
          </a:p>
        </p:txBody>
      </p:sp>
      <p:sp>
        <p:nvSpPr>
          <p:cNvPr id="3" name="Footer Placeholder 2"/>
          <p:cNvSpPr>
            <a:spLocks noGrp="1"/>
          </p:cNvSpPr>
          <p:nvPr>
            <p:ph type="ftr" sz="quarter" idx="11"/>
          </p:nvPr>
        </p:nvSpPr>
        <p:spPr/>
        <p:txBody>
          <a:bodyPr/>
          <a:lstStyle/>
          <a:p>
            <a:r>
              <a:rPr lang="en-US" smtClean="0"/>
              <a:t>Revised 6.6.2014 PowerPoint</a:t>
            </a:r>
            <a:endParaRPr lang="en-US"/>
          </a:p>
        </p:txBody>
      </p:sp>
      <p:sp>
        <p:nvSpPr>
          <p:cNvPr id="4" name="Slide Number Placeholder 3"/>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1743781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BE1FDF-6977-44C0-8A2E-77FDD8E4789B}" type="datetime1">
              <a:rPr lang="en-US" smtClean="0"/>
              <a:t>6/6/2014</a:t>
            </a:fld>
            <a:endParaRPr lang="en-US"/>
          </a:p>
        </p:txBody>
      </p:sp>
      <p:sp>
        <p:nvSpPr>
          <p:cNvPr id="6" name="Footer Placeholder 5"/>
          <p:cNvSpPr>
            <a:spLocks noGrp="1"/>
          </p:cNvSpPr>
          <p:nvPr>
            <p:ph type="ftr" sz="quarter" idx="11"/>
          </p:nvPr>
        </p:nvSpPr>
        <p:spPr/>
        <p:txBody>
          <a:bodyPr/>
          <a:lstStyle/>
          <a:p>
            <a:r>
              <a:rPr lang="en-US" smtClean="0"/>
              <a:t>Revised 6.6.2014 PowerPoint</a:t>
            </a:r>
            <a:endParaRPr lang="en-US"/>
          </a:p>
        </p:txBody>
      </p:sp>
      <p:sp>
        <p:nvSpPr>
          <p:cNvPr id="7" name="Slide Number Placeholder 6"/>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1960126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CDAEE2-539B-456E-BE73-CC12E4300215}" type="datetime1">
              <a:rPr lang="en-US" smtClean="0"/>
              <a:t>6/6/2014</a:t>
            </a:fld>
            <a:endParaRPr lang="en-US"/>
          </a:p>
        </p:txBody>
      </p:sp>
      <p:sp>
        <p:nvSpPr>
          <p:cNvPr id="6" name="Footer Placeholder 5"/>
          <p:cNvSpPr>
            <a:spLocks noGrp="1"/>
          </p:cNvSpPr>
          <p:nvPr>
            <p:ph type="ftr" sz="quarter" idx="11"/>
          </p:nvPr>
        </p:nvSpPr>
        <p:spPr/>
        <p:txBody>
          <a:bodyPr/>
          <a:lstStyle/>
          <a:p>
            <a:r>
              <a:rPr lang="en-US" smtClean="0"/>
              <a:t>Revised 6.6.2014 PowerPoint</a:t>
            </a:r>
            <a:endParaRPr lang="en-US"/>
          </a:p>
        </p:txBody>
      </p:sp>
      <p:sp>
        <p:nvSpPr>
          <p:cNvPr id="7" name="Slide Number Placeholder 6"/>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2451035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F45A0B-C803-4DA8-BBE7-555EBF677E27}" type="datetime1">
              <a:rPr lang="en-US" smtClean="0"/>
              <a:t>6/6/2014</a:t>
            </a:fld>
            <a:endParaRPr lang="en-US"/>
          </a:p>
        </p:txBody>
      </p:sp>
      <p:sp>
        <p:nvSpPr>
          <p:cNvPr id="5" name="Footer Placeholder 4"/>
          <p:cNvSpPr>
            <a:spLocks noGrp="1"/>
          </p:cNvSpPr>
          <p:nvPr>
            <p:ph type="ftr" sz="quarter" idx="11"/>
          </p:nvPr>
        </p:nvSpPr>
        <p:spPr/>
        <p:txBody>
          <a:bodyPr/>
          <a:lstStyle/>
          <a:p>
            <a:r>
              <a:rPr lang="en-US" smtClean="0"/>
              <a:t>Revised 6.6.2014 PowerPoint</a:t>
            </a:r>
            <a:endParaRPr lang="en-US"/>
          </a:p>
        </p:txBody>
      </p:sp>
      <p:sp>
        <p:nvSpPr>
          <p:cNvPr id="6" name="Slide Number Placeholder 5"/>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2775949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A1EFD7-3E58-466A-ACD6-0C24EB759FCA}" type="datetime1">
              <a:rPr lang="en-US" smtClean="0"/>
              <a:t>6/6/2014</a:t>
            </a:fld>
            <a:endParaRPr lang="en-US"/>
          </a:p>
        </p:txBody>
      </p:sp>
      <p:sp>
        <p:nvSpPr>
          <p:cNvPr id="5" name="Footer Placeholder 4"/>
          <p:cNvSpPr>
            <a:spLocks noGrp="1"/>
          </p:cNvSpPr>
          <p:nvPr>
            <p:ph type="ftr" sz="quarter" idx="11"/>
          </p:nvPr>
        </p:nvSpPr>
        <p:spPr/>
        <p:txBody>
          <a:bodyPr/>
          <a:lstStyle/>
          <a:p>
            <a:r>
              <a:rPr lang="en-US" smtClean="0"/>
              <a:t>Revised 6.6.2014 PowerPoint</a:t>
            </a:r>
            <a:endParaRPr lang="en-US"/>
          </a:p>
        </p:txBody>
      </p:sp>
      <p:sp>
        <p:nvSpPr>
          <p:cNvPr id="6" name="Slide Number Placeholder 5"/>
          <p:cNvSpPr>
            <a:spLocks noGrp="1"/>
          </p:cNvSpPr>
          <p:nvPr>
            <p:ph type="sldNum" sz="quarter" idx="12"/>
          </p:nvPr>
        </p:nvSpPr>
        <p:spPr/>
        <p:txBody>
          <a:bodyPr/>
          <a:lstStyle/>
          <a:p>
            <a:fld id="{327CA1B5-965F-4C76-9BB0-A07B1B764FA0}" type="slidenum">
              <a:rPr lang="en-US" smtClean="0"/>
              <a:t>‹#›</a:t>
            </a:fld>
            <a:endParaRPr lang="en-US"/>
          </a:p>
        </p:txBody>
      </p:sp>
    </p:spTree>
    <p:extLst>
      <p:ext uri="{BB962C8B-B14F-4D97-AF65-F5344CB8AC3E}">
        <p14:creationId xmlns:p14="http://schemas.microsoft.com/office/powerpoint/2010/main" val="3052976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5E630-AD73-4A84-AA01-B78980CE29D1}" type="datetime1">
              <a:rPr lang="en-US" smtClean="0"/>
              <a:t>6/6/2014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Revised 6.6.2014 PowerPoint</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CA1B5-965F-4C76-9BB0-A07B1B764FA0}" type="slidenum">
              <a:rPr lang="en-US" smtClean="0"/>
              <a:t>‹#›</a:t>
            </a:fld>
            <a:endParaRPr lang="en-US"/>
          </a:p>
        </p:txBody>
      </p:sp>
    </p:spTree>
    <p:extLst>
      <p:ext uri="{BB962C8B-B14F-4D97-AF65-F5344CB8AC3E}">
        <p14:creationId xmlns:p14="http://schemas.microsoft.com/office/powerpoint/2010/main" val="878984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History</a:t>
            </a:r>
            <a:endParaRPr lang="en-US" dirty="0"/>
          </a:p>
        </p:txBody>
      </p:sp>
      <p:sp>
        <p:nvSpPr>
          <p:cNvPr id="5" name="Content Placeholder 4"/>
          <p:cNvSpPr>
            <a:spLocks noGrp="1"/>
          </p:cNvSpPr>
          <p:nvPr>
            <p:ph idx="1"/>
          </p:nvPr>
        </p:nvSpPr>
        <p:spPr/>
        <p:txBody>
          <a:bodyPr/>
          <a:lstStyle/>
          <a:p>
            <a:r>
              <a:rPr lang="en-US" dirty="0" smtClean="0"/>
              <a:t>Library</a:t>
            </a:r>
          </a:p>
          <a:p>
            <a:r>
              <a:rPr lang="en-US" dirty="0" smtClean="0"/>
              <a:t>Hybrid Conference</a:t>
            </a:r>
          </a:p>
          <a:p>
            <a:r>
              <a:rPr lang="en-US" dirty="0" smtClean="0"/>
              <a:t>Conference Guidelines/Processing</a:t>
            </a:r>
          </a:p>
          <a:p>
            <a:r>
              <a:rPr lang="en-US" dirty="0" smtClean="0"/>
              <a:t>Research, Research &amp; </a:t>
            </a:r>
            <a:r>
              <a:rPr lang="en-US" smtClean="0"/>
              <a:t>More Research</a:t>
            </a:r>
            <a:endParaRPr lang="en-US" dirty="0" smtClean="0"/>
          </a:p>
          <a:p>
            <a:r>
              <a:rPr lang="en-US" dirty="0" smtClean="0"/>
              <a:t>Custom Technology / Custom Approach</a:t>
            </a:r>
            <a:endParaRPr lang="en-US" dirty="0"/>
          </a:p>
        </p:txBody>
      </p:sp>
      <p:sp>
        <p:nvSpPr>
          <p:cNvPr id="2" name="Footer Placeholder 1"/>
          <p:cNvSpPr>
            <a:spLocks noGrp="1"/>
          </p:cNvSpPr>
          <p:nvPr>
            <p:ph type="ftr" sz="quarter" idx="11"/>
          </p:nvPr>
        </p:nvSpPr>
        <p:spPr/>
        <p:txBody>
          <a:bodyPr/>
          <a:lstStyle/>
          <a:p>
            <a:r>
              <a:rPr lang="en-US" smtClean="0"/>
              <a:t>Revised 6.6.2014 PowerPoint</a:t>
            </a:r>
            <a:endParaRPr lang="en-US"/>
          </a:p>
        </p:txBody>
      </p:sp>
    </p:spTree>
    <p:extLst>
      <p:ext uri="{BB962C8B-B14F-4D97-AF65-F5344CB8AC3E}">
        <p14:creationId xmlns:p14="http://schemas.microsoft.com/office/powerpoint/2010/main" val="3324958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09600" y="244158"/>
            <a:ext cx="7635875" cy="1034275"/>
          </a:xfrm>
        </p:spPr>
        <p:txBody>
          <a:bodyPr anchor="ctr"/>
          <a:lstStyle/>
          <a:p>
            <a:r>
              <a:rPr lang="en-US" sz="2800" dirty="0" smtClean="0"/>
              <a:t>Topics Covered</a:t>
            </a:r>
            <a:endParaRPr lang="en-US" dirty="0"/>
          </a:p>
        </p:txBody>
      </p:sp>
      <p:sp>
        <p:nvSpPr>
          <p:cNvPr id="11" name="Content Placeholder 10"/>
          <p:cNvSpPr>
            <a:spLocks noGrp="1"/>
          </p:cNvSpPr>
          <p:nvPr>
            <p:ph idx="1"/>
          </p:nvPr>
        </p:nvSpPr>
        <p:spPr>
          <a:xfrm>
            <a:off x="598450" y="912732"/>
            <a:ext cx="8153400" cy="4840570"/>
          </a:xfrm>
        </p:spPr>
        <p:txBody>
          <a:bodyPr>
            <a:normAutofit/>
          </a:bodyPr>
          <a:lstStyle/>
          <a:p>
            <a:pPr marL="0" lvl="0" indent="0">
              <a:spcBef>
                <a:spcPts val="0"/>
              </a:spcBef>
              <a:buClrTx/>
              <a:buNone/>
            </a:pPr>
            <a:endParaRPr lang="en-US" dirty="0" smtClean="0">
              <a:solidFill>
                <a:srgbClr val="404040"/>
              </a:solidFill>
              <a:latin typeface="Myriad Pro" pitchFamily="34" charset="0"/>
            </a:endParaRPr>
          </a:p>
          <a:p>
            <a:pPr marL="225425" indent="-225425">
              <a:lnSpc>
                <a:spcPct val="90000"/>
              </a:lnSpc>
              <a:buClrTx/>
            </a:pPr>
            <a:r>
              <a:rPr lang="en-US" sz="2400" dirty="0">
                <a:solidFill>
                  <a:schemeClr val="tx1"/>
                </a:solidFill>
              </a:rPr>
              <a:t>Overview of Federal Retirement Systems.</a:t>
            </a:r>
          </a:p>
          <a:p>
            <a:pPr marL="225425" indent="-225425">
              <a:lnSpc>
                <a:spcPct val="90000"/>
              </a:lnSpc>
              <a:buClrTx/>
            </a:pPr>
            <a:r>
              <a:rPr lang="en-US" sz="2400" dirty="0">
                <a:solidFill>
                  <a:schemeClr val="tx1"/>
                </a:solidFill>
              </a:rPr>
              <a:t>Eligibility Requirements.</a:t>
            </a:r>
          </a:p>
          <a:p>
            <a:pPr marL="225425" indent="-225425">
              <a:lnSpc>
                <a:spcPct val="90000"/>
              </a:lnSpc>
              <a:buClrTx/>
            </a:pPr>
            <a:r>
              <a:rPr lang="en-US" sz="2400" dirty="0">
                <a:solidFill>
                  <a:schemeClr val="tx1"/>
                </a:solidFill>
              </a:rPr>
              <a:t>Creditability of civilian and military service.</a:t>
            </a:r>
          </a:p>
          <a:p>
            <a:pPr marL="225425" indent="-225425">
              <a:lnSpc>
                <a:spcPct val="90000"/>
              </a:lnSpc>
              <a:buClrTx/>
            </a:pPr>
            <a:r>
              <a:rPr lang="en-US" sz="2400" dirty="0">
                <a:solidFill>
                  <a:schemeClr val="tx1"/>
                </a:solidFill>
              </a:rPr>
              <a:t>How annuity is calculated.</a:t>
            </a:r>
          </a:p>
          <a:p>
            <a:pPr marL="225425" indent="-225425">
              <a:lnSpc>
                <a:spcPct val="90000"/>
              </a:lnSpc>
              <a:buClrTx/>
            </a:pPr>
            <a:r>
              <a:rPr lang="en-US" sz="2400" dirty="0">
                <a:solidFill>
                  <a:schemeClr val="tx1"/>
                </a:solidFill>
              </a:rPr>
              <a:t>Survivor Benefits.</a:t>
            </a:r>
          </a:p>
          <a:p>
            <a:pPr marL="225425" indent="-225425">
              <a:lnSpc>
                <a:spcPct val="90000"/>
              </a:lnSpc>
              <a:buClrTx/>
            </a:pPr>
            <a:r>
              <a:rPr lang="en-US" sz="2400" dirty="0">
                <a:solidFill>
                  <a:schemeClr val="tx1"/>
                </a:solidFill>
              </a:rPr>
              <a:t>Health &amp; Life Insurance in Retirement.</a:t>
            </a:r>
          </a:p>
          <a:p>
            <a:pPr marL="225425" indent="-225425">
              <a:lnSpc>
                <a:spcPct val="90000"/>
              </a:lnSpc>
              <a:buClrTx/>
            </a:pPr>
            <a:r>
              <a:rPr lang="en-US" sz="2400" dirty="0" smtClean="0">
                <a:solidFill>
                  <a:schemeClr val="tx1"/>
                </a:solidFill>
              </a:rPr>
              <a:t>References </a:t>
            </a:r>
            <a:r>
              <a:rPr lang="en-US" sz="2400" dirty="0">
                <a:solidFill>
                  <a:schemeClr val="tx1"/>
                </a:solidFill>
              </a:rPr>
              <a:t>to Calculators and Web Sites</a:t>
            </a:r>
            <a:r>
              <a:rPr lang="en-US" sz="2000" dirty="0">
                <a:solidFill>
                  <a:schemeClr val="tx1"/>
                </a:solidFill>
              </a:rPr>
              <a:t>.</a:t>
            </a:r>
          </a:p>
          <a:p>
            <a:pPr marL="0" indent="0">
              <a:spcBef>
                <a:spcPts val="240"/>
              </a:spcBef>
            </a:pPr>
            <a:endParaRPr lang="en-US" sz="4800" dirty="0">
              <a:solidFill>
                <a:schemeClr val="tx1"/>
              </a:solidFill>
            </a:endParaRPr>
          </a:p>
          <a:p>
            <a:endParaRPr lang="en-US" sz="4800" dirty="0"/>
          </a:p>
        </p:txBody>
      </p:sp>
      <p:sp>
        <p:nvSpPr>
          <p:cNvPr id="4" name="Footer Placeholder 3"/>
          <p:cNvSpPr>
            <a:spLocks noGrp="1"/>
          </p:cNvSpPr>
          <p:nvPr>
            <p:ph type="ftr" sz="quarter" idx="11"/>
          </p:nvPr>
        </p:nvSpPr>
        <p:spPr>
          <a:xfrm>
            <a:off x="182880" y="5715000"/>
            <a:ext cx="8824595" cy="967695"/>
          </a:xfrm>
        </p:spPr>
        <p:txBody>
          <a:bodyPr/>
          <a:lstStyle/>
          <a:p>
            <a:r>
              <a:rPr lang="en-US" smtClean="0"/>
              <a:t>Revised 6.6.2014 PowerPoint</a:t>
            </a:r>
            <a:endParaRPr lang="en-US" dirty="0"/>
          </a:p>
        </p:txBody>
      </p:sp>
    </p:spTree>
    <p:extLst>
      <p:ext uri="{BB962C8B-B14F-4D97-AF65-F5344CB8AC3E}">
        <p14:creationId xmlns:p14="http://schemas.microsoft.com/office/powerpoint/2010/main" val="2434675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935" y="-323385"/>
            <a:ext cx="7345362" cy="1034275"/>
          </a:xfrm>
        </p:spPr>
        <p:txBody>
          <a:bodyPr/>
          <a:lstStyle/>
          <a:p>
            <a:pPr algn="ctr"/>
            <a:r>
              <a:rPr lang="en-US" dirty="0" smtClean="0"/>
              <a:t>Retirement Systems</a:t>
            </a:r>
            <a:endParaRPr lang="en-US" dirty="0"/>
          </a:p>
        </p:txBody>
      </p:sp>
      <p:sp>
        <p:nvSpPr>
          <p:cNvPr id="4" name="Footer Placeholder 3"/>
          <p:cNvSpPr>
            <a:spLocks noGrp="1"/>
          </p:cNvSpPr>
          <p:nvPr>
            <p:ph type="ftr" sz="quarter" idx="11"/>
          </p:nvPr>
        </p:nvSpPr>
        <p:spPr/>
        <p:txBody>
          <a:bodyPr/>
          <a:lstStyle/>
          <a:p>
            <a:r>
              <a:rPr lang="en-US" smtClean="0"/>
              <a:t>Revised 6.6.2014 PowerPoint</a:t>
            </a:r>
            <a:endParaRPr lang="en-US" dirty="0"/>
          </a:p>
        </p:txBody>
      </p:sp>
      <p:graphicFrame>
        <p:nvGraphicFramePr>
          <p:cNvPr id="8" name="Group 57"/>
          <p:cNvGraphicFramePr>
            <a:graphicFrameLocks/>
          </p:cNvGraphicFramePr>
          <p:nvPr>
            <p:extLst>
              <p:ext uri="{D42A27DB-BD31-4B8C-83A1-F6EECF244321}">
                <p14:modId xmlns:p14="http://schemas.microsoft.com/office/powerpoint/2010/main" val="139180976"/>
              </p:ext>
            </p:extLst>
          </p:nvPr>
        </p:nvGraphicFramePr>
        <p:xfrm>
          <a:off x="239752" y="743415"/>
          <a:ext cx="8763000" cy="5422392"/>
        </p:xfrm>
        <a:graphic>
          <a:graphicData uri="http://schemas.openxmlformats.org/drawingml/2006/table">
            <a:tbl>
              <a:tblPr/>
              <a:tblGrid>
                <a:gridCol w="2667000"/>
                <a:gridCol w="3048000"/>
                <a:gridCol w="3048000"/>
              </a:tblGrid>
              <a:tr h="51816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400" b="0" i="0" u="sng" strike="noStrike" cap="none" normalizeH="0" baseline="0" dirty="0" smtClean="0">
                          <a:ln>
                            <a:noFill/>
                          </a:ln>
                          <a:solidFill>
                            <a:schemeClr val="tx1"/>
                          </a:solidFill>
                          <a:effectLst/>
                          <a:latin typeface="Arial" charset="0"/>
                        </a:rPr>
                        <a:t>CSRS</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Hired prior to 1/1/84</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Created in 1920</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Stand alone – defined benefit plan</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Employee contributes 7% to CSRS</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Medicare Tax 1.45%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lgDashDot"/>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400" b="0" i="0" u="sng" strike="noStrike" cap="none" normalizeH="0" baseline="0" dirty="0" smtClean="0">
                          <a:ln>
                            <a:noFill/>
                          </a:ln>
                          <a:solidFill>
                            <a:schemeClr val="tx1"/>
                          </a:solidFill>
                          <a:effectLst/>
                          <a:latin typeface="Arial" charset="0"/>
                        </a:rPr>
                        <a:t>FERS</a:t>
                      </a:r>
                    </a:p>
                    <a:p>
                      <a:pPr marL="0" marR="0" lvl="0" indent="0"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  Hired after 1/1/1984</a:t>
                      </a:r>
                    </a:p>
                    <a:p>
                      <a:pPr marL="0" marR="0" lvl="0" indent="0"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  Effective 1/1/1987</a:t>
                      </a:r>
                    </a:p>
                    <a:p>
                      <a:pPr marL="0" marR="0" lvl="0" indent="0"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  Result of the Social      Security Amendment Act of 1983.</a:t>
                      </a:r>
                    </a:p>
                    <a:p>
                      <a:pPr marL="0" marR="0" lvl="0" indent="0" algn="l" defTabSz="914400" rtl="0" eaLnBrk="1" fontAlgn="base" latinLnBrk="0" hangingPunct="1">
                        <a:lnSpc>
                          <a:spcPct val="100000"/>
                        </a:lnSpc>
                        <a:spcBef>
                          <a:spcPct val="20000"/>
                        </a:spcBef>
                        <a:spcAft>
                          <a:spcPct val="0"/>
                        </a:spcAft>
                        <a:buClrTx/>
                        <a:buSzPct val="100000"/>
                        <a:buFont typeface="Courier New" panose="02070309020205020404" pitchFamily="49" charset="0"/>
                        <a:buNone/>
                        <a:tabLst/>
                      </a:pPr>
                      <a:endParaRPr kumimoji="0" lang="en-US"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  Employee Contributes anywhere from  0.8% - 4.4% depending on when hired. </a:t>
                      </a:r>
                    </a:p>
                  </a:txBody>
                  <a:tcPr horzOverflow="overflow">
                    <a:lnL w="12700" cap="flat" cmpd="sng" algn="ctr">
                      <a:solidFill>
                        <a:schemeClr val="tx1"/>
                      </a:solidFill>
                      <a:prstDash val="lgDash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400" b="0" i="0" u="sng" strike="noStrike" cap="none" normalizeH="0" baseline="0" dirty="0" smtClean="0">
                          <a:ln>
                            <a:noFill/>
                          </a:ln>
                          <a:solidFill>
                            <a:schemeClr val="tx1"/>
                          </a:solidFill>
                          <a:effectLst/>
                          <a:latin typeface="Arial" charset="0"/>
                        </a:rPr>
                        <a:t>CSRS Offset</a:t>
                      </a:r>
                    </a:p>
                    <a:p>
                      <a:pPr marL="0" marR="0" lvl="0" indent="0"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  Rehired after 1/1/1984</a:t>
                      </a:r>
                    </a:p>
                    <a:p>
                      <a:pPr marL="576263" marR="0" lvl="1" indent="-238125" algn="l" defTabSz="914400" rtl="0" eaLnBrk="1" fontAlgn="base" latinLnBrk="0" hangingPunct="1">
                        <a:lnSpc>
                          <a:spcPct val="100000"/>
                        </a:lnSpc>
                        <a:spcBef>
                          <a:spcPct val="20000"/>
                        </a:spcBef>
                        <a:spcAft>
                          <a:spcPct val="0"/>
                        </a:spcAft>
                        <a:buClrTx/>
                        <a:buSzPct val="100000"/>
                        <a:buFont typeface="Courier New" pitchFamily="49" charset="0"/>
                        <a:buChar char="o"/>
                        <a:tabLst/>
                      </a:pPr>
                      <a:r>
                        <a:rPr kumimoji="0" lang="en-US" sz="1400" b="0" i="0" u="none" strike="noStrike" cap="none" normalizeH="0" baseline="0" dirty="0" smtClean="0">
                          <a:ln>
                            <a:noFill/>
                          </a:ln>
                          <a:solidFill>
                            <a:schemeClr val="tx1"/>
                          </a:solidFill>
                          <a:effectLst/>
                          <a:latin typeface="Arial" charset="0"/>
                        </a:rPr>
                        <a:t>With 5 or more years creditable civilian service under CSRS.</a:t>
                      </a:r>
                    </a:p>
                    <a:p>
                      <a:pPr marL="576263" marR="0" lvl="1" indent="-238125" algn="l" defTabSz="914400" rtl="0" eaLnBrk="1" fontAlgn="base" latinLnBrk="0" hangingPunct="1">
                        <a:lnSpc>
                          <a:spcPct val="100000"/>
                        </a:lnSpc>
                        <a:spcBef>
                          <a:spcPct val="20000"/>
                        </a:spcBef>
                        <a:spcAft>
                          <a:spcPct val="0"/>
                        </a:spcAft>
                        <a:buClrTx/>
                        <a:buSzPct val="100000"/>
                        <a:buFont typeface="Courier New" pitchFamily="49" charset="0"/>
                        <a:buChar char="o"/>
                        <a:tabLst/>
                      </a:pPr>
                      <a:r>
                        <a:rPr kumimoji="0" lang="en-US" sz="1400" b="0" i="0" u="none" strike="noStrike" cap="none" normalizeH="0" baseline="0" dirty="0" smtClean="0">
                          <a:ln>
                            <a:noFill/>
                          </a:ln>
                          <a:solidFill>
                            <a:schemeClr val="tx1"/>
                          </a:solidFill>
                          <a:effectLst/>
                          <a:latin typeface="Arial" charset="0"/>
                        </a:rPr>
                        <a:t>Break in service exceeded 1 year.</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Interim period 1/1/1984 to 12/31/1986</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Employee contributes 0.8% to CSRS</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Social Security Tax 6.2%</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Medicare Tax 1.45%</a:t>
                      </a:r>
                    </a:p>
                    <a:p>
                      <a:pPr marL="225425" marR="0" lvl="0" indent="-225425" algn="l" defTabSz="914400" rtl="0" eaLnBrk="1" fontAlgn="base" latinLnBrk="0" hangingPunct="1">
                        <a:lnSpc>
                          <a:spcPct val="100000"/>
                        </a:lnSpc>
                        <a:spcBef>
                          <a:spcPct val="20000"/>
                        </a:spcBef>
                        <a:spcAft>
                          <a:spcPct val="0"/>
                        </a:spcAft>
                        <a:buClrTx/>
                        <a:buSzPct val="100000"/>
                        <a:buFont typeface="Arial" pitchFamily="34" charset="0"/>
                        <a:buChar char="•"/>
                        <a:tabLst/>
                      </a:pPr>
                      <a:r>
                        <a:rPr kumimoji="0" lang="en-US" sz="1800" b="0" i="0" u="none" strike="noStrike" cap="none" normalizeH="0" baseline="0" dirty="0" smtClean="0">
                          <a:ln>
                            <a:noFill/>
                          </a:ln>
                          <a:solidFill>
                            <a:schemeClr val="tx1"/>
                          </a:solidFill>
                          <a:effectLst/>
                          <a:latin typeface="Arial" charset="0"/>
                        </a:rPr>
                        <a:t>Annuity offset at age 62</a:t>
                      </a:r>
                      <a:endParaRPr kumimoji="0" lang="en-US" sz="1600" b="0" i="0" u="none" strike="noStrike" cap="none" normalizeH="0" baseline="0" dirty="0" smtClean="0">
                        <a:ln>
                          <a:noFill/>
                        </a:ln>
                        <a:solidFill>
                          <a:schemeClr val="tx1"/>
                        </a:solidFill>
                        <a:effectLst/>
                        <a:latin typeface="Arial" charset="0"/>
                      </a:endParaRPr>
                    </a:p>
                    <a:p>
                      <a:pPr marL="576263" marR="0" lvl="1" indent="-238125" algn="l" defTabSz="914400" rtl="0" eaLnBrk="1" fontAlgn="base" latinLnBrk="0" hangingPunct="1">
                        <a:lnSpc>
                          <a:spcPct val="100000"/>
                        </a:lnSpc>
                        <a:spcBef>
                          <a:spcPct val="20000"/>
                        </a:spcBef>
                        <a:spcAft>
                          <a:spcPct val="0"/>
                        </a:spcAft>
                        <a:buClrTx/>
                        <a:buSzPct val="100000"/>
                        <a:buFont typeface="Courier New" pitchFamily="49" charset="0"/>
                        <a:buChar char="o"/>
                        <a:tabLst/>
                      </a:pPr>
                      <a:r>
                        <a:rPr kumimoji="0" lang="en-US" sz="1500" b="0" i="0" u="none" strike="noStrike" cap="none" normalizeH="0" baseline="0" dirty="0" smtClean="0">
                          <a:ln>
                            <a:noFill/>
                          </a:ln>
                          <a:solidFill>
                            <a:schemeClr val="tx1"/>
                          </a:solidFill>
                          <a:effectLst/>
                          <a:latin typeface="Arial" charset="0"/>
                        </a:rPr>
                        <a:t>CSRS </a:t>
                      </a:r>
                      <a:r>
                        <a:rPr kumimoji="0" lang="en-US" sz="1500" b="0" i="0" u="sng" strike="noStrike" cap="none" normalizeH="0" baseline="0" dirty="0" smtClean="0">
                          <a:ln>
                            <a:noFill/>
                          </a:ln>
                          <a:solidFill>
                            <a:schemeClr val="tx1"/>
                          </a:solidFill>
                          <a:effectLst/>
                          <a:latin typeface="Arial" charset="0"/>
                        </a:rPr>
                        <a:t>annuity</a:t>
                      </a:r>
                      <a:r>
                        <a:rPr kumimoji="0" lang="en-US" sz="1500" b="0" i="0" u="none" strike="noStrike" cap="none" normalizeH="0" baseline="0" dirty="0" smtClean="0">
                          <a:ln>
                            <a:noFill/>
                          </a:ln>
                          <a:solidFill>
                            <a:schemeClr val="tx1"/>
                          </a:solidFill>
                          <a:effectLst/>
                          <a:latin typeface="Arial" charset="0"/>
                        </a:rPr>
                        <a:t> reduced by amount of social security attributable to offset service.</a:t>
                      </a:r>
                      <a:endParaRPr kumimoji="0" lang="en-US" sz="18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944389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669" y="0"/>
            <a:ext cx="7345362" cy="1034275"/>
          </a:xfrm>
        </p:spPr>
        <p:txBody>
          <a:bodyPr/>
          <a:lstStyle/>
          <a:p>
            <a:r>
              <a:rPr lang="en-US" dirty="0" smtClean="0"/>
              <a:t>Disability Retirement Criteria</a:t>
            </a:r>
            <a:endParaRPr lang="en-US" dirty="0"/>
          </a:p>
        </p:txBody>
      </p:sp>
      <p:sp>
        <p:nvSpPr>
          <p:cNvPr id="5" name="Rectangle 3"/>
          <p:cNvSpPr>
            <a:spLocks noGrp="1" noChangeArrowheads="1"/>
          </p:cNvSpPr>
          <p:nvPr>
            <p:ph idx="1"/>
          </p:nvPr>
        </p:nvSpPr>
        <p:spPr>
          <a:xfrm>
            <a:off x="548268" y="1102112"/>
            <a:ext cx="8305800" cy="4941849"/>
          </a:xfrm>
        </p:spPr>
        <p:txBody>
          <a:bodyPr>
            <a:normAutofit fontScale="92500"/>
          </a:bodyPr>
          <a:lstStyle/>
          <a:p>
            <a:pPr marL="225425" indent="-225425">
              <a:lnSpc>
                <a:spcPct val="90000"/>
              </a:lnSpc>
              <a:buClrTx/>
              <a:defRPr/>
            </a:pPr>
            <a:r>
              <a:rPr lang="en-US" sz="2400" b="0" dirty="0" smtClean="0">
                <a:solidFill>
                  <a:schemeClr val="tx1"/>
                </a:solidFill>
              </a:rPr>
              <a:t>The employee is unable to perform useful and efficient service because of disease or injury:</a:t>
            </a:r>
          </a:p>
          <a:p>
            <a:pPr marL="576263" lvl="1" indent="-287338">
              <a:lnSpc>
                <a:spcPct val="90000"/>
              </a:lnSpc>
              <a:buClrTx/>
              <a:buFont typeface="Courier New" pitchFamily="49" charset="0"/>
              <a:buChar char="o"/>
              <a:defRPr/>
            </a:pPr>
            <a:r>
              <a:rPr lang="en-US" b="0" dirty="0" smtClean="0">
                <a:solidFill>
                  <a:schemeClr val="tx1"/>
                </a:solidFill>
              </a:rPr>
              <a:t>In your current position.</a:t>
            </a:r>
          </a:p>
          <a:p>
            <a:pPr marL="576263" lvl="1" indent="-287338">
              <a:lnSpc>
                <a:spcPct val="90000"/>
              </a:lnSpc>
              <a:buClrTx/>
              <a:buFont typeface="Courier New" pitchFamily="49" charset="0"/>
              <a:buChar char="o"/>
              <a:defRPr/>
            </a:pPr>
            <a:r>
              <a:rPr lang="en-US" b="0" dirty="0" smtClean="0">
                <a:solidFill>
                  <a:schemeClr val="tx1"/>
                </a:solidFill>
              </a:rPr>
              <a:t>Or in a vacant position in the same agency and same grade or pay level for which qualified for reassignment.  </a:t>
            </a:r>
          </a:p>
          <a:p>
            <a:pPr lvl="1">
              <a:lnSpc>
                <a:spcPct val="90000"/>
              </a:lnSpc>
              <a:buClrTx/>
              <a:buFont typeface="Courier New" pitchFamily="49" charset="0"/>
              <a:buChar char="o"/>
              <a:defRPr/>
            </a:pPr>
            <a:endParaRPr lang="en-US" sz="800" b="0" dirty="0" smtClean="0">
              <a:solidFill>
                <a:schemeClr val="tx1"/>
              </a:solidFill>
            </a:endParaRPr>
          </a:p>
          <a:p>
            <a:pPr marL="225425" indent="-225425">
              <a:lnSpc>
                <a:spcPct val="90000"/>
              </a:lnSpc>
              <a:buClrTx/>
              <a:defRPr/>
            </a:pPr>
            <a:r>
              <a:rPr lang="en-US" sz="2400" b="0" dirty="0" smtClean="0">
                <a:solidFill>
                  <a:schemeClr val="tx1"/>
                </a:solidFill>
              </a:rPr>
              <a:t>Disability is expected to last at least 1 year.</a:t>
            </a:r>
          </a:p>
          <a:p>
            <a:pPr marL="225425" indent="-225425">
              <a:lnSpc>
                <a:spcPct val="90000"/>
              </a:lnSpc>
              <a:buClrTx/>
              <a:defRPr/>
            </a:pPr>
            <a:r>
              <a:rPr lang="en-US" sz="2400" dirty="0" smtClean="0">
                <a:solidFill>
                  <a:schemeClr val="tx1"/>
                </a:solidFill>
              </a:rPr>
              <a:t>The employee is responsible for furnishing sufficient medical evidence to support his or her application for disability retirement. </a:t>
            </a:r>
            <a:endParaRPr lang="en-US" sz="2400" b="0" dirty="0" smtClean="0">
              <a:solidFill>
                <a:schemeClr val="tx1"/>
              </a:solidFill>
            </a:endParaRPr>
          </a:p>
          <a:p>
            <a:pPr marL="225425" indent="-225425">
              <a:lnSpc>
                <a:spcPct val="90000"/>
              </a:lnSpc>
              <a:buClrTx/>
              <a:defRPr/>
            </a:pPr>
            <a:r>
              <a:rPr lang="en-US" sz="2400" b="0" dirty="0" smtClean="0">
                <a:solidFill>
                  <a:schemeClr val="tx1"/>
                </a:solidFill>
              </a:rPr>
              <a:t>OPM’s disability division will issue a decision either allowing or disallowing the disability application.</a:t>
            </a:r>
          </a:p>
          <a:p>
            <a:pPr marL="225425" indent="-225425">
              <a:lnSpc>
                <a:spcPct val="90000"/>
              </a:lnSpc>
              <a:buClrTx/>
              <a:defRPr/>
            </a:pPr>
            <a:r>
              <a:rPr lang="en-US" sz="2400" b="0" u="sng" dirty="0" smtClean="0">
                <a:solidFill>
                  <a:schemeClr val="tx1"/>
                </a:solidFill>
              </a:rPr>
              <a:t>FERS and CSRS Offset employees </a:t>
            </a:r>
            <a:r>
              <a:rPr lang="en-US" sz="2400" b="0" dirty="0" smtClean="0">
                <a:solidFill>
                  <a:schemeClr val="tx1"/>
                </a:solidFill>
              </a:rPr>
              <a:t>–</a:t>
            </a:r>
            <a:r>
              <a:rPr lang="en-US" sz="2400" b="0" i="1" u="sng" dirty="0" smtClean="0">
                <a:solidFill>
                  <a:schemeClr val="tx1"/>
                </a:solidFill>
              </a:rPr>
              <a:t>Required</a:t>
            </a:r>
            <a:r>
              <a:rPr lang="en-US" sz="2400" b="0" i="1" dirty="0" smtClean="0">
                <a:solidFill>
                  <a:schemeClr val="tx1"/>
                </a:solidFill>
              </a:rPr>
              <a:t>  </a:t>
            </a:r>
            <a:r>
              <a:rPr lang="en-US" sz="2400" b="0" dirty="0" smtClean="0">
                <a:solidFill>
                  <a:schemeClr val="tx1"/>
                </a:solidFill>
              </a:rPr>
              <a:t>to file for Social Security Disability.</a:t>
            </a:r>
          </a:p>
          <a:p>
            <a:pPr>
              <a:lnSpc>
                <a:spcPct val="90000"/>
              </a:lnSpc>
              <a:defRPr/>
            </a:pPr>
            <a:endParaRPr lang="en-US" dirty="0" smtClean="0"/>
          </a:p>
        </p:txBody>
      </p:sp>
      <p:sp>
        <p:nvSpPr>
          <p:cNvPr id="3" name="Footer Placeholder 2"/>
          <p:cNvSpPr>
            <a:spLocks noGrp="1"/>
          </p:cNvSpPr>
          <p:nvPr>
            <p:ph type="ftr" sz="quarter" idx="11"/>
          </p:nvPr>
        </p:nvSpPr>
        <p:spPr/>
        <p:txBody>
          <a:bodyPr/>
          <a:lstStyle/>
          <a:p>
            <a:r>
              <a:rPr lang="en-US" smtClean="0"/>
              <a:t>Revised 6.6.2014 PowerPoint</a:t>
            </a:r>
            <a:endParaRPr lang="en-US"/>
          </a:p>
        </p:txBody>
      </p:sp>
    </p:spTree>
    <p:extLst>
      <p:ext uri="{BB962C8B-B14F-4D97-AF65-F5344CB8AC3E}">
        <p14:creationId xmlns:p14="http://schemas.microsoft.com/office/powerpoint/2010/main" val="3056414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CSRS General Formula</a:t>
            </a:r>
            <a:endParaRPr lang="en-US" dirty="0"/>
          </a:p>
        </p:txBody>
      </p:sp>
      <p:sp>
        <p:nvSpPr>
          <p:cNvPr id="3" name="Footer Placeholder 2"/>
          <p:cNvSpPr>
            <a:spLocks noGrp="1"/>
          </p:cNvSpPr>
          <p:nvPr>
            <p:ph type="ftr" sz="quarter" idx="11"/>
          </p:nvPr>
        </p:nvSpPr>
        <p:spPr/>
        <p:txBody>
          <a:bodyPr/>
          <a:lstStyle/>
          <a:p>
            <a:r>
              <a:rPr lang="en-US" smtClean="0"/>
              <a:t>Revised 6.6.2014 PowerPoint</a:t>
            </a:r>
            <a:endParaRPr lang="en-US" dirty="0"/>
          </a:p>
        </p:txBody>
      </p:sp>
      <p:sp>
        <p:nvSpPr>
          <p:cNvPr id="5" name="Content Placeholder 1"/>
          <p:cNvSpPr txBox="1">
            <a:spLocks/>
          </p:cNvSpPr>
          <p:nvPr/>
        </p:nvSpPr>
        <p:spPr>
          <a:xfrm>
            <a:off x="457200" y="1432931"/>
            <a:ext cx="8229600" cy="4644483"/>
          </a:xfrm>
          <a:prstGeom prst="rect">
            <a:avLst/>
          </a:prstGeom>
        </p:spPr>
        <p:txBody>
          <a:bodyPr/>
          <a:lstStyle>
            <a:lvl1pPr marL="342900" indent="-342900" algn="l" defTabSz="914400" rtl="0" eaLnBrk="1" latinLnBrk="0" hangingPunct="1">
              <a:spcBef>
                <a:spcPts val="20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a:lstStyle>
          <a:p>
            <a:pPr marL="225425" indent="-225425"/>
            <a:r>
              <a:rPr lang="en-US" sz="1700" dirty="0" smtClean="0">
                <a:solidFill>
                  <a:schemeClr val="tx1"/>
                </a:solidFill>
              </a:rPr>
              <a:t>1.50% X high-3 x 1</a:t>
            </a:r>
            <a:r>
              <a:rPr lang="en-US" sz="1700" baseline="30000" dirty="0" smtClean="0">
                <a:solidFill>
                  <a:schemeClr val="tx1"/>
                </a:solidFill>
              </a:rPr>
              <a:t>st</a:t>
            </a:r>
            <a:r>
              <a:rPr lang="en-US" sz="1700" dirty="0" smtClean="0">
                <a:solidFill>
                  <a:schemeClr val="tx1"/>
                </a:solidFill>
              </a:rPr>
              <a:t> 5 years of service.</a:t>
            </a:r>
          </a:p>
          <a:p>
            <a:pPr marL="225425" indent="-225425"/>
            <a:r>
              <a:rPr lang="en-US" sz="1700" dirty="0" smtClean="0">
                <a:solidFill>
                  <a:schemeClr val="tx1"/>
                </a:solidFill>
              </a:rPr>
              <a:t>1.75% x high-3 x 2</a:t>
            </a:r>
            <a:r>
              <a:rPr lang="en-US" sz="1700" baseline="30000" dirty="0" smtClean="0">
                <a:solidFill>
                  <a:schemeClr val="tx1"/>
                </a:solidFill>
              </a:rPr>
              <a:t>nd</a:t>
            </a:r>
            <a:r>
              <a:rPr lang="en-US" sz="1700" dirty="0" smtClean="0">
                <a:solidFill>
                  <a:schemeClr val="tx1"/>
                </a:solidFill>
              </a:rPr>
              <a:t> 5 years of service.</a:t>
            </a:r>
          </a:p>
          <a:p>
            <a:pPr marL="225425" indent="-225425"/>
            <a:r>
              <a:rPr lang="en-US" sz="1700" dirty="0" smtClean="0">
                <a:solidFill>
                  <a:schemeClr val="tx1"/>
                </a:solidFill>
              </a:rPr>
              <a:t>2.00% x high-3 x years/months over 10.</a:t>
            </a:r>
          </a:p>
          <a:p>
            <a:pPr marL="225425" indent="-225425"/>
            <a:r>
              <a:rPr lang="en-US" sz="1700" dirty="0" smtClean="0">
                <a:solidFill>
                  <a:schemeClr val="tx1"/>
                </a:solidFill>
              </a:rPr>
              <a:t>Maximum 80% (41 years; 11 months) however sick leave can be used to exceed 80%.</a:t>
            </a:r>
          </a:p>
          <a:p>
            <a:pPr marL="225425" indent="-225425">
              <a:buFont typeface="Arial" pitchFamily="34" charset="0"/>
              <a:buNone/>
            </a:pPr>
            <a:r>
              <a:rPr lang="en-US" dirty="0" smtClean="0">
                <a:solidFill>
                  <a:schemeClr val="tx1"/>
                </a:solidFill>
              </a:rPr>
              <a:t>        </a:t>
            </a:r>
            <a:r>
              <a:rPr lang="en-US" u="sng" dirty="0" smtClean="0">
                <a:solidFill>
                  <a:schemeClr val="tx1"/>
                </a:solidFill>
              </a:rPr>
              <a:t>Shortcut</a:t>
            </a:r>
            <a:r>
              <a:rPr lang="en-US" dirty="0" smtClean="0">
                <a:solidFill>
                  <a:schemeClr val="tx1"/>
                </a:solidFill>
              </a:rPr>
              <a:t>:  Years of service x 2 – 4 + ¼ </a:t>
            </a:r>
          </a:p>
          <a:p>
            <a:pPr marL="225425" indent="-225425">
              <a:buFont typeface="Arial" pitchFamily="34" charset="0"/>
              <a:buNone/>
            </a:pPr>
            <a:r>
              <a:rPr lang="en-US" sz="1400" dirty="0" smtClean="0">
                <a:solidFill>
                  <a:schemeClr val="tx1"/>
                </a:solidFill>
              </a:rPr>
              <a:t>Example:</a:t>
            </a:r>
          </a:p>
          <a:p>
            <a:pPr marL="225425" indent="-225425">
              <a:buFont typeface="Arial" pitchFamily="34" charset="0"/>
              <a:buNone/>
            </a:pPr>
            <a:r>
              <a:rPr lang="en-US" sz="1400" dirty="0" smtClean="0">
                <a:solidFill>
                  <a:schemeClr val="tx1"/>
                </a:solidFill>
              </a:rPr>
              <a:t>30 years x 2 = 60 – 4 = 56 + ¼ = 56¼%</a:t>
            </a:r>
          </a:p>
          <a:p>
            <a:pPr marL="225425" indent="-225425">
              <a:buFont typeface="Arial" pitchFamily="34" charset="0"/>
              <a:buNone/>
            </a:pPr>
            <a:r>
              <a:rPr lang="en-US" sz="1400" dirty="0" smtClean="0">
                <a:solidFill>
                  <a:schemeClr val="tx1"/>
                </a:solidFill>
              </a:rPr>
              <a:t>CSRS with 30 years = 56¼% of high 3 average salary</a:t>
            </a:r>
          </a:p>
          <a:p>
            <a:pPr marL="225425" indent="-225425">
              <a:buFont typeface="Arial" pitchFamily="34" charset="0"/>
              <a:buNone/>
            </a:pPr>
            <a:r>
              <a:rPr lang="en-US" sz="1400" dirty="0" smtClean="0">
                <a:solidFill>
                  <a:schemeClr val="tx1"/>
                </a:solidFill>
              </a:rPr>
              <a:t>$50,000 high 3 x 56¼% = $28,125 annually ($2343 monthly)</a:t>
            </a:r>
          </a:p>
          <a:p>
            <a:endParaRPr lang="en-US" dirty="0"/>
          </a:p>
        </p:txBody>
      </p:sp>
    </p:spTree>
    <p:extLst>
      <p:ext uri="{BB962C8B-B14F-4D97-AF65-F5344CB8AC3E}">
        <p14:creationId xmlns:p14="http://schemas.microsoft.com/office/powerpoint/2010/main" val="1082097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41" y="0"/>
            <a:ext cx="9201150" cy="689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en-US" smtClean="0"/>
              <a:t>Revised 6.6.2014 PowerPoint</a:t>
            </a:r>
            <a:endParaRPr lang="en-US"/>
          </a:p>
        </p:txBody>
      </p:sp>
    </p:spTree>
    <p:extLst>
      <p:ext uri="{BB962C8B-B14F-4D97-AF65-F5344CB8AC3E}">
        <p14:creationId xmlns:p14="http://schemas.microsoft.com/office/powerpoint/2010/main" val="355741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595</Words>
  <Application>Microsoft Office PowerPoint</Application>
  <PresentationFormat>On-screen Show (4:3)</PresentationFormat>
  <Paragraphs>87</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History</vt:lpstr>
      <vt:lpstr>Topics Covered</vt:lpstr>
      <vt:lpstr>Retirement Systems</vt:lpstr>
      <vt:lpstr>Disability Retirement Criteria</vt:lpstr>
      <vt:lpstr>CSRS General Formula</vt:lpstr>
      <vt:lpstr>PowerPoint Presentation</vt:lpstr>
    </vt:vector>
  </TitlesOfParts>
  <Company>Veteran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Becky Monroe</dc:creator>
  <cp:lastModifiedBy>Frost, Merrie (VHACLE)</cp:lastModifiedBy>
  <cp:revision>3</cp:revision>
  <dcterms:created xsi:type="dcterms:W3CDTF">2014-05-09T14:50:18Z</dcterms:created>
  <dcterms:modified xsi:type="dcterms:W3CDTF">2014-06-06T16:06:52Z</dcterms:modified>
</cp:coreProperties>
</file>