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  <p:sldMasterId id="2147483661" r:id="rId6"/>
    <p:sldMasterId id="2147483674" r:id="rId7"/>
  </p:sldMasterIdLst>
  <p:notesMasterIdLst>
    <p:notesMasterId r:id="rId45"/>
  </p:notesMasterIdLst>
  <p:handoutMasterIdLst>
    <p:handoutMasterId r:id="rId46"/>
  </p:handoutMasterIdLst>
  <p:sldIdLst>
    <p:sldId id="289" r:id="rId8"/>
    <p:sldId id="275" r:id="rId9"/>
    <p:sldId id="290" r:id="rId10"/>
    <p:sldId id="292" r:id="rId11"/>
    <p:sldId id="293" r:id="rId12"/>
    <p:sldId id="291" r:id="rId13"/>
    <p:sldId id="323" r:id="rId14"/>
    <p:sldId id="294" r:id="rId15"/>
    <p:sldId id="295" r:id="rId16"/>
    <p:sldId id="296" r:id="rId17"/>
    <p:sldId id="299" r:id="rId18"/>
    <p:sldId id="300" r:id="rId19"/>
    <p:sldId id="301" r:id="rId20"/>
    <p:sldId id="306" r:id="rId21"/>
    <p:sldId id="303" r:id="rId22"/>
    <p:sldId id="304" r:id="rId23"/>
    <p:sldId id="305" r:id="rId24"/>
    <p:sldId id="297" r:id="rId25"/>
    <p:sldId id="302" r:id="rId26"/>
    <p:sldId id="307" r:id="rId27"/>
    <p:sldId id="298" r:id="rId28"/>
    <p:sldId id="308" r:id="rId29"/>
    <p:sldId id="309" r:id="rId30"/>
    <p:sldId id="311" r:id="rId31"/>
    <p:sldId id="310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4" r:id="rId4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anna Scott" initials="D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35" autoAdjust="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3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631EA4-6FDA-4468-870D-E59AF4CF14C1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89E4BB-3E89-4A29-8554-46D26D7282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9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6E3DEF-C8B2-4C1D-820C-91F720FAAB92}" type="datetimeFigureOut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7E63ED-6655-4C86-BDFB-85CF1170DD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71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 descr="VAAA_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pic>
        <p:nvPicPr>
          <p:cNvPr id="10" name="Picture 9" descr="va_logo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0C1CC-8EEB-4135-A6F8-5BF16B220518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F42F-9870-4FAF-A74B-532A30C8CEF3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44B3E-6B4C-4C16-AB7E-73AE6304EBA9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29FC-4B19-43FB-992B-A67FA9989E36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D365-1D71-44A8-B004-F39D8B1168D3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E6DE-7924-452D-94FA-338800F16033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8A2C-F2B3-4545-96A3-CEFB7FEF5326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3E58-021D-4C6C-8069-02224FF7AC85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5C0-FFDE-4958-9338-C9152AA4FDE8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325C-3041-48AC-98BC-9948864D10B1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17A7-BBD2-451B-A7C0-BCAFABFBE849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AAA_foot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" y="6345937"/>
            <a:ext cx="9143999" cy="5120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6492240" cy="100584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D020C1CC-8EEB-4135-A6F8-5BF16B220518}" type="datetime1">
              <a:rPr lang="en-US" smtClean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5F94068A-6F82-4ABB-AF14-E65C6B0EA5F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VAAA_header.png"/>
          <p:cNvPicPr>
            <a:picLocks noChangeAspect="1"/>
          </p:cNvPicPr>
          <p:nvPr userDrawn="1"/>
        </p:nvPicPr>
        <p:blipFill>
          <a:blip r:embed="rId15" cstate="print"/>
          <a:srcRect r="24611"/>
          <a:stretch>
            <a:fillRect/>
          </a:stretch>
        </p:blipFill>
        <p:spPr>
          <a:xfrm>
            <a:off x="1" y="0"/>
            <a:ext cx="9143999" cy="1060703"/>
          </a:xfrm>
          <a:prstGeom prst="rect">
            <a:avLst/>
          </a:prstGeom>
        </p:spPr>
      </p:pic>
      <p:pic>
        <p:nvPicPr>
          <p:cNvPr id="12" name="Picture 11" descr="va_logo.jpg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52400"/>
            <a:ext cx="762000" cy="762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117E-23C8-4C11-9951-8B4066B5F304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D679-5ECB-4B35-8B97-77B744236B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2BCB-D743-4557-9AF9-E36C712A0339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2168-5E5E-469E-82FC-FAF088550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44DFD-0295-4B82-A6F2-66FBBF932C0A}" type="datetimeFigureOut">
              <a:rPr lang="en-US" smtClean="0"/>
              <a:pPr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28189-710E-4AD4-98D8-C686C44C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paul.seivert@va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hyperlink" Target="mailto:paul.seivert@v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paul.seivert@va.gov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4343400"/>
          </a:xfrm>
        </p:spPr>
        <p:txBody>
          <a:bodyPr/>
          <a:lstStyle/>
          <a:p>
            <a:r>
              <a:rPr lang="en-US" sz="3600" dirty="0" smtClean="0"/>
              <a:t>Solicitation VA69D-16-R-0583</a:t>
            </a:r>
          </a:p>
          <a:p>
            <a:r>
              <a:rPr lang="en-US" dirty="0" smtClean="0"/>
              <a:t>Rehab Renovation</a:t>
            </a:r>
          </a:p>
          <a:p>
            <a:r>
              <a:rPr lang="en-US" dirty="0" smtClean="0"/>
              <a:t>Pre-Proposal Conference</a:t>
            </a:r>
          </a:p>
          <a:p>
            <a:r>
              <a:rPr lang="en-US" dirty="0" smtClean="0"/>
              <a:t>June 22, 2016  9:00am CDT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2569" y="3581400"/>
            <a:ext cx="2895762" cy="251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772400" cy="4876800"/>
          </a:xfrm>
        </p:spPr>
        <p:txBody>
          <a:bodyPr anchor="t">
            <a:normAutofit fontScale="62500" lnSpcReduction="20000"/>
          </a:bodyPr>
          <a:lstStyle/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Ground Rules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What is a Request for Proposal?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Important Dates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SDVOSB Set Aside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FAR 52.215-1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Instructions to Offerors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Basis for Award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Evaluation </a:t>
            </a:r>
            <a:r>
              <a:rPr lang="en-US" dirty="0" smtClean="0"/>
              <a:t>Factors</a:t>
            </a:r>
          </a:p>
          <a:p>
            <a:pPr marL="457200" indent="-457200" algn="l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Site Visit</a:t>
            </a: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492875" cy="1006475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Rules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No questions!  </a:t>
            </a:r>
            <a:r>
              <a:rPr lang="en-US" dirty="0" smtClean="0"/>
              <a:t>All questions must be submitted via email to </a:t>
            </a:r>
            <a:r>
              <a:rPr lang="en-US" dirty="0" smtClean="0">
                <a:hlinkClick r:id="rId2"/>
              </a:rPr>
              <a:t>paul.seivert@va.gov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The solicitation trumps this presentation.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0604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is a Request for Proposal?</a:t>
            </a:r>
            <a:endParaRPr lang="en-US" sz="36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Follows FAR Part 15 (Contracting by Negotiation) rather than FAR Part 14 (Sealed Bidding)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Allows the Government to consider </a:t>
            </a:r>
            <a:r>
              <a:rPr lang="en-US" b="1" dirty="0" smtClean="0">
                <a:solidFill>
                  <a:srgbClr val="FF0000"/>
                </a:solidFill>
              </a:rPr>
              <a:t>factors other than price</a:t>
            </a:r>
            <a:r>
              <a:rPr lang="en-US" dirty="0" smtClean="0"/>
              <a:t> in the award decision.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There will be </a:t>
            </a:r>
            <a:r>
              <a:rPr lang="en-US" b="1" dirty="0" smtClean="0">
                <a:solidFill>
                  <a:srgbClr val="FF0000"/>
                </a:solidFill>
              </a:rPr>
              <a:t>no public opening </a:t>
            </a:r>
            <a:r>
              <a:rPr lang="en-US" dirty="0" smtClean="0"/>
              <a:t>of proposals.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418847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Dates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Pre-Proposal Conference – </a:t>
            </a:r>
            <a:r>
              <a:rPr lang="en-US" b="1" dirty="0" smtClean="0">
                <a:solidFill>
                  <a:srgbClr val="FF0000"/>
                </a:solidFill>
              </a:rPr>
              <a:t>June 22, 2016 @ 9:00am CDT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RFIs Due – </a:t>
            </a:r>
            <a:r>
              <a:rPr lang="en-US" b="1" dirty="0" smtClean="0">
                <a:solidFill>
                  <a:srgbClr val="FF0000"/>
                </a:solidFill>
              </a:rPr>
              <a:t>July 1, 2016 @ 2:00pm CDT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Proposals Due – </a:t>
            </a:r>
            <a:r>
              <a:rPr lang="en-US" b="1" dirty="0" smtClean="0">
                <a:solidFill>
                  <a:srgbClr val="FF0000"/>
                </a:solidFill>
              </a:rPr>
              <a:t>July 18, 2016 @ 3:00pm CDT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91903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SDVOSB Set Aside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Offerors must be CVE verified</a:t>
            </a:r>
            <a:r>
              <a:rPr lang="en-US" dirty="0" smtClean="0"/>
              <a:t> prior to submitting a proposal in accordance with VAAR 819.7003(b).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83796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 52.215-1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FAR 52.215-1 Instructions to Offerors – Competitive Acquisition is an important provision that governs the RFP process.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FAR 52.215-1(f)(4) states: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/>
              <a:t>The Government intends to evaluate proposals and award a contract </a:t>
            </a:r>
            <a:r>
              <a:rPr lang="en-US" b="1" dirty="0">
                <a:solidFill>
                  <a:srgbClr val="FF0000"/>
                </a:solidFill>
              </a:rPr>
              <a:t>without discussions</a:t>
            </a:r>
            <a:r>
              <a:rPr lang="en-US" dirty="0"/>
              <a:t> with offerors (except clarifications as described in FAR 15.306(a)). Therefore, the </a:t>
            </a:r>
            <a:r>
              <a:rPr lang="en-US" b="1" dirty="0">
                <a:solidFill>
                  <a:srgbClr val="FF0000"/>
                </a:solidFill>
              </a:rPr>
              <a:t>offeror’s initial proposal should contain the offeror’s best terms</a:t>
            </a:r>
            <a:r>
              <a:rPr lang="en-US" dirty="0"/>
              <a:t> from a cost or price and technical standpoint. The </a:t>
            </a:r>
            <a:r>
              <a:rPr lang="en-US" b="1" dirty="0">
                <a:solidFill>
                  <a:srgbClr val="FF0000"/>
                </a:solidFill>
              </a:rPr>
              <a:t>Government reserves the right to conduct discussions</a:t>
            </a:r>
            <a:r>
              <a:rPr lang="en-US" dirty="0"/>
              <a:t> if the Contracting Officer later determines them to be necessary.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43031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Submission Instructions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Offerors must submit </a:t>
            </a:r>
            <a:r>
              <a:rPr lang="en-US" b="1" dirty="0" smtClean="0">
                <a:solidFill>
                  <a:srgbClr val="FF0000"/>
                </a:solidFill>
              </a:rPr>
              <a:t>one (1) electronic copy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three (3) hard copies </a:t>
            </a:r>
            <a:r>
              <a:rPr lang="en-US" dirty="0" smtClean="0"/>
              <a:t>of their proposal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Faxed proposals are NOT permitted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8595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Proposal Format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Two Volumes: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Volume 1 – TECHNICAL and PAST PERFORMANCE (</a:t>
            </a:r>
            <a:r>
              <a:rPr lang="en-US" b="1" dirty="0" smtClean="0">
                <a:solidFill>
                  <a:srgbClr val="FF0000"/>
                </a:solidFill>
              </a:rPr>
              <a:t>shall NOT include any information related to pricing</a:t>
            </a:r>
            <a:r>
              <a:rPr lang="en-US" dirty="0" smtClean="0"/>
              <a:t> of the Rehab Renovation project)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Volume 2 - 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62700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1 - TECHNICAL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466975"/>
            <a:ext cx="8572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33406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Technical proposals shall be </a:t>
            </a:r>
            <a:r>
              <a:rPr lang="en-US" b="1" dirty="0" smtClean="0">
                <a:solidFill>
                  <a:srgbClr val="FF0000"/>
                </a:solidFill>
              </a:rPr>
              <a:t>limited to 25 pages</a:t>
            </a:r>
            <a:r>
              <a:rPr lang="en-US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information about the company’s experience in providing construction services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Offerors shall have a </a:t>
            </a:r>
            <a:r>
              <a:rPr lang="en-US" b="1" dirty="0" smtClean="0">
                <a:solidFill>
                  <a:srgbClr val="FF0000"/>
                </a:solidFill>
              </a:rPr>
              <a:t>minimum of 3 years’ experience </a:t>
            </a:r>
            <a:r>
              <a:rPr lang="en-US" dirty="0" smtClean="0"/>
              <a:t>performing construction in a health care environment.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33215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information on management team.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Submit resumes for Project Manager/Superintendent, QC Manager, and Safety Officer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9676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1257300" lvl="2" indent="-457200"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Include detailed procedures ensuring all employees are properly trained.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7153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or Environmental Violations and EMR Rating Information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24000"/>
            <a:ext cx="3248073" cy="465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19200"/>
            <a:ext cx="3200400" cy="4788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25160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Contractor General Information (Attachment 4)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88910"/>
            <a:ext cx="3737982" cy="48308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023246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Financial Disclosure Information (Attachment 5)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88" y="1143000"/>
            <a:ext cx="3934211" cy="51805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782404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4196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1 – TECHNICAL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Contractor Surety Limitations (Attachment 3)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3633129" cy="516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654653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971800"/>
            <a:ext cx="876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836586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 Client Questionnaire (Attachment 1)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Clients shall forward directly to </a:t>
            </a:r>
            <a:r>
              <a:rPr lang="en-US" dirty="0">
                <a:hlinkClick r:id="rId2"/>
              </a:rPr>
              <a:t>paul.seivert@va.gov</a:t>
            </a:r>
            <a:r>
              <a:rPr lang="en-US" dirty="0"/>
              <a:t> 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Due same time as proposals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47800"/>
            <a:ext cx="3263363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667" y="1371600"/>
            <a:ext cx="3212733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728" y="1285875"/>
            <a:ext cx="3258472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87" y="1219200"/>
            <a:ext cx="3388413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377" y="1140094"/>
            <a:ext cx="3337423" cy="48035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335927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1, Part 2 – 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Subcontractor Information Consent Form (Attachment 2)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Teaming partners must complete this form to be considered for past performance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3103149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505200" cy="47537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0392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2 - 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724150"/>
            <a:ext cx="87630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08166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Completed SF 1442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3822464" cy="494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770" y="1219200"/>
            <a:ext cx="3826230" cy="49404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553431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Completed Price Schedule (Attachment 6)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875" y="1447800"/>
            <a:ext cx="3619725" cy="468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046909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Acknowledgment of any Amendments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69" y="1295400"/>
            <a:ext cx="3811331" cy="492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884016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to Offerors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46482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Volume 2 – 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Surety Bid Bond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71" y="1371600"/>
            <a:ext cx="3799774" cy="490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40236"/>
            <a:ext cx="3810000" cy="4931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659253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for Award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This is a competitive procurement using the </a:t>
            </a:r>
            <a:r>
              <a:rPr lang="en-US" b="1" dirty="0" smtClean="0">
                <a:solidFill>
                  <a:srgbClr val="FF0000"/>
                </a:solidFill>
              </a:rPr>
              <a:t>best value tradeoff </a:t>
            </a:r>
            <a:r>
              <a:rPr lang="en-US" dirty="0" smtClean="0"/>
              <a:t>source selection process identified in FAR Part 15.101-1.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For this procurement, the Government will award a contract resulting from the solicitation to the responsible Offeror whose offer, conforming to the solicitation, is evaluated as being the</a:t>
            </a:r>
            <a:r>
              <a:rPr lang="en-US" b="1" dirty="0" smtClean="0">
                <a:solidFill>
                  <a:srgbClr val="FF0000"/>
                </a:solidFill>
              </a:rPr>
              <a:t> most advantageous to the Government, price and other factors considered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237059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for Award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A contract will only be awarded to an Offeror who is </a:t>
            </a:r>
            <a:r>
              <a:rPr lang="en-US" b="1" dirty="0" smtClean="0">
                <a:solidFill>
                  <a:srgbClr val="FF0000"/>
                </a:solidFill>
              </a:rPr>
              <a:t>deemed responsible </a:t>
            </a:r>
            <a:r>
              <a:rPr lang="en-US" dirty="0" smtClean="0"/>
              <a:t>in accordance with FAR Part 9 and whose proposal </a:t>
            </a:r>
            <a:r>
              <a:rPr lang="en-US" b="1" dirty="0" smtClean="0">
                <a:solidFill>
                  <a:srgbClr val="FF0000"/>
                </a:solidFill>
              </a:rPr>
              <a:t>conforms to the RFP’s requirements</a:t>
            </a:r>
            <a:r>
              <a:rPr lang="en-US" dirty="0" smtClean="0"/>
              <a:t> (to include all stated terms, conditions, representations, and certifications).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197332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The following factors are included in the solicitation and will be used to evaluate proposals: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Price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sp>
        <p:nvSpPr>
          <p:cNvPr id="5" name="Right Brace 4"/>
          <p:cNvSpPr/>
          <p:nvPr/>
        </p:nvSpPr>
        <p:spPr>
          <a:xfrm>
            <a:off x="4343400" y="2362200"/>
            <a:ext cx="609600" cy="22860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3276600"/>
            <a:ext cx="1836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Non-Price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07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5200" b="1" dirty="0" smtClean="0"/>
              <a:t>All non-price factors are of </a:t>
            </a:r>
            <a:r>
              <a:rPr lang="en-US" sz="5200" b="1" dirty="0" smtClean="0">
                <a:solidFill>
                  <a:srgbClr val="FF0000"/>
                </a:solidFill>
              </a:rPr>
              <a:t>equal importance </a:t>
            </a:r>
            <a:r>
              <a:rPr lang="en-US" sz="5200" b="1" dirty="0" smtClean="0"/>
              <a:t>and, when combined, are </a:t>
            </a:r>
            <a:r>
              <a:rPr lang="en-US" sz="5200" b="1" dirty="0" smtClean="0">
                <a:solidFill>
                  <a:srgbClr val="FF0000"/>
                </a:solidFill>
              </a:rPr>
              <a:t>significantly more important</a:t>
            </a:r>
            <a:r>
              <a:rPr lang="en-US" sz="5200" b="1" dirty="0" smtClean="0"/>
              <a:t> than price.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976082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Company Experience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This factor will be used to assess an Offeror’s experience in </a:t>
            </a:r>
            <a:r>
              <a:rPr lang="en-US" dirty="0" smtClean="0"/>
              <a:t>performing construction </a:t>
            </a:r>
            <a:r>
              <a:rPr lang="en-US" dirty="0"/>
              <a:t>work in a health care environment. The Government will </a:t>
            </a:r>
            <a:r>
              <a:rPr lang="en-US" dirty="0" smtClean="0"/>
              <a:t>evaluate each </a:t>
            </a:r>
            <a:r>
              <a:rPr lang="en-US" dirty="0"/>
              <a:t>Offeror’s company experience in providing construction services, which </a:t>
            </a:r>
            <a:r>
              <a:rPr lang="en-US" dirty="0" smtClean="0"/>
              <a:t>are of </a:t>
            </a:r>
            <a:r>
              <a:rPr lang="en-US" dirty="0"/>
              <a:t>similar nature to the work to be performed under the requirement described </a:t>
            </a:r>
            <a:r>
              <a:rPr lang="en-US" dirty="0" smtClean="0"/>
              <a:t>in the </a:t>
            </a:r>
            <a:r>
              <a:rPr lang="en-US" dirty="0"/>
              <a:t>solicitation. The company’s relevant experience will be assessed on the </a:t>
            </a:r>
            <a:r>
              <a:rPr lang="en-US" dirty="0" smtClean="0"/>
              <a:t>basis of </a:t>
            </a:r>
            <a:r>
              <a:rPr lang="en-US" dirty="0"/>
              <a:t>its breadth and depth. Offeror shall have a </a:t>
            </a:r>
            <a:r>
              <a:rPr lang="en-US" b="1" dirty="0">
                <a:solidFill>
                  <a:srgbClr val="FF0000"/>
                </a:solidFill>
              </a:rPr>
              <a:t>minimum of 3 years’ </a:t>
            </a:r>
            <a:r>
              <a:rPr lang="en-US" b="1" dirty="0" smtClean="0">
                <a:solidFill>
                  <a:srgbClr val="FF0000"/>
                </a:solidFill>
              </a:rPr>
              <a:t>experience performing </a:t>
            </a:r>
            <a:r>
              <a:rPr lang="en-US" b="1" dirty="0">
                <a:solidFill>
                  <a:srgbClr val="FF0000"/>
                </a:solidFill>
              </a:rPr>
              <a:t>construction in a health care environment</a:t>
            </a:r>
            <a:r>
              <a:rPr lang="en-US" dirty="0"/>
              <a:t>. Offeror shall </a:t>
            </a:r>
            <a:r>
              <a:rPr lang="en-US" dirty="0" smtClean="0"/>
              <a:t>also </a:t>
            </a:r>
            <a:r>
              <a:rPr lang="en-US" b="1" dirty="0" smtClean="0">
                <a:solidFill>
                  <a:srgbClr val="FF0000"/>
                </a:solidFill>
              </a:rPr>
              <a:t>demonstrate </a:t>
            </a:r>
            <a:r>
              <a:rPr lang="en-US" b="1" dirty="0">
                <a:solidFill>
                  <a:srgbClr val="FF0000"/>
                </a:solidFill>
              </a:rPr>
              <a:t>experience with sequencing/phasing construction projects</a:t>
            </a:r>
            <a:r>
              <a:rPr lang="en-US" dirty="0"/>
              <a:t> in order </a:t>
            </a:r>
            <a:r>
              <a:rPr lang="en-US" dirty="0" smtClean="0"/>
              <a:t>to maintain </a:t>
            </a:r>
            <a:r>
              <a:rPr lang="en-US" dirty="0"/>
              <a:t>a functioning facility.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268705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The Offeror will be evaluated on the resumes for the </a:t>
            </a:r>
            <a:r>
              <a:rPr lang="en-US" dirty="0" smtClean="0"/>
              <a:t>Project Manager/Superintendent</a:t>
            </a:r>
            <a:r>
              <a:rPr lang="en-US" dirty="0"/>
              <a:t>, Quality Control Manager, and Safety </a:t>
            </a:r>
            <a:r>
              <a:rPr lang="en-US" dirty="0" smtClean="0"/>
              <a:t>Officer. Resumes </a:t>
            </a:r>
            <a:r>
              <a:rPr lang="en-US" dirty="0"/>
              <a:t>will be evaluated on the level and type of experience and education.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Evaluation </a:t>
            </a:r>
            <a:r>
              <a:rPr lang="en-US" dirty="0"/>
              <a:t>of the Project Manager/Superintendent will include types </a:t>
            </a:r>
            <a:r>
              <a:rPr lang="en-US" dirty="0" smtClean="0"/>
              <a:t>of projects </a:t>
            </a:r>
            <a:r>
              <a:rPr lang="en-US" dirty="0"/>
              <a:t>managed, types of subcontractors supervised, and the ability </a:t>
            </a:r>
            <a:r>
              <a:rPr lang="en-US" dirty="0" smtClean="0"/>
              <a:t>to coordinate </a:t>
            </a:r>
            <a:r>
              <a:rPr lang="en-US" dirty="0"/>
              <a:t>multiple contract tasks. </a:t>
            </a:r>
            <a:r>
              <a:rPr lang="en-US" b="1" dirty="0">
                <a:solidFill>
                  <a:srgbClr val="FF0000"/>
                </a:solidFill>
              </a:rPr>
              <a:t>Resume shall demonstrate at least 7 </a:t>
            </a:r>
            <a:r>
              <a:rPr lang="en-US" b="1" dirty="0" smtClean="0">
                <a:solidFill>
                  <a:srgbClr val="FF0000"/>
                </a:solidFill>
              </a:rPr>
              <a:t>years’ experience </a:t>
            </a:r>
            <a:r>
              <a:rPr lang="en-US" b="1" dirty="0">
                <a:solidFill>
                  <a:srgbClr val="FF0000"/>
                </a:solidFill>
              </a:rPr>
              <a:t>on construction projects of $2,000,000 to $5,000,000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b="1" dirty="0"/>
              <a:t>	</a:t>
            </a:r>
            <a:r>
              <a:rPr lang="en-US" b="1" dirty="0" smtClean="0"/>
              <a:t>			</a:t>
            </a:r>
            <a:r>
              <a:rPr lang="en-US" b="1" u="sng" dirty="0" smtClean="0"/>
              <a:t>OR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graduate of a 4-year accredited college </a:t>
            </a:r>
            <a:r>
              <a:rPr lang="en-US" dirty="0"/>
              <a:t>program in one of the </a:t>
            </a:r>
            <a:r>
              <a:rPr lang="en-US" dirty="0" smtClean="0"/>
              <a:t>following disciplines</a:t>
            </a:r>
            <a:r>
              <a:rPr lang="en-US" dirty="0"/>
              <a:t>: Engineering, Architecture, Construction Management, </a:t>
            </a:r>
            <a:r>
              <a:rPr lang="en-US" dirty="0" smtClean="0"/>
              <a:t>Engineering Technology</a:t>
            </a:r>
            <a:r>
              <a:rPr lang="en-US" dirty="0"/>
              <a:t>, Environmental Health, Building Science, or Project </a:t>
            </a:r>
            <a:r>
              <a:rPr lang="en-US" dirty="0" smtClean="0"/>
              <a:t>Management Professional </a:t>
            </a:r>
            <a:r>
              <a:rPr lang="en-US" dirty="0"/>
              <a:t>(Project Management Professional (PMP) is a credential offered </a:t>
            </a:r>
            <a:r>
              <a:rPr lang="en-US" dirty="0" smtClean="0"/>
              <a:t>by the </a:t>
            </a:r>
            <a:r>
              <a:rPr lang="en-US" dirty="0"/>
              <a:t>Project Management Institute (PMI)), </a:t>
            </a:r>
            <a:r>
              <a:rPr lang="en-US" b="1" dirty="0">
                <a:solidFill>
                  <a:srgbClr val="FF0000"/>
                </a:solidFill>
              </a:rPr>
              <a:t>AND a minimum of 3 </a:t>
            </a:r>
            <a:r>
              <a:rPr lang="en-US" b="1" dirty="0" smtClean="0">
                <a:solidFill>
                  <a:srgbClr val="FF0000"/>
                </a:solidFill>
              </a:rPr>
              <a:t>years’ experience</a:t>
            </a:r>
            <a:r>
              <a:rPr lang="en-US" dirty="0" smtClean="0"/>
              <a:t> </a:t>
            </a:r>
            <a:r>
              <a:rPr lang="en-US" dirty="0"/>
              <a:t>as a project manager, superintendent, or construction manager </a:t>
            </a:r>
            <a:r>
              <a:rPr lang="en-US" dirty="0" smtClean="0"/>
              <a:t>on projects </a:t>
            </a:r>
            <a:r>
              <a:rPr lang="en-US" dirty="0"/>
              <a:t>of $2,000,000 to $5,000,000.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1635922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Project Management (cont’d)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Quality Control Manger and Safety Officer shall have </a:t>
            </a:r>
            <a:r>
              <a:rPr lang="en-US" b="1" dirty="0">
                <a:solidFill>
                  <a:srgbClr val="FF0000"/>
                </a:solidFill>
              </a:rPr>
              <a:t>at least 4 </a:t>
            </a:r>
            <a:r>
              <a:rPr lang="en-US" b="1" dirty="0" smtClean="0">
                <a:solidFill>
                  <a:srgbClr val="FF0000"/>
                </a:solidFill>
              </a:rPr>
              <a:t>years’ experience </a:t>
            </a:r>
            <a:r>
              <a:rPr lang="en-US" b="1" dirty="0">
                <a:solidFill>
                  <a:srgbClr val="FF0000"/>
                </a:solidFill>
              </a:rPr>
              <a:t>in a construction related environment</a:t>
            </a:r>
            <a:r>
              <a:rPr lang="en-US" dirty="0" smtClean="0"/>
              <a:t>.</a:t>
            </a:r>
          </a:p>
          <a:p>
            <a:pPr marL="400050" lvl="1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dirty="0" smtClean="0"/>
              <a:t>				</a:t>
            </a:r>
            <a:r>
              <a:rPr lang="en-US" b="1" u="sng" dirty="0" smtClean="0"/>
              <a:t>OR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graduate of a 4-year accredited college </a:t>
            </a:r>
            <a:r>
              <a:rPr lang="en-US" dirty="0"/>
              <a:t>program in one of the </a:t>
            </a:r>
            <a:r>
              <a:rPr lang="en-US" dirty="0" smtClean="0"/>
              <a:t>following disciplines</a:t>
            </a:r>
            <a:r>
              <a:rPr lang="en-US" dirty="0"/>
              <a:t>: Engineering, Architecture, Construction Management, </a:t>
            </a:r>
            <a:r>
              <a:rPr lang="en-US" dirty="0" smtClean="0"/>
              <a:t>Engineering Technology</a:t>
            </a:r>
            <a:r>
              <a:rPr lang="en-US" dirty="0"/>
              <a:t>, Environmental Health, Building Science, or Project </a:t>
            </a:r>
            <a:r>
              <a:rPr lang="en-US" dirty="0" smtClean="0"/>
              <a:t>Management Professional </a:t>
            </a:r>
            <a:r>
              <a:rPr lang="en-US" dirty="0"/>
              <a:t>(Project Management Professional (PMP) is a credential offered </a:t>
            </a:r>
            <a:r>
              <a:rPr lang="en-US" dirty="0" smtClean="0"/>
              <a:t>by the </a:t>
            </a:r>
            <a:r>
              <a:rPr lang="en-US" dirty="0"/>
              <a:t>Project Management Institute (PMI)), </a:t>
            </a:r>
            <a:r>
              <a:rPr lang="en-US" b="1" dirty="0">
                <a:solidFill>
                  <a:srgbClr val="FF0000"/>
                </a:solidFill>
              </a:rPr>
              <a:t>AND a minimum of 2 </a:t>
            </a:r>
            <a:r>
              <a:rPr lang="en-US" b="1" dirty="0" smtClean="0">
                <a:solidFill>
                  <a:srgbClr val="FF0000"/>
                </a:solidFill>
              </a:rPr>
              <a:t>years’ experience </a:t>
            </a:r>
            <a:r>
              <a:rPr lang="en-US" dirty="0"/>
              <a:t>as a Quality Control Manager and Safety Officer (respectively) in </a:t>
            </a:r>
            <a:r>
              <a:rPr lang="en-US" dirty="0" smtClean="0"/>
              <a:t>a construction </a:t>
            </a:r>
            <a:r>
              <a:rPr lang="en-US" dirty="0"/>
              <a:t>related environment.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4062133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Safety Plan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The Government will evaluate the Offeror’s proposed safety plan. The </a:t>
            </a:r>
            <a:r>
              <a:rPr lang="en-US" dirty="0" smtClean="0"/>
              <a:t>safety plan </a:t>
            </a:r>
            <a:r>
              <a:rPr lang="en-US" dirty="0"/>
              <a:t>shall </a:t>
            </a:r>
            <a:r>
              <a:rPr lang="en-US" b="1" dirty="0">
                <a:solidFill>
                  <a:srgbClr val="FF0000"/>
                </a:solidFill>
              </a:rPr>
              <a:t>demonstrate familiarity with and adherence to OSHA standards </a:t>
            </a:r>
            <a:r>
              <a:rPr lang="en-US" b="1" dirty="0" smtClean="0">
                <a:solidFill>
                  <a:srgbClr val="FF0000"/>
                </a:solidFill>
              </a:rPr>
              <a:t>and State </a:t>
            </a:r>
            <a:r>
              <a:rPr lang="en-US" b="1" dirty="0">
                <a:solidFill>
                  <a:srgbClr val="FF0000"/>
                </a:solidFill>
              </a:rPr>
              <a:t>OSHA safety requirements</a:t>
            </a:r>
            <a:r>
              <a:rPr lang="en-US" dirty="0"/>
              <a:t>. The proposed safety plan </a:t>
            </a:r>
            <a:r>
              <a:rPr lang="en-US" b="1" dirty="0">
                <a:solidFill>
                  <a:srgbClr val="FF0000"/>
                </a:solidFill>
              </a:rPr>
              <a:t>must address </a:t>
            </a:r>
            <a:r>
              <a:rPr lang="en-US" b="1" dirty="0" smtClean="0">
                <a:solidFill>
                  <a:srgbClr val="FF0000"/>
                </a:solidFill>
              </a:rPr>
              <a:t>the following </a:t>
            </a:r>
            <a:r>
              <a:rPr lang="en-US" dirty="0"/>
              <a:t>in detailed measures</a:t>
            </a:r>
            <a:r>
              <a:rPr lang="en-US" dirty="0" smtClean="0"/>
              <a:t>: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Work activity safety </a:t>
            </a:r>
            <a:r>
              <a:rPr lang="en-US" dirty="0" smtClean="0"/>
              <a:t>measures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Emergency response </a:t>
            </a:r>
            <a:r>
              <a:rPr lang="en-US" dirty="0" smtClean="0"/>
              <a:t>measures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Safety reporting </a:t>
            </a:r>
            <a:r>
              <a:rPr lang="en-US" dirty="0" smtClean="0"/>
              <a:t>plan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Safety plan shall outline training requirements to ensure that the </a:t>
            </a:r>
            <a:r>
              <a:rPr lang="en-US" dirty="0" smtClean="0"/>
              <a:t>Project Superintendent </a:t>
            </a:r>
            <a:r>
              <a:rPr lang="en-US" dirty="0"/>
              <a:t>has completed OSHA Construction 30-hour training </a:t>
            </a:r>
            <a:r>
              <a:rPr lang="en-US" dirty="0" smtClean="0"/>
              <a:t>and each </a:t>
            </a:r>
            <a:r>
              <a:rPr lang="en-US" dirty="0"/>
              <a:t>employee has completed OSHA Construction 10-hour training</a:t>
            </a:r>
            <a:r>
              <a:rPr lang="en-US" dirty="0" smtClean="0"/>
              <a:t>.</a:t>
            </a:r>
          </a:p>
          <a:p>
            <a:pPr marL="1314450" lvl="2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How the plan will be monitored and enforced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146995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Past Performance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The Contracting Officer and the TEB will evaluate past performance to assess </a:t>
            </a:r>
            <a:r>
              <a:rPr lang="en-US" dirty="0" smtClean="0"/>
              <a:t>the risk </a:t>
            </a:r>
            <a:r>
              <a:rPr lang="en-US" dirty="0"/>
              <a:t>associated with an Offeror’s likelihood of success in performing </a:t>
            </a:r>
            <a:r>
              <a:rPr lang="en-US" dirty="0" smtClean="0"/>
              <a:t>the solicitation’s </a:t>
            </a:r>
            <a:r>
              <a:rPr lang="en-US" dirty="0"/>
              <a:t>requirements as indicated by an Offeror’s record of </a:t>
            </a:r>
            <a:r>
              <a:rPr lang="en-US" dirty="0" smtClean="0"/>
              <a:t>past performance </a:t>
            </a:r>
            <a:r>
              <a:rPr lang="en-US" dirty="0"/>
              <a:t>under other contracts. The Contracting Officer and TEB </a:t>
            </a:r>
            <a:r>
              <a:rPr lang="en-US" dirty="0" smtClean="0"/>
              <a:t>will consider </a:t>
            </a:r>
            <a:r>
              <a:rPr lang="en-US" b="1" dirty="0">
                <a:solidFill>
                  <a:srgbClr val="FF0000"/>
                </a:solidFill>
              </a:rPr>
              <a:t>references from either inside or outside the federal government</a:t>
            </a:r>
            <a:r>
              <a:rPr lang="en-US" dirty="0"/>
              <a:t>, so </a:t>
            </a:r>
            <a:r>
              <a:rPr lang="en-US" dirty="0" smtClean="0"/>
              <a:t>long as </a:t>
            </a:r>
            <a:r>
              <a:rPr lang="en-US" dirty="0"/>
              <a:t>the performance is recent (within the last three years) and relevant (for </a:t>
            </a:r>
            <a:r>
              <a:rPr lang="en-US" dirty="0" smtClean="0"/>
              <a:t>the same </a:t>
            </a:r>
            <a:r>
              <a:rPr lang="en-US" dirty="0"/>
              <a:t>or similar work). The Contracting Officer and TEB </a:t>
            </a:r>
            <a:r>
              <a:rPr lang="en-US" b="1" dirty="0">
                <a:solidFill>
                  <a:srgbClr val="FF0000"/>
                </a:solidFill>
              </a:rPr>
              <a:t>may also consider </a:t>
            </a:r>
            <a:r>
              <a:rPr lang="en-US" b="1" dirty="0" smtClean="0">
                <a:solidFill>
                  <a:srgbClr val="FF0000"/>
                </a:solidFill>
              </a:rPr>
              <a:t>past performance </a:t>
            </a:r>
            <a:r>
              <a:rPr lang="en-US" b="1" dirty="0">
                <a:solidFill>
                  <a:srgbClr val="FF0000"/>
                </a:solidFill>
              </a:rPr>
              <a:t>information from sources other than those provided by the Offerors</a:t>
            </a:r>
            <a:r>
              <a:rPr lang="en-US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In the case of an </a:t>
            </a:r>
            <a:r>
              <a:rPr lang="en-US" b="1" dirty="0">
                <a:solidFill>
                  <a:srgbClr val="FF0000"/>
                </a:solidFill>
              </a:rPr>
              <a:t>Offeror without a record of recent/relevant past performance </a:t>
            </a:r>
            <a:r>
              <a:rPr lang="en-US" dirty="0" smtClean="0"/>
              <a:t>or for </a:t>
            </a:r>
            <a:r>
              <a:rPr lang="en-US" dirty="0"/>
              <a:t>whom information on past performance is not available or so sparse that </a:t>
            </a:r>
            <a:r>
              <a:rPr lang="en-US" dirty="0" smtClean="0"/>
              <a:t>no meaningful </a:t>
            </a:r>
            <a:r>
              <a:rPr lang="en-US" dirty="0"/>
              <a:t>past performance rating can be reasonably assigned, the Offeror </a:t>
            </a:r>
            <a:r>
              <a:rPr lang="en-US" b="1" dirty="0" smtClean="0">
                <a:solidFill>
                  <a:srgbClr val="FF0000"/>
                </a:solidFill>
              </a:rPr>
              <a:t>will not </a:t>
            </a:r>
            <a:r>
              <a:rPr lang="en-US" b="1" dirty="0">
                <a:solidFill>
                  <a:srgbClr val="FF0000"/>
                </a:solidFill>
              </a:rPr>
              <a:t>be evaluated favorably or unfavorably </a:t>
            </a:r>
            <a:r>
              <a:rPr lang="en-US" dirty="0"/>
              <a:t>on past performance.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514927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Factors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Price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The Offeror’s price will be evaluated by the Contracting Officer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reasonableness</a:t>
            </a:r>
            <a:r>
              <a:rPr lang="en-US" dirty="0" smtClean="0"/>
              <a:t> </a:t>
            </a:r>
            <a:r>
              <a:rPr lang="en-US" dirty="0"/>
              <a:t>per the below definition</a:t>
            </a:r>
            <a:r>
              <a:rPr lang="en-US" dirty="0" smtClean="0"/>
              <a:t>.</a:t>
            </a:r>
          </a:p>
          <a:p>
            <a:pPr marL="857250" lvl="1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Price Reasonableness: Reasonableness is based on the proposed price </a:t>
            </a:r>
            <a:r>
              <a:rPr lang="en-US" dirty="0" smtClean="0"/>
              <a:t>compare to </a:t>
            </a:r>
            <a:r>
              <a:rPr lang="en-US" dirty="0"/>
              <a:t>historical prices for similar efforts, comparison to the </a:t>
            </a:r>
            <a:r>
              <a:rPr lang="en-US" dirty="0" smtClean="0"/>
              <a:t>Independent Government </a:t>
            </a:r>
            <a:r>
              <a:rPr lang="en-US" dirty="0"/>
              <a:t>Estimate (IGE), and price competition obtained by the </a:t>
            </a:r>
            <a:r>
              <a:rPr lang="en-US" dirty="0" smtClean="0"/>
              <a:t>other Offeror’s </a:t>
            </a:r>
            <a:r>
              <a:rPr lang="en-US" dirty="0"/>
              <a:t>proposals submitted in response to this RFP. </a:t>
            </a:r>
            <a:r>
              <a:rPr lang="en-US" b="1" dirty="0">
                <a:solidFill>
                  <a:srgbClr val="FF0000"/>
                </a:solidFill>
              </a:rPr>
              <a:t>A reasonable </a:t>
            </a:r>
            <a:r>
              <a:rPr lang="en-US" b="1" dirty="0" smtClean="0">
                <a:solidFill>
                  <a:srgbClr val="FF0000"/>
                </a:solidFill>
              </a:rPr>
              <a:t>price represents </a:t>
            </a:r>
            <a:r>
              <a:rPr lang="en-US" b="1" dirty="0">
                <a:solidFill>
                  <a:srgbClr val="FF0000"/>
                </a:solidFill>
              </a:rPr>
              <a:t>an amount that a prudent person would pay in a competitive </a:t>
            </a:r>
            <a:r>
              <a:rPr lang="en-US" b="1" dirty="0" smtClean="0">
                <a:solidFill>
                  <a:srgbClr val="FF0000"/>
                </a:solidFill>
              </a:rPr>
              <a:t>business environment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2555477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Email all questions to </a:t>
            </a:r>
            <a:r>
              <a:rPr lang="en-US" dirty="0" smtClean="0">
                <a:hlinkClick r:id="rId2"/>
              </a:rPr>
              <a:t>paul.seivert@va.gov</a:t>
            </a:r>
            <a:r>
              <a:rPr lang="en-US" dirty="0" smtClean="0"/>
              <a:t> no later than </a:t>
            </a:r>
            <a:r>
              <a:rPr lang="en-US" b="1" dirty="0" smtClean="0">
                <a:solidFill>
                  <a:srgbClr val="FF0000"/>
                </a:solidFill>
              </a:rPr>
              <a:t>July 1, 2016 @ 2:00pm CDT</a:t>
            </a:r>
            <a:r>
              <a:rPr lang="en-US" dirty="0" smtClean="0"/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</p:spTree>
    <p:extLst>
      <p:ext uri="{BB962C8B-B14F-4D97-AF65-F5344CB8AC3E}">
        <p14:creationId xmlns:p14="http://schemas.microsoft.com/office/powerpoint/2010/main" val="388022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Visit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371600"/>
            <a:ext cx="7772400" cy="426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152400"/>
            <a:ext cx="1524000" cy="609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NCO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Great Lakes Acquisition Center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5315"/>
            <a:ext cx="9144000" cy="505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7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ategory xmlns="203ca68b-8d10-4de1-9faa-f691a1686f78">Slide Presentations</Category>
    <General_x0020_Resource xmlns="203ca68b-8d10-4de1-9faa-f691a1686f78">false</General_x0020_Resource>
    <Module xmlns="203ca68b-8d10-4de1-9faa-f691a1686f78">Module 01</Module>
    <Hide xmlns="0b66a6af-8768-4b56-9344-0ae8e1e9536d">false</Hide>
    <Day xmlns="203ca68b-8d10-4de1-9faa-f691a1686f78">1</Da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8998C95CDEAB4FABE5538A9C65F4D5" ma:contentTypeVersion="3" ma:contentTypeDescription="Create a new document." ma:contentTypeScope="" ma:versionID="5e0d43ef3bb51416ed0612a32bff2645">
  <xsd:schema xmlns:xsd="http://www.w3.org/2001/XMLSchema" xmlns:p="http://schemas.microsoft.com/office/2006/metadata/properties" xmlns:ns2="203ca68b-8d10-4de1-9faa-f691a1686f78" xmlns:ns3="0b66a6af-8768-4b56-9344-0ae8e1e9536d" targetNamespace="http://schemas.microsoft.com/office/2006/metadata/properties" ma:root="true" ma:fieldsID="83948ffa756166f287777c02aca5ac54" ns2:_="" ns3:_="">
    <xsd:import namespace="203ca68b-8d10-4de1-9faa-f691a1686f78"/>
    <xsd:import namespace="0b66a6af-8768-4b56-9344-0ae8e1e9536d"/>
    <xsd:element name="properties">
      <xsd:complexType>
        <xsd:sequence>
          <xsd:element name="documentManagement">
            <xsd:complexType>
              <xsd:all>
                <xsd:element ref="ns2:Day" minOccurs="0"/>
                <xsd:element ref="ns2:Module" minOccurs="0"/>
                <xsd:element ref="ns2:Category" minOccurs="0"/>
                <xsd:element ref="ns2:General_x0020_Resource" minOccurs="0"/>
                <xsd:element ref="ns3:Hid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03ca68b-8d10-4de1-9faa-f691a1686f78" elementFormDefault="qualified">
    <xsd:import namespace="http://schemas.microsoft.com/office/2006/documentManagement/types"/>
    <xsd:element name="Day" ma:index="8" nillable="true" ma:displayName="Day" ma:format="Dropdown" ma:internalName="Day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_All days"/>
          <xsd:enumeration value="Help Topics"/>
        </xsd:restriction>
      </xsd:simpleType>
    </xsd:element>
    <xsd:element name="Module" ma:index="9" nillable="true" ma:displayName="Module" ma:format="Dropdown" ma:internalName="Module">
      <xsd:simpleType>
        <xsd:restriction base="dms:Choice">
          <xsd:enumeration value="_Pre-class"/>
          <xsd:enumeration value="Module 01"/>
          <xsd:enumeration value="Module 02"/>
          <xsd:enumeration value="Module 03"/>
          <xsd:enumeration value="Module 04"/>
          <xsd:enumeration value="Module 05"/>
          <xsd:enumeration value="Module 06"/>
          <xsd:enumeration value="Module 07"/>
          <xsd:enumeration value="Module 08"/>
          <xsd:enumeration value="Module 09"/>
          <xsd:enumeration value="Module 10"/>
          <xsd:enumeration value="Module 11"/>
          <xsd:enumeration value="Module 12"/>
          <xsd:enumeration value="Module 13"/>
          <xsd:enumeration value="Module 14"/>
          <xsd:enumeration value="Module 15"/>
          <xsd:enumeration value="Module 16"/>
          <xsd:enumeration value="Module 17"/>
          <xsd:enumeration value="Module 18"/>
          <xsd:enumeration value="Module 19"/>
          <xsd:enumeration value="Module 20"/>
          <xsd:enumeration value="Day Introduction"/>
          <xsd:enumeration value="Day Summary"/>
          <xsd:enumeration value="Facilitator"/>
          <xsd:enumeration value="Help Topics"/>
          <xsd:enumeration value="Quiz"/>
          <xsd:enumeration value="All"/>
        </xsd:restriction>
      </xsd:simpleType>
    </xsd:element>
    <xsd:element name="Category" ma:index="10" nillable="true" ma:displayName="Category" ma:format="Dropdown" ma:internalName="Category">
      <xsd:simpleType>
        <xsd:restriction base="dms:Choice">
          <xsd:enumeration value="_Pre-class"/>
          <xsd:enumeration value="Web-based Training"/>
          <xsd:enumeration value="Slide Presentations"/>
          <xsd:enumeration value="Statutes &amp; Policies"/>
          <xsd:enumeration value="Checklists"/>
          <xsd:enumeration value="Templates"/>
          <xsd:enumeration value="Examples"/>
          <xsd:enumeration value="Documents"/>
          <xsd:enumeration value="Quiz"/>
          <xsd:enumeration value="Wiki"/>
          <xsd:enumeration value="Help Topics"/>
          <xsd:enumeration value="Facilitator"/>
          <xsd:enumeration value="Activities"/>
        </xsd:restriction>
      </xsd:simpleType>
    </xsd:element>
    <xsd:element name="General_x0020_Resource" ma:index="11" nillable="true" ma:displayName="General Resource" ma:default="0" ma:internalName="General_x0020_Resourc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0b66a6af-8768-4b56-9344-0ae8e1e9536d" elementFormDefault="qualified">
    <xsd:import namespace="http://schemas.microsoft.com/office/2006/documentManagement/types"/>
    <xsd:element name="Hide" ma:index="12" nillable="true" ma:displayName="Hide" ma:default="0" ma:description="Use to hide resources (such as answer keys) from learners." ma:internalName="Hi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EDEF2B8-A89B-476C-AB59-4EECFA5D3C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F55190-4C5B-4952-9B72-C4D54F43341F}">
  <ds:schemaRefs>
    <ds:schemaRef ds:uri="http://schemas.microsoft.com/office/2006/documentManagement/types"/>
    <ds:schemaRef ds:uri="http://purl.org/dc/dcmitype/"/>
    <ds:schemaRef ds:uri="0b66a6af-8768-4b56-9344-0ae8e1e9536d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203ca68b-8d10-4de1-9faa-f691a1686f7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54865EF-4C94-4EBA-8140-1BF0A942B5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3ca68b-8d10-4de1-9faa-f691a1686f78"/>
    <ds:schemaRef ds:uri="0b66a6af-8768-4b56-9344-0ae8e1e9536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3822</TotalTime>
  <Words>1563</Words>
  <Application>Microsoft Office PowerPoint</Application>
  <PresentationFormat>On-screen Show (4:3)</PresentationFormat>
  <Paragraphs>306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Office Theme</vt:lpstr>
      <vt:lpstr>2_Custom Design</vt:lpstr>
      <vt:lpstr>Custom Design</vt:lpstr>
      <vt:lpstr>1_Custom Design</vt:lpstr>
      <vt:lpstr>PowerPoint Presentation</vt:lpstr>
      <vt:lpstr>Agenda</vt:lpstr>
      <vt:lpstr>Ground Rules</vt:lpstr>
      <vt:lpstr>What is a Request for Proposal?</vt:lpstr>
      <vt:lpstr>Important Dates</vt:lpstr>
      <vt:lpstr>SDVOSB Set Aside</vt:lpstr>
      <vt:lpstr>FAR 52.215-1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Instructions to Offerors</vt:lpstr>
      <vt:lpstr>Basis for Award</vt:lpstr>
      <vt:lpstr>Basis for Award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Evaluation Factors</vt:lpstr>
      <vt:lpstr>Questions?</vt:lpstr>
      <vt:lpstr>Site Visit</vt:lpstr>
    </vt:vector>
  </TitlesOfParts>
  <Company>CTC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Medical Sharing Contracting</dc:title>
  <dc:creator>bahrk</dc:creator>
  <cp:lastModifiedBy>Department of Veterans Affairs</cp:lastModifiedBy>
  <cp:revision>292</cp:revision>
  <cp:lastPrinted>2016-06-22T12:11:58Z</cp:lastPrinted>
  <dcterms:created xsi:type="dcterms:W3CDTF">2011-02-27T00:09:08Z</dcterms:created>
  <dcterms:modified xsi:type="dcterms:W3CDTF">2016-06-22T12:15:46Z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0x0101007A8998C95CDEAB4FABE5538A9C65F4D5</vt:lpwstr>
  </property>
  <property fmtid="{D5CDD505-2E9C-101B-9397-08002B2CF9AE}" pid="3" name="Folder">
    <vt:lpwstr>Prototypes</vt:lpwstr>
  </property>
  <property fmtid="{D5CDD505-2E9C-101B-9397-08002B2CF9AE}" pid="4" name="Shelf">
    <vt:lpwstr>Design Information and Prototypes</vt:lpwstr>
  </property>
  <property fmtid="{D5CDD505-2E9C-101B-9397-08002B2CF9AE}" pid="5" name="Day">
    <vt:lpwstr>1</vt:lpwstr>
  </property>
  <property fmtid="{D5CDD505-2E9C-101B-9397-08002B2CF9AE}" pid="6" name="Module">
    <vt:lpwstr>Module 01</vt:lpwstr>
  </property>
  <property fmtid="{D5CDD505-2E9C-101B-9397-08002B2CF9AE}" pid="7" name="Category">
    <vt:lpwstr>Slide Presentations</vt:lpwstr>
  </property>
  <property fmtid="{D5CDD505-2E9C-101B-9397-08002B2CF9AE}" pid="8" name="General Resource">
    <vt:lpwstr>false</vt:lpwstr>
  </property>
  <property fmtid="{D5CDD505-2E9C-101B-9397-08002B2CF9AE}" pid="9" name="Hide">
    <vt:lpwstr>false</vt:lpwstr>
  </property>
</Properties>
</file>