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313" r:id="rId2"/>
    <p:sldId id="332" r:id="rId3"/>
    <p:sldId id="314" r:id="rId4"/>
    <p:sldId id="349" r:id="rId5"/>
    <p:sldId id="270" r:id="rId6"/>
    <p:sldId id="272" r:id="rId7"/>
    <p:sldId id="357" r:id="rId8"/>
    <p:sldId id="358" r:id="rId9"/>
    <p:sldId id="359" r:id="rId10"/>
    <p:sldId id="360" r:id="rId11"/>
    <p:sldId id="361" r:id="rId12"/>
    <p:sldId id="362" r:id="rId13"/>
    <p:sldId id="363" r:id="rId14"/>
    <p:sldId id="364" r:id="rId15"/>
    <p:sldId id="354" r:id="rId16"/>
    <p:sldId id="365" r:id="rId17"/>
    <p:sldId id="294" r:id="rId18"/>
    <p:sldId id="278" r:id="rId19"/>
    <p:sldId id="331" r:id="rId20"/>
    <p:sldId id="316" r:id="rId21"/>
    <p:sldId id="298" r:id="rId22"/>
    <p:sldId id="295" r:id="rId23"/>
    <p:sldId id="342" r:id="rId24"/>
    <p:sldId id="274" r:id="rId25"/>
    <p:sldId id="329" r:id="rId26"/>
    <p:sldId id="330" r:id="rId27"/>
    <p:sldId id="262" r:id="rId28"/>
    <p:sldId id="367" r:id="rId29"/>
    <p:sldId id="366" r:id="rId30"/>
    <p:sldId id="311" r:id="rId31"/>
    <p:sldId id="333" r:id="rId32"/>
    <p:sldId id="273" r:id="rId33"/>
  </p:sldIdLst>
  <p:sldSz cx="9144000" cy="6858000" type="screen4x3"/>
  <p:notesSz cx="7010400" cy="92233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5"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Osgood" initials="LO" lastIdx="6" clrIdx="0">
    <p:extLst/>
  </p:cmAuthor>
  <p:cmAuthor id="2" name="Bill Huggins" initials="BH" lastIdx="0" clrIdx="1"/>
  <p:cmAuthor id="3" name="Department of Veterans Affairs" initials="DoVA" lastIdx="15" clrIdx="2"/>
  <p:cmAuthor id="4" name="Cunningham, Caitlin (CFM)" initials="CEC" lastIdx="3" clrIdx="3"/>
  <p:cmAuthor id="5" name="Department of Veterans Affairs" initials="MPW"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375B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03" autoAdjust="0"/>
    <p:restoredTop sz="95017" autoAdjust="0"/>
  </p:normalViewPr>
  <p:slideViewPr>
    <p:cSldViewPr snapToGrid="0" snapToObjects="1">
      <p:cViewPr varScale="1">
        <p:scale>
          <a:sx n="68" d="100"/>
          <a:sy n="68" d="100"/>
        </p:scale>
        <p:origin x="1356" y="48"/>
      </p:cViewPr>
      <p:guideLst>
        <p:guide orient="horz" pos="2160"/>
        <p:guide pos="2880"/>
      </p:guideLst>
    </p:cSldViewPr>
  </p:slideViewPr>
  <p:outlineViewPr>
    <p:cViewPr>
      <p:scale>
        <a:sx n="33" d="100"/>
        <a:sy n="33" d="100"/>
      </p:scale>
      <p:origin x="0" y="-1338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4" d="100"/>
          <a:sy n="74" d="100"/>
        </p:scale>
        <p:origin x="-2540" y="-48"/>
      </p:cViewPr>
      <p:guideLst>
        <p:guide orient="horz" pos="2905"/>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169"/>
          </a:xfrm>
          <a:prstGeom prst="rect">
            <a:avLst/>
          </a:prstGeom>
        </p:spPr>
        <p:txBody>
          <a:bodyPr vert="horz" lIns="92830" tIns="46415" rIns="92830" bIns="46415" rtlCol="0"/>
          <a:lstStyle>
            <a:lvl1pPr algn="r">
              <a:defRPr sz="1200"/>
            </a:lvl1pPr>
          </a:lstStyle>
          <a:p>
            <a:fld id="{5B9CB1DF-F5AA-3942-B212-D9E142E0EEE4}" type="datetimeFigureOut">
              <a:rPr lang="en-US" smtClean="0"/>
              <a:t>7/24/2018</a:t>
            </a:fld>
            <a:endParaRPr lang="en-US"/>
          </a:p>
        </p:txBody>
      </p:sp>
      <p:sp>
        <p:nvSpPr>
          <p:cNvPr id="4" name="Footer Placeholder 3"/>
          <p:cNvSpPr>
            <a:spLocks noGrp="1"/>
          </p:cNvSpPr>
          <p:nvPr>
            <p:ph type="ftr" sz="quarter" idx="2"/>
          </p:nvPr>
        </p:nvSpPr>
        <p:spPr>
          <a:xfrm>
            <a:off x="0" y="8760605"/>
            <a:ext cx="3037840" cy="461169"/>
          </a:xfrm>
          <a:prstGeom prst="rect">
            <a:avLst/>
          </a:prstGeom>
        </p:spPr>
        <p:txBody>
          <a:bodyPr vert="horz" lIns="92830" tIns="46415" rIns="92830" bIns="46415"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60605"/>
            <a:ext cx="3037840" cy="461169"/>
          </a:xfrm>
          <a:prstGeom prst="rect">
            <a:avLst/>
          </a:prstGeom>
        </p:spPr>
        <p:txBody>
          <a:bodyPr vert="horz" lIns="92830" tIns="46415" rIns="92830" bIns="46415" rtlCol="0" anchor="b"/>
          <a:lstStyle>
            <a:lvl1pPr algn="r">
              <a:defRPr sz="1200"/>
            </a:lvl1pPr>
          </a:lstStyle>
          <a:p>
            <a:fld id="{FDF030A6-32D2-9947-BBFA-1C81D3E5B965}" type="slidenum">
              <a:rPr lang="en-US" smtClean="0"/>
              <a:t>‹#›</a:t>
            </a:fld>
            <a:endParaRPr lang="en-US"/>
          </a:p>
        </p:txBody>
      </p:sp>
    </p:spTree>
    <p:extLst>
      <p:ext uri="{BB962C8B-B14F-4D97-AF65-F5344CB8AC3E}">
        <p14:creationId xmlns:p14="http://schemas.microsoft.com/office/powerpoint/2010/main" val="4225121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169"/>
          </a:xfrm>
          <a:prstGeom prst="rect">
            <a:avLst/>
          </a:prstGeom>
        </p:spPr>
        <p:txBody>
          <a:bodyPr vert="horz" lIns="92830" tIns="46415" rIns="92830" bIns="46415" rtlCol="0"/>
          <a:lstStyle>
            <a:lvl1pPr algn="r">
              <a:defRPr sz="1200"/>
            </a:lvl1pPr>
          </a:lstStyle>
          <a:p>
            <a:fld id="{672CB10E-8681-1849-81A1-2BAE0DAE8B6E}" type="datetimeFigureOut">
              <a:rPr lang="en-US" smtClean="0"/>
              <a:t>7/24/2018</a:t>
            </a:fld>
            <a:endParaRPr lang="en-US"/>
          </a:p>
        </p:txBody>
      </p:sp>
      <p:sp>
        <p:nvSpPr>
          <p:cNvPr id="4" name="Slide Image Placeholder 3"/>
          <p:cNvSpPr>
            <a:spLocks noGrp="1" noRot="1" noChangeAspect="1"/>
          </p:cNvSpPr>
          <p:nvPr>
            <p:ph type="sldImg" idx="2"/>
          </p:nvPr>
        </p:nvSpPr>
        <p:spPr>
          <a:xfrm>
            <a:off x="1200150" y="692150"/>
            <a:ext cx="4610100" cy="345757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1104"/>
            <a:ext cx="5608320" cy="4150519"/>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0605"/>
            <a:ext cx="3037840" cy="461169"/>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60605"/>
            <a:ext cx="3037840" cy="461169"/>
          </a:xfrm>
          <a:prstGeom prst="rect">
            <a:avLst/>
          </a:prstGeom>
        </p:spPr>
        <p:txBody>
          <a:bodyPr vert="horz" lIns="92830" tIns="46415" rIns="92830" bIns="46415" rtlCol="0" anchor="b"/>
          <a:lstStyle>
            <a:lvl1pPr algn="r">
              <a:defRPr sz="1200"/>
            </a:lvl1pPr>
          </a:lstStyle>
          <a:p>
            <a:fld id="{FB077DC1-A69F-FF42-9631-07FBD7605AB6}" type="slidenum">
              <a:rPr lang="en-US" smtClean="0"/>
              <a:t>‹#›</a:t>
            </a:fld>
            <a:endParaRPr lang="en-US"/>
          </a:p>
        </p:txBody>
      </p:sp>
    </p:spTree>
    <p:extLst>
      <p:ext uri="{BB962C8B-B14F-4D97-AF65-F5344CB8AC3E}">
        <p14:creationId xmlns:p14="http://schemas.microsoft.com/office/powerpoint/2010/main" val="20225288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077DC1-A69F-FF42-9631-07FBD7605AB6}" type="slidenum">
              <a:rPr lang="en-US" smtClean="0"/>
              <a:t>18</a:t>
            </a:fld>
            <a:endParaRPr lang="en-US" dirty="0"/>
          </a:p>
        </p:txBody>
      </p:sp>
    </p:spTree>
    <p:extLst>
      <p:ext uri="{BB962C8B-B14F-4D97-AF65-F5344CB8AC3E}">
        <p14:creationId xmlns:p14="http://schemas.microsoft.com/office/powerpoint/2010/main" val="287130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077DC1-A69F-FF42-9631-07FBD7605AB6}" type="slidenum">
              <a:rPr lang="en-US" smtClean="0"/>
              <a:t>22</a:t>
            </a:fld>
            <a:endParaRPr lang="en-US" dirty="0"/>
          </a:p>
        </p:txBody>
      </p:sp>
    </p:spTree>
    <p:extLst>
      <p:ext uri="{BB962C8B-B14F-4D97-AF65-F5344CB8AC3E}">
        <p14:creationId xmlns:p14="http://schemas.microsoft.com/office/powerpoint/2010/main" val="38624197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3717925"/>
            <a:ext cx="7772400" cy="2263775"/>
          </a:xfrm>
        </p:spPr>
        <p:txBody>
          <a:bodyPr anchor="ctr">
            <a:normAutofit/>
          </a:bodyPr>
          <a:lstStyle>
            <a:lvl1pPr>
              <a:defRPr sz="5500"/>
            </a:lvl1pPr>
          </a:lstStyle>
          <a:p>
            <a:r>
              <a:rPr lang="en-US" dirty="0"/>
              <a:t>Click to edit Master title style</a:t>
            </a:r>
          </a:p>
        </p:txBody>
      </p:sp>
      <p:sp>
        <p:nvSpPr>
          <p:cNvPr id="3" name="Subtitle 2"/>
          <p:cNvSpPr>
            <a:spLocks noGrp="1"/>
          </p:cNvSpPr>
          <p:nvPr>
            <p:ph type="subTitle" idx="1"/>
          </p:nvPr>
        </p:nvSpPr>
        <p:spPr>
          <a:xfrm>
            <a:off x="685800" y="5981700"/>
            <a:ext cx="7772400" cy="350520"/>
          </a:xfrm>
        </p:spPr>
        <p:txBody>
          <a:bodyPr anchor="ctr">
            <a:normAutofit/>
          </a:bodyPr>
          <a:lstStyle>
            <a:lvl1pPr marL="0" indent="0" algn="ct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006480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4" name="TextBox 3"/>
          <p:cNvSpPr txBox="1"/>
          <p:nvPr userDrawn="1"/>
        </p:nvSpPr>
        <p:spPr>
          <a:xfrm>
            <a:off x="8712200" y="6579102"/>
            <a:ext cx="419100" cy="246221"/>
          </a:xfrm>
          <a:prstGeom prst="rect">
            <a:avLst/>
          </a:prstGeom>
          <a:noFill/>
        </p:spPr>
        <p:txBody>
          <a:bodyPr wrap="square" rtlCol="0">
            <a:spAutoFit/>
          </a:bodyPr>
          <a:lstStyle/>
          <a:p>
            <a:pPr algn="r"/>
            <a:fld id="{648D5248-A3CB-4C82-81AF-F62CFE9533E6}" type="slidenum">
              <a:rPr lang="en-US" sz="1000" smtClean="0"/>
              <a:pPr algn="r"/>
              <a:t>‹#›</a:t>
            </a:fld>
            <a:endParaRPr lang="en-US" sz="1000" dirty="0"/>
          </a:p>
        </p:txBody>
      </p:sp>
    </p:spTree>
    <p:extLst>
      <p:ext uri="{BB962C8B-B14F-4D97-AF65-F5344CB8AC3E}">
        <p14:creationId xmlns:p14="http://schemas.microsoft.com/office/powerpoint/2010/main" val="419093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mg_section.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1259839" y="3058160"/>
            <a:ext cx="6664961" cy="1361441"/>
          </a:xfrm>
          <a:ln>
            <a:noFill/>
          </a:ln>
        </p:spPr>
        <p:txBody>
          <a:bodyPr anchor="ctr"/>
          <a:lstStyle>
            <a:lvl1pPr algn="ctr">
              <a:defRPr sz="4000" b="1" cap="none"/>
            </a:lvl1pPr>
          </a:lstStyle>
          <a:p>
            <a:r>
              <a:rPr lang="en-US" dirty="0"/>
              <a:t>Click To Edit</a:t>
            </a:r>
            <a:br>
              <a:rPr lang="en-US" dirty="0"/>
            </a:br>
            <a:r>
              <a:rPr lang="en-US" dirty="0"/>
              <a:t>Section Title Style</a:t>
            </a:r>
          </a:p>
        </p:txBody>
      </p:sp>
      <p:sp>
        <p:nvSpPr>
          <p:cNvPr id="3" name="Text Placeholder 2"/>
          <p:cNvSpPr>
            <a:spLocks noGrp="1"/>
          </p:cNvSpPr>
          <p:nvPr>
            <p:ph type="body" idx="1"/>
          </p:nvPr>
        </p:nvSpPr>
        <p:spPr>
          <a:xfrm>
            <a:off x="1259839" y="1159193"/>
            <a:ext cx="6664961" cy="1360487"/>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62068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a:xfrm>
            <a:off x="2959100" y="6618941"/>
            <a:ext cx="2895600" cy="229541"/>
          </a:xfrm>
        </p:spPr>
        <p:txBody>
          <a:bodyPr/>
          <a:lstStyle/>
          <a:p>
            <a:endParaRPr lang="en-US" dirty="0"/>
          </a:p>
        </p:txBody>
      </p:sp>
      <p:sp>
        <p:nvSpPr>
          <p:cNvPr id="7" name="Slide Number Placeholder 6"/>
          <p:cNvSpPr>
            <a:spLocks noGrp="1"/>
          </p:cNvSpPr>
          <p:nvPr>
            <p:ph type="sldNum" sz="quarter" idx="12"/>
          </p:nvPr>
        </p:nvSpPr>
        <p:spPr/>
        <p:txBody>
          <a:bodyPr/>
          <a:lstStyle/>
          <a:p>
            <a:fld id="{7F1AE4E5-0FDC-2E47-A389-F384B0D95246}" type="slidenum">
              <a:rPr lang="en-US" smtClean="0"/>
              <a:t>‹#›</a:t>
            </a:fld>
            <a:endParaRPr lang="en-US"/>
          </a:p>
        </p:txBody>
      </p:sp>
    </p:spTree>
    <p:extLst>
      <p:ext uri="{BB962C8B-B14F-4D97-AF65-F5344CB8AC3E}">
        <p14:creationId xmlns:p14="http://schemas.microsoft.com/office/powerpoint/2010/main" val="4134685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1AE4E5-0FDC-2E47-A389-F384B0D95246}" type="slidenum">
              <a:rPr lang="en-US" smtClean="0"/>
              <a:t>‹#›</a:t>
            </a:fld>
            <a:endParaRPr lang="en-US"/>
          </a:p>
        </p:txBody>
      </p:sp>
    </p:spTree>
    <p:extLst>
      <p:ext uri="{BB962C8B-B14F-4D97-AF65-F5344CB8AC3E}">
        <p14:creationId xmlns:p14="http://schemas.microsoft.com/office/powerpoint/2010/main" val="74013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F1AE4E5-0FDC-2E47-A389-F384B0D95246}" type="slidenum">
              <a:rPr lang="en-US" smtClean="0"/>
              <a:t>‹#›</a:t>
            </a:fld>
            <a:endParaRPr lang="en-US"/>
          </a:p>
        </p:txBody>
      </p:sp>
    </p:spTree>
    <p:extLst>
      <p:ext uri="{BB962C8B-B14F-4D97-AF65-F5344CB8AC3E}">
        <p14:creationId xmlns:p14="http://schemas.microsoft.com/office/powerpoint/2010/main" val="3920063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F1AE4E5-0FDC-2E47-A389-F384B0D95246}" type="slidenum">
              <a:rPr lang="en-US" smtClean="0"/>
              <a:t>‹#›</a:t>
            </a:fld>
            <a:endParaRPr lang="en-US"/>
          </a:p>
        </p:txBody>
      </p:sp>
    </p:spTree>
    <p:extLst>
      <p:ext uri="{BB962C8B-B14F-4D97-AF65-F5344CB8AC3E}">
        <p14:creationId xmlns:p14="http://schemas.microsoft.com/office/powerpoint/2010/main" val="1127708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34472"/>
            <a:ext cx="6543040" cy="9935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06545"/>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618941"/>
            <a:ext cx="2133600" cy="229541"/>
          </a:xfrm>
          <a:prstGeom prst="rect">
            <a:avLst/>
          </a:prstGeom>
        </p:spPr>
        <p:txBody>
          <a:bodyPr vert="horz" lIns="91440" tIns="45720" rIns="91440" bIns="45720" rtlCol="0" anchor="ctr"/>
          <a:lstStyle>
            <a:lvl1pPr algn="l">
              <a:defRPr sz="900">
                <a:solidFill>
                  <a:schemeClr val="tx1">
                    <a:tint val="75000"/>
                  </a:schemeClr>
                </a:solidFill>
                <a:latin typeface="Franklin Gothic Book"/>
                <a:cs typeface="Franklin Gothic Book"/>
              </a:defRPr>
            </a:lvl1pPr>
          </a:lstStyle>
          <a:p>
            <a:endParaRPr lang="en-US" dirty="0"/>
          </a:p>
        </p:txBody>
      </p:sp>
      <p:sp>
        <p:nvSpPr>
          <p:cNvPr id="5" name="Footer Placeholder 4"/>
          <p:cNvSpPr>
            <a:spLocks noGrp="1"/>
          </p:cNvSpPr>
          <p:nvPr>
            <p:ph type="ftr" sz="quarter" idx="3"/>
          </p:nvPr>
        </p:nvSpPr>
        <p:spPr>
          <a:xfrm>
            <a:off x="3124200" y="6618941"/>
            <a:ext cx="2895600" cy="229541"/>
          </a:xfrm>
          <a:prstGeom prst="rect">
            <a:avLst/>
          </a:prstGeom>
        </p:spPr>
        <p:txBody>
          <a:bodyPr vert="horz" lIns="91440" tIns="45720" rIns="91440" bIns="45720" rtlCol="0" anchor="ctr"/>
          <a:lstStyle>
            <a:lvl1pPr algn="ctr">
              <a:defRPr sz="900">
                <a:solidFill>
                  <a:schemeClr val="tx1">
                    <a:tint val="75000"/>
                  </a:schemeClr>
                </a:solidFill>
                <a:latin typeface="Franklin Gothic Book"/>
                <a:cs typeface="Franklin Gothic Book"/>
              </a:defRPr>
            </a:lvl1pPr>
          </a:lstStyle>
          <a:p>
            <a:endParaRPr lang="en-US" dirty="0"/>
          </a:p>
        </p:txBody>
      </p:sp>
      <p:sp>
        <p:nvSpPr>
          <p:cNvPr id="6" name="Slide Number Placeholder 5"/>
          <p:cNvSpPr>
            <a:spLocks noGrp="1"/>
          </p:cNvSpPr>
          <p:nvPr>
            <p:ph type="sldNum" sz="quarter" idx="4"/>
          </p:nvPr>
        </p:nvSpPr>
        <p:spPr>
          <a:xfrm>
            <a:off x="6553200" y="6618941"/>
            <a:ext cx="2133600" cy="229541"/>
          </a:xfrm>
          <a:prstGeom prst="rect">
            <a:avLst/>
          </a:prstGeom>
        </p:spPr>
        <p:txBody>
          <a:bodyPr vert="horz" lIns="91440" tIns="45720" rIns="91440" bIns="45720" rtlCol="0" anchor="ctr"/>
          <a:lstStyle>
            <a:lvl1pPr algn="r">
              <a:defRPr sz="900">
                <a:solidFill>
                  <a:schemeClr val="tx1">
                    <a:tint val="75000"/>
                  </a:schemeClr>
                </a:solidFill>
                <a:latin typeface="Franklin Gothic Book"/>
                <a:cs typeface="Franklin Gothic Book"/>
              </a:defRPr>
            </a:lvl1pPr>
          </a:lstStyle>
          <a:p>
            <a:fld id="{89DDF3AB-8F9A-43B7-AC2A-D7FADB68FF8D}" type="slidenum">
              <a:rPr lang="en-US" smtClean="0"/>
              <a:t>‹#›</a:t>
            </a:fld>
            <a:endParaRPr lang="en-US" dirty="0"/>
          </a:p>
        </p:txBody>
      </p:sp>
    </p:spTree>
    <p:extLst>
      <p:ext uri="{BB962C8B-B14F-4D97-AF65-F5344CB8AC3E}">
        <p14:creationId xmlns:p14="http://schemas.microsoft.com/office/powerpoint/2010/main" val="604557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lvl1pPr algn="ctr" defTabSz="457200" rtl="0" eaLnBrk="1" latinLnBrk="0" hangingPunct="1">
        <a:spcBef>
          <a:spcPct val="0"/>
        </a:spcBef>
        <a:buNone/>
        <a:defRPr sz="3800" b="1" kern="1200">
          <a:solidFill>
            <a:schemeClr val="tx1"/>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accent1">
              <a:lumMod val="75000"/>
            </a:schemeClr>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fbo.gov/?s=opportunity&amp;mode=form&amp;id=29506d9863ebdaf2b04a44873dd8c204&amp;tab=core&amp;_cview=1"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cr.gov/" TargetMode="External"/><Relationship Id="rId2" Type="http://schemas.openxmlformats.org/officeDocument/2006/relationships/hyperlink" Target="http://www.sam.gov/" TargetMode="External"/><Relationship Id="rId1" Type="http://schemas.openxmlformats.org/officeDocument/2006/relationships/slideLayout" Target="../slideLayouts/slideLayout2.xml"/><Relationship Id="rId4" Type="http://schemas.openxmlformats.org/officeDocument/2006/relationships/hyperlink" Target="https://www.vip.vetbiz.va.gov/"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mailto:OSDBU@va.gov" TargetMode="External"/><Relationship Id="rId2" Type="http://schemas.openxmlformats.org/officeDocument/2006/relationships/hyperlink" Target="mailto:OSDBUAcqSupport@va.gov" TargetMode="Externa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s://nvsbe.com/" TargetMode="External"/><Relationship Id="rId4" Type="http://schemas.openxmlformats.org/officeDocument/2006/relationships/hyperlink" Target="https://www.vip.vetbiz.va.gov/"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17925"/>
            <a:ext cx="7772400" cy="2618252"/>
          </a:xfrm>
        </p:spPr>
        <p:txBody>
          <a:bodyPr>
            <a:normAutofit/>
          </a:bodyPr>
          <a:lstStyle/>
          <a:p>
            <a:r>
              <a:rPr lang="en-US" sz="4500" dirty="0"/>
              <a:t>Welcome</a:t>
            </a:r>
          </a:p>
        </p:txBody>
      </p:sp>
      <p:pic>
        <p:nvPicPr>
          <p:cNvPr id="3" name="Picture 2" descr="img_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descr="img_PPT-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0" y="288925"/>
            <a:ext cx="9144000" cy="6858000"/>
          </a:xfrm>
          <a:prstGeom prst="rect">
            <a:avLst/>
          </a:prstGeom>
        </p:spPr>
      </p:pic>
      <p:sp>
        <p:nvSpPr>
          <p:cNvPr id="5" name="Title 1"/>
          <p:cNvSpPr txBox="1">
            <a:spLocks/>
          </p:cNvSpPr>
          <p:nvPr/>
        </p:nvSpPr>
        <p:spPr>
          <a:xfrm>
            <a:off x="1331050" y="4127383"/>
            <a:ext cx="6543040" cy="26677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5500" b="1" kern="1200">
                <a:solidFill>
                  <a:schemeClr val="tx1"/>
                </a:solidFill>
                <a:latin typeface="Calibri"/>
                <a:ea typeface="+mj-ea"/>
                <a:cs typeface="Calibri"/>
              </a:defRPr>
            </a:lvl1pPr>
          </a:lstStyle>
          <a:p>
            <a:r>
              <a:rPr lang="en-US" sz="4000" b="0" dirty="0">
                <a:solidFill>
                  <a:schemeClr val="bg1"/>
                </a:solidFill>
                <a:latin typeface="Franklin Gothic Demi Cond" panose="020B0706030402020204" pitchFamily="34" charset="0"/>
              </a:rPr>
              <a:t>For </a:t>
            </a:r>
          </a:p>
          <a:p>
            <a:r>
              <a:rPr lang="en-US" sz="4000" b="0" dirty="0">
                <a:solidFill>
                  <a:schemeClr val="bg1"/>
                </a:solidFill>
                <a:latin typeface="Franklin Gothic Demi Cond" panose="020B0706030402020204" pitchFamily="34" charset="0"/>
              </a:rPr>
              <a:t>Construction Management Services</a:t>
            </a:r>
          </a:p>
          <a:p>
            <a:endParaRPr lang="en-US" sz="4000" b="0" dirty="0">
              <a:solidFill>
                <a:schemeClr val="bg1"/>
              </a:solidFill>
              <a:latin typeface="Franklin Gothic Demi Cond" panose="020B0706030402020204" pitchFamily="34" charset="0"/>
            </a:endParaRPr>
          </a:p>
        </p:txBody>
      </p:sp>
      <p:sp>
        <p:nvSpPr>
          <p:cNvPr id="7" name="Rectangle 6"/>
          <p:cNvSpPr/>
          <p:nvPr/>
        </p:nvSpPr>
        <p:spPr>
          <a:xfrm>
            <a:off x="334073" y="202740"/>
            <a:ext cx="8475854" cy="369332"/>
          </a:xfrm>
          <a:prstGeom prst="rect">
            <a:avLst/>
          </a:prstGeom>
        </p:spPr>
        <p:txBody>
          <a:bodyPr wrap="square">
            <a:spAutoFit/>
          </a:bodyPr>
          <a:lstStyle/>
          <a:p>
            <a:pPr algn="ctr"/>
            <a:r>
              <a:rPr lang="en-US" spc="100" dirty="0">
                <a:solidFill>
                  <a:srgbClr val="376092"/>
                </a:solidFill>
              </a:rPr>
              <a:t>DEPARTMENT OF VETERANS AFFAIRS</a:t>
            </a:r>
          </a:p>
        </p:txBody>
      </p:sp>
      <p:sp>
        <p:nvSpPr>
          <p:cNvPr id="9" name="Rectangle 8"/>
          <p:cNvSpPr/>
          <p:nvPr/>
        </p:nvSpPr>
        <p:spPr>
          <a:xfrm>
            <a:off x="364643" y="3182725"/>
            <a:ext cx="8475854" cy="369332"/>
          </a:xfrm>
          <a:prstGeom prst="rect">
            <a:avLst/>
          </a:prstGeom>
        </p:spPr>
        <p:txBody>
          <a:bodyPr wrap="square">
            <a:spAutoFit/>
          </a:bodyPr>
          <a:lstStyle/>
          <a:p>
            <a:pPr algn="ctr"/>
            <a:r>
              <a:rPr lang="en-US" spc="100" dirty="0">
                <a:solidFill>
                  <a:srgbClr val="376092"/>
                </a:solidFill>
              </a:rPr>
              <a:t>July 24, 2018</a:t>
            </a:r>
          </a:p>
        </p:txBody>
      </p:sp>
      <p:sp>
        <p:nvSpPr>
          <p:cNvPr id="8" name="Title 1"/>
          <p:cNvSpPr txBox="1">
            <a:spLocks/>
          </p:cNvSpPr>
          <p:nvPr/>
        </p:nvSpPr>
        <p:spPr>
          <a:xfrm>
            <a:off x="685800" y="571715"/>
            <a:ext cx="7772400" cy="2618252"/>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5500" b="1" kern="1200">
                <a:solidFill>
                  <a:schemeClr val="tx1"/>
                </a:solidFill>
                <a:latin typeface="Calibri"/>
                <a:ea typeface="+mj-ea"/>
                <a:cs typeface="Calibri"/>
              </a:defRPr>
            </a:lvl1pPr>
          </a:lstStyle>
          <a:p>
            <a:r>
              <a:rPr lang="en-US" sz="4500" dirty="0">
                <a:solidFill>
                  <a:schemeClr val="accent1">
                    <a:lumMod val="75000"/>
                  </a:schemeClr>
                </a:solidFill>
              </a:rPr>
              <a:t>Welcome to</a:t>
            </a:r>
          </a:p>
          <a:p>
            <a:r>
              <a:rPr lang="en-US" sz="4500" dirty="0">
                <a:solidFill>
                  <a:schemeClr val="accent1">
                    <a:lumMod val="75000"/>
                  </a:schemeClr>
                </a:solidFill>
              </a:rPr>
              <a:t>Department of </a:t>
            </a:r>
          </a:p>
          <a:p>
            <a:r>
              <a:rPr lang="en-US" sz="4500" dirty="0">
                <a:solidFill>
                  <a:schemeClr val="accent1">
                    <a:lumMod val="75000"/>
                  </a:schemeClr>
                </a:solidFill>
              </a:rPr>
              <a:t>Veterans Affairs</a:t>
            </a:r>
          </a:p>
          <a:p>
            <a:r>
              <a:rPr lang="en-US" sz="4500" dirty="0">
                <a:solidFill>
                  <a:schemeClr val="accent1">
                    <a:lumMod val="75000"/>
                  </a:schemeClr>
                </a:solidFill>
              </a:rPr>
              <a:t>Industry Day Conference</a:t>
            </a:r>
          </a:p>
        </p:txBody>
      </p:sp>
    </p:spTree>
    <p:extLst>
      <p:ext uri="{BB962C8B-B14F-4D97-AF65-F5344CB8AC3E}">
        <p14:creationId xmlns:p14="http://schemas.microsoft.com/office/powerpoint/2010/main" val="1139494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6" name="Content Placeholder 5"/>
          <p:cNvSpPr>
            <a:spLocks noGrp="1"/>
          </p:cNvSpPr>
          <p:nvPr>
            <p:ph sz="half" idx="1"/>
          </p:nvPr>
        </p:nvSpPr>
        <p:spPr>
          <a:xfrm>
            <a:off x="82296" y="2348917"/>
            <a:ext cx="4038600" cy="4143006"/>
          </a:xfrm>
        </p:spPr>
        <p:txBody>
          <a:bodyPr>
            <a:normAutofit fontScale="92500" lnSpcReduction="10000"/>
          </a:bodyPr>
          <a:lstStyle/>
          <a:p>
            <a:pPr marL="0" indent="0">
              <a:buNone/>
            </a:pPr>
            <a:endParaRPr lang="en-US" sz="2400" u="sng" dirty="0"/>
          </a:p>
          <a:p>
            <a:pPr marL="0" indent="0">
              <a:buNone/>
            </a:pPr>
            <a:r>
              <a:rPr lang="en-US" sz="2400" b="1" dirty="0"/>
              <a:t>Contracting Office:</a:t>
            </a:r>
          </a:p>
          <a:p>
            <a:pPr marL="0" indent="0">
              <a:buNone/>
            </a:pPr>
            <a:r>
              <a:rPr lang="en-US" sz="2400" b="1" dirty="0"/>
              <a:t>Office of Facilities Acquisition</a:t>
            </a:r>
          </a:p>
          <a:p>
            <a:pPr marL="0" indent="0">
              <a:buNone/>
            </a:pPr>
            <a:endParaRPr lang="en-US" sz="2400" u="sng" dirty="0"/>
          </a:p>
          <a:p>
            <a:pPr marL="0" indent="0">
              <a:buNone/>
            </a:pPr>
            <a:r>
              <a:rPr lang="en-US" sz="2400" u="sng" dirty="0"/>
              <a:t>Director of Acquisition Support Services: </a:t>
            </a:r>
          </a:p>
          <a:p>
            <a:pPr marL="0" indent="0">
              <a:buNone/>
            </a:pPr>
            <a:r>
              <a:rPr lang="en-US" sz="2400" dirty="0"/>
              <a:t>Zebulon Fox</a:t>
            </a:r>
          </a:p>
          <a:p>
            <a:pPr marL="0" indent="0">
              <a:buNone/>
            </a:pPr>
            <a:endParaRPr lang="en-US" sz="2400" u="sng" dirty="0"/>
          </a:p>
          <a:p>
            <a:pPr marL="0" indent="0">
              <a:buNone/>
            </a:pPr>
            <a:r>
              <a:rPr lang="en-US" sz="2400" u="sng" dirty="0"/>
              <a:t>Contracting Officers</a:t>
            </a:r>
            <a:r>
              <a:rPr lang="en-US" sz="2400" dirty="0"/>
              <a:t>:</a:t>
            </a:r>
          </a:p>
          <a:p>
            <a:pPr marL="0" indent="0">
              <a:buNone/>
            </a:pPr>
            <a:r>
              <a:rPr lang="en-US" sz="2400" dirty="0"/>
              <a:t>Johnathan Taylor</a:t>
            </a:r>
          </a:p>
          <a:p>
            <a:pPr marL="0" indent="0">
              <a:buNone/>
            </a:pPr>
            <a:r>
              <a:rPr lang="en-US" sz="2400" dirty="0"/>
              <a:t>Catalin “Marcel” Parfenti</a:t>
            </a:r>
          </a:p>
          <a:p>
            <a:pPr marL="0" indent="0">
              <a:buNone/>
            </a:pPr>
            <a:endParaRPr lang="en-US" sz="2400" dirty="0"/>
          </a:p>
          <a:p>
            <a:pPr marL="0" indent="0">
              <a:buNone/>
            </a:pPr>
            <a:endParaRPr lang="en-US" dirty="0"/>
          </a:p>
          <a:p>
            <a:endParaRPr lang="en-US" dirty="0"/>
          </a:p>
        </p:txBody>
      </p:sp>
      <p:sp>
        <p:nvSpPr>
          <p:cNvPr id="7" name="Content Placeholder 6"/>
          <p:cNvSpPr>
            <a:spLocks noGrp="1"/>
          </p:cNvSpPr>
          <p:nvPr>
            <p:ph sz="half" idx="2"/>
          </p:nvPr>
        </p:nvSpPr>
        <p:spPr>
          <a:xfrm>
            <a:off x="5059680" y="1023458"/>
            <a:ext cx="4038600" cy="5587338"/>
          </a:xfrm>
        </p:spPr>
        <p:txBody>
          <a:bodyPr>
            <a:normAutofit fontScale="92500" lnSpcReduction="10000"/>
          </a:bodyPr>
          <a:lstStyle/>
          <a:p>
            <a:pPr marL="0" indent="0">
              <a:buNone/>
            </a:pPr>
            <a:r>
              <a:rPr lang="en-US" sz="2400" b="1" dirty="0"/>
              <a:t>Program Office:</a:t>
            </a:r>
          </a:p>
          <a:p>
            <a:pPr marL="0" indent="0">
              <a:buNone/>
            </a:pPr>
            <a:r>
              <a:rPr lang="en-US" sz="2400" b="1" dirty="0"/>
              <a:t>Office of Real Property</a:t>
            </a:r>
          </a:p>
          <a:p>
            <a:pPr marL="0" indent="0">
              <a:buNone/>
            </a:pPr>
            <a:endParaRPr lang="en-US" sz="2400" dirty="0"/>
          </a:p>
          <a:p>
            <a:pPr marL="0" indent="0">
              <a:buNone/>
            </a:pPr>
            <a:r>
              <a:rPr lang="en-US" sz="2400" u="sng" dirty="0"/>
              <a:t>Program Management</a:t>
            </a:r>
            <a:r>
              <a:rPr lang="en-US" sz="2400" dirty="0"/>
              <a:t>:</a:t>
            </a:r>
          </a:p>
          <a:p>
            <a:pPr marL="0" indent="0">
              <a:buNone/>
            </a:pPr>
            <a:r>
              <a:rPr lang="en-US" sz="2400" dirty="0"/>
              <a:t>Mitch Ortiz</a:t>
            </a:r>
          </a:p>
          <a:p>
            <a:pPr marL="0" indent="0">
              <a:buNone/>
            </a:pPr>
            <a:endParaRPr lang="en-US" sz="2400" dirty="0"/>
          </a:p>
          <a:p>
            <a:pPr marL="0" indent="0">
              <a:buNone/>
            </a:pPr>
            <a:endParaRPr lang="en-US" sz="2400" dirty="0"/>
          </a:p>
          <a:p>
            <a:pPr marL="0" indent="0">
              <a:buNone/>
            </a:pPr>
            <a:endParaRPr lang="en-US" dirty="0"/>
          </a:p>
          <a:p>
            <a:endParaRPr lang="en-US" dirty="0"/>
          </a:p>
        </p:txBody>
      </p:sp>
      <p:sp>
        <p:nvSpPr>
          <p:cNvPr id="8" name="TextBox 7"/>
          <p:cNvSpPr txBox="1"/>
          <p:nvPr/>
        </p:nvSpPr>
        <p:spPr>
          <a:xfrm>
            <a:off x="360485" y="1362456"/>
            <a:ext cx="7973568" cy="523220"/>
          </a:xfrm>
          <a:prstGeom prst="rect">
            <a:avLst/>
          </a:prstGeom>
          <a:noFill/>
        </p:spPr>
        <p:txBody>
          <a:bodyPr wrap="square" rtlCol="0">
            <a:spAutoFit/>
          </a:bodyPr>
          <a:lstStyle/>
          <a:p>
            <a:pPr algn="ctr"/>
            <a:r>
              <a:rPr lang="en-US" sz="2800" b="1" dirty="0"/>
              <a:t>Office of Construction and Facilities Management</a:t>
            </a:r>
          </a:p>
        </p:txBody>
      </p:sp>
      <p:sp>
        <p:nvSpPr>
          <p:cNvPr id="9" name="TextBox 8"/>
          <p:cNvSpPr txBox="1"/>
          <p:nvPr/>
        </p:nvSpPr>
        <p:spPr>
          <a:xfrm>
            <a:off x="158262" y="6281928"/>
            <a:ext cx="8812002" cy="369332"/>
          </a:xfrm>
          <a:prstGeom prst="rect">
            <a:avLst/>
          </a:prstGeom>
          <a:noFill/>
          <a:ln>
            <a:solidFill>
              <a:schemeClr val="tx1"/>
            </a:solidFill>
          </a:ln>
        </p:spPr>
        <p:txBody>
          <a:bodyPr wrap="square" rtlCol="0">
            <a:spAutoFit/>
          </a:bodyPr>
          <a:lstStyle/>
          <a:p>
            <a:pPr algn="ctr"/>
            <a:r>
              <a:rPr lang="en-US" dirty="0">
                <a:solidFill>
                  <a:srgbClr val="0070C0"/>
                </a:solidFill>
              </a:rPr>
              <a:t>One cohesive acquisition team moving towards one procurement solution.</a:t>
            </a:r>
          </a:p>
        </p:txBody>
      </p:sp>
      <p:pic>
        <p:nvPicPr>
          <p:cNvPr id="10" name="Picture 9">
            <a:extLst>
              <a:ext uri="{FF2B5EF4-FFF2-40B4-BE49-F238E27FC236}">
                <a16:creationId xmlns:a16="http://schemas.microsoft.com/office/drawing/2014/main" id="{F9DA5383-11AC-486D-84C6-03D7BBB9F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1754" y="4114966"/>
            <a:ext cx="5488510" cy="2007625"/>
          </a:xfrm>
          <a:prstGeom prst="rect">
            <a:avLst/>
          </a:prstGeom>
        </p:spPr>
      </p:pic>
      <p:sp>
        <p:nvSpPr>
          <p:cNvPr id="3" name="Slide Number Placeholder 2">
            <a:extLst>
              <a:ext uri="{FF2B5EF4-FFF2-40B4-BE49-F238E27FC236}">
                <a16:creationId xmlns:a16="http://schemas.microsoft.com/office/drawing/2014/main" id="{6D92C2D9-0E04-4B75-A709-7264518D6D2F}"/>
              </a:ext>
            </a:extLst>
          </p:cNvPr>
          <p:cNvSpPr>
            <a:spLocks noGrp="1"/>
          </p:cNvSpPr>
          <p:nvPr>
            <p:ph type="sldNum" sz="quarter" idx="12"/>
          </p:nvPr>
        </p:nvSpPr>
        <p:spPr/>
        <p:txBody>
          <a:bodyPr/>
          <a:lstStyle/>
          <a:p>
            <a:fld id="{7F1AE4E5-0FDC-2E47-A389-F384B0D95246}" type="slidenum">
              <a:rPr lang="en-US" smtClean="0">
                <a:solidFill>
                  <a:schemeClr val="tx1"/>
                </a:solidFill>
              </a:rPr>
              <a:t>2</a:t>
            </a:fld>
            <a:endParaRPr lang="en-US">
              <a:solidFill>
                <a:schemeClr val="tx1"/>
              </a:solidFill>
            </a:endParaRPr>
          </a:p>
        </p:txBody>
      </p:sp>
    </p:spTree>
    <p:extLst>
      <p:ext uri="{BB962C8B-B14F-4D97-AF65-F5344CB8AC3E}">
        <p14:creationId xmlns:p14="http://schemas.microsoft.com/office/powerpoint/2010/main" val="3216699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5909" y="1635853"/>
            <a:ext cx="8311487" cy="4675256"/>
          </a:xfrm>
        </p:spPr>
        <p:txBody>
          <a:bodyPr anchor="t">
            <a:noAutofit/>
          </a:bodyPr>
          <a:lstStyle/>
          <a:p>
            <a:pPr marL="0" indent="0">
              <a:buNone/>
            </a:pPr>
            <a:r>
              <a:rPr lang="en-US" sz="1600" dirty="0"/>
              <a:t>10:00 AM to 10:10 AM – Meet and Greet (Industry Attendees)</a:t>
            </a:r>
          </a:p>
          <a:p>
            <a:pPr marL="0" indent="0">
              <a:buNone/>
            </a:pPr>
            <a:r>
              <a:rPr lang="en-US" sz="1600" dirty="0"/>
              <a:t> </a:t>
            </a:r>
          </a:p>
          <a:p>
            <a:pPr marL="0" indent="0">
              <a:buNone/>
            </a:pPr>
            <a:r>
              <a:rPr lang="en-US" sz="1600" dirty="0"/>
              <a:t>10:10 AM to 10:15 AM – Industry Day Start/Introductions/ Review Agenda- Johnathan Taylor</a:t>
            </a:r>
          </a:p>
          <a:p>
            <a:pPr marL="0" indent="0">
              <a:buNone/>
            </a:pPr>
            <a:r>
              <a:rPr lang="en-US" sz="1600" dirty="0"/>
              <a:t> </a:t>
            </a:r>
          </a:p>
          <a:p>
            <a:pPr marL="0" indent="0">
              <a:buNone/>
            </a:pPr>
            <a:r>
              <a:rPr lang="en-US" sz="1600" dirty="0"/>
              <a:t>10:15 AM to 10:30 AM – Opening Remarks (Zebulon Fox, Director of Acquisition Support Services)</a:t>
            </a:r>
          </a:p>
          <a:p>
            <a:pPr marL="0" indent="0">
              <a:buNone/>
            </a:pPr>
            <a:r>
              <a:rPr lang="en-US" sz="1600" dirty="0"/>
              <a:t> </a:t>
            </a:r>
          </a:p>
          <a:p>
            <a:pPr marL="0" indent="0">
              <a:buNone/>
            </a:pPr>
            <a:r>
              <a:rPr lang="en-US" sz="1600" dirty="0"/>
              <a:t>10:30 AM to 11:30 AM – Program Requirements- Mitch Ortiz (Questions and Answers)</a:t>
            </a:r>
          </a:p>
          <a:p>
            <a:pPr marL="0" indent="0">
              <a:buNone/>
            </a:pPr>
            <a:r>
              <a:rPr lang="en-US" sz="1600" dirty="0"/>
              <a:t> </a:t>
            </a:r>
          </a:p>
          <a:p>
            <a:pPr marL="0" indent="0">
              <a:buNone/>
            </a:pPr>
            <a:r>
              <a:rPr lang="en-US" sz="1600" dirty="0"/>
              <a:t>11:30 AM to 12:30 PM – Break Lunch (Room is available for industry networking) (Presentation will be disconnected) </a:t>
            </a:r>
          </a:p>
          <a:p>
            <a:pPr marL="0" indent="0">
              <a:buNone/>
            </a:pPr>
            <a:r>
              <a:rPr lang="en-US" sz="1600" dirty="0"/>
              <a:t> </a:t>
            </a:r>
          </a:p>
          <a:p>
            <a:pPr marL="0" indent="0">
              <a:buNone/>
            </a:pPr>
            <a:r>
              <a:rPr lang="en-US" sz="1600" dirty="0"/>
              <a:t>12:30 PM to 1:30 PM – Contract and Timeline (Questions and Answers)- Johnathan Taylor</a:t>
            </a:r>
          </a:p>
          <a:p>
            <a:pPr marL="0" indent="0">
              <a:buNone/>
            </a:pPr>
            <a:r>
              <a:rPr lang="en-US" sz="1600" dirty="0"/>
              <a:t> </a:t>
            </a:r>
          </a:p>
          <a:p>
            <a:pPr marL="0" indent="0">
              <a:buNone/>
            </a:pPr>
            <a:r>
              <a:rPr lang="en-US" sz="1600" dirty="0"/>
              <a:t>1:30 PM to 2:30 PM – Industry Recommendations (White Board Exercise)</a:t>
            </a:r>
          </a:p>
          <a:p>
            <a:pPr marL="0" indent="0">
              <a:buNone/>
            </a:pPr>
            <a:endParaRPr lang="en-US" sz="1600" dirty="0"/>
          </a:p>
          <a:p>
            <a:pPr marL="0" indent="0">
              <a:buNone/>
            </a:pPr>
            <a:r>
              <a:rPr lang="en-US" sz="1600" dirty="0"/>
              <a:t> 2:30 PM to 3:00 PM – Networking (Industry Attendees)</a:t>
            </a:r>
          </a:p>
          <a:p>
            <a:pPr marL="0" indent="0">
              <a:buNone/>
            </a:pPr>
            <a:endParaRPr lang="en-US" sz="1600" dirty="0"/>
          </a:p>
        </p:txBody>
      </p:sp>
      <p:sp>
        <p:nvSpPr>
          <p:cNvPr id="2" name="Title 1"/>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3308543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Feedback</a:t>
            </a:r>
          </a:p>
        </p:txBody>
      </p:sp>
      <p:sp>
        <p:nvSpPr>
          <p:cNvPr id="3" name="Content Placeholder 2"/>
          <p:cNvSpPr>
            <a:spLocks noGrp="1"/>
          </p:cNvSpPr>
          <p:nvPr>
            <p:ph idx="1"/>
          </p:nvPr>
        </p:nvSpPr>
        <p:spPr/>
        <p:txBody>
          <a:bodyPr anchor="t">
            <a:normAutofit/>
          </a:bodyPr>
          <a:lstStyle/>
          <a:p>
            <a:r>
              <a:rPr lang="en-US" dirty="0"/>
              <a:t>How many SDVOSBs are present in person, on the phone or online?</a:t>
            </a:r>
          </a:p>
          <a:p>
            <a:r>
              <a:rPr lang="en-US" dirty="0"/>
              <a:t>How many VOSBs are present in person, on the phone or online?</a:t>
            </a:r>
          </a:p>
          <a:p>
            <a:r>
              <a:rPr lang="en-US" dirty="0"/>
              <a:t>What other small business categories are in attendance today?</a:t>
            </a:r>
          </a:p>
          <a:p>
            <a:r>
              <a:rPr lang="en-US" dirty="0"/>
              <a:t>How many other than small businesses are in attendance today?</a:t>
            </a:r>
          </a:p>
        </p:txBody>
      </p:sp>
    </p:spTree>
    <p:extLst>
      <p:ext uri="{BB962C8B-B14F-4D97-AF65-F5344CB8AC3E}">
        <p14:creationId xmlns:p14="http://schemas.microsoft.com/office/powerpoint/2010/main" val="1959236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Remarks</a:t>
            </a:r>
            <a:br>
              <a:rPr lang="en-US" dirty="0"/>
            </a:br>
            <a:r>
              <a:rPr lang="en-US" sz="2800" b="0" dirty="0"/>
              <a:t>by Mr. Fox</a:t>
            </a:r>
          </a:p>
        </p:txBody>
      </p:sp>
    </p:spTree>
    <p:extLst>
      <p:ext uri="{BB962C8B-B14F-4D97-AF65-F5344CB8AC3E}">
        <p14:creationId xmlns:p14="http://schemas.microsoft.com/office/powerpoint/2010/main" val="926560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Requirements</a:t>
            </a:r>
            <a:br>
              <a:rPr lang="en-US" dirty="0"/>
            </a:br>
            <a:r>
              <a:rPr lang="en-US" sz="2800" b="0" dirty="0"/>
              <a:t>by Mr. Ortiz</a:t>
            </a:r>
          </a:p>
        </p:txBody>
      </p:sp>
    </p:spTree>
    <p:extLst>
      <p:ext uri="{BB962C8B-B14F-4D97-AF65-F5344CB8AC3E}">
        <p14:creationId xmlns:p14="http://schemas.microsoft.com/office/powerpoint/2010/main" val="2464922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74221" y="0"/>
            <a:ext cx="7263925" cy="1256232"/>
          </a:xfrm>
          <a:prstGeom prst="rect">
            <a:avLst/>
          </a:prstGeom>
        </p:spPr>
        <p:txBody>
          <a:bodyPr/>
          <a:lstStyle>
            <a:lvl1pPr algn="ctr" defTabSz="457200" rtl="0" eaLnBrk="1" latinLnBrk="0" hangingPunct="1">
              <a:spcBef>
                <a:spcPct val="0"/>
              </a:spcBef>
              <a:buNone/>
              <a:defRPr sz="3800" b="1" kern="1200">
                <a:solidFill>
                  <a:schemeClr val="tx1"/>
                </a:solidFill>
                <a:latin typeface="Calibri"/>
                <a:ea typeface="+mj-ea"/>
                <a:cs typeface="Calibri"/>
              </a:defRPr>
            </a:lvl1pPr>
          </a:lstStyle>
          <a:p>
            <a:r>
              <a:rPr lang="en-US" dirty="0"/>
              <a:t>Design Phase Services</a:t>
            </a:r>
          </a:p>
          <a:p>
            <a:r>
              <a:rPr lang="en-US" dirty="0"/>
              <a:t>(6-9 months)</a:t>
            </a:r>
          </a:p>
        </p:txBody>
      </p:sp>
      <p:sp>
        <p:nvSpPr>
          <p:cNvPr id="5" name="Content Placeholder 3"/>
          <p:cNvSpPr txBox="1">
            <a:spLocks/>
          </p:cNvSpPr>
          <p:nvPr/>
        </p:nvSpPr>
        <p:spPr>
          <a:xfrm>
            <a:off x="261257" y="1674976"/>
            <a:ext cx="8496663" cy="5058341"/>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accent1">
                    <a:lumMod val="75000"/>
                  </a:schemeClr>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Project Management of Design Development</a:t>
            </a:r>
          </a:p>
          <a:p>
            <a:pPr lvl="1"/>
            <a:r>
              <a:rPr lang="en-US" sz="2400" dirty="0"/>
              <a:t>Coordinate and facilitate meetings between A/E and clients</a:t>
            </a:r>
          </a:p>
          <a:p>
            <a:pPr lvl="1"/>
            <a:r>
              <a:rPr lang="en-US" sz="2400" dirty="0"/>
              <a:t>Coordinate the design review process through Dr. Checks</a:t>
            </a:r>
          </a:p>
          <a:p>
            <a:pPr lvl="1"/>
            <a:r>
              <a:rPr lang="en-US" sz="2400" dirty="0"/>
              <a:t>Tenant Improvement (TI) Management</a:t>
            </a:r>
          </a:p>
          <a:p>
            <a:pPr lvl="2"/>
            <a:r>
              <a:rPr lang="en-US" sz="2200" dirty="0"/>
              <a:t>Monitor the budgeted cost of TI throughout the design</a:t>
            </a:r>
          </a:p>
          <a:p>
            <a:pPr marL="914400" lvl="2" indent="0">
              <a:buNone/>
            </a:pPr>
            <a:endParaRPr lang="en-US" sz="2000" dirty="0"/>
          </a:p>
          <a:p>
            <a:r>
              <a:rPr lang="en-US" sz="2800" dirty="0"/>
              <a:t>Tenant Improvement Management</a:t>
            </a:r>
          </a:p>
          <a:p>
            <a:pPr lvl="1"/>
            <a:r>
              <a:rPr lang="en-US" sz="2400" dirty="0"/>
              <a:t>Support reconciliation Schedule B and C IAW final construction drawings (SFO only)</a:t>
            </a:r>
          </a:p>
          <a:p>
            <a:pPr lvl="1"/>
            <a:r>
              <a:rPr lang="en-US" sz="2400" dirty="0"/>
              <a:t>Itemize and Estimate TI costs to support the Contracting Officer’s final TI negotiation (RLP only)</a:t>
            </a:r>
          </a:p>
        </p:txBody>
      </p:sp>
      <p:sp>
        <p:nvSpPr>
          <p:cNvPr id="2" name="Slide Number Placeholder 1">
            <a:extLst>
              <a:ext uri="{FF2B5EF4-FFF2-40B4-BE49-F238E27FC236}">
                <a16:creationId xmlns:a16="http://schemas.microsoft.com/office/drawing/2014/main" id="{068F53CB-1D27-4581-B614-7BCB09BF7957}"/>
              </a:ext>
            </a:extLst>
          </p:cNvPr>
          <p:cNvSpPr>
            <a:spLocks noGrp="1"/>
          </p:cNvSpPr>
          <p:nvPr>
            <p:ph type="sldNum" sz="quarter" idx="12"/>
          </p:nvPr>
        </p:nvSpPr>
        <p:spPr/>
        <p:txBody>
          <a:bodyPr/>
          <a:lstStyle/>
          <a:p>
            <a:fld id="{7F1AE4E5-0FDC-2E47-A389-F384B0D95246}" type="slidenum">
              <a:rPr lang="en-US" smtClean="0">
                <a:solidFill>
                  <a:schemeClr val="tx1"/>
                </a:solidFill>
              </a:rPr>
              <a:t>7</a:t>
            </a:fld>
            <a:endParaRPr lang="en-US" dirty="0">
              <a:solidFill>
                <a:schemeClr val="tx1"/>
              </a:solidFill>
            </a:endParaRPr>
          </a:p>
        </p:txBody>
      </p:sp>
    </p:spTree>
    <p:extLst>
      <p:ext uri="{BB962C8B-B14F-4D97-AF65-F5344CB8AC3E}">
        <p14:creationId xmlns:p14="http://schemas.microsoft.com/office/powerpoint/2010/main" val="1407603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71600" y="0"/>
            <a:ext cx="6543040" cy="1273323"/>
          </a:xfrm>
          <a:prstGeom prst="rect">
            <a:avLst/>
          </a:prstGeom>
        </p:spPr>
        <p:txBody>
          <a:bodyPr/>
          <a:lstStyle>
            <a:lvl1pPr algn="ctr" defTabSz="457200" rtl="0" eaLnBrk="1" latinLnBrk="0" hangingPunct="1">
              <a:spcBef>
                <a:spcPct val="0"/>
              </a:spcBef>
              <a:buNone/>
              <a:defRPr sz="3800" b="1" kern="1200">
                <a:solidFill>
                  <a:schemeClr val="tx1"/>
                </a:solidFill>
                <a:latin typeface="Calibri"/>
                <a:ea typeface="+mj-ea"/>
                <a:cs typeface="Calibri"/>
              </a:defRPr>
            </a:lvl1pPr>
          </a:lstStyle>
          <a:p>
            <a:r>
              <a:rPr lang="en-US" dirty="0"/>
              <a:t>Construction Phase Services</a:t>
            </a:r>
          </a:p>
          <a:p>
            <a:r>
              <a:rPr lang="en-US" dirty="0"/>
              <a:t>(18-24 months)</a:t>
            </a:r>
          </a:p>
        </p:txBody>
      </p:sp>
      <p:sp>
        <p:nvSpPr>
          <p:cNvPr id="5" name="Content Placeholder 3"/>
          <p:cNvSpPr txBox="1">
            <a:spLocks/>
          </p:cNvSpPr>
          <p:nvPr/>
        </p:nvSpPr>
        <p:spPr>
          <a:xfrm>
            <a:off x="350378" y="1740796"/>
            <a:ext cx="8407542" cy="4806545"/>
          </a:xfrm>
          <a:prstGeom prst="rect">
            <a:avLst/>
          </a:prstGeom>
        </p:spPr>
        <p:txBody>
          <a:bodyPr>
            <a:normAutofit fontScale="92500" lnSpcReduction="20000"/>
          </a:bodyPr>
          <a:lstStyle>
            <a:lvl1pPr marL="342900" indent="-342900" algn="l" defTabSz="457200" rtl="0" eaLnBrk="1" latinLnBrk="0" hangingPunct="1">
              <a:spcBef>
                <a:spcPct val="20000"/>
              </a:spcBef>
              <a:buFont typeface="Arial"/>
              <a:buChar char="•"/>
              <a:defRPr sz="3200" kern="1200">
                <a:solidFill>
                  <a:schemeClr val="accent1">
                    <a:lumMod val="75000"/>
                  </a:schemeClr>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Participate in Post-Award Kickoff Meeting</a:t>
            </a:r>
          </a:p>
          <a:p>
            <a:r>
              <a:rPr lang="en-US" sz="2800" dirty="0"/>
              <a:t>Tenant Improvement Reconciliation/Verification</a:t>
            </a:r>
          </a:p>
          <a:p>
            <a:pPr lvl="1"/>
            <a:r>
              <a:rPr lang="en-US" sz="2400" dirty="0"/>
              <a:t>Support VA’s verification during a final site inspection all Schedule B/C or TI items have been provided IAW previous agreements</a:t>
            </a:r>
          </a:p>
          <a:p>
            <a:r>
              <a:rPr lang="en-US" sz="2800" dirty="0"/>
              <a:t>Change Order Support </a:t>
            </a:r>
          </a:p>
          <a:p>
            <a:pPr lvl="1"/>
            <a:r>
              <a:rPr lang="en-US" sz="2400" dirty="0"/>
              <a:t>Estimate, support in negotiations, document </a:t>
            </a:r>
          </a:p>
          <a:p>
            <a:r>
              <a:rPr lang="en-US" sz="2800" dirty="0"/>
              <a:t>Project Schedule Monitoring</a:t>
            </a:r>
          </a:p>
          <a:p>
            <a:pPr lvl="1"/>
            <a:r>
              <a:rPr lang="en-US" sz="2400" dirty="0"/>
              <a:t>Monthly review of Lessor’s schedule, Report to SRE with recommended action</a:t>
            </a:r>
          </a:p>
          <a:p>
            <a:r>
              <a:rPr lang="en-US" sz="2800" dirty="0"/>
              <a:t>Construction Progress Reporting</a:t>
            </a:r>
          </a:p>
          <a:p>
            <a:r>
              <a:rPr lang="en-US" sz="2800" dirty="0"/>
              <a:t>Site Visits, Meetings and Inspections</a:t>
            </a:r>
          </a:p>
          <a:p>
            <a:r>
              <a:rPr lang="en-US" sz="2800" dirty="0"/>
              <a:t>Coordination of GFE (Gov’t furnished, Lessor installed)</a:t>
            </a:r>
          </a:p>
          <a:p>
            <a:r>
              <a:rPr lang="en-US" sz="2800" dirty="0"/>
              <a:t>Maintain Lease File</a:t>
            </a:r>
          </a:p>
          <a:p>
            <a:endParaRPr lang="en-US" sz="2800" dirty="0"/>
          </a:p>
        </p:txBody>
      </p:sp>
      <p:sp>
        <p:nvSpPr>
          <p:cNvPr id="2" name="Slide Number Placeholder 1">
            <a:extLst>
              <a:ext uri="{FF2B5EF4-FFF2-40B4-BE49-F238E27FC236}">
                <a16:creationId xmlns:a16="http://schemas.microsoft.com/office/drawing/2014/main" id="{BFCB2E36-ED9A-47DB-99F2-1FDB7F5E8193}"/>
              </a:ext>
            </a:extLst>
          </p:cNvPr>
          <p:cNvSpPr>
            <a:spLocks noGrp="1"/>
          </p:cNvSpPr>
          <p:nvPr>
            <p:ph type="sldNum" sz="quarter" idx="12"/>
          </p:nvPr>
        </p:nvSpPr>
        <p:spPr/>
        <p:txBody>
          <a:bodyPr/>
          <a:lstStyle/>
          <a:p>
            <a:fld id="{7F1AE4E5-0FDC-2E47-A389-F384B0D95246}" type="slidenum">
              <a:rPr lang="en-US" smtClean="0">
                <a:solidFill>
                  <a:schemeClr val="tx1"/>
                </a:solidFill>
              </a:rPr>
              <a:t>8</a:t>
            </a:fld>
            <a:endParaRPr lang="en-US" dirty="0">
              <a:solidFill>
                <a:schemeClr val="tx1"/>
              </a:solidFill>
            </a:endParaRPr>
          </a:p>
        </p:txBody>
      </p:sp>
    </p:spTree>
    <p:extLst>
      <p:ext uri="{BB962C8B-B14F-4D97-AF65-F5344CB8AC3E}">
        <p14:creationId xmlns:p14="http://schemas.microsoft.com/office/powerpoint/2010/main" val="168050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71600" y="0"/>
            <a:ext cx="6543040" cy="1290415"/>
          </a:xfrm>
          <a:prstGeom prst="rect">
            <a:avLst/>
          </a:prstGeom>
        </p:spPr>
        <p:txBody>
          <a:bodyPr anchor="ctr"/>
          <a:lstStyle>
            <a:lvl1pPr algn="ctr" defTabSz="457200" rtl="0" eaLnBrk="1" latinLnBrk="0" hangingPunct="1">
              <a:spcBef>
                <a:spcPct val="0"/>
              </a:spcBef>
              <a:buNone/>
              <a:defRPr sz="3800" b="1" kern="1200">
                <a:solidFill>
                  <a:schemeClr val="tx1"/>
                </a:solidFill>
                <a:latin typeface="Calibri"/>
                <a:ea typeface="+mj-ea"/>
                <a:cs typeface="Calibri"/>
              </a:defRPr>
            </a:lvl1pPr>
          </a:lstStyle>
          <a:p>
            <a:r>
              <a:rPr lang="en-US" dirty="0"/>
              <a:t>ORP Additional Services</a:t>
            </a:r>
          </a:p>
        </p:txBody>
      </p:sp>
      <p:sp>
        <p:nvSpPr>
          <p:cNvPr id="5" name="Content Placeholder 3"/>
          <p:cNvSpPr txBox="1">
            <a:spLocks/>
          </p:cNvSpPr>
          <p:nvPr/>
        </p:nvSpPr>
        <p:spPr>
          <a:xfrm>
            <a:off x="528320" y="1657884"/>
            <a:ext cx="8229600" cy="4628617"/>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accent1">
                    <a:lumMod val="75000"/>
                  </a:schemeClr>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Scheduling</a:t>
            </a:r>
          </a:p>
          <a:p>
            <a:r>
              <a:rPr lang="en-US" sz="2800" dirty="0"/>
              <a:t>Issue/Claims Resolution</a:t>
            </a:r>
          </a:p>
          <a:p>
            <a:r>
              <a:rPr lang="en-US" sz="2800" dirty="0"/>
              <a:t>Independent Testing Services</a:t>
            </a:r>
          </a:p>
          <a:p>
            <a:r>
              <a:rPr lang="en-US" sz="2800" dirty="0"/>
              <a:t>Special Inspections</a:t>
            </a:r>
          </a:p>
          <a:p>
            <a:r>
              <a:rPr lang="en-US" sz="2800" dirty="0"/>
              <a:t>Claims Analysis</a:t>
            </a:r>
          </a:p>
          <a:p>
            <a:r>
              <a:rPr lang="en-US" sz="2800" dirty="0"/>
              <a:t>Cost Estimating</a:t>
            </a:r>
          </a:p>
          <a:p>
            <a:r>
              <a:rPr lang="en-US" sz="2800" dirty="0"/>
              <a:t>Administrative</a:t>
            </a:r>
          </a:p>
          <a:p>
            <a:endParaRPr lang="en-US" sz="2800" dirty="0"/>
          </a:p>
        </p:txBody>
      </p:sp>
      <p:sp>
        <p:nvSpPr>
          <p:cNvPr id="2" name="Slide Number Placeholder 1">
            <a:extLst>
              <a:ext uri="{FF2B5EF4-FFF2-40B4-BE49-F238E27FC236}">
                <a16:creationId xmlns:a16="http://schemas.microsoft.com/office/drawing/2014/main" id="{AA086249-7E42-4FBB-A525-B84899410CE4}"/>
              </a:ext>
            </a:extLst>
          </p:cNvPr>
          <p:cNvSpPr>
            <a:spLocks noGrp="1"/>
          </p:cNvSpPr>
          <p:nvPr>
            <p:ph type="sldNum" sz="quarter" idx="12"/>
          </p:nvPr>
        </p:nvSpPr>
        <p:spPr/>
        <p:txBody>
          <a:bodyPr/>
          <a:lstStyle/>
          <a:p>
            <a:fld id="{7F1AE4E5-0FDC-2E47-A389-F384B0D95246}" type="slidenum">
              <a:rPr lang="en-US" smtClean="0">
                <a:solidFill>
                  <a:schemeClr val="tx1"/>
                </a:solidFill>
              </a:rPr>
              <a:t>9</a:t>
            </a:fld>
            <a:endParaRPr lang="en-US" dirty="0">
              <a:solidFill>
                <a:schemeClr val="tx1"/>
              </a:solidFill>
            </a:endParaRPr>
          </a:p>
        </p:txBody>
      </p:sp>
    </p:spTree>
    <p:extLst>
      <p:ext uri="{BB962C8B-B14F-4D97-AF65-F5344CB8AC3E}">
        <p14:creationId xmlns:p14="http://schemas.microsoft.com/office/powerpoint/2010/main" val="127149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5B268-F8E6-4B20-BBF9-01C9A853C082}"/>
              </a:ext>
            </a:extLst>
          </p:cNvPr>
          <p:cNvSpPr>
            <a:spLocks noGrp="1"/>
          </p:cNvSpPr>
          <p:nvPr>
            <p:ph type="title"/>
          </p:nvPr>
        </p:nvSpPr>
        <p:spPr>
          <a:xfrm>
            <a:off x="1371600" y="0"/>
            <a:ext cx="6543040" cy="1264778"/>
          </a:xfrm>
        </p:spPr>
        <p:txBody>
          <a:bodyPr/>
          <a:lstStyle/>
          <a:p>
            <a:r>
              <a:rPr lang="en-US" dirty="0"/>
              <a:t>Geographical Regions</a:t>
            </a:r>
          </a:p>
        </p:txBody>
      </p:sp>
      <p:pic>
        <p:nvPicPr>
          <p:cNvPr id="5" name="Picture 4">
            <a:extLst>
              <a:ext uri="{FF2B5EF4-FFF2-40B4-BE49-F238E27FC236}">
                <a16:creationId xmlns:a16="http://schemas.microsoft.com/office/drawing/2014/main" id="{66BD699E-A23B-4DDE-B0D9-D2C59550953A}"/>
              </a:ext>
            </a:extLst>
          </p:cNvPr>
          <p:cNvPicPr>
            <a:picLocks noChangeAspect="1"/>
          </p:cNvPicPr>
          <p:nvPr/>
        </p:nvPicPr>
        <p:blipFill>
          <a:blip r:embed="rId2"/>
          <a:stretch>
            <a:fillRect/>
          </a:stretch>
        </p:blipFill>
        <p:spPr>
          <a:xfrm>
            <a:off x="341045" y="1475509"/>
            <a:ext cx="8604149" cy="5232833"/>
          </a:xfrm>
          <a:prstGeom prst="rect">
            <a:avLst/>
          </a:prstGeom>
        </p:spPr>
      </p:pic>
      <p:sp>
        <p:nvSpPr>
          <p:cNvPr id="3" name="Slide Number Placeholder 2">
            <a:extLst>
              <a:ext uri="{FF2B5EF4-FFF2-40B4-BE49-F238E27FC236}">
                <a16:creationId xmlns:a16="http://schemas.microsoft.com/office/drawing/2014/main" id="{A4CC3635-742E-4B4A-B73F-399B49177464}"/>
              </a:ext>
            </a:extLst>
          </p:cNvPr>
          <p:cNvSpPr>
            <a:spLocks noGrp="1"/>
          </p:cNvSpPr>
          <p:nvPr>
            <p:ph type="sldNum" sz="quarter" idx="12"/>
          </p:nvPr>
        </p:nvSpPr>
        <p:spPr/>
        <p:txBody>
          <a:bodyPr/>
          <a:lstStyle/>
          <a:p>
            <a:fld id="{7F1AE4E5-0FDC-2E47-A389-F384B0D95246}" type="slidenum">
              <a:rPr lang="en-US" smtClean="0">
                <a:solidFill>
                  <a:schemeClr val="tx1"/>
                </a:solidFill>
              </a:rPr>
              <a:t>10</a:t>
            </a:fld>
            <a:endParaRPr lang="en-US" dirty="0">
              <a:solidFill>
                <a:schemeClr val="tx1"/>
              </a:solidFill>
            </a:endParaRPr>
          </a:p>
        </p:txBody>
      </p:sp>
    </p:spTree>
    <p:extLst>
      <p:ext uri="{BB962C8B-B14F-4D97-AF65-F5344CB8AC3E}">
        <p14:creationId xmlns:p14="http://schemas.microsoft.com/office/powerpoint/2010/main" val="2150096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3C142-FC8D-41FF-AFD7-F6EDD0DE8FFA}"/>
              </a:ext>
            </a:extLst>
          </p:cNvPr>
          <p:cNvSpPr>
            <a:spLocks noGrp="1"/>
          </p:cNvSpPr>
          <p:nvPr>
            <p:ph type="title"/>
          </p:nvPr>
        </p:nvSpPr>
        <p:spPr/>
        <p:txBody>
          <a:bodyPr>
            <a:normAutofit/>
          </a:bodyPr>
          <a:lstStyle/>
          <a:p>
            <a:r>
              <a:rPr lang="en-US" dirty="0"/>
              <a:t>Region 1</a:t>
            </a:r>
          </a:p>
        </p:txBody>
      </p:sp>
      <p:graphicFrame>
        <p:nvGraphicFramePr>
          <p:cNvPr id="5" name="Table 4">
            <a:extLst>
              <a:ext uri="{FF2B5EF4-FFF2-40B4-BE49-F238E27FC236}">
                <a16:creationId xmlns:a16="http://schemas.microsoft.com/office/drawing/2014/main" id="{B59052C0-D131-4FDD-9C44-94B77FAAA7D5}"/>
              </a:ext>
            </a:extLst>
          </p:cNvPr>
          <p:cNvGraphicFramePr>
            <a:graphicFrameLocks noGrp="1"/>
          </p:cNvGraphicFramePr>
          <p:nvPr>
            <p:extLst/>
          </p:nvPr>
        </p:nvGraphicFramePr>
        <p:xfrm>
          <a:off x="1216074" y="1536249"/>
          <a:ext cx="6763434" cy="5025814"/>
        </p:xfrm>
        <a:graphic>
          <a:graphicData uri="http://schemas.openxmlformats.org/drawingml/2006/table">
            <a:tbl>
              <a:tblPr firstRow="1" bandRow="1">
                <a:tableStyleId>{5C22544A-7EE6-4342-B048-85BDC9FD1C3A}</a:tableStyleId>
              </a:tblPr>
              <a:tblGrid>
                <a:gridCol w="2254478">
                  <a:extLst>
                    <a:ext uri="{9D8B030D-6E8A-4147-A177-3AD203B41FA5}">
                      <a16:colId xmlns:a16="http://schemas.microsoft.com/office/drawing/2014/main" val="3166862854"/>
                    </a:ext>
                  </a:extLst>
                </a:gridCol>
                <a:gridCol w="1903306">
                  <a:extLst>
                    <a:ext uri="{9D8B030D-6E8A-4147-A177-3AD203B41FA5}">
                      <a16:colId xmlns:a16="http://schemas.microsoft.com/office/drawing/2014/main" val="2073799815"/>
                    </a:ext>
                  </a:extLst>
                </a:gridCol>
                <a:gridCol w="2605650">
                  <a:extLst>
                    <a:ext uri="{9D8B030D-6E8A-4147-A177-3AD203B41FA5}">
                      <a16:colId xmlns:a16="http://schemas.microsoft.com/office/drawing/2014/main" val="3323701692"/>
                    </a:ext>
                  </a:extLst>
                </a:gridCol>
              </a:tblGrid>
              <a:tr h="245266">
                <a:tc>
                  <a:txBody>
                    <a:bodyPr/>
                    <a:lstStyle/>
                    <a:p>
                      <a:pPr algn="l"/>
                      <a:r>
                        <a:rPr lang="en-US" dirty="0"/>
                        <a:t>Project Location</a:t>
                      </a:r>
                    </a:p>
                  </a:txBody>
                  <a:tcPr/>
                </a:tc>
                <a:tc>
                  <a:txBody>
                    <a:bodyPr/>
                    <a:lstStyle/>
                    <a:p>
                      <a:pPr algn="l"/>
                      <a:r>
                        <a:rPr lang="en-US" dirty="0"/>
                        <a:t>Size</a:t>
                      </a:r>
                    </a:p>
                  </a:txBody>
                  <a:tcPr/>
                </a:tc>
                <a:tc>
                  <a:txBody>
                    <a:bodyPr/>
                    <a:lstStyle/>
                    <a:p>
                      <a:pPr algn="l"/>
                      <a:r>
                        <a:rPr lang="en-US" dirty="0"/>
                        <a:t>Planned Award</a:t>
                      </a:r>
                    </a:p>
                  </a:txBody>
                  <a:tcPr/>
                </a:tc>
                <a:extLst>
                  <a:ext uri="{0D108BD9-81ED-4DB2-BD59-A6C34878D82A}">
                    <a16:rowId xmlns:a16="http://schemas.microsoft.com/office/drawing/2014/main" val="1634111181"/>
                  </a:ext>
                </a:extLst>
              </a:tr>
              <a:tr h="245266">
                <a:tc>
                  <a:txBody>
                    <a:bodyPr/>
                    <a:lstStyle/>
                    <a:p>
                      <a:pPr algn="l" fontAlgn="b"/>
                      <a:r>
                        <a:rPr lang="en-US" sz="1100" b="0" i="0" u="none" strike="noStrike" dirty="0">
                          <a:solidFill>
                            <a:srgbClr val="000000"/>
                          </a:solidFill>
                          <a:effectLst/>
                          <a:latin typeface="Calibri" panose="020F0502020204030204" pitchFamily="34" charset="0"/>
                        </a:rPr>
                        <a:t>Lowell, MA</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35,163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FY17 Q1</a:t>
                      </a:r>
                    </a:p>
                  </a:txBody>
                  <a:tcPr marL="9525" marR="9525" marT="9525" marB="0" anchor="b"/>
                </a:tc>
                <a:extLst>
                  <a:ext uri="{0D108BD9-81ED-4DB2-BD59-A6C34878D82A}">
                    <a16:rowId xmlns:a16="http://schemas.microsoft.com/office/drawing/2014/main" val="3557618366"/>
                  </a:ext>
                </a:extLst>
              </a:tr>
              <a:tr h="245266">
                <a:tc>
                  <a:txBody>
                    <a:bodyPr/>
                    <a:lstStyle/>
                    <a:p>
                      <a:pPr algn="l" fontAlgn="b"/>
                      <a:r>
                        <a:rPr lang="en-US" sz="1100" b="0" i="0" u="none" strike="noStrike" dirty="0">
                          <a:solidFill>
                            <a:srgbClr val="000000"/>
                          </a:solidFill>
                          <a:effectLst/>
                          <a:latin typeface="Calibri" panose="020F0502020204030204" pitchFamily="34" charset="0"/>
                        </a:rPr>
                        <a:t>Traverse City, MI</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22,500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Q2</a:t>
                      </a:r>
                    </a:p>
                  </a:txBody>
                  <a:tcPr marL="9525" marR="9525" marT="9525" marB="0" anchor="b"/>
                </a:tc>
                <a:extLst>
                  <a:ext uri="{0D108BD9-81ED-4DB2-BD59-A6C34878D82A}">
                    <a16:rowId xmlns:a16="http://schemas.microsoft.com/office/drawing/2014/main" val="2523535165"/>
                  </a:ext>
                </a:extLst>
              </a:tr>
              <a:tr h="245266">
                <a:tc>
                  <a:txBody>
                    <a:bodyPr/>
                    <a:lstStyle/>
                    <a:p>
                      <a:pPr algn="l" fontAlgn="b"/>
                      <a:r>
                        <a:rPr lang="en-US" sz="1100" b="0" i="0" u="none" strike="noStrike" dirty="0">
                          <a:solidFill>
                            <a:srgbClr val="000000"/>
                          </a:solidFill>
                          <a:effectLst/>
                          <a:latin typeface="Calibri" panose="020F0502020204030204" pitchFamily="34" charset="0"/>
                        </a:rPr>
                        <a:t>Charlotte Hall, MD</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17,741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Q3</a:t>
                      </a:r>
                    </a:p>
                  </a:txBody>
                  <a:tcPr marL="9525" marR="9525" marT="9525" marB="0" anchor="b"/>
                </a:tc>
                <a:extLst>
                  <a:ext uri="{0D108BD9-81ED-4DB2-BD59-A6C34878D82A}">
                    <a16:rowId xmlns:a16="http://schemas.microsoft.com/office/drawing/2014/main" val="2804123871"/>
                  </a:ext>
                </a:extLst>
              </a:tr>
              <a:tr h="245266">
                <a:tc>
                  <a:txBody>
                    <a:bodyPr/>
                    <a:lstStyle/>
                    <a:p>
                      <a:pPr algn="l" fontAlgn="b"/>
                      <a:r>
                        <a:rPr lang="en-US" sz="1100" b="0" i="0" u="none" strike="noStrike" dirty="0">
                          <a:solidFill>
                            <a:srgbClr val="000000"/>
                          </a:solidFill>
                          <a:effectLst/>
                          <a:latin typeface="Calibri" panose="020F0502020204030204" pitchFamily="34" charset="0"/>
                        </a:rPr>
                        <a:t>Frederick, MD</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15,958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3388152133"/>
                  </a:ext>
                </a:extLst>
              </a:tr>
              <a:tr h="245266">
                <a:tc>
                  <a:txBody>
                    <a:bodyPr/>
                    <a:lstStyle/>
                    <a:p>
                      <a:pPr algn="l" fontAlgn="b"/>
                      <a:r>
                        <a:rPr lang="en-US" sz="1100" b="0" i="0" u="none" strike="noStrike" dirty="0">
                          <a:solidFill>
                            <a:srgbClr val="000000"/>
                          </a:solidFill>
                          <a:effectLst/>
                          <a:latin typeface="Calibri" panose="020F0502020204030204" pitchFamily="34" charset="0"/>
                        </a:rPr>
                        <a:t>Lincoln, NE</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72,000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1481052783"/>
                  </a:ext>
                </a:extLst>
              </a:tr>
              <a:tr h="245266">
                <a:tc>
                  <a:txBody>
                    <a:bodyPr/>
                    <a:lstStyle/>
                    <a:p>
                      <a:pPr algn="l" fontAlgn="b"/>
                      <a:r>
                        <a:rPr lang="en-US" sz="1100" b="0" i="0" u="none" strike="noStrike" dirty="0">
                          <a:solidFill>
                            <a:srgbClr val="000000"/>
                          </a:solidFill>
                          <a:effectLst/>
                          <a:latin typeface="Calibri" panose="020F0502020204030204" pitchFamily="34" charset="0"/>
                        </a:rPr>
                        <a:t>Detroit, MI</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31,124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Q2</a:t>
                      </a:r>
                    </a:p>
                  </a:txBody>
                  <a:tcPr marL="9525" marR="9525" marT="9525" marB="0" anchor="b"/>
                </a:tc>
                <a:extLst>
                  <a:ext uri="{0D108BD9-81ED-4DB2-BD59-A6C34878D82A}">
                    <a16:rowId xmlns:a16="http://schemas.microsoft.com/office/drawing/2014/main" val="2449949610"/>
                  </a:ext>
                </a:extLst>
              </a:tr>
              <a:tr h="245266">
                <a:tc>
                  <a:txBody>
                    <a:bodyPr/>
                    <a:lstStyle/>
                    <a:p>
                      <a:pPr algn="l" fontAlgn="b"/>
                      <a:r>
                        <a:rPr lang="en-US" sz="1100" b="0" i="0" u="none" strike="noStrike" dirty="0">
                          <a:solidFill>
                            <a:srgbClr val="000000"/>
                          </a:solidFill>
                          <a:effectLst/>
                          <a:latin typeface="Calibri" panose="020F0502020204030204" pitchFamily="34" charset="0"/>
                        </a:rPr>
                        <a:t>Des Moines, IA</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36,045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Q2</a:t>
                      </a:r>
                    </a:p>
                  </a:txBody>
                  <a:tcPr marL="9525" marR="9525" marT="9525" marB="0" anchor="b"/>
                </a:tc>
                <a:extLst>
                  <a:ext uri="{0D108BD9-81ED-4DB2-BD59-A6C34878D82A}">
                    <a16:rowId xmlns:a16="http://schemas.microsoft.com/office/drawing/2014/main" val="1219676567"/>
                  </a:ext>
                </a:extLst>
              </a:tr>
              <a:tr h="245266">
                <a:tc>
                  <a:txBody>
                    <a:bodyPr/>
                    <a:lstStyle/>
                    <a:p>
                      <a:pPr algn="l" fontAlgn="b"/>
                      <a:r>
                        <a:rPr lang="en-US" sz="1100" b="0" i="0" u="none" strike="noStrike" dirty="0">
                          <a:solidFill>
                            <a:srgbClr val="000000"/>
                          </a:solidFill>
                          <a:effectLst/>
                          <a:latin typeface="Calibri" panose="020F0502020204030204" pitchFamily="34" charset="0"/>
                        </a:rPr>
                        <a:t>Youngstown, OH</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30,000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1470774570"/>
                  </a:ext>
                </a:extLst>
              </a:tr>
              <a:tr h="245266">
                <a:tc>
                  <a:txBody>
                    <a:bodyPr/>
                    <a:lstStyle/>
                    <a:p>
                      <a:pPr algn="l" fontAlgn="b"/>
                      <a:r>
                        <a:rPr lang="en-US" sz="1100" b="0" i="0" u="none" strike="noStrike" dirty="0">
                          <a:solidFill>
                            <a:srgbClr val="000000"/>
                          </a:solidFill>
                          <a:effectLst/>
                          <a:latin typeface="Calibri" panose="020F0502020204030204" pitchFamily="34" charset="0"/>
                        </a:rPr>
                        <a:t>Fredericksburg, VA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378,461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2274529072"/>
                  </a:ext>
                </a:extLst>
              </a:tr>
              <a:tr h="245266">
                <a:tc>
                  <a:txBody>
                    <a:bodyPr/>
                    <a:lstStyle/>
                    <a:p>
                      <a:pPr algn="l" fontAlgn="b"/>
                      <a:r>
                        <a:rPr lang="en-US" sz="1100" b="0" i="0" u="none" strike="noStrike" dirty="0">
                          <a:solidFill>
                            <a:srgbClr val="000000"/>
                          </a:solidFill>
                          <a:effectLst/>
                          <a:latin typeface="Calibri" panose="020F0502020204030204" pitchFamily="34" charset="0"/>
                        </a:rPr>
                        <a:t>Portland, ME</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56,637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3760628941"/>
                  </a:ext>
                </a:extLst>
              </a:tr>
              <a:tr h="245266">
                <a:tc>
                  <a:txBody>
                    <a:bodyPr/>
                    <a:lstStyle/>
                    <a:p>
                      <a:pPr algn="l" fontAlgn="b"/>
                      <a:r>
                        <a:rPr lang="en-US" sz="1100" b="0" i="0" u="none" strike="noStrike" dirty="0">
                          <a:solidFill>
                            <a:srgbClr val="000000"/>
                          </a:solidFill>
                          <a:effectLst/>
                          <a:latin typeface="Calibri" panose="020F0502020204030204" pitchFamily="34" charset="0"/>
                        </a:rPr>
                        <a:t>Rochester, NY</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31,064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523656719"/>
                  </a:ext>
                </a:extLst>
              </a:tr>
              <a:tr h="245266">
                <a:tc>
                  <a:txBody>
                    <a:bodyPr/>
                    <a:lstStyle/>
                    <a:p>
                      <a:pPr algn="l" fontAlgn="b"/>
                      <a:r>
                        <a:rPr lang="en-US" sz="1100" b="0" i="0" u="none" strike="noStrike" dirty="0">
                          <a:solidFill>
                            <a:srgbClr val="000000"/>
                          </a:solidFill>
                          <a:effectLst/>
                          <a:latin typeface="Calibri" panose="020F0502020204030204" pitchFamily="34" charset="0"/>
                        </a:rPr>
                        <a:t>Terre Haute, IN</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36,827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2147717649"/>
                  </a:ext>
                </a:extLst>
              </a:tr>
              <a:tr h="245266">
                <a:tc>
                  <a:txBody>
                    <a:bodyPr/>
                    <a:lstStyle/>
                    <a:p>
                      <a:pPr algn="l" fontAlgn="b"/>
                      <a:r>
                        <a:rPr lang="en-US" sz="1100" b="0" i="0" u="none" strike="noStrike" dirty="0">
                          <a:solidFill>
                            <a:srgbClr val="000000"/>
                          </a:solidFill>
                          <a:effectLst/>
                          <a:latin typeface="Calibri" panose="020F0502020204030204" pitchFamily="34" charset="0"/>
                        </a:rPr>
                        <a:t>West Indianapolis, IN</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67,721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302559214"/>
                  </a:ext>
                </a:extLst>
              </a:tr>
              <a:tr h="245266">
                <a:tc>
                  <a:txBody>
                    <a:bodyPr/>
                    <a:lstStyle/>
                    <a:p>
                      <a:pPr algn="l" fontAlgn="b"/>
                      <a:r>
                        <a:rPr lang="en-US" sz="1100" b="0" i="0" u="none" strike="noStrike" dirty="0">
                          <a:solidFill>
                            <a:srgbClr val="000000"/>
                          </a:solidFill>
                          <a:effectLst/>
                          <a:latin typeface="Calibri" panose="020F0502020204030204" pitchFamily="34" charset="0"/>
                        </a:rPr>
                        <a:t>Worcester, MA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40,000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3303970364"/>
                  </a:ext>
                </a:extLst>
              </a:tr>
              <a:tr h="245266">
                <a:tc>
                  <a:txBody>
                    <a:bodyPr/>
                    <a:lstStyle/>
                    <a:p>
                      <a:pPr algn="l" fontAlgn="b"/>
                      <a:r>
                        <a:rPr lang="en-US" sz="1100" b="0" i="0" u="none" strike="noStrike" dirty="0">
                          <a:solidFill>
                            <a:srgbClr val="000000"/>
                          </a:solidFill>
                          <a:effectLst/>
                          <a:latin typeface="Calibri" panose="020F0502020204030204" pitchFamily="34" charset="0"/>
                        </a:rPr>
                        <a:t>Ann Arbor, MA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36,453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3166807535"/>
                  </a:ext>
                </a:extLst>
              </a:tr>
              <a:tr h="245266">
                <a:tc>
                  <a:txBody>
                    <a:bodyPr/>
                    <a:lstStyle/>
                    <a:p>
                      <a:pPr algn="l" fontAlgn="b"/>
                      <a:r>
                        <a:rPr lang="en-US" sz="1100" b="0" i="0" u="none" strike="noStrike" dirty="0">
                          <a:solidFill>
                            <a:srgbClr val="000000"/>
                          </a:solidFill>
                          <a:effectLst/>
                          <a:latin typeface="Calibri" panose="020F0502020204030204" pitchFamily="34" charset="0"/>
                        </a:rPr>
                        <a:t>Boston Research, MA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40,604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964621331"/>
                  </a:ext>
                </a:extLst>
              </a:tr>
              <a:tr h="245266">
                <a:tc>
                  <a:txBody>
                    <a:bodyPr/>
                    <a:lstStyle/>
                    <a:p>
                      <a:pPr algn="l" fontAlgn="b"/>
                      <a:r>
                        <a:rPr lang="en-US" sz="1100" b="0" i="0" u="none" strike="noStrike" dirty="0">
                          <a:solidFill>
                            <a:schemeClr val="tx1"/>
                          </a:solidFill>
                          <a:effectLst/>
                          <a:latin typeface="Calibri" panose="020F0502020204030204" pitchFamily="34" charset="0"/>
                        </a:rPr>
                        <a:t>Pittsburgh, PA,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53,466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2540779054"/>
                  </a:ext>
                </a:extLst>
              </a:tr>
              <a:tr h="245266">
                <a:tc>
                  <a:txBody>
                    <a:bodyPr/>
                    <a:lstStyle/>
                    <a:p>
                      <a:pPr algn="l" fontAlgn="b"/>
                      <a:r>
                        <a:rPr lang="en-US" sz="1100" b="0" i="0" u="none" strike="noStrike" dirty="0">
                          <a:solidFill>
                            <a:srgbClr val="000000"/>
                          </a:solidFill>
                          <a:effectLst/>
                          <a:latin typeface="Calibri" panose="020F0502020204030204" pitchFamily="34" charset="0"/>
                        </a:rPr>
                        <a:t>Lorain, OH</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20,052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974317148"/>
                  </a:ext>
                </a:extLst>
              </a:tr>
              <a:tr h="245266">
                <a:tc>
                  <a:txBody>
                    <a:bodyPr/>
                    <a:lstStyle/>
                    <a:p>
                      <a:pPr algn="l" fontAlgn="b"/>
                      <a:r>
                        <a:rPr lang="en-US" sz="1100" b="0" i="0" u="none" strike="noStrike" dirty="0">
                          <a:solidFill>
                            <a:srgbClr val="000000"/>
                          </a:solidFill>
                          <a:effectLst/>
                          <a:latin typeface="Calibri" panose="020F0502020204030204" pitchFamily="34" charset="0"/>
                        </a:rPr>
                        <a:t>Brick, NJ</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60,000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3342258267"/>
                  </a:ext>
                </a:extLst>
              </a:tr>
            </a:tbl>
          </a:graphicData>
        </a:graphic>
      </p:graphicFrame>
      <p:sp>
        <p:nvSpPr>
          <p:cNvPr id="3" name="Slide Number Placeholder 2">
            <a:extLst>
              <a:ext uri="{FF2B5EF4-FFF2-40B4-BE49-F238E27FC236}">
                <a16:creationId xmlns:a16="http://schemas.microsoft.com/office/drawing/2014/main" id="{B5B09A2A-26CE-4CC4-ADD3-FC812BB3DD80}"/>
              </a:ext>
            </a:extLst>
          </p:cNvPr>
          <p:cNvSpPr>
            <a:spLocks noGrp="1"/>
          </p:cNvSpPr>
          <p:nvPr>
            <p:ph type="sldNum" sz="quarter" idx="12"/>
          </p:nvPr>
        </p:nvSpPr>
        <p:spPr/>
        <p:txBody>
          <a:bodyPr/>
          <a:lstStyle/>
          <a:p>
            <a:fld id="{7F1AE4E5-0FDC-2E47-A389-F384B0D95246}" type="slidenum">
              <a:rPr lang="en-US" smtClean="0">
                <a:solidFill>
                  <a:schemeClr val="tx1"/>
                </a:solidFill>
              </a:rPr>
              <a:t>11</a:t>
            </a:fld>
            <a:endParaRPr lang="en-US" dirty="0">
              <a:solidFill>
                <a:schemeClr val="tx1"/>
              </a:solidFill>
            </a:endParaRPr>
          </a:p>
        </p:txBody>
      </p:sp>
    </p:spTree>
    <p:extLst>
      <p:ext uri="{BB962C8B-B14F-4D97-AF65-F5344CB8AC3E}">
        <p14:creationId xmlns:p14="http://schemas.microsoft.com/office/powerpoint/2010/main" val="3406111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8A5B1-7D48-4CD3-B735-5F64AACF40F4}"/>
              </a:ext>
            </a:extLst>
          </p:cNvPr>
          <p:cNvSpPr>
            <a:spLocks noGrp="1"/>
          </p:cNvSpPr>
          <p:nvPr>
            <p:ph type="title"/>
          </p:nvPr>
        </p:nvSpPr>
        <p:spPr/>
        <p:txBody>
          <a:bodyPr>
            <a:normAutofit/>
          </a:bodyPr>
          <a:lstStyle/>
          <a:p>
            <a:r>
              <a:rPr lang="en-US" dirty="0"/>
              <a:t>Region 2</a:t>
            </a:r>
          </a:p>
        </p:txBody>
      </p:sp>
      <p:graphicFrame>
        <p:nvGraphicFramePr>
          <p:cNvPr id="3" name="Table 2">
            <a:extLst>
              <a:ext uri="{FF2B5EF4-FFF2-40B4-BE49-F238E27FC236}">
                <a16:creationId xmlns:a16="http://schemas.microsoft.com/office/drawing/2014/main" id="{FABE3B0E-E81A-41C8-B9AD-AB24093028E9}"/>
              </a:ext>
            </a:extLst>
          </p:cNvPr>
          <p:cNvGraphicFramePr>
            <a:graphicFrameLocks noGrp="1"/>
          </p:cNvGraphicFramePr>
          <p:nvPr>
            <p:extLst/>
          </p:nvPr>
        </p:nvGraphicFramePr>
        <p:xfrm>
          <a:off x="1595120" y="1525337"/>
          <a:ext cx="6096000" cy="51206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005886209"/>
                    </a:ext>
                  </a:extLst>
                </a:gridCol>
                <a:gridCol w="2032000">
                  <a:extLst>
                    <a:ext uri="{9D8B030D-6E8A-4147-A177-3AD203B41FA5}">
                      <a16:colId xmlns:a16="http://schemas.microsoft.com/office/drawing/2014/main" val="1561757458"/>
                    </a:ext>
                  </a:extLst>
                </a:gridCol>
                <a:gridCol w="2032000">
                  <a:extLst>
                    <a:ext uri="{9D8B030D-6E8A-4147-A177-3AD203B41FA5}">
                      <a16:colId xmlns:a16="http://schemas.microsoft.com/office/drawing/2014/main" val="3452303787"/>
                    </a:ext>
                  </a:extLst>
                </a:gridCol>
              </a:tblGrid>
              <a:tr h="182880">
                <a:tc>
                  <a:txBody>
                    <a:bodyPr/>
                    <a:lstStyle/>
                    <a:p>
                      <a:r>
                        <a:rPr lang="en-US" dirty="0"/>
                        <a:t>Project Location</a:t>
                      </a:r>
                    </a:p>
                  </a:txBody>
                  <a:tcPr/>
                </a:tc>
                <a:tc>
                  <a:txBody>
                    <a:bodyPr/>
                    <a:lstStyle/>
                    <a:p>
                      <a:r>
                        <a:rPr lang="en-US" dirty="0"/>
                        <a:t>Size</a:t>
                      </a:r>
                    </a:p>
                  </a:txBody>
                  <a:tcPr/>
                </a:tc>
                <a:tc>
                  <a:txBody>
                    <a:bodyPr/>
                    <a:lstStyle/>
                    <a:p>
                      <a:r>
                        <a:rPr lang="en-US" dirty="0"/>
                        <a:t>Planned Award</a:t>
                      </a:r>
                    </a:p>
                  </a:txBody>
                  <a:tcPr/>
                </a:tc>
                <a:extLst>
                  <a:ext uri="{0D108BD9-81ED-4DB2-BD59-A6C34878D82A}">
                    <a16:rowId xmlns:a16="http://schemas.microsoft.com/office/drawing/2014/main" val="2478183193"/>
                  </a:ext>
                </a:extLst>
              </a:tr>
              <a:tr h="182880">
                <a:tc>
                  <a:txBody>
                    <a:bodyPr/>
                    <a:lstStyle/>
                    <a:p>
                      <a:pPr algn="l" fontAlgn="b"/>
                      <a:r>
                        <a:rPr lang="en-US" sz="1100" b="0" i="0" u="none" strike="noStrike" dirty="0">
                          <a:solidFill>
                            <a:srgbClr val="000000"/>
                          </a:solidFill>
                          <a:effectLst/>
                          <a:latin typeface="Calibri" panose="020F0502020204030204" pitchFamily="34" charset="0"/>
                        </a:rPr>
                        <a:t>Charleston CMOP, SC</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91,807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Q3</a:t>
                      </a:r>
                    </a:p>
                  </a:txBody>
                  <a:tcPr marL="9525" marR="9525" marT="9525" marB="0" anchor="b"/>
                </a:tc>
                <a:extLst>
                  <a:ext uri="{0D108BD9-81ED-4DB2-BD59-A6C34878D82A}">
                    <a16:rowId xmlns:a16="http://schemas.microsoft.com/office/drawing/2014/main" val="3890110656"/>
                  </a:ext>
                </a:extLst>
              </a:tr>
              <a:tr h="182880">
                <a:tc>
                  <a:txBody>
                    <a:bodyPr/>
                    <a:lstStyle/>
                    <a:p>
                      <a:pPr algn="l" fontAlgn="b"/>
                      <a:r>
                        <a:rPr lang="en-US" sz="1100" b="0" i="0" u="none" strike="noStrike" dirty="0">
                          <a:solidFill>
                            <a:srgbClr val="000000"/>
                          </a:solidFill>
                          <a:effectLst/>
                          <a:latin typeface="Calibri" panose="020F0502020204030204" pitchFamily="34" charset="0"/>
                        </a:rPr>
                        <a:t>Cobb County, GA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64,000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4253809053"/>
                  </a:ext>
                </a:extLst>
              </a:tr>
              <a:tr h="182880">
                <a:tc>
                  <a:txBody>
                    <a:bodyPr/>
                    <a:lstStyle/>
                    <a:p>
                      <a:pPr algn="l" fontAlgn="b"/>
                      <a:r>
                        <a:rPr lang="en-US" sz="1100" b="0" i="0" u="none" strike="noStrike" dirty="0">
                          <a:solidFill>
                            <a:srgbClr val="000000"/>
                          </a:solidFill>
                          <a:effectLst/>
                          <a:latin typeface="Calibri" panose="020F0502020204030204" pitchFamily="34" charset="0"/>
                        </a:rPr>
                        <a:t>Columbus, GA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55,000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2875929856"/>
                  </a:ext>
                </a:extLst>
              </a:tr>
              <a:tr h="182880">
                <a:tc>
                  <a:txBody>
                    <a:bodyPr/>
                    <a:lstStyle/>
                    <a:p>
                      <a:pPr algn="l" fontAlgn="b"/>
                      <a:r>
                        <a:rPr lang="en-US" sz="1100" b="0" i="0" u="none" strike="noStrike" dirty="0">
                          <a:solidFill>
                            <a:srgbClr val="000000"/>
                          </a:solidFill>
                          <a:effectLst/>
                          <a:latin typeface="Calibri" panose="020F0502020204030204" pitchFamily="34" charset="0"/>
                        </a:rPr>
                        <a:t>New Port Richey,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114,000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366641985"/>
                  </a:ext>
                </a:extLst>
              </a:tr>
              <a:tr h="182880">
                <a:tc>
                  <a:txBody>
                    <a:bodyPr/>
                    <a:lstStyle/>
                    <a:p>
                      <a:pPr algn="l" fontAlgn="b"/>
                      <a:r>
                        <a:rPr lang="en-US" sz="1100" b="0" i="0" u="none" strike="noStrike" dirty="0">
                          <a:solidFill>
                            <a:srgbClr val="000000"/>
                          </a:solidFill>
                          <a:effectLst/>
                          <a:latin typeface="Calibri" panose="020F0502020204030204" pitchFamily="34" charset="0"/>
                        </a:rPr>
                        <a:t>St. Augustine,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16,595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2212267725"/>
                  </a:ext>
                </a:extLst>
              </a:tr>
              <a:tr h="182880">
                <a:tc>
                  <a:txBody>
                    <a:bodyPr/>
                    <a:lstStyle/>
                    <a:p>
                      <a:pPr algn="l" fontAlgn="b"/>
                      <a:r>
                        <a:rPr lang="en-US" sz="1100" b="0" i="0" u="none" strike="noStrike" dirty="0">
                          <a:solidFill>
                            <a:srgbClr val="000000"/>
                          </a:solidFill>
                          <a:effectLst/>
                          <a:latin typeface="Calibri" panose="020F0502020204030204" pitchFamily="34" charset="0"/>
                        </a:rPr>
                        <a:t>Charleston, SC</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75,000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48393332"/>
                  </a:ext>
                </a:extLst>
              </a:tr>
              <a:tr h="182880">
                <a:tc>
                  <a:txBody>
                    <a:bodyPr/>
                    <a:lstStyle/>
                    <a:p>
                      <a:pPr algn="l" fontAlgn="b"/>
                      <a:r>
                        <a:rPr lang="en-US" sz="1100" b="0" i="0" u="none" strike="noStrike" dirty="0">
                          <a:solidFill>
                            <a:srgbClr val="000000"/>
                          </a:solidFill>
                          <a:effectLst/>
                          <a:latin typeface="Calibri" panose="020F0502020204030204" pitchFamily="34" charset="0"/>
                        </a:rPr>
                        <a:t>Chattanooga, TN</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75,000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2467341145"/>
                  </a:ext>
                </a:extLst>
              </a:tr>
              <a:tr h="182880">
                <a:tc>
                  <a:txBody>
                    <a:bodyPr/>
                    <a:lstStyle/>
                    <a:p>
                      <a:pPr algn="l" fontAlgn="b"/>
                      <a:r>
                        <a:rPr lang="en-US" sz="1100" b="0" i="0" u="none" strike="noStrike" dirty="0">
                          <a:solidFill>
                            <a:srgbClr val="000000"/>
                          </a:solidFill>
                          <a:effectLst/>
                          <a:latin typeface="Calibri" panose="020F0502020204030204" pitchFamily="34" charset="0"/>
                        </a:rPr>
                        <a:t>Myrtle Beach, SC</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84,000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26172205"/>
                  </a:ext>
                </a:extLst>
              </a:tr>
              <a:tr h="182880">
                <a:tc>
                  <a:txBody>
                    <a:bodyPr/>
                    <a:lstStyle/>
                    <a:p>
                      <a:pPr algn="l" fontAlgn="b"/>
                      <a:r>
                        <a:rPr lang="en-US" sz="1100" b="0" i="0" u="none" strike="noStrike" dirty="0">
                          <a:solidFill>
                            <a:srgbClr val="000000"/>
                          </a:solidFill>
                          <a:effectLst/>
                          <a:latin typeface="Calibri" panose="020F0502020204030204" pitchFamily="34" charset="0"/>
                        </a:rPr>
                        <a:t>Ponce, PR</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114,300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1603811670"/>
                  </a:ext>
                </a:extLst>
              </a:tr>
              <a:tr h="182880">
                <a:tc>
                  <a:txBody>
                    <a:bodyPr/>
                    <a:lstStyle/>
                    <a:p>
                      <a:pPr algn="l" fontAlgn="b"/>
                      <a:r>
                        <a:rPr lang="en-US" sz="1100" b="0" i="0" u="none" strike="noStrike" dirty="0">
                          <a:solidFill>
                            <a:srgbClr val="000000"/>
                          </a:solidFill>
                          <a:effectLst/>
                          <a:latin typeface="Calibri" panose="020F0502020204030204" pitchFamily="34" charset="0"/>
                        </a:rPr>
                        <a:t>San Juan, PR</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52,000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Q2</a:t>
                      </a:r>
                    </a:p>
                  </a:txBody>
                  <a:tcPr marL="9525" marR="9525" marT="9525" marB="0" anchor="b"/>
                </a:tc>
                <a:extLst>
                  <a:ext uri="{0D108BD9-81ED-4DB2-BD59-A6C34878D82A}">
                    <a16:rowId xmlns:a16="http://schemas.microsoft.com/office/drawing/2014/main" val="3717982190"/>
                  </a:ext>
                </a:extLst>
              </a:tr>
              <a:tr h="182880">
                <a:tc>
                  <a:txBody>
                    <a:bodyPr/>
                    <a:lstStyle/>
                    <a:p>
                      <a:pPr algn="l" fontAlgn="b"/>
                      <a:r>
                        <a:rPr lang="en-US" sz="1100" b="0" i="0" u="none" strike="noStrike" dirty="0">
                          <a:solidFill>
                            <a:srgbClr val="000000"/>
                          </a:solidFill>
                          <a:effectLst/>
                          <a:latin typeface="Calibri" panose="020F0502020204030204" pitchFamily="34" charset="0"/>
                        </a:rPr>
                        <a:t>Daytona Beach,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106,826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4250446747"/>
                  </a:ext>
                </a:extLst>
              </a:tr>
              <a:tr h="182880">
                <a:tc>
                  <a:txBody>
                    <a:bodyPr/>
                    <a:lstStyle/>
                    <a:p>
                      <a:pPr algn="l" fontAlgn="b"/>
                      <a:r>
                        <a:rPr lang="en-US" sz="1100" b="0" i="0" u="none" strike="noStrike" dirty="0">
                          <a:solidFill>
                            <a:srgbClr val="000000"/>
                          </a:solidFill>
                          <a:effectLst/>
                          <a:latin typeface="Calibri" panose="020F0502020204030204" pitchFamily="34" charset="0"/>
                        </a:rPr>
                        <a:t>Gainesville,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70,849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816099239"/>
                  </a:ext>
                </a:extLst>
              </a:tr>
              <a:tr h="182880">
                <a:tc>
                  <a:txBody>
                    <a:bodyPr/>
                    <a:lstStyle/>
                    <a:p>
                      <a:pPr algn="l" fontAlgn="b"/>
                      <a:r>
                        <a:rPr lang="en-US" sz="1100" b="0" i="0" u="none" strike="noStrike" dirty="0">
                          <a:solidFill>
                            <a:srgbClr val="000000"/>
                          </a:solidFill>
                          <a:effectLst/>
                          <a:latin typeface="Calibri" panose="020F0502020204030204" pitchFamily="34" charset="0"/>
                        </a:rPr>
                        <a:t>Gainesville MH, FL</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39,932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4061581713"/>
                  </a:ext>
                </a:extLst>
              </a:tr>
              <a:tr h="182880">
                <a:tc>
                  <a:txBody>
                    <a:bodyPr/>
                    <a:lstStyle/>
                    <a:p>
                      <a:pPr algn="l" fontAlgn="b"/>
                      <a:r>
                        <a:rPr lang="en-US" sz="1100" b="0" i="0" u="none" strike="noStrike" dirty="0">
                          <a:solidFill>
                            <a:schemeClr val="tx1"/>
                          </a:solidFill>
                          <a:effectLst/>
                          <a:latin typeface="Calibri" panose="020F0502020204030204" pitchFamily="34" charset="0"/>
                        </a:rPr>
                        <a:t>Hampton Roads, VA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155,169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1190818385"/>
                  </a:ext>
                </a:extLst>
              </a:tr>
              <a:tr h="182880">
                <a:tc>
                  <a:txBody>
                    <a:bodyPr/>
                    <a:lstStyle/>
                    <a:p>
                      <a:pPr algn="l" fontAlgn="b"/>
                      <a:r>
                        <a:rPr lang="en-US" sz="1100" b="0" i="0" u="none" strike="noStrike" dirty="0">
                          <a:solidFill>
                            <a:srgbClr val="000000"/>
                          </a:solidFill>
                          <a:effectLst/>
                          <a:latin typeface="Calibri" panose="020F0502020204030204" pitchFamily="34" charset="0"/>
                        </a:rPr>
                        <a:t>Jacksonville,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164,054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567639764"/>
                  </a:ext>
                </a:extLst>
              </a:tr>
              <a:tr h="182880">
                <a:tc>
                  <a:txBody>
                    <a:bodyPr/>
                    <a:lstStyle/>
                    <a:p>
                      <a:pPr algn="l" fontAlgn="b"/>
                      <a:r>
                        <a:rPr lang="en-US" sz="1100" b="0" i="0" u="none" strike="noStrike" dirty="0">
                          <a:solidFill>
                            <a:srgbClr val="000000"/>
                          </a:solidFill>
                          <a:effectLst/>
                          <a:latin typeface="Calibri" panose="020F0502020204030204" pitchFamily="34" charset="0"/>
                        </a:rPr>
                        <a:t>Lakeland,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92,681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535898627"/>
                  </a:ext>
                </a:extLst>
              </a:tr>
              <a:tr h="182880">
                <a:tc>
                  <a:txBody>
                    <a:bodyPr/>
                    <a:lstStyle/>
                    <a:p>
                      <a:pPr algn="l" fontAlgn="b"/>
                      <a:r>
                        <a:rPr lang="en-US" sz="1100" b="0" i="0" u="none" strike="noStrike" dirty="0">
                          <a:solidFill>
                            <a:srgbClr val="000000"/>
                          </a:solidFill>
                          <a:effectLst/>
                          <a:latin typeface="Calibri" panose="020F0502020204030204" pitchFamily="34" charset="0"/>
                        </a:rPr>
                        <a:t>Raleigh, NC</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185,271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1984996076"/>
                  </a:ext>
                </a:extLst>
              </a:tr>
              <a:tr h="182880">
                <a:tc>
                  <a:txBody>
                    <a:bodyPr/>
                    <a:lstStyle/>
                    <a:p>
                      <a:pPr algn="l" fontAlgn="b"/>
                      <a:r>
                        <a:rPr lang="en-US" sz="1100" b="0" i="0" u="none" strike="noStrike" dirty="0">
                          <a:solidFill>
                            <a:schemeClr val="tx1"/>
                          </a:solidFill>
                          <a:effectLst/>
                          <a:latin typeface="Calibri" panose="020F0502020204030204" pitchFamily="34" charset="0"/>
                        </a:rPr>
                        <a:t>Tampa,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114,098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259027148"/>
                  </a:ext>
                </a:extLst>
              </a:tr>
              <a:tr h="182880">
                <a:tc>
                  <a:txBody>
                    <a:bodyPr/>
                    <a:lstStyle/>
                    <a:p>
                      <a:pPr algn="l" fontAlgn="b"/>
                      <a:r>
                        <a:rPr lang="en-US" sz="1100" b="0" i="0" u="none" strike="noStrike" dirty="0">
                          <a:solidFill>
                            <a:srgbClr val="000000"/>
                          </a:solidFill>
                          <a:effectLst/>
                          <a:latin typeface="Calibri" panose="020F0502020204030204" pitchFamily="34" charset="0"/>
                        </a:rPr>
                        <a:t>Birmingham, AL</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59,744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3121538860"/>
                  </a:ext>
                </a:extLst>
              </a:tr>
              <a:tr h="182880">
                <a:tc>
                  <a:txBody>
                    <a:bodyPr/>
                    <a:lstStyle/>
                    <a:p>
                      <a:pPr algn="l" fontAlgn="b"/>
                      <a:r>
                        <a:rPr lang="en-US" sz="1100" b="0" i="0" u="none" strike="noStrike" dirty="0">
                          <a:solidFill>
                            <a:srgbClr val="000000"/>
                          </a:solidFill>
                          <a:effectLst/>
                          <a:latin typeface="Calibri" panose="020F0502020204030204" pitchFamily="34" charset="0"/>
                        </a:rPr>
                        <a:t>Charleston, SC</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48,000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2163817880"/>
                  </a:ext>
                </a:extLst>
              </a:tr>
              <a:tr h="182880">
                <a:tc>
                  <a:txBody>
                    <a:bodyPr/>
                    <a:lstStyle/>
                    <a:p>
                      <a:pPr algn="l" fontAlgn="b"/>
                      <a:r>
                        <a:rPr lang="en-US" sz="1100" b="0" i="0" u="none" strike="noStrike" dirty="0">
                          <a:solidFill>
                            <a:srgbClr val="000000"/>
                          </a:solidFill>
                          <a:effectLst/>
                          <a:latin typeface="Calibri" panose="020F0502020204030204" pitchFamily="34" charset="0"/>
                        </a:rPr>
                        <a:t>Ocala,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45,499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443167693"/>
                  </a:ext>
                </a:extLst>
              </a:tr>
              <a:tr h="182880">
                <a:tc>
                  <a:txBody>
                    <a:bodyPr/>
                    <a:lstStyle/>
                    <a:p>
                      <a:pPr algn="l" fontAlgn="b"/>
                      <a:r>
                        <a:rPr lang="en-US" sz="1100" b="0" i="0" u="none" strike="noStrike" dirty="0">
                          <a:solidFill>
                            <a:srgbClr val="000000"/>
                          </a:solidFill>
                          <a:effectLst/>
                          <a:latin typeface="Calibri" panose="020F0502020204030204" pitchFamily="34" charset="0"/>
                        </a:rPr>
                        <a:t>Pike County, GA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49,175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1757144736"/>
                  </a:ext>
                </a:extLst>
              </a:tr>
              <a:tr h="182880">
                <a:tc>
                  <a:txBody>
                    <a:bodyPr/>
                    <a:lstStyle/>
                    <a:p>
                      <a:pPr algn="l" fontAlgn="b"/>
                      <a:r>
                        <a:rPr lang="en-US" sz="1100" b="0" i="0" u="none" strike="noStrike" dirty="0">
                          <a:solidFill>
                            <a:srgbClr val="000000"/>
                          </a:solidFill>
                          <a:effectLst/>
                          <a:latin typeface="Calibri" panose="020F0502020204030204" pitchFamily="34" charset="0"/>
                        </a:rPr>
                        <a:t>Brooksville, FL</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41,297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2370605354"/>
                  </a:ext>
                </a:extLst>
              </a:tr>
              <a:tr h="182880">
                <a:tc>
                  <a:txBody>
                    <a:bodyPr/>
                    <a:lstStyle/>
                    <a:p>
                      <a:pPr algn="l" fontAlgn="b"/>
                      <a:r>
                        <a:rPr lang="en-US" sz="1100" b="0" i="0" u="none" strike="noStrike" dirty="0">
                          <a:solidFill>
                            <a:srgbClr val="000000"/>
                          </a:solidFill>
                          <a:effectLst/>
                          <a:latin typeface="Calibri" panose="020F0502020204030204" pitchFamily="34" charset="0"/>
                        </a:rPr>
                        <a:t>Orangeburg, SC</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17,723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3569507905"/>
                  </a:ext>
                </a:extLst>
              </a:tr>
              <a:tr h="182880">
                <a:tc>
                  <a:txBody>
                    <a:bodyPr/>
                    <a:lstStyle/>
                    <a:p>
                      <a:pPr algn="l" fontAlgn="b"/>
                      <a:r>
                        <a:rPr lang="en-US" sz="1100" b="0" i="0" u="none" strike="noStrike" dirty="0">
                          <a:solidFill>
                            <a:srgbClr val="000000"/>
                          </a:solidFill>
                          <a:effectLst/>
                          <a:latin typeface="Calibri" panose="020F0502020204030204" pitchFamily="34" charset="0"/>
                        </a:rPr>
                        <a:t>Rock Hill, SC</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15,962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2990095004"/>
                  </a:ext>
                </a:extLst>
              </a:tr>
              <a:tr h="182880">
                <a:tc>
                  <a:txBody>
                    <a:bodyPr/>
                    <a:lstStyle/>
                    <a:p>
                      <a:pPr algn="l" fontAlgn="b"/>
                      <a:r>
                        <a:rPr lang="en-US" sz="1100" b="0" i="0" u="none" strike="noStrike" dirty="0">
                          <a:solidFill>
                            <a:srgbClr val="000000"/>
                          </a:solidFill>
                          <a:effectLst/>
                          <a:latin typeface="Calibri" panose="020F0502020204030204" pitchFamily="34" charset="0"/>
                        </a:rPr>
                        <a:t>Sumter, SC</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19,918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358816545"/>
                  </a:ext>
                </a:extLst>
              </a:tr>
            </a:tbl>
          </a:graphicData>
        </a:graphic>
      </p:graphicFrame>
      <p:sp>
        <p:nvSpPr>
          <p:cNvPr id="4" name="Slide Number Placeholder 3">
            <a:extLst>
              <a:ext uri="{FF2B5EF4-FFF2-40B4-BE49-F238E27FC236}">
                <a16:creationId xmlns:a16="http://schemas.microsoft.com/office/drawing/2014/main" id="{D0B3FA9B-48D0-45D0-846F-7C386C2D6EAA}"/>
              </a:ext>
            </a:extLst>
          </p:cNvPr>
          <p:cNvSpPr>
            <a:spLocks noGrp="1"/>
          </p:cNvSpPr>
          <p:nvPr>
            <p:ph type="sldNum" sz="quarter" idx="12"/>
          </p:nvPr>
        </p:nvSpPr>
        <p:spPr/>
        <p:txBody>
          <a:bodyPr/>
          <a:lstStyle/>
          <a:p>
            <a:fld id="{7F1AE4E5-0FDC-2E47-A389-F384B0D95246}" type="slidenum">
              <a:rPr lang="en-US" smtClean="0">
                <a:solidFill>
                  <a:schemeClr val="tx1"/>
                </a:solidFill>
              </a:rPr>
              <a:t>12</a:t>
            </a:fld>
            <a:endParaRPr lang="en-US" dirty="0">
              <a:solidFill>
                <a:schemeClr val="tx1"/>
              </a:solidFill>
            </a:endParaRPr>
          </a:p>
        </p:txBody>
      </p:sp>
    </p:spTree>
    <p:extLst>
      <p:ext uri="{BB962C8B-B14F-4D97-AF65-F5344CB8AC3E}">
        <p14:creationId xmlns:p14="http://schemas.microsoft.com/office/powerpoint/2010/main" val="3751488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7B1B3-FE5F-4E6F-99AA-23E0F04D81D1}"/>
              </a:ext>
            </a:extLst>
          </p:cNvPr>
          <p:cNvSpPr>
            <a:spLocks noGrp="1"/>
          </p:cNvSpPr>
          <p:nvPr>
            <p:ph type="title"/>
          </p:nvPr>
        </p:nvSpPr>
        <p:spPr/>
        <p:txBody>
          <a:bodyPr/>
          <a:lstStyle/>
          <a:p>
            <a:r>
              <a:rPr lang="en-US" dirty="0"/>
              <a:t>Region 3</a:t>
            </a:r>
          </a:p>
        </p:txBody>
      </p:sp>
      <p:graphicFrame>
        <p:nvGraphicFramePr>
          <p:cNvPr id="3" name="Table 2">
            <a:extLst>
              <a:ext uri="{FF2B5EF4-FFF2-40B4-BE49-F238E27FC236}">
                <a16:creationId xmlns:a16="http://schemas.microsoft.com/office/drawing/2014/main" id="{24E2FC33-EE87-4286-9CF3-79CDB2DEFCD1}"/>
              </a:ext>
            </a:extLst>
          </p:cNvPr>
          <p:cNvGraphicFramePr>
            <a:graphicFrameLocks noGrp="1"/>
          </p:cNvGraphicFramePr>
          <p:nvPr>
            <p:extLst/>
          </p:nvPr>
        </p:nvGraphicFramePr>
        <p:xfrm>
          <a:off x="1595120" y="1638702"/>
          <a:ext cx="6096000" cy="44805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10111440"/>
                    </a:ext>
                  </a:extLst>
                </a:gridCol>
                <a:gridCol w="2032000">
                  <a:extLst>
                    <a:ext uri="{9D8B030D-6E8A-4147-A177-3AD203B41FA5}">
                      <a16:colId xmlns:a16="http://schemas.microsoft.com/office/drawing/2014/main" val="3375022034"/>
                    </a:ext>
                  </a:extLst>
                </a:gridCol>
                <a:gridCol w="2032000">
                  <a:extLst>
                    <a:ext uri="{9D8B030D-6E8A-4147-A177-3AD203B41FA5}">
                      <a16:colId xmlns:a16="http://schemas.microsoft.com/office/drawing/2014/main" val="1223057152"/>
                    </a:ext>
                  </a:extLst>
                </a:gridCol>
              </a:tblGrid>
              <a:tr h="203467">
                <a:tc>
                  <a:txBody>
                    <a:bodyPr/>
                    <a:lstStyle/>
                    <a:p>
                      <a:r>
                        <a:rPr lang="en-US" dirty="0"/>
                        <a:t>Project Location</a:t>
                      </a:r>
                    </a:p>
                  </a:txBody>
                  <a:tcPr/>
                </a:tc>
                <a:tc>
                  <a:txBody>
                    <a:bodyPr/>
                    <a:lstStyle/>
                    <a:p>
                      <a:r>
                        <a:rPr lang="en-US" dirty="0"/>
                        <a:t>Size</a:t>
                      </a:r>
                    </a:p>
                  </a:txBody>
                  <a:tcPr/>
                </a:tc>
                <a:tc>
                  <a:txBody>
                    <a:bodyPr/>
                    <a:lstStyle/>
                    <a:p>
                      <a:r>
                        <a:rPr lang="en-US" dirty="0"/>
                        <a:t>Planned Award</a:t>
                      </a:r>
                    </a:p>
                  </a:txBody>
                  <a:tcPr/>
                </a:tc>
                <a:extLst>
                  <a:ext uri="{0D108BD9-81ED-4DB2-BD59-A6C34878D82A}">
                    <a16:rowId xmlns:a16="http://schemas.microsoft.com/office/drawing/2014/main" val="10940768"/>
                  </a:ext>
                </a:extLst>
              </a:tr>
              <a:tr h="274320">
                <a:tc>
                  <a:txBody>
                    <a:bodyPr/>
                    <a:lstStyle/>
                    <a:p>
                      <a:pPr algn="l" fontAlgn="b"/>
                      <a:r>
                        <a:rPr lang="en-US" sz="1100" b="0" i="0" u="none" strike="noStrike" dirty="0">
                          <a:solidFill>
                            <a:srgbClr val="000000"/>
                          </a:solidFill>
                          <a:effectLst/>
                          <a:latin typeface="Calibri" panose="020F0502020204030204" pitchFamily="34" charset="0"/>
                        </a:rPr>
                        <a:t>Houston R&amp;D, TX</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48,000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2447513462"/>
                  </a:ext>
                </a:extLst>
              </a:tr>
              <a:tr h="274320">
                <a:tc>
                  <a:txBody>
                    <a:bodyPr/>
                    <a:lstStyle/>
                    <a:p>
                      <a:pPr algn="l" fontAlgn="b"/>
                      <a:r>
                        <a:rPr lang="en-US" sz="1100" b="0" i="0" u="none" strike="noStrike" dirty="0">
                          <a:solidFill>
                            <a:srgbClr val="000000"/>
                          </a:solidFill>
                          <a:effectLst/>
                          <a:latin typeface="Calibri" panose="020F0502020204030204" pitchFamily="34" charset="0"/>
                        </a:rPr>
                        <a:t>Leavenworth, TX</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88,449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355650244"/>
                  </a:ext>
                </a:extLst>
              </a:tr>
              <a:tr h="274320">
                <a:tc>
                  <a:txBody>
                    <a:bodyPr/>
                    <a:lstStyle/>
                    <a:p>
                      <a:pPr algn="l" fontAlgn="b"/>
                      <a:r>
                        <a:rPr lang="en-US" sz="1100" b="0" i="0" u="none" strike="noStrike" dirty="0">
                          <a:solidFill>
                            <a:srgbClr val="000000"/>
                          </a:solidFill>
                          <a:effectLst/>
                          <a:latin typeface="Calibri" panose="020F0502020204030204" pitchFamily="34" charset="0"/>
                        </a:rPr>
                        <a:t>San Antonio, TX</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190,800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3004194934"/>
                  </a:ext>
                </a:extLst>
              </a:tr>
              <a:tr h="274320">
                <a:tc>
                  <a:txBody>
                    <a:bodyPr/>
                    <a:lstStyle/>
                    <a:p>
                      <a:pPr algn="l" fontAlgn="b"/>
                      <a:r>
                        <a:rPr lang="en-US" sz="1100" b="0" i="0" u="none" strike="noStrike" dirty="0">
                          <a:solidFill>
                            <a:srgbClr val="000000"/>
                          </a:solidFill>
                          <a:effectLst/>
                          <a:latin typeface="Calibri" panose="020F0502020204030204" pitchFamily="34" charset="0"/>
                        </a:rPr>
                        <a:t>Tulsa, OK</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140,000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2238346423"/>
                  </a:ext>
                </a:extLst>
              </a:tr>
              <a:tr h="274320">
                <a:tc>
                  <a:txBody>
                    <a:bodyPr/>
                    <a:lstStyle/>
                    <a:p>
                      <a:pPr algn="l" fontAlgn="b"/>
                      <a:r>
                        <a:rPr lang="en-US" sz="1100" b="0" i="0" u="none" strike="noStrike" dirty="0">
                          <a:solidFill>
                            <a:srgbClr val="000000"/>
                          </a:solidFill>
                          <a:effectLst/>
                          <a:latin typeface="Calibri" panose="020F0502020204030204" pitchFamily="34" charset="0"/>
                        </a:rPr>
                        <a:t>Lubbock, TX</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94,000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2721529004"/>
                  </a:ext>
                </a:extLst>
              </a:tr>
              <a:tr h="274320">
                <a:tc>
                  <a:txBody>
                    <a:bodyPr/>
                    <a:lstStyle/>
                    <a:p>
                      <a:pPr algn="l" fontAlgn="b"/>
                      <a:r>
                        <a:rPr lang="en-US" sz="1100" b="0" i="0" u="none" strike="noStrike" dirty="0">
                          <a:solidFill>
                            <a:srgbClr val="000000"/>
                          </a:solidFill>
                          <a:effectLst/>
                          <a:latin typeface="Calibri" panose="020F0502020204030204" pitchFamily="34" charset="0"/>
                        </a:rPr>
                        <a:t>Tyler, TX</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48,425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Q2</a:t>
                      </a:r>
                    </a:p>
                  </a:txBody>
                  <a:tcPr marL="9525" marR="9525" marT="9525" marB="0" anchor="b"/>
                </a:tc>
                <a:extLst>
                  <a:ext uri="{0D108BD9-81ED-4DB2-BD59-A6C34878D82A}">
                    <a16:rowId xmlns:a16="http://schemas.microsoft.com/office/drawing/2014/main" val="1977711689"/>
                  </a:ext>
                </a:extLst>
              </a:tr>
              <a:tr h="274320">
                <a:tc>
                  <a:txBody>
                    <a:bodyPr/>
                    <a:lstStyle/>
                    <a:p>
                      <a:pPr algn="l" fontAlgn="b"/>
                      <a:r>
                        <a:rPr lang="en-US" sz="1100" b="0" i="0" u="none" strike="noStrike" dirty="0">
                          <a:solidFill>
                            <a:schemeClr val="tx1"/>
                          </a:solidFill>
                          <a:effectLst/>
                          <a:latin typeface="Calibri" panose="020F0502020204030204" pitchFamily="34" charset="0"/>
                        </a:rPr>
                        <a:t>Rapid City, SD</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40,003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3091243687"/>
                  </a:ext>
                </a:extLst>
              </a:tr>
              <a:tr h="274320">
                <a:tc>
                  <a:txBody>
                    <a:bodyPr/>
                    <a:lstStyle/>
                    <a:p>
                      <a:pPr algn="l" fontAlgn="b"/>
                      <a:r>
                        <a:rPr lang="en-US" sz="1100" b="0" i="0" u="none" strike="noStrike" dirty="0">
                          <a:solidFill>
                            <a:srgbClr val="000000"/>
                          </a:solidFill>
                          <a:effectLst/>
                          <a:latin typeface="Calibri" panose="020F0502020204030204" pitchFamily="34" charset="0"/>
                        </a:rPr>
                        <a:t>Cape Girardeau, MO</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43,000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509363956"/>
                  </a:ext>
                </a:extLst>
              </a:tr>
              <a:tr h="274320">
                <a:tc>
                  <a:txBody>
                    <a:bodyPr/>
                    <a:lstStyle/>
                    <a:p>
                      <a:pPr algn="l" fontAlgn="b"/>
                      <a:r>
                        <a:rPr lang="en-US" sz="1100" b="0" i="0" u="none" strike="noStrike" dirty="0">
                          <a:solidFill>
                            <a:schemeClr val="tx1"/>
                          </a:solidFill>
                          <a:effectLst/>
                          <a:latin typeface="Calibri" panose="020F0502020204030204" pitchFamily="34" charset="0"/>
                        </a:rPr>
                        <a:t>Corpus Christi, TX</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58,254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2637009650"/>
                  </a:ext>
                </a:extLst>
              </a:tr>
              <a:tr h="274320">
                <a:tc>
                  <a:txBody>
                    <a:bodyPr/>
                    <a:lstStyle/>
                    <a:p>
                      <a:pPr algn="l" fontAlgn="b"/>
                      <a:r>
                        <a:rPr lang="en-US" sz="1100" b="0" i="0" u="none" strike="noStrike" dirty="0">
                          <a:solidFill>
                            <a:srgbClr val="000000"/>
                          </a:solidFill>
                          <a:effectLst/>
                          <a:latin typeface="Calibri" panose="020F0502020204030204" pitchFamily="34" charset="0"/>
                        </a:rPr>
                        <a:t>Northern Colorado, CO</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75,645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3561282802"/>
                  </a:ext>
                </a:extLst>
              </a:tr>
              <a:tr h="274320">
                <a:tc>
                  <a:txBody>
                    <a:bodyPr/>
                    <a:lstStyle/>
                    <a:p>
                      <a:pPr algn="l" fontAlgn="b"/>
                      <a:r>
                        <a:rPr lang="en-US" sz="1100" b="0" i="0" u="none" strike="noStrike" dirty="0">
                          <a:solidFill>
                            <a:srgbClr val="000000"/>
                          </a:solidFill>
                          <a:effectLst/>
                          <a:latin typeface="Calibri" panose="020F0502020204030204" pitchFamily="34" charset="0"/>
                        </a:rPr>
                        <a:t>Johnson County, KS</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22,910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1762893044"/>
                  </a:ext>
                </a:extLst>
              </a:tr>
              <a:tr h="274320">
                <a:tc>
                  <a:txBody>
                    <a:bodyPr/>
                    <a:lstStyle/>
                    <a:p>
                      <a:pPr algn="l" fontAlgn="b"/>
                      <a:r>
                        <a:rPr lang="en-US" sz="1100" b="0" i="0" u="none" strike="noStrike" dirty="0">
                          <a:solidFill>
                            <a:srgbClr val="000000"/>
                          </a:solidFill>
                          <a:effectLst/>
                          <a:latin typeface="Calibri" panose="020F0502020204030204" pitchFamily="34" charset="0"/>
                        </a:rPr>
                        <a:t>Houston Dom, TX</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35,827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1188176989"/>
                  </a:ext>
                </a:extLst>
              </a:tr>
              <a:tr h="274320">
                <a:tc>
                  <a:txBody>
                    <a:bodyPr/>
                    <a:lstStyle/>
                    <a:p>
                      <a:pPr algn="l" fontAlgn="b"/>
                      <a:r>
                        <a:rPr lang="en-US" sz="1100" b="0" i="0" u="none" strike="noStrike" dirty="0">
                          <a:solidFill>
                            <a:srgbClr val="000000"/>
                          </a:solidFill>
                          <a:effectLst/>
                          <a:latin typeface="Calibri" panose="020F0502020204030204" pitchFamily="34" charset="0"/>
                        </a:rPr>
                        <a:t>Texarkana, TX</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21,567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Q4</a:t>
                      </a:r>
                    </a:p>
                  </a:txBody>
                  <a:tcPr marL="9525" marR="9525" marT="9525" marB="0" anchor="b"/>
                </a:tc>
                <a:extLst>
                  <a:ext uri="{0D108BD9-81ED-4DB2-BD59-A6C34878D82A}">
                    <a16:rowId xmlns:a16="http://schemas.microsoft.com/office/drawing/2014/main" val="2840127513"/>
                  </a:ext>
                </a:extLst>
              </a:tr>
              <a:tr h="274320">
                <a:tc>
                  <a:txBody>
                    <a:bodyPr/>
                    <a:lstStyle/>
                    <a:p>
                      <a:pPr algn="l" fontAlgn="b"/>
                      <a:r>
                        <a:rPr lang="en-US" sz="1100" b="0" i="0" u="none" strike="noStrike" dirty="0">
                          <a:solidFill>
                            <a:srgbClr val="000000"/>
                          </a:solidFill>
                          <a:effectLst/>
                          <a:latin typeface="Calibri" panose="020F0502020204030204" pitchFamily="34" charset="0"/>
                        </a:rPr>
                        <a:t>Fort Smith, AR</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34,000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FY20 Q1</a:t>
                      </a:r>
                    </a:p>
                  </a:txBody>
                  <a:tcPr marL="9525" marR="9525" marT="9525" marB="0" anchor="b"/>
                </a:tc>
                <a:extLst>
                  <a:ext uri="{0D108BD9-81ED-4DB2-BD59-A6C34878D82A}">
                    <a16:rowId xmlns:a16="http://schemas.microsoft.com/office/drawing/2014/main" val="1624589416"/>
                  </a:ext>
                </a:extLst>
              </a:tr>
              <a:tr h="274320">
                <a:tc>
                  <a:txBody>
                    <a:bodyPr/>
                    <a:lstStyle/>
                    <a:p>
                      <a:pPr algn="l" fontAlgn="b"/>
                      <a:r>
                        <a:rPr lang="en-US" sz="1100" b="0" i="0" u="none" strike="noStrike" dirty="0">
                          <a:solidFill>
                            <a:schemeClr val="tx1"/>
                          </a:solidFill>
                          <a:effectLst/>
                          <a:latin typeface="Calibri" panose="020F0502020204030204" pitchFamily="34" charset="0"/>
                        </a:rPr>
                        <a:t>Denver, CO</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184,718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FY20 Q4</a:t>
                      </a:r>
                    </a:p>
                  </a:txBody>
                  <a:tcPr marL="9525" marR="9525" marT="9525" marB="0" anchor="b"/>
                </a:tc>
                <a:extLst>
                  <a:ext uri="{0D108BD9-81ED-4DB2-BD59-A6C34878D82A}">
                    <a16:rowId xmlns:a16="http://schemas.microsoft.com/office/drawing/2014/main" val="2515590353"/>
                  </a:ext>
                </a:extLst>
              </a:tr>
            </a:tbl>
          </a:graphicData>
        </a:graphic>
      </p:graphicFrame>
      <p:sp>
        <p:nvSpPr>
          <p:cNvPr id="4" name="Slide Number Placeholder 3">
            <a:extLst>
              <a:ext uri="{FF2B5EF4-FFF2-40B4-BE49-F238E27FC236}">
                <a16:creationId xmlns:a16="http://schemas.microsoft.com/office/drawing/2014/main" id="{9F143550-2C66-46A7-A8FA-4B5345662ACC}"/>
              </a:ext>
            </a:extLst>
          </p:cNvPr>
          <p:cNvSpPr>
            <a:spLocks noGrp="1"/>
          </p:cNvSpPr>
          <p:nvPr>
            <p:ph type="sldNum" sz="quarter" idx="12"/>
          </p:nvPr>
        </p:nvSpPr>
        <p:spPr/>
        <p:txBody>
          <a:bodyPr/>
          <a:lstStyle/>
          <a:p>
            <a:fld id="{7F1AE4E5-0FDC-2E47-A389-F384B0D95246}" type="slidenum">
              <a:rPr lang="en-US" smtClean="0">
                <a:solidFill>
                  <a:schemeClr val="tx1"/>
                </a:solidFill>
              </a:rPr>
              <a:t>13</a:t>
            </a:fld>
            <a:endParaRPr lang="en-US" dirty="0">
              <a:solidFill>
                <a:schemeClr val="tx1"/>
              </a:solidFill>
            </a:endParaRPr>
          </a:p>
        </p:txBody>
      </p:sp>
    </p:spTree>
    <p:extLst>
      <p:ext uri="{BB962C8B-B14F-4D97-AF65-F5344CB8AC3E}">
        <p14:creationId xmlns:p14="http://schemas.microsoft.com/office/powerpoint/2010/main" val="1088686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076C-6563-41CF-8CD3-FFF129367AC3}"/>
              </a:ext>
            </a:extLst>
          </p:cNvPr>
          <p:cNvSpPr>
            <a:spLocks noGrp="1"/>
          </p:cNvSpPr>
          <p:nvPr>
            <p:ph type="title"/>
          </p:nvPr>
        </p:nvSpPr>
        <p:spPr/>
        <p:txBody>
          <a:bodyPr/>
          <a:lstStyle/>
          <a:p>
            <a:r>
              <a:rPr lang="en-US" dirty="0"/>
              <a:t>Region 4</a:t>
            </a:r>
          </a:p>
        </p:txBody>
      </p:sp>
      <p:graphicFrame>
        <p:nvGraphicFramePr>
          <p:cNvPr id="3" name="Table 2">
            <a:extLst>
              <a:ext uri="{FF2B5EF4-FFF2-40B4-BE49-F238E27FC236}">
                <a16:creationId xmlns:a16="http://schemas.microsoft.com/office/drawing/2014/main" id="{2D59A805-E243-4075-9E78-C0C21A473FD6}"/>
              </a:ext>
            </a:extLst>
          </p:cNvPr>
          <p:cNvGraphicFramePr>
            <a:graphicFrameLocks noGrp="1"/>
          </p:cNvGraphicFramePr>
          <p:nvPr>
            <p:extLst/>
          </p:nvPr>
        </p:nvGraphicFramePr>
        <p:xfrm>
          <a:off x="1524000" y="1978527"/>
          <a:ext cx="6096000" cy="40792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608236079"/>
                    </a:ext>
                  </a:extLst>
                </a:gridCol>
                <a:gridCol w="2032000">
                  <a:extLst>
                    <a:ext uri="{9D8B030D-6E8A-4147-A177-3AD203B41FA5}">
                      <a16:colId xmlns:a16="http://schemas.microsoft.com/office/drawing/2014/main" val="2619845170"/>
                    </a:ext>
                  </a:extLst>
                </a:gridCol>
                <a:gridCol w="2032000">
                  <a:extLst>
                    <a:ext uri="{9D8B030D-6E8A-4147-A177-3AD203B41FA5}">
                      <a16:colId xmlns:a16="http://schemas.microsoft.com/office/drawing/2014/main" val="4028105539"/>
                    </a:ext>
                  </a:extLst>
                </a:gridCol>
              </a:tblGrid>
              <a:tr h="370840">
                <a:tc>
                  <a:txBody>
                    <a:bodyPr/>
                    <a:lstStyle/>
                    <a:p>
                      <a:r>
                        <a:rPr lang="en-US" dirty="0"/>
                        <a:t>Project Location</a:t>
                      </a:r>
                    </a:p>
                  </a:txBody>
                  <a:tcPr/>
                </a:tc>
                <a:tc>
                  <a:txBody>
                    <a:bodyPr/>
                    <a:lstStyle/>
                    <a:p>
                      <a:r>
                        <a:rPr lang="en-US" dirty="0"/>
                        <a:t>Size</a:t>
                      </a:r>
                    </a:p>
                  </a:txBody>
                  <a:tcPr/>
                </a:tc>
                <a:tc>
                  <a:txBody>
                    <a:bodyPr/>
                    <a:lstStyle/>
                    <a:p>
                      <a:r>
                        <a:rPr lang="en-US" dirty="0"/>
                        <a:t>Planned Award</a:t>
                      </a:r>
                    </a:p>
                  </a:txBody>
                  <a:tcPr/>
                </a:tc>
                <a:extLst>
                  <a:ext uri="{0D108BD9-81ED-4DB2-BD59-A6C34878D82A}">
                    <a16:rowId xmlns:a16="http://schemas.microsoft.com/office/drawing/2014/main" val="3756441170"/>
                  </a:ext>
                </a:extLst>
              </a:tr>
              <a:tr h="370840">
                <a:tc>
                  <a:txBody>
                    <a:bodyPr/>
                    <a:lstStyle/>
                    <a:p>
                      <a:pPr algn="l" fontAlgn="b"/>
                      <a:r>
                        <a:rPr lang="en-US" sz="1100" b="0" i="0" u="none" strike="noStrike" dirty="0">
                          <a:solidFill>
                            <a:srgbClr val="000000"/>
                          </a:solidFill>
                          <a:effectLst/>
                          <a:latin typeface="Calibri" panose="020F0502020204030204" pitchFamily="34" charset="0"/>
                        </a:rPr>
                        <a:t>Bakersfield, CA</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30,100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3446332800"/>
                  </a:ext>
                </a:extLst>
              </a:tr>
              <a:tr h="370840">
                <a:tc>
                  <a:txBody>
                    <a:bodyPr/>
                    <a:lstStyle/>
                    <a:p>
                      <a:pPr algn="l" fontAlgn="b"/>
                      <a:r>
                        <a:rPr lang="en-US" sz="1100" b="0" i="0" u="none" strike="noStrike" dirty="0">
                          <a:solidFill>
                            <a:srgbClr val="000000"/>
                          </a:solidFill>
                          <a:effectLst/>
                          <a:latin typeface="Calibri" panose="020F0502020204030204" pitchFamily="34" charset="0"/>
                        </a:rPr>
                        <a:t>Redding, CA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77,000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FY18 Q4</a:t>
                      </a:r>
                    </a:p>
                  </a:txBody>
                  <a:tcPr marL="9525" marR="9525" marT="9525" marB="0" anchor="b"/>
                </a:tc>
                <a:extLst>
                  <a:ext uri="{0D108BD9-81ED-4DB2-BD59-A6C34878D82A}">
                    <a16:rowId xmlns:a16="http://schemas.microsoft.com/office/drawing/2014/main" val="530318622"/>
                  </a:ext>
                </a:extLst>
              </a:tr>
              <a:tr h="370840">
                <a:tc>
                  <a:txBody>
                    <a:bodyPr/>
                    <a:lstStyle/>
                    <a:p>
                      <a:pPr algn="l" fontAlgn="b"/>
                      <a:r>
                        <a:rPr lang="en-US" sz="1100" b="0" i="0" u="none" strike="noStrike" dirty="0">
                          <a:solidFill>
                            <a:srgbClr val="000000"/>
                          </a:solidFill>
                          <a:effectLst/>
                          <a:latin typeface="Calibri" panose="020F0502020204030204" pitchFamily="34" charset="0"/>
                        </a:rPr>
                        <a:t>Honolulu, HI</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66,000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2619091212"/>
                  </a:ext>
                </a:extLst>
              </a:tr>
              <a:tr h="370840">
                <a:tc>
                  <a:txBody>
                    <a:bodyPr/>
                    <a:lstStyle/>
                    <a:p>
                      <a:pPr algn="l" fontAlgn="b"/>
                      <a:r>
                        <a:rPr lang="en-US" sz="1100" b="0" i="0" u="none" strike="noStrike" dirty="0">
                          <a:solidFill>
                            <a:srgbClr val="000000"/>
                          </a:solidFill>
                          <a:effectLst/>
                          <a:latin typeface="Calibri" panose="020F0502020204030204" pitchFamily="34" charset="0"/>
                        </a:rPr>
                        <a:t>Phoenix, AZ</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203,000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3204800780"/>
                  </a:ext>
                </a:extLst>
              </a:tr>
              <a:tr h="370840">
                <a:tc>
                  <a:txBody>
                    <a:bodyPr/>
                    <a:lstStyle/>
                    <a:p>
                      <a:pPr algn="l" fontAlgn="b"/>
                      <a:r>
                        <a:rPr lang="en-US" sz="1100" b="0" i="0" u="none" strike="noStrike" dirty="0">
                          <a:solidFill>
                            <a:srgbClr val="000000"/>
                          </a:solidFill>
                          <a:effectLst/>
                          <a:latin typeface="Calibri" panose="020F0502020204030204" pitchFamily="34" charset="0"/>
                        </a:rPr>
                        <a:t>San Diego, CA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99,986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Q1</a:t>
                      </a:r>
                    </a:p>
                  </a:txBody>
                  <a:tcPr marL="9525" marR="9525" marT="9525" marB="0" anchor="b"/>
                </a:tc>
                <a:extLst>
                  <a:ext uri="{0D108BD9-81ED-4DB2-BD59-A6C34878D82A}">
                    <a16:rowId xmlns:a16="http://schemas.microsoft.com/office/drawing/2014/main" val="1356702500"/>
                  </a:ext>
                </a:extLst>
              </a:tr>
              <a:tr h="370840">
                <a:tc>
                  <a:txBody>
                    <a:bodyPr/>
                    <a:lstStyle/>
                    <a:p>
                      <a:pPr algn="l" fontAlgn="b"/>
                      <a:r>
                        <a:rPr lang="en-US" sz="1100" b="0" i="0" u="none" strike="noStrike" dirty="0">
                          <a:solidFill>
                            <a:srgbClr val="000000"/>
                          </a:solidFill>
                          <a:effectLst/>
                          <a:latin typeface="Calibri" panose="020F0502020204030204" pitchFamily="34" charset="0"/>
                        </a:rPr>
                        <a:t>Tucson, AZ</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15,000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Q2</a:t>
                      </a:r>
                    </a:p>
                  </a:txBody>
                  <a:tcPr marL="9525" marR="9525" marT="9525" marB="0" anchor="b"/>
                </a:tc>
                <a:extLst>
                  <a:ext uri="{0D108BD9-81ED-4DB2-BD59-A6C34878D82A}">
                    <a16:rowId xmlns:a16="http://schemas.microsoft.com/office/drawing/2014/main" val="350895097"/>
                  </a:ext>
                </a:extLst>
              </a:tr>
              <a:tr h="370840">
                <a:tc>
                  <a:txBody>
                    <a:bodyPr/>
                    <a:lstStyle/>
                    <a:p>
                      <a:pPr algn="l" fontAlgn="b"/>
                      <a:r>
                        <a:rPr lang="en-US" sz="1100" b="0" i="0" u="none" strike="noStrike" dirty="0">
                          <a:solidFill>
                            <a:srgbClr val="000000"/>
                          </a:solidFill>
                          <a:effectLst/>
                          <a:latin typeface="Calibri" panose="020F0502020204030204" pitchFamily="34" charset="0"/>
                        </a:rPr>
                        <a:t>San Diego, CA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27,923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2552653493"/>
                  </a:ext>
                </a:extLst>
              </a:tr>
              <a:tr h="370840">
                <a:tc>
                  <a:txBody>
                    <a:bodyPr/>
                    <a:lstStyle/>
                    <a:p>
                      <a:pPr algn="l" fontAlgn="b"/>
                      <a:r>
                        <a:rPr lang="en-US" sz="1100" b="0" i="0" u="none" strike="noStrike" dirty="0">
                          <a:solidFill>
                            <a:srgbClr val="000000"/>
                          </a:solidFill>
                          <a:effectLst/>
                          <a:latin typeface="Calibri" panose="020F0502020204030204" pitchFamily="34" charset="0"/>
                        </a:rPr>
                        <a:t>Santa Rosa, CA</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53,870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1606491274"/>
                  </a:ext>
                </a:extLst>
              </a:tr>
              <a:tr h="370840">
                <a:tc>
                  <a:txBody>
                    <a:bodyPr/>
                    <a:lstStyle/>
                    <a:p>
                      <a:pPr algn="l" fontAlgn="b"/>
                      <a:r>
                        <a:rPr lang="en-US" sz="1100" b="0" i="0" u="none" strike="noStrike" dirty="0">
                          <a:solidFill>
                            <a:srgbClr val="000000"/>
                          </a:solidFill>
                          <a:effectLst/>
                          <a:latin typeface="Calibri" panose="020F0502020204030204" pitchFamily="34" charset="0"/>
                        </a:rPr>
                        <a:t>Missoula, MT</a:t>
                      </a:r>
                    </a:p>
                  </a:txBody>
                  <a:tcPr marL="85725" marR="9525" marT="9525" marB="0" anchor="b"/>
                </a:tc>
                <a:tc>
                  <a:txBody>
                    <a:bodyPr/>
                    <a:lstStyle/>
                    <a:p>
                      <a:pPr algn="l" fontAlgn="b"/>
                      <a:r>
                        <a:rPr lang="en-US" sz="1100" b="0" i="0" u="none" strike="noStrike">
                          <a:solidFill>
                            <a:srgbClr val="000000"/>
                          </a:solidFill>
                          <a:effectLst/>
                          <a:latin typeface="Calibri" panose="020F0502020204030204" pitchFamily="34" charset="0"/>
                        </a:rPr>
                        <a:t>          59,990 </a:t>
                      </a: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2319470166"/>
                  </a:ext>
                </a:extLst>
              </a:tr>
              <a:tr h="370840">
                <a:tc>
                  <a:txBody>
                    <a:bodyPr/>
                    <a:lstStyle/>
                    <a:p>
                      <a:pPr algn="l" fontAlgn="b"/>
                      <a:r>
                        <a:rPr lang="en-US" sz="1100" b="0" i="0" u="none" strike="noStrike" dirty="0">
                          <a:solidFill>
                            <a:srgbClr val="000000"/>
                          </a:solidFill>
                          <a:effectLst/>
                          <a:latin typeface="Calibri" panose="020F0502020204030204" pitchFamily="34" charset="0"/>
                        </a:rPr>
                        <a:t>Oxnard, CA</a:t>
                      </a:r>
                    </a:p>
                  </a:txBody>
                  <a:tcPr marL="857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41,027 </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FY19 Q3</a:t>
                      </a:r>
                    </a:p>
                  </a:txBody>
                  <a:tcPr marL="9525" marR="9525" marT="9525" marB="0" anchor="b"/>
                </a:tc>
                <a:extLst>
                  <a:ext uri="{0D108BD9-81ED-4DB2-BD59-A6C34878D82A}">
                    <a16:rowId xmlns:a16="http://schemas.microsoft.com/office/drawing/2014/main" val="1342780798"/>
                  </a:ext>
                </a:extLst>
              </a:tr>
            </a:tbl>
          </a:graphicData>
        </a:graphic>
      </p:graphicFrame>
      <p:sp>
        <p:nvSpPr>
          <p:cNvPr id="4" name="Slide Number Placeholder 3">
            <a:extLst>
              <a:ext uri="{FF2B5EF4-FFF2-40B4-BE49-F238E27FC236}">
                <a16:creationId xmlns:a16="http://schemas.microsoft.com/office/drawing/2014/main" id="{8C1B4036-F843-4583-A315-3C128EEECA74}"/>
              </a:ext>
            </a:extLst>
          </p:cNvPr>
          <p:cNvSpPr>
            <a:spLocks noGrp="1"/>
          </p:cNvSpPr>
          <p:nvPr>
            <p:ph type="sldNum" sz="quarter" idx="12"/>
          </p:nvPr>
        </p:nvSpPr>
        <p:spPr/>
        <p:txBody>
          <a:bodyPr/>
          <a:lstStyle/>
          <a:p>
            <a:fld id="{7F1AE4E5-0FDC-2E47-A389-F384B0D95246}" type="slidenum">
              <a:rPr lang="en-US" smtClean="0">
                <a:solidFill>
                  <a:schemeClr val="tx1"/>
                </a:solidFill>
              </a:rPr>
              <a:t>14</a:t>
            </a:fld>
            <a:endParaRPr lang="en-US" dirty="0">
              <a:solidFill>
                <a:schemeClr val="tx1"/>
              </a:solidFill>
            </a:endParaRPr>
          </a:p>
        </p:txBody>
      </p:sp>
    </p:spTree>
    <p:extLst>
      <p:ext uri="{BB962C8B-B14F-4D97-AF65-F5344CB8AC3E}">
        <p14:creationId xmlns:p14="http://schemas.microsoft.com/office/powerpoint/2010/main" val="2047114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Networking Lunch</a:t>
            </a:r>
            <a:br>
              <a:rPr lang="en-US" i="1" dirty="0"/>
            </a:br>
            <a:r>
              <a:rPr lang="en-US" i="1" dirty="0"/>
              <a:t>11:30 to 12:30</a:t>
            </a:r>
          </a:p>
        </p:txBody>
      </p:sp>
    </p:spTree>
    <p:extLst>
      <p:ext uri="{BB962C8B-B14F-4D97-AF65-F5344CB8AC3E}">
        <p14:creationId xmlns:p14="http://schemas.microsoft.com/office/powerpoint/2010/main" val="3513525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33B9-7CEC-4192-A337-D77829E5A2B6}"/>
              </a:ext>
            </a:extLst>
          </p:cNvPr>
          <p:cNvSpPr>
            <a:spLocks noGrp="1"/>
          </p:cNvSpPr>
          <p:nvPr>
            <p:ph type="title"/>
          </p:nvPr>
        </p:nvSpPr>
        <p:spPr/>
        <p:txBody>
          <a:bodyPr/>
          <a:lstStyle/>
          <a:p>
            <a:r>
              <a:rPr lang="en-US" dirty="0"/>
              <a:t>Contract and Timeline</a:t>
            </a:r>
            <a:br>
              <a:rPr lang="en-US" dirty="0"/>
            </a:br>
            <a:r>
              <a:rPr lang="en-US" sz="2800" b="0" dirty="0"/>
              <a:t>by Mr. Taylor</a:t>
            </a:r>
          </a:p>
        </p:txBody>
      </p:sp>
    </p:spTree>
    <p:extLst>
      <p:ext uri="{BB962C8B-B14F-4D97-AF65-F5344CB8AC3E}">
        <p14:creationId xmlns:p14="http://schemas.microsoft.com/office/powerpoint/2010/main" val="3154107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a:xfrm>
            <a:off x="681135" y="1604866"/>
            <a:ext cx="8229600" cy="4092753"/>
          </a:xfrm>
        </p:spPr>
        <p:txBody>
          <a:bodyPr anchor="t">
            <a:normAutofit/>
          </a:bodyPr>
          <a:lstStyle/>
          <a:p>
            <a:pPr lvl="1">
              <a:buFont typeface="Arial" panose="020B0604020202020204" pitchFamily="34" charset="0"/>
              <a:buChar char="•"/>
            </a:pPr>
            <a:r>
              <a:rPr lang="en-US" dirty="0">
                <a:solidFill>
                  <a:schemeClr val="accent1">
                    <a:lumMod val="75000"/>
                  </a:schemeClr>
                </a:solidFill>
              </a:rPr>
              <a:t>July 24, 2018- Industry Day </a:t>
            </a:r>
          </a:p>
          <a:p>
            <a:pPr marL="457200" lvl="1" indent="0">
              <a:buNone/>
            </a:pPr>
            <a:endParaRPr lang="en-US" dirty="0">
              <a:solidFill>
                <a:schemeClr val="accent1">
                  <a:lumMod val="75000"/>
                </a:schemeClr>
              </a:solidFill>
            </a:endParaRPr>
          </a:p>
          <a:p>
            <a:pPr lvl="1">
              <a:buFont typeface="Arial" panose="020B0604020202020204" pitchFamily="34" charset="0"/>
              <a:buChar char="•"/>
            </a:pPr>
            <a:r>
              <a:rPr lang="en-US" dirty="0">
                <a:solidFill>
                  <a:schemeClr val="accent1">
                    <a:lumMod val="75000"/>
                  </a:schemeClr>
                </a:solidFill>
              </a:rPr>
              <a:t>July 31, 2018 - Capabilities Statements due</a:t>
            </a:r>
          </a:p>
          <a:p>
            <a:pPr marL="457200" lvl="1" indent="0">
              <a:buNone/>
            </a:pPr>
            <a:endParaRPr lang="en-US" dirty="0">
              <a:solidFill>
                <a:schemeClr val="accent1">
                  <a:lumMod val="75000"/>
                </a:schemeClr>
              </a:solidFill>
            </a:endParaRPr>
          </a:p>
          <a:p>
            <a:pPr lvl="1">
              <a:buFont typeface="Arial" panose="020B0604020202020204" pitchFamily="34" charset="0"/>
              <a:buChar char="•"/>
            </a:pPr>
            <a:r>
              <a:rPr lang="en-US" dirty="0">
                <a:solidFill>
                  <a:schemeClr val="accent1">
                    <a:lumMod val="75000"/>
                  </a:schemeClr>
                </a:solidFill>
              </a:rPr>
              <a:t>Late Summer 2018 - estimated solicitation date</a:t>
            </a:r>
          </a:p>
          <a:p>
            <a:pPr marL="457200" lvl="1" indent="0">
              <a:buNone/>
            </a:pPr>
            <a:endParaRPr lang="en-US" dirty="0">
              <a:solidFill>
                <a:schemeClr val="accent1">
                  <a:lumMod val="75000"/>
                </a:schemeClr>
              </a:solidFill>
            </a:endParaRPr>
          </a:p>
          <a:p>
            <a:pPr lvl="1">
              <a:buFont typeface="Arial" panose="020B0604020202020204" pitchFamily="34" charset="0"/>
              <a:buChar char="•"/>
            </a:pPr>
            <a:r>
              <a:rPr lang="en-US" dirty="0">
                <a:solidFill>
                  <a:schemeClr val="accent1">
                    <a:lumMod val="75000"/>
                  </a:schemeClr>
                </a:solidFill>
              </a:rPr>
              <a:t>Winter CY 2018 -  estimated award date</a:t>
            </a:r>
          </a:p>
          <a:p>
            <a:pPr>
              <a:buFont typeface="Arial" panose="020B0604020202020204" pitchFamily="34" charset="0"/>
              <a:buChar char="•"/>
            </a:pPr>
            <a:endParaRPr lang="en-US" sz="2800" dirty="0"/>
          </a:p>
        </p:txBody>
      </p:sp>
    </p:spTree>
    <p:extLst>
      <p:ext uri="{BB962C8B-B14F-4D97-AF65-F5344CB8AC3E}">
        <p14:creationId xmlns:p14="http://schemas.microsoft.com/office/powerpoint/2010/main" val="3000190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Contract Data</a:t>
            </a:r>
            <a:endParaRPr lang="en-US" dirty="0">
              <a:solidFill>
                <a:srgbClr val="FF0000"/>
              </a:solidFill>
            </a:endParaRPr>
          </a:p>
        </p:txBody>
      </p:sp>
      <p:sp>
        <p:nvSpPr>
          <p:cNvPr id="3" name="Content Placeholder 2"/>
          <p:cNvSpPr>
            <a:spLocks noGrp="1"/>
          </p:cNvSpPr>
          <p:nvPr>
            <p:ph idx="1"/>
          </p:nvPr>
        </p:nvSpPr>
        <p:spPr>
          <a:xfrm>
            <a:off x="444617" y="1642190"/>
            <a:ext cx="8104504" cy="4877890"/>
          </a:xfrm>
        </p:spPr>
        <p:txBody>
          <a:bodyPr anchor="t">
            <a:noAutofit/>
          </a:bodyPr>
          <a:lstStyle/>
          <a:p>
            <a:pPr>
              <a:spcBef>
                <a:spcPts val="0"/>
              </a:spcBef>
            </a:pPr>
            <a:r>
              <a:rPr lang="en-US" sz="2600" dirty="0"/>
              <a:t>This is a CFM Contract(s) for Office of Real Property Projects</a:t>
            </a:r>
          </a:p>
          <a:p>
            <a:pPr marL="0" indent="0">
              <a:spcBef>
                <a:spcPts val="0"/>
              </a:spcBef>
              <a:buNone/>
            </a:pPr>
            <a:endParaRPr lang="en-US" sz="2600" dirty="0"/>
          </a:p>
          <a:p>
            <a:pPr>
              <a:spcBef>
                <a:spcPts val="0"/>
              </a:spcBef>
            </a:pPr>
            <a:r>
              <a:rPr lang="en-US" sz="2600" dirty="0"/>
              <a:t>One base year, four (4) one-year options</a:t>
            </a:r>
          </a:p>
          <a:p>
            <a:pPr marL="0" indent="0">
              <a:spcBef>
                <a:spcPts val="0"/>
              </a:spcBef>
              <a:buNone/>
            </a:pPr>
            <a:endParaRPr lang="en-US" sz="2600" dirty="0"/>
          </a:p>
          <a:p>
            <a:pPr>
              <a:spcBef>
                <a:spcPts val="0"/>
              </a:spcBef>
            </a:pPr>
            <a:r>
              <a:rPr lang="en-US" sz="2600" dirty="0"/>
              <a:t>Minimum: $1,000</a:t>
            </a:r>
          </a:p>
          <a:p>
            <a:pPr marL="0" indent="0">
              <a:spcBef>
                <a:spcPts val="0"/>
              </a:spcBef>
              <a:buNone/>
            </a:pPr>
            <a:endParaRPr lang="en-US" sz="2600" dirty="0"/>
          </a:p>
          <a:p>
            <a:pPr>
              <a:spcBef>
                <a:spcPts val="0"/>
              </a:spcBef>
            </a:pPr>
            <a:r>
              <a:rPr lang="en-US" sz="2600" dirty="0"/>
              <a:t>Maximum: $15,000,000 per contract </a:t>
            </a:r>
          </a:p>
          <a:p>
            <a:pPr marL="0" indent="0">
              <a:spcBef>
                <a:spcPts val="0"/>
              </a:spcBef>
              <a:buNone/>
            </a:pPr>
            <a:endParaRPr lang="en-US" sz="2600" dirty="0"/>
          </a:p>
          <a:p>
            <a:pPr>
              <a:spcBef>
                <a:spcPts val="0"/>
              </a:spcBef>
            </a:pPr>
            <a:r>
              <a:rPr lang="en-US" sz="2600" dirty="0"/>
              <a:t>Multiple Award Indefinite Quantity Indefinite Delivery (IDIQ) Contract</a:t>
            </a:r>
          </a:p>
          <a:p>
            <a:pPr marL="0" indent="0">
              <a:spcBef>
                <a:spcPts val="0"/>
              </a:spcBef>
              <a:buNone/>
            </a:pPr>
            <a:endParaRPr lang="en-US" dirty="0">
              <a:solidFill>
                <a:srgbClr val="FF0000"/>
              </a:solidFill>
            </a:endParaRPr>
          </a:p>
          <a:p>
            <a:pPr marL="457200" lvl="1" indent="0">
              <a:spcBef>
                <a:spcPts val="0"/>
              </a:spcBef>
              <a:buNone/>
            </a:pPr>
            <a:endParaRPr lang="en-US" sz="2400" dirty="0"/>
          </a:p>
        </p:txBody>
      </p:sp>
    </p:spTree>
    <p:extLst>
      <p:ext uri="{BB962C8B-B14F-4D97-AF65-F5344CB8AC3E}">
        <p14:creationId xmlns:p14="http://schemas.microsoft.com/office/powerpoint/2010/main" val="1421883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Capabilities Statement</a:t>
            </a:r>
          </a:p>
        </p:txBody>
      </p:sp>
      <p:sp>
        <p:nvSpPr>
          <p:cNvPr id="3" name="Content Placeholder 2"/>
          <p:cNvSpPr>
            <a:spLocks noGrp="1"/>
          </p:cNvSpPr>
          <p:nvPr>
            <p:ph idx="1"/>
          </p:nvPr>
        </p:nvSpPr>
        <p:spPr/>
        <p:txBody>
          <a:bodyPr anchor="t">
            <a:normAutofit fontScale="85000" lnSpcReduction="10000"/>
          </a:bodyPr>
          <a:lstStyle/>
          <a:p>
            <a:r>
              <a:rPr lang="en-US" sz="2800" dirty="0"/>
              <a:t>Firms are not required to submit a capabilities statement, but they are strongly encouraged to do so.</a:t>
            </a:r>
          </a:p>
          <a:p>
            <a:r>
              <a:rPr lang="en-US" sz="2800" dirty="0"/>
              <a:t>Capabilities statements are not proposals and are not evaluated for award. Rather, they are used as part of VA’s market research to determine  an acquisition strategy</a:t>
            </a:r>
          </a:p>
          <a:p>
            <a:r>
              <a:rPr lang="en-US" sz="2800" dirty="0"/>
              <a:t>Acquisition strategy includes the decision of whether there is a sufficient number of capable firms to justify a procurement be set-aside.</a:t>
            </a:r>
          </a:p>
          <a:p>
            <a:r>
              <a:rPr lang="en-US" sz="2800" dirty="0"/>
              <a:t>Firms may provide an attachment to ask or answer questions and provide suggestions</a:t>
            </a:r>
          </a:p>
          <a:p>
            <a:r>
              <a:rPr lang="en-US" sz="2800" dirty="0"/>
              <a:t>Due July 31, 2018 (see </a:t>
            </a:r>
            <a:r>
              <a:rPr lang="en-US" sz="2800" dirty="0">
                <a:hlinkClick r:id="rId2"/>
              </a:rPr>
              <a:t>https://www.fbo.gov/?s=opportunity&amp;mode=form&amp;id=29506d9863ebdaf2b04a44873dd8c204&amp;tab=core&amp;_cview=1</a:t>
            </a:r>
            <a:r>
              <a:rPr lang="en-US" sz="2800" dirty="0"/>
              <a:t>)</a:t>
            </a:r>
          </a:p>
          <a:p>
            <a:endParaRPr lang="en-US" sz="2800" dirty="0"/>
          </a:p>
        </p:txBody>
      </p:sp>
    </p:spTree>
    <p:extLst>
      <p:ext uri="{BB962C8B-B14F-4D97-AF65-F5344CB8AC3E}">
        <p14:creationId xmlns:p14="http://schemas.microsoft.com/office/powerpoint/2010/main" val="3217574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414130" y="134472"/>
            <a:ext cx="6543040" cy="993588"/>
          </a:xfrm>
          <a:prstGeom prst="rect">
            <a:avLst/>
          </a:prstGeom>
        </p:spPr>
        <p:txBody>
          <a:bodyPr/>
          <a:lstStyle>
            <a:lvl1pPr algn="ctr" defTabSz="457200" rtl="0" eaLnBrk="1" latinLnBrk="0" hangingPunct="1">
              <a:spcBef>
                <a:spcPct val="0"/>
              </a:spcBef>
              <a:buNone/>
              <a:defRPr sz="3800" b="1" kern="1200">
                <a:solidFill>
                  <a:schemeClr val="tx1"/>
                </a:solidFill>
                <a:latin typeface="Calibri"/>
                <a:ea typeface="+mj-ea"/>
                <a:cs typeface="Calibri"/>
              </a:defRPr>
            </a:lvl1pPr>
          </a:lstStyle>
          <a:p>
            <a:r>
              <a:rPr lang="en-US" dirty="0"/>
              <a:t>Potential Procurement Considerations (Basic List)</a:t>
            </a:r>
          </a:p>
        </p:txBody>
      </p:sp>
      <p:graphicFrame>
        <p:nvGraphicFramePr>
          <p:cNvPr id="6" name="Table 5"/>
          <p:cNvGraphicFramePr>
            <a:graphicFrameLocks noGrp="1"/>
          </p:cNvGraphicFramePr>
          <p:nvPr>
            <p:extLst>
              <p:ext uri="{D42A27DB-BD31-4B8C-83A1-F6EECF244321}">
                <p14:modId xmlns:p14="http://schemas.microsoft.com/office/powerpoint/2010/main" val="443266319"/>
              </p:ext>
            </p:extLst>
          </p:nvPr>
        </p:nvGraphicFramePr>
        <p:xfrm>
          <a:off x="457200" y="1437734"/>
          <a:ext cx="8378456" cy="5090160"/>
        </p:xfrm>
        <a:graphic>
          <a:graphicData uri="http://schemas.openxmlformats.org/drawingml/2006/table">
            <a:tbl>
              <a:tblPr firstRow="1" bandRow="1">
                <a:tableStyleId>{5940675A-B579-460E-94D1-54222C63F5DA}</a:tableStyleId>
              </a:tblPr>
              <a:tblGrid>
                <a:gridCol w="4110830">
                  <a:extLst>
                    <a:ext uri="{9D8B030D-6E8A-4147-A177-3AD203B41FA5}">
                      <a16:colId xmlns:a16="http://schemas.microsoft.com/office/drawing/2014/main" val="20000"/>
                    </a:ext>
                  </a:extLst>
                </a:gridCol>
                <a:gridCol w="4267626">
                  <a:extLst>
                    <a:ext uri="{9D8B030D-6E8A-4147-A177-3AD203B41FA5}">
                      <a16:colId xmlns:a16="http://schemas.microsoft.com/office/drawing/2014/main" val="20001"/>
                    </a:ext>
                  </a:extLst>
                </a:gridCol>
              </a:tblGrid>
              <a:tr h="370840">
                <a:tc>
                  <a:txBody>
                    <a:bodyPr/>
                    <a:lstStyle/>
                    <a:p>
                      <a:pPr algn="ctr"/>
                      <a:r>
                        <a:rPr lang="en-US" sz="2000" b="1" dirty="0">
                          <a:solidFill>
                            <a:schemeClr val="accent1">
                              <a:lumMod val="75000"/>
                            </a:schemeClr>
                          </a:solidFill>
                        </a:rPr>
                        <a:t>Submission Requirements</a:t>
                      </a:r>
                    </a:p>
                  </a:txBody>
                  <a:tcPr/>
                </a:tc>
                <a:tc>
                  <a:txBody>
                    <a:bodyPr/>
                    <a:lstStyle/>
                    <a:p>
                      <a:pPr algn="ctr"/>
                      <a:r>
                        <a:rPr lang="en-US" sz="2000" b="1" dirty="0">
                          <a:solidFill>
                            <a:schemeClr val="accent1">
                              <a:lumMod val="75000"/>
                            </a:schemeClr>
                          </a:solidFill>
                        </a:rPr>
                        <a:t>Evaluation</a:t>
                      </a:r>
                      <a:r>
                        <a:rPr lang="en-US" sz="2000" b="1" baseline="0" dirty="0">
                          <a:solidFill>
                            <a:schemeClr val="accent1">
                              <a:lumMod val="75000"/>
                            </a:schemeClr>
                          </a:solidFill>
                        </a:rPr>
                        <a:t> Factors</a:t>
                      </a:r>
                      <a:endParaRPr lang="en-US" sz="2000" b="1" dirty="0">
                        <a:solidFill>
                          <a:schemeClr val="accent1">
                            <a:lumMod val="75000"/>
                          </a:schemeClr>
                        </a:solidFill>
                      </a:endParaRPr>
                    </a:p>
                  </a:txBody>
                  <a:tcPr/>
                </a:tc>
                <a:extLst>
                  <a:ext uri="{0D108BD9-81ED-4DB2-BD59-A6C34878D82A}">
                    <a16:rowId xmlns:a16="http://schemas.microsoft.com/office/drawing/2014/main" val="10000"/>
                  </a:ext>
                </a:extLst>
              </a:tr>
              <a:tr h="4429760">
                <a:tc>
                  <a:txBody>
                    <a:bodyPr/>
                    <a:lstStyle/>
                    <a:p>
                      <a:pPr marL="285750" indent="-285750">
                        <a:buFont typeface="Arial" panose="020B0604020202020204" pitchFamily="34" charset="0"/>
                        <a:buChar char="•"/>
                      </a:pPr>
                      <a:r>
                        <a:rPr lang="en-US" sz="1600" dirty="0">
                          <a:solidFill>
                            <a:schemeClr val="accent1">
                              <a:lumMod val="75000"/>
                            </a:schemeClr>
                          </a:solidFill>
                        </a:rPr>
                        <a:t>Proposals shall be in writing</a:t>
                      </a:r>
                    </a:p>
                    <a:p>
                      <a:pPr marL="285750" indent="-285750">
                        <a:buFont typeface="Arial" panose="020B0604020202020204" pitchFamily="34" charset="0"/>
                        <a:buChar char="•"/>
                      </a:pPr>
                      <a:r>
                        <a:rPr lang="en-US" sz="1600" dirty="0">
                          <a:solidFill>
                            <a:schemeClr val="accent1">
                              <a:lumMod val="75000"/>
                            </a:schemeClr>
                          </a:solidFill>
                        </a:rPr>
                        <a:t>VA will not accept telephonic, telegraphic, facsimile</a:t>
                      </a:r>
                      <a:endParaRPr lang="en-US" sz="1600" baseline="0" dirty="0">
                        <a:solidFill>
                          <a:schemeClr val="accent1">
                            <a:lumMod val="75000"/>
                          </a:schemeClr>
                        </a:solidFill>
                      </a:endParaRPr>
                    </a:p>
                    <a:p>
                      <a:pPr marL="285750" indent="-285750">
                        <a:buFont typeface="Arial" panose="020B0604020202020204" pitchFamily="34" charset="0"/>
                        <a:buChar char="•"/>
                      </a:pPr>
                      <a:r>
                        <a:rPr lang="en-US" sz="1600" baseline="0" dirty="0">
                          <a:solidFill>
                            <a:schemeClr val="accent1">
                              <a:lumMod val="75000"/>
                            </a:schemeClr>
                          </a:solidFill>
                        </a:rPr>
                        <a:t>VA will not pay any costs incurred by offerors for developing and submitting proposals</a:t>
                      </a:r>
                    </a:p>
                    <a:p>
                      <a:pPr marL="285750" indent="-285750">
                        <a:buFont typeface="Arial" panose="020B0604020202020204" pitchFamily="34" charset="0"/>
                        <a:buChar char="•"/>
                      </a:pPr>
                      <a:r>
                        <a:rPr lang="en-US" sz="1600" baseline="0" dirty="0">
                          <a:solidFill>
                            <a:schemeClr val="accent1">
                              <a:lumMod val="75000"/>
                            </a:schemeClr>
                          </a:solidFill>
                        </a:rPr>
                        <a:t>Initial proposal should contain the offeror’s best terms for technical and price</a:t>
                      </a:r>
                    </a:p>
                    <a:p>
                      <a:pPr marL="285750" indent="-285750">
                        <a:buFont typeface="Arial" panose="020B0604020202020204" pitchFamily="34" charset="0"/>
                        <a:buChar char="•"/>
                      </a:pPr>
                      <a:r>
                        <a:rPr lang="en-US" sz="1600" baseline="0" dirty="0">
                          <a:solidFill>
                            <a:schemeClr val="accent1">
                              <a:lumMod val="75000"/>
                            </a:schemeClr>
                          </a:solidFill>
                        </a:rPr>
                        <a:t>Responsive Offerors will submit proposals in two (2) severable parts:</a:t>
                      </a:r>
                    </a:p>
                    <a:p>
                      <a:pPr marL="742950" lvl="1" indent="-285750">
                        <a:buFont typeface="Arial" panose="020B0604020202020204" pitchFamily="34" charset="0"/>
                        <a:buChar char="•"/>
                      </a:pPr>
                      <a:r>
                        <a:rPr lang="en-US" sz="1600" baseline="0" dirty="0">
                          <a:solidFill>
                            <a:schemeClr val="accent1">
                              <a:lumMod val="75000"/>
                            </a:schemeClr>
                          </a:solidFill>
                        </a:rPr>
                        <a:t>Price Proposal on SF1449,</a:t>
                      </a:r>
                    </a:p>
                    <a:p>
                      <a:pPr marL="1200150" lvl="2" indent="-285750">
                        <a:buFont typeface="Arial" panose="020B0604020202020204" pitchFamily="34" charset="0"/>
                        <a:buChar char="•"/>
                      </a:pPr>
                      <a:r>
                        <a:rPr lang="en-US" sz="1600" baseline="0" dirty="0">
                          <a:solidFill>
                            <a:schemeClr val="accent1">
                              <a:lumMod val="75000"/>
                            </a:schemeClr>
                          </a:solidFill>
                        </a:rPr>
                        <a:t>Signed SF1449 RFP</a:t>
                      </a:r>
                    </a:p>
                    <a:p>
                      <a:pPr marL="1200150" lvl="2" indent="-285750">
                        <a:buFont typeface="Arial" panose="020B0604020202020204" pitchFamily="34" charset="0"/>
                        <a:buChar char="•"/>
                      </a:pPr>
                      <a:r>
                        <a:rPr lang="en-US" sz="1600" baseline="0" dirty="0">
                          <a:solidFill>
                            <a:schemeClr val="accent1">
                              <a:lumMod val="75000"/>
                            </a:schemeClr>
                          </a:solidFill>
                        </a:rPr>
                        <a:t>Signed SF30 Amendments</a:t>
                      </a:r>
                    </a:p>
                    <a:p>
                      <a:pPr marL="742950" lvl="1" indent="-285750">
                        <a:buFont typeface="Arial" panose="020B0604020202020204" pitchFamily="34" charset="0"/>
                        <a:buChar char="•"/>
                      </a:pPr>
                      <a:r>
                        <a:rPr lang="en-US" sz="1600" baseline="0" dirty="0">
                          <a:solidFill>
                            <a:schemeClr val="accent1">
                              <a:lumMod val="75000"/>
                            </a:schemeClr>
                          </a:solidFill>
                        </a:rPr>
                        <a:t>Technical Proposal (shall not include cost or price information)</a:t>
                      </a:r>
                    </a:p>
                    <a:p>
                      <a:pPr marL="285750" lvl="0" indent="-285750">
                        <a:buFont typeface="Arial" panose="020B0604020202020204" pitchFamily="34" charset="0"/>
                        <a:buChar char="•"/>
                      </a:pPr>
                      <a:r>
                        <a:rPr lang="en-US" sz="1600" baseline="0" dirty="0">
                          <a:solidFill>
                            <a:schemeClr val="accent1">
                              <a:lumMod val="75000"/>
                            </a:schemeClr>
                          </a:solidFill>
                        </a:rPr>
                        <a:t>Past Performance Questionnaires/ CPARS</a:t>
                      </a:r>
                    </a:p>
                    <a:p>
                      <a:pPr marL="0" lvl="0" indent="0">
                        <a:buFont typeface="Arial" panose="020B0604020202020204" pitchFamily="34" charset="0"/>
                        <a:buNone/>
                      </a:pPr>
                      <a:endParaRPr lang="en-US" sz="1200" baseline="0" dirty="0">
                        <a:solidFill>
                          <a:schemeClr val="accent1">
                            <a:lumMod val="75000"/>
                          </a:schemeClr>
                        </a:solidFill>
                      </a:endParaRPr>
                    </a:p>
                    <a:p>
                      <a:pPr marL="0" lvl="0" indent="0">
                        <a:buFontTx/>
                        <a:buNone/>
                      </a:pPr>
                      <a:r>
                        <a:rPr lang="en-US" sz="1600" baseline="0" dirty="0">
                          <a:solidFill>
                            <a:schemeClr val="accent1">
                              <a:lumMod val="75000"/>
                            </a:schemeClr>
                          </a:solidFill>
                        </a:rPr>
                        <a:t>Note: This slide is not all inclusive.</a:t>
                      </a:r>
                      <a:endParaRPr lang="en-US" sz="1200" dirty="0">
                        <a:solidFill>
                          <a:schemeClr val="accent1">
                            <a:lumMod val="75000"/>
                          </a:schemeClr>
                        </a:solidFill>
                      </a:endParaRP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Best value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Technical non-priced factors when combined are approximately equal to price,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The Government may make trade-offs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The evaluation will be conducted on the factors specified in the Solicitation which are listed in descending order of importance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 All sub-factors will be listed in descending order of importance</a:t>
                      </a:r>
                    </a:p>
                    <a:p>
                      <a:pPr marL="400050" marR="0" lvl="0" indent="-400050" algn="l" defTabSz="457200" rtl="0" eaLnBrk="1" fontAlgn="auto" latinLnBrk="0" hangingPunct="1">
                        <a:lnSpc>
                          <a:spcPct val="100000"/>
                        </a:lnSpc>
                        <a:spcBef>
                          <a:spcPts val="0"/>
                        </a:spcBef>
                        <a:spcAft>
                          <a:spcPts val="0"/>
                        </a:spcAft>
                        <a:buClrTx/>
                        <a:buSzTx/>
                        <a:buFontTx/>
                        <a:buAutoNum type="romanLcParenBoth"/>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Technical Evaluation Factors</a:t>
                      </a:r>
                    </a:p>
                    <a:p>
                      <a:pPr marL="800100" marR="0" lvl="1" indent="-342900" algn="l" defTabSz="457200" rtl="0" eaLnBrk="1" fontAlgn="auto" latinLnBrk="0" hangingPunct="1">
                        <a:lnSpc>
                          <a:spcPct val="100000"/>
                        </a:lnSpc>
                        <a:spcBef>
                          <a:spcPts val="0"/>
                        </a:spcBef>
                        <a:spcAft>
                          <a:spcPts val="0"/>
                        </a:spcAft>
                        <a:buClrTx/>
                        <a:buSzTx/>
                        <a:buFontTx/>
                        <a:buAutoNum type="arabicParenR"/>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Capability to Perform</a:t>
                      </a:r>
                    </a:p>
                    <a:p>
                      <a:pPr marL="1257300" marR="0" lvl="2"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Experience (Projects by Type)</a:t>
                      </a:r>
                    </a:p>
                    <a:p>
                      <a:pPr marL="1257300" marR="0" lvl="2" indent="-342900" algn="l" defTabSz="457200" rtl="0" eaLnBrk="1" fontAlgn="auto" latinLnBrk="0" hangingPunct="1">
                        <a:lnSpc>
                          <a:spcPct val="100000"/>
                        </a:lnSpc>
                        <a:spcBef>
                          <a:spcPts val="0"/>
                        </a:spcBef>
                        <a:spcAft>
                          <a:spcPts val="0"/>
                        </a:spcAft>
                        <a:buClrTx/>
                        <a:buSzTx/>
                        <a:buFontTx/>
                        <a:buAutoNum type="alphaUcPeriod"/>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Key Personnel (Resumes/CV)</a:t>
                      </a:r>
                    </a:p>
                    <a:p>
                      <a:pPr marL="800100" marR="0" lvl="1" indent="-342900" algn="l" defTabSz="457200" rtl="0" eaLnBrk="1" fontAlgn="auto" latinLnBrk="0" hangingPunct="1">
                        <a:lnSpc>
                          <a:spcPct val="100000"/>
                        </a:lnSpc>
                        <a:spcBef>
                          <a:spcPts val="0"/>
                        </a:spcBef>
                        <a:spcAft>
                          <a:spcPts val="0"/>
                        </a:spcAft>
                        <a:buClrTx/>
                        <a:buSzTx/>
                        <a:buFontTx/>
                        <a:buAutoNum type="arabicParenR"/>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Organizational Structure/Management</a:t>
                      </a:r>
                    </a:p>
                    <a:p>
                      <a:pPr marL="1257300" marR="0" lvl="2"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Organizational Team Structure </a:t>
                      </a:r>
                    </a:p>
                    <a:p>
                      <a:pPr marL="1257300" marR="0" lvl="2" indent="-342900" algn="l" defTabSz="457200" rtl="0" eaLnBrk="1" fontAlgn="auto" latinLnBrk="0" hangingPunct="1">
                        <a:lnSpc>
                          <a:spcPct val="100000"/>
                        </a:lnSpc>
                        <a:spcBef>
                          <a:spcPts val="0"/>
                        </a:spcBef>
                        <a:spcAft>
                          <a:spcPts val="0"/>
                        </a:spcAft>
                        <a:buClrTx/>
                        <a:buSzTx/>
                        <a:buFontTx/>
                        <a:buAutoNum type="alphaUcPeriod"/>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Management Plan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75000"/>
                            </a:schemeClr>
                          </a:solidFill>
                          <a:effectLst/>
                          <a:uLnTx/>
                          <a:uFillTx/>
                          <a:latin typeface="+mn-lt"/>
                          <a:ea typeface="+mn-ea"/>
                          <a:cs typeface="+mn-cs"/>
                        </a:rPr>
                        <a:t>3)    Past Performance</a:t>
                      </a:r>
                    </a:p>
                    <a:p>
                      <a:pPr marL="342900" lvl="0" indent="-342900">
                        <a:buAutoNum type="romanLcParenBoth"/>
                      </a:pPr>
                      <a:r>
                        <a:rPr lang="en-US" sz="1600" baseline="0" dirty="0">
                          <a:solidFill>
                            <a:schemeClr val="accent1">
                              <a:lumMod val="75000"/>
                            </a:schemeClr>
                          </a:solidFill>
                        </a:rPr>
                        <a:t>Price</a:t>
                      </a:r>
                      <a:endParaRPr lang="en-US" sz="1600" dirty="0">
                        <a:solidFill>
                          <a:schemeClr val="accent1">
                            <a:lumMod val="75000"/>
                          </a:schemeClr>
                        </a:solidFill>
                      </a:endParaRPr>
                    </a:p>
                    <a:p>
                      <a:pPr marL="400050" indent="-400050">
                        <a:buAutoNum type="romanLcParenBoth"/>
                      </a:pPr>
                      <a:endParaRPr lang="en-US" sz="1400" dirty="0">
                        <a:solidFill>
                          <a:schemeClr val="accent1">
                            <a:lumMod val="75000"/>
                          </a:schemeClr>
                        </a:solidFill>
                      </a:endParaRPr>
                    </a:p>
                  </a:txBody>
                  <a:tcPr/>
                </a:tc>
                <a:extLst>
                  <a:ext uri="{0D108BD9-81ED-4DB2-BD59-A6C34878D82A}">
                    <a16:rowId xmlns:a16="http://schemas.microsoft.com/office/drawing/2014/main" val="10001"/>
                  </a:ext>
                </a:extLst>
              </a:tr>
            </a:tbl>
          </a:graphicData>
        </a:graphic>
      </p:graphicFrame>
      <p:sp>
        <p:nvSpPr>
          <p:cNvPr id="2" name="Slide Number Placeholder 1">
            <a:extLst>
              <a:ext uri="{FF2B5EF4-FFF2-40B4-BE49-F238E27FC236}">
                <a16:creationId xmlns:a16="http://schemas.microsoft.com/office/drawing/2014/main" id="{4A5052FE-9975-44DA-8C98-0F8F14CD772B}"/>
              </a:ext>
            </a:extLst>
          </p:cNvPr>
          <p:cNvSpPr>
            <a:spLocks noGrp="1"/>
          </p:cNvSpPr>
          <p:nvPr>
            <p:ph type="sldNum" sz="quarter" idx="12"/>
          </p:nvPr>
        </p:nvSpPr>
        <p:spPr>
          <a:xfrm>
            <a:off x="6808177" y="6608027"/>
            <a:ext cx="2133600" cy="229541"/>
          </a:xfrm>
        </p:spPr>
        <p:txBody>
          <a:bodyPr/>
          <a:lstStyle/>
          <a:p>
            <a:fld id="{7F1AE4E5-0FDC-2E47-A389-F384B0D95246}" type="slidenum">
              <a:rPr lang="en-US" smtClean="0">
                <a:solidFill>
                  <a:schemeClr val="tx1"/>
                </a:solidFill>
              </a:rPr>
              <a:t>20</a:t>
            </a:fld>
            <a:endParaRPr lang="en-US" dirty="0">
              <a:solidFill>
                <a:schemeClr val="tx1"/>
              </a:solidFill>
            </a:endParaRPr>
          </a:p>
        </p:txBody>
      </p:sp>
    </p:spTree>
    <p:extLst>
      <p:ext uri="{BB962C8B-B14F-4D97-AF65-F5344CB8AC3E}">
        <p14:creationId xmlns:p14="http://schemas.microsoft.com/office/powerpoint/2010/main" val="2931415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Fair Opportunity Procedures</a:t>
            </a:r>
          </a:p>
        </p:txBody>
      </p:sp>
      <p:sp>
        <p:nvSpPr>
          <p:cNvPr id="3" name="Content Placeholder 2"/>
          <p:cNvSpPr>
            <a:spLocks noGrp="1"/>
          </p:cNvSpPr>
          <p:nvPr>
            <p:ph idx="1"/>
          </p:nvPr>
        </p:nvSpPr>
        <p:spPr/>
        <p:txBody>
          <a:bodyPr>
            <a:normAutofit/>
          </a:bodyPr>
          <a:lstStyle/>
          <a:p>
            <a:pPr marL="0" indent="0">
              <a:buNone/>
            </a:pPr>
            <a:r>
              <a:rPr lang="en-US" sz="2800" dirty="0"/>
              <a:t>Fair opportunity per FAR 16.505(b)(1)</a:t>
            </a:r>
          </a:p>
          <a:p>
            <a:pPr marL="0" indent="0">
              <a:buNone/>
            </a:pPr>
            <a:r>
              <a:rPr lang="en-US" sz="2400" dirty="0"/>
              <a:t>The contracting officer shall—</a:t>
            </a:r>
          </a:p>
          <a:p>
            <a:pPr marL="457200" indent="-457200">
              <a:buAutoNum type="arabicParenBoth"/>
            </a:pPr>
            <a:r>
              <a:rPr lang="en-US" sz="2400" dirty="0"/>
              <a:t>Provide a fair notice of the intent to make a purchase, including a clear description of the supplies to be delivered or the services to be performed and the basis upon which the selection will be made to all contractors offering the required supplies or services under the multiple-award contract; and</a:t>
            </a:r>
          </a:p>
          <a:p>
            <a:pPr marL="457200" indent="-457200">
              <a:buAutoNum type="arabicParenBoth"/>
            </a:pPr>
            <a:r>
              <a:rPr lang="en-US" sz="2400" dirty="0"/>
              <a:t>Afford all contractors responding to the notice a fair opportunity to submit an offer and have that offer fairly considered.</a:t>
            </a:r>
          </a:p>
          <a:p>
            <a:pPr marL="0" indent="0">
              <a:buNone/>
            </a:pPr>
            <a:endParaRPr lang="en-US" sz="2800" dirty="0">
              <a:solidFill>
                <a:schemeClr val="tx2"/>
              </a:solidFill>
            </a:endParaRPr>
          </a:p>
        </p:txBody>
      </p:sp>
    </p:spTree>
    <p:extLst>
      <p:ext uri="{BB962C8B-B14F-4D97-AF65-F5344CB8AC3E}">
        <p14:creationId xmlns:p14="http://schemas.microsoft.com/office/powerpoint/2010/main" val="3563887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Pricing</a:t>
            </a:r>
          </a:p>
        </p:txBody>
      </p:sp>
      <p:sp>
        <p:nvSpPr>
          <p:cNvPr id="3" name="Content Placeholder 2"/>
          <p:cNvSpPr>
            <a:spLocks noGrp="1"/>
          </p:cNvSpPr>
          <p:nvPr>
            <p:ph idx="1"/>
          </p:nvPr>
        </p:nvSpPr>
        <p:spPr>
          <a:xfrm>
            <a:off x="1073020" y="1506894"/>
            <a:ext cx="6941976" cy="4806545"/>
          </a:xfrm>
        </p:spPr>
        <p:txBody>
          <a:bodyPr anchor="t">
            <a:normAutofit/>
          </a:bodyPr>
          <a:lstStyle/>
          <a:p>
            <a:pPr marL="0" indent="0">
              <a:buNone/>
            </a:pPr>
            <a:endParaRPr lang="en-US" sz="2800" dirty="0"/>
          </a:p>
          <a:p>
            <a:r>
              <a:rPr lang="en-US" sz="2800" dirty="0"/>
              <a:t>Firm Fixed Price</a:t>
            </a:r>
          </a:p>
          <a:p>
            <a:endParaRPr lang="en-US" sz="2800" dirty="0"/>
          </a:p>
          <a:p>
            <a:r>
              <a:rPr lang="en-US" sz="2800" dirty="0"/>
              <a:t>IDIQ level by Labor Categories</a:t>
            </a:r>
          </a:p>
          <a:p>
            <a:endParaRPr lang="en-US" sz="2800" dirty="0"/>
          </a:p>
          <a:p>
            <a:r>
              <a:rPr lang="en-US" sz="2800" dirty="0"/>
              <a:t>Anticipate Task Orders will be Firm Fixed Price</a:t>
            </a:r>
          </a:p>
        </p:txBody>
      </p:sp>
    </p:spTree>
    <p:extLst>
      <p:ext uri="{BB962C8B-B14F-4D97-AF65-F5344CB8AC3E}">
        <p14:creationId xmlns:p14="http://schemas.microsoft.com/office/powerpoint/2010/main" val="4245872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Firm Fixed Price</a:t>
            </a:r>
          </a:p>
        </p:txBody>
      </p:sp>
      <p:sp>
        <p:nvSpPr>
          <p:cNvPr id="3" name="Content Placeholder 2"/>
          <p:cNvSpPr>
            <a:spLocks noGrp="1"/>
          </p:cNvSpPr>
          <p:nvPr>
            <p:ph idx="1"/>
          </p:nvPr>
        </p:nvSpPr>
        <p:spPr/>
        <p:txBody>
          <a:bodyPr anchor="t">
            <a:normAutofit fontScale="92500"/>
          </a:bodyPr>
          <a:lstStyle/>
          <a:p>
            <a:pPr marL="0" indent="0">
              <a:buNone/>
            </a:pPr>
            <a:r>
              <a:rPr lang="en-US" dirty="0"/>
              <a:t>A firm-fixed-price contract provides for a price that is not subject to any adjustment on the basis of the contractor’s cost experience in performing the contract. This contract type places upon the contractor maximum risk and full responsibility for all costs and resulting profit or loss. It provides maximum incentive for the contractor to control costs and perform effectively and imposes a minimum administrative burden upon the contracting parties. FAR 16.202-1</a:t>
            </a:r>
          </a:p>
        </p:txBody>
      </p:sp>
    </p:spTree>
    <p:extLst>
      <p:ext uri="{BB962C8B-B14F-4D97-AF65-F5344CB8AC3E}">
        <p14:creationId xmlns:p14="http://schemas.microsoft.com/office/powerpoint/2010/main" val="2775592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Socioeconomic Considerations </a:t>
            </a:r>
            <a:r>
              <a:rPr lang="en-US" dirty="0"/>
              <a:t>and the </a:t>
            </a:r>
            <a:br>
              <a:rPr lang="en-US" dirty="0"/>
            </a:br>
            <a:r>
              <a:rPr lang="en-US" dirty="0"/>
              <a:t>“Rule of Two”</a:t>
            </a:r>
            <a:endParaRPr lang="en-US" i="1" dirty="0"/>
          </a:p>
        </p:txBody>
      </p:sp>
    </p:spTree>
    <p:extLst>
      <p:ext uri="{BB962C8B-B14F-4D97-AF65-F5344CB8AC3E}">
        <p14:creationId xmlns:p14="http://schemas.microsoft.com/office/powerpoint/2010/main" val="2605776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Market Research Rule of Two</a:t>
            </a:r>
          </a:p>
        </p:txBody>
      </p:sp>
      <p:sp>
        <p:nvSpPr>
          <p:cNvPr id="3" name="Content Placeholder 2"/>
          <p:cNvSpPr>
            <a:spLocks noGrp="1"/>
          </p:cNvSpPr>
          <p:nvPr>
            <p:ph idx="1"/>
          </p:nvPr>
        </p:nvSpPr>
        <p:spPr>
          <a:xfrm>
            <a:off x="214604" y="1777481"/>
            <a:ext cx="8752114" cy="4806545"/>
          </a:xfrm>
        </p:spPr>
        <p:txBody>
          <a:bodyPr anchor="t">
            <a:normAutofit/>
          </a:bodyPr>
          <a:lstStyle/>
          <a:p>
            <a:r>
              <a:rPr lang="en-US" sz="2800" dirty="0"/>
              <a:t>On June 16, 2016, the U.S. Supreme Court reversed a lower court decision impacting the Department’s original implementation of the Veterans First Contracting Program. This is known as the “</a:t>
            </a:r>
            <a:r>
              <a:rPr lang="en-US" sz="2800" dirty="0" err="1"/>
              <a:t>Kingdomware</a:t>
            </a:r>
            <a:r>
              <a:rPr lang="en-US" sz="2800" dirty="0"/>
              <a:t> Decision” which enforced the Rule of 2 in VA Contracting</a:t>
            </a:r>
          </a:p>
          <a:p>
            <a:r>
              <a:rPr lang="en-US" sz="2800" dirty="0"/>
              <a:t>For SDVOSB and VOSB firms </a:t>
            </a:r>
            <a:r>
              <a:rPr lang="en-US" sz="2800" b="1" dirty="0"/>
              <a:t>Rule of Two is mandatory</a:t>
            </a:r>
            <a:r>
              <a:rPr lang="en-US" sz="2800" dirty="0"/>
              <a:t>, not discretionary and its text requires the Department to apply the Rule of Two to all contracting determinations, </a:t>
            </a:r>
            <a:r>
              <a:rPr lang="en-US" sz="2800" i="1" dirty="0"/>
              <a:t>including the issuance of each Task Order under an IDIQ contract</a:t>
            </a:r>
            <a:r>
              <a:rPr lang="en-US" sz="2800" dirty="0"/>
              <a:t>. </a:t>
            </a:r>
          </a:p>
          <a:p>
            <a:pPr>
              <a:buNone/>
            </a:pPr>
            <a:endParaRPr lang="en-US" b="1" dirty="0">
              <a:solidFill>
                <a:srgbClr val="FF0000"/>
              </a:solidFill>
            </a:endParaRPr>
          </a:p>
        </p:txBody>
      </p:sp>
    </p:spTree>
    <p:extLst>
      <p:ext uri="{BB962C8B-B14F-4D97-AF65-F5344CB8AC3E}">
        <p14:creationId xmlns:p14="http://schemas.microsoft.com/office/powerpoint/2010/main" val="1889402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720" y="0"/>
            <a:ext cx="7696200" cy="1341912"/>
          </a:xfrm>
        </p:spPr>
        <p:txBody>
          <a:bodyPr/>
          <a:lstStyle/>
          <a:p>
            <a:pPr algn="ctr"/>
            <a:r>
              <a:rPr lang="en-US" dirty="0"/>
              <a:t>Rule of Two</a:t>
            </a:r>
          </a:p>
        </p:txBody>
      </p:sp>
      <p:sp>
        <p:nvSpPr>
          <p:cNvPr id="3" name="Content Placeholder 2"/>
          <p:cNvSpPr>
            <a:spLocks noGrp="1"/>
          </p:cNvSpPr>
          <p:nvPr>
            <p:ph idx="1"/>
          </p:nvPr>
        </p:nvSpPr>
        <p:spPr>
          <a:xfrm>
            <a:off x="317241" y="1763485"/>
            <a:ext cx="8579379" cy="4806545"/>
          </a:xfrm>
        </p:spPr>
        <p:txBody>
          <a:bodyPr anchor="t"/>
          <a:lstStyle/>
          <a:p>
            <a:pPr>
              <a:buNone/>
            </a:pPr>
            <a:r>
              <a:rPr lang="en-US" sz="2800" b="1" dirty="0"/>
              <a:t>What is the “Rule of Two”? </a:t>
            </a:r>
          </a:p>
          <a:p>
            <a:pPr marL="0" indent="0">
              <a:buNone/>
            </a:pPr>
            <a:r>
              <a:rPr lang="en-US" sz="2800" dirty="0"/>
              <a:t>Provides that a contracting officer of the Department </a:t>
            </a:r>
            <a:r>
              <a:rPr lang="en-US" sz="2800" b="1" dirty="0"/>
              <a:t>shall award contracts</a:t>
            </a:r>
            <a:r>
              <a:rPr lang="en-US" sz="2800" dirty="0"/>
              <a:t> by restricting competition to Service Disabled Veteran-Owned Small Businesses and then Veteran Owned Small Business if the officer </a:t>
            </a:r>
            <a:r>
              <a:rPr lang="en-US" sz="2800" b="1" dirty="0"/>
              <a:t>reasonably expects </a:t>
            </a:r>
            <a:r>
              <a:rPr lang="en-US" sz="2800" dirty="0"/>
              <a:t>that at least two such businesses “... </a:t>
            </a:r>
            <a:r>
              <a:rPr lang="en-US" sz="2800" b="1" dirty="0"/>
              <a:t>will submit offers </a:t>
            </a:r>
            <a:r>
              <a:rPr lang="en-US" sz="2800" dirty="0"/>
              <a:t>and that the award can be made at a </a:t>
            </a:r>
            <a:r>
              <a:rPr lang="en-US" sz="2800" b="1" dirty="0"/>
              <a:t>fair and reasonable price </a:t>
            </a:r>
            <a:r>
              <a:rPr lang="en-US" sz="2800" dirty="0"/>
              <a:t>that offers </a:t>
            </a:r>
            <a:r>
              <a:rPr lang="en-US" sz="2800" b="1" dirty="0"/>
              <a:t>best value </a:t>
            </a:r>
            <a:r>
              <a:rPr lang="en-US" sz="2800" dirty="0"/>
              <a:t>to the United States.” 38 U. S. C.§8127(d) </a:t>
            </a:r>
          </a:p>
          <a:p>
            <a:pPr>
              <a:buNone/>
            </a:pPr>
            <a:endParaRPr lang="en-US" dirty="0"/>
          </a:p>
        </p:txBody>
      </p:sp>
    </p:spTree>
    <p:extLst>
      <p:ext uri="{BB962C8B-B14F-4D97-AF65-F5344CB8AC3E}">
        <p14:creationId xmlns:p14="http://schemas.microsoft.com/office/powerpoint/2010/main" val="1494910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 and </a:t>
            </a:r>
            <a:r>
              <a:rPr lang="en-US" dirty="0" err="1"/>
              <a:t>VETBiz</a:t>
            </a:r>
            <a:endParaRPr lang="en-US" dirty="0"/>
          </a:p>
        </p:txBody>
      </p:sp>
      <p:sp>
        <p:nvSpPr>
          <p:cNvPr id="3" name="Content Placeholder 2"/>
          <p:cNvSpPr>
            <a:spLocks noGrp="1"/>
          </p:cNvSpPr>
          <p:nvPr>
            <p:ph idx="1"/>
          </p:nvPr>
        </p:nvSpPr>
        <p:spPr/>
        <p:txBody>
          <a:bodyPr anchor="t">
            <a:normAutofit/>
          </a:bodyPr>
          <a:lstStyle/>
          <a:p>
            <a:pPr>
              <a:lnSpc>
                <a:spcPct val="90000"/>
              </a:lnSpc>
            </a:pPr>
            <a:r>
              <a:rPr lang="en-US" sz="2800" dirty="0">
                <a:solidFill>
                  <a:srgbClr val="376092"/>
                </a:solidFill>
              </a:rPr>
              <a:t>It is vital that Contractors be registered in the </a:t>
            </a:r>
            <a:r>
              <a:rPr lang="en-US" sz="2800" dirty="0">
                <a:solidFill>
                  <a:srgbClr val="376092"/>
                </a:solidFill>
                <a:hlinkClick r:id="rId2"/>
              </a:rPr>
              <a:t>www.sam.gov</a:t>
            </a:r>
            <a:r>
              <a:rPr lang="en-US" sz="2800" dirty="0">
                <a:solidFill>
                  <a:srgbClr val="376092"/>
                </a:solidFill>
              </a:rPr>
              <a:t> web page </a:t>
            </a:r>
          </a:p>
          <a:p>
            <a:pPr>
              <a:lnSpc>
                <a:spcPct val="90000"/>
              </a:lnSpc>
              <a:buNone/>
            </a:pPr>
            <a:endParaRPr lang="en-US" sz="2800" dirty="0">
              <a:solidFill>
                <a:srgbClr val="376092"/>
              </a:solidFill>
            </a:endParaRPr>
          </a:p>
          <a:p>
            <a:pPr>
              <a:lnSpc>
                <a:spcPct val="90000"/>
              </a:lnSpc>
            </a:pPr>
            <a:r>
              <a:rPr lang="en-US" sz="2800" dirty="0">
                <a:solidFill>
                  <a:srgbClr val="376092"/>
                </a:solidFill>
              </a:rPr>
              <a:t>It is vital that SDVOSB Contractors and VOSB Contractors be registered in both </a:t>
            </a:r>
            <a:r>
              <a:rPr lang="en-US" sz="2800" dirty="0">
                <a:solidFill>
                  <a:srgbClr val="376092"/>
                </a:solidFill>
                <a:hlinkClick r:id="rId3"/>
              </a:rPr>
              <a:t>www.sam.gov</a:t>
            </a:r>
            <a:r>
              <a:rPr lang="en-US" sz="2800" dirty="0">
                <a:solidFill>
                  <a:srgbClr val="376092"/>
                </a:solidFill>
              </a:rPr>
              <a:t> and </a:t>
            </a:r>
            <a:r>
              <a:rPr lang="en-US" sz="2800" dirty="0">
                <a:solidFill>
                  <a:srgbClr val="376092"/>
                </a:solidFill>
                <a:hlinkClick r:id="rId4"/>
              </a:rPr>
              <a:t>https://www.vip.vetbiz.va.gov/</a:t>
            </a:r>
            <a:r>
              <a:rPr lang="en-US" sz="2800" dirty="0">
                <a:solidFill>
                  <a:srgbClr val="376092"/>
                </a:solidFill>
              </a:rPr>
              <a:t> </a:t>
            </a:r>
          </a:p>
        </p:txBody>
      </p:sp>
    </p:spTree>
    <p:extLst>
      <p:ext uri="{BB962C8B-B14F-4D97-AF65-F5344CB8AC3E}">
        <p14:creationId xmlns:p14="http://schemas.microsoft.com/office/powerpoint/2010/main" val="1097202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for Small Business</a:t>
            </a:r>
          </a:p>
        </p:txBody>
      </p:sp>
      <p:sp>
        <p:nvSpPr>
          <p:cNvPr id="3" name="Content Placeholder 2"/>
          <p:cNvSpPr>
            <a:spLocks noGrp="1"/>
          </p:cNvSpPr>
          <p:nvPr>
            <p:ph idx="1"/>
          </p:nvPr>
        </p:nvSpPr>
        <p:spPr>
          <a:xfrm>
            <a:off x="457200" y="1600200"/>
            <a:ext cx="8229600" cy="4886691"/>
          </a:xfrm>
        </p:spPr>
        <p:txBody>
          <a:bodyPr>
            <a:normAutofit/>
          </a:bodyPr>
          <a:lstStyle/>
          <a:p>
            <a:pPr marL="0" indent="0" algn="ctr">
              <a:spcBef>
                <a:spcPts val="0"/>
              </a:spcBef>
              <a:buNone/>
            </a:pPr>
            <a:r>
              <a:rPr lang="en-US" dirty="0">
                <a:solidFill>
                  <a:srgbClr val="376092"/>
                </a:solidFill>
              </a:rPr>
              <a:t>Procurement Review Team Helpline</a:t>
            </a:r>
          </a:p>
          <a:p>
            <a:pPr marL="0" indent="0" algn="ctr">
              <a:spcBef>
                <a:spcPts val="0"/>
              </a:spcBef>
              <a:buNone/>
            </a:pPr>
            <a:r>
              <a:rPr lang="en-US" dirty="0">
                <a:solidFill>
                  <a:srgbClr val="376092"/>
                </a:solidFill>
              </a:rPr>
              <a:t>(202) 632-5378</a:t>
            </a:r>
          </a:p>
          <a:p>
            <a:pPr marL="0" indent="0" algn="ctr">
              <a:spcBef>
                <a:spcPts val="0"/>
              </a:spcBef>
              <a:buNone/>
            </a:pPr>
            <a:r>
              <a:rPr lang="en-US" dirty="0">
                <a:solidFill>
                  <a:srgbClr val="376092"/>
                </a:solidFill>
              </a:rPr>
              <a:t>Email: </a:t>
            </a:r>
            <a:r>
              <a:rPr lang="en-US" dirty="0">
                <a:solidFill>
                  <a:srgbClr val="376092"/>
                </a:solidFill>
                <a:hlinkClick r:id="rId2"/>
              </a:rPr>
              <a:t>OSDBUAcqSupport@va.gov</a:t>
            </a:r>
            <a:endParaRPr lang="en-US" dirty="0">
              <a:solidFill>
                <a:srgbClr val="376092"/>
              </a:solidFill>
            </a:endParaRPr>
          </a:p>
          <a:p>
            <a:pPr marL="0" indent="0" algn="ctr">
              <a:spcBef>
                <a:spcPts val="0"/>
              </a:spcBef>
              <a:buNone/>
            </a:pPr>
            <a:r>
              <a:rPr lang="en-US" dirty="0">
                <a:solidFill>
                  <a:srgbClr val="376092"/>
                </a:solidFill>
              </a:rPr>
              <a:t>Strategic Outreach (202) 461-4448</a:t>
            </a:r>
          </a:p>
          <a:p>
            <a:pPr marL="0" indent="0" algn="ctr">
              <a:spcBef>
                <a:spcPts val="0"/>
              </a:spcBef>
              <a:buNone/>
            </a:pPr>
            <a:r>
              <a:rPr lang="en-US" dirty="0">
                <a:solidFill>
                  <a:srgbClr val="376092"/>
                </a:solidFill>
              </a:rPr>
              <a:t>Email: </a:t>
            </a:r>
            <a:r>
              <a:rPr lang="en-US" dirty="0">
                <a:solidFill>
                  <a:srgbClr val="376092"/>
                </a:solidFill>
                <a:hlinkClick r:id="rId3"/>
              </a:rPr>
              <a:t>OSDBU@va.gov</a:t>
            </a:r>
            <a:r>
              <a:rPr lang="en-US" dirty="0">
                <a:solidFill>
                  <a:srgbClr val="376092"/>
                </a:solidFill>
              </a:rPr>
              <a:t> </a:t>
            </a:r>
          </a:p>
          <a:p>
            <a:pPr marL="0" indent="0" algn="ctr">
              <a:spcBef>
                <a:spcPts val="0"/>
              </a:spcBef>
              <a:buNone/>
            </a:pPr>
            <a:r>
              <a:rPr lang="en-US" u="sng" dirty="0">
                <a:solidFill>
                  <a:srgbClr val="376092"/>
                </a:solidFill>
                <a:hlinkClick r:id="rId4"/>
              </a:rPr>
              <a:t>https://www.vip.vetbiz.va.gov/</a:t>
            </a:r>
            <a:r>
              <a:rPr lang="en-US" u="sng" dirty="0">
                <a:solidFill>
                  <a:srgbClr val="376092"/>
                </a:solidFill>
              </a:rPr>
              <a:t> </a:t>
            </a:r>
          </a:p>
          <a:p>
            <a:pPr marL="0" indent="0" algn="ctr">
              <a:spcBef>
                <a:spcPts val="0"/>
              </a:spcBef>
              <a:buNone/>
            </a:pPr>
            <a:r>
              <a:rPr lang="en-US" dirty="0">
                <a:solidFill>
                  <a:srgbClr val="376092"/>
                </a:solidFill>
              </a:rPr>
              <a:t>OSDBU Call Center at 1-866-584-2344</a:t>
            </a:r>
          </a:p>
          <a:p>
            <a:pPr marL="0" indent="0" algn="ctr">
              <a:spcBef>
                <a:spcPts val="0"/>
              </a:spcBef>
              <a:buNone/>
            </a:pPr>
            <a:r>
              <a:rPr lang="en-US" u="sng" dirty="0">
                <a:solidFill>
                  <a:srgbClr val="376092"/>
                </a:solidFill>
                <a:hlinkClick r:id="rId5"/>
              </a:rPr>
              <a:t>https://nvsbe.com/#</a:t>
            </a:r>
            <a:endParaRPr lang="en-US" u="sng" dirty="0">
              <a:solidFill>
                <a:srgbClr val="376092"/>
              </a:solidFill>
            </a:endParaRPr>
          </a:p>
          <a:p>
            <a:pPr marL="0" indent="0" algn="ctr">
              <a:spcBef>
                <a:spcPts val="0"/>
              </a:spcBef>
              <a:buNone/>
            </a:pPr>
            <a:endParaRPr lang="en-US" u="sng" dirty="0">
              <a:solidFill>
                <a:srgbClr val="376092"/>
              </a:solidFill>
            </a:endParaRPr>
          </a:p>
        </p:txBody>
      </p:sp>
      <p:pic>
        <p:nvPicPr>
          <p:cNvPr id="6" name="Picture 6" descr="VETBIZwhit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0775" y="6182091"/>
            <a:ext cx="182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724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3AFE1-5287-4EB2-BFCF-F5299411A121}"/>
              </a:ext>
            </a:extLst>
          </p:cNvPr>
          <p:cNvSpPr>
            <a:spLocks noGrp="1"/>
          </p:cNvSpPr>
          <p:nvPr>
            <p:ph type="title"/>
          </p:nvPr>
        </p:nvSpPr>
        <p:spPr/>
        <p:txBody>
          <a:bodyPr>
            <a:normAutofit fontScale="90000"/>
          </a:bodyPr>
          <a:lstStyle/>
          <a:p>
            <a:r>
              <a:rPr lang="en-US" dirty="0"/>
              <a:t>Potential Expansion of CM Services</a:t>
            </a:r>
          </a:p>
        </p:txBody>
      </p:sp>
      <p:sp>
        <p:nvSpPr>
          <p:cNvPr id="3" name="Content Placeholder 2">
            <a:extLst>
              <a:ext uri="{FF2B5EF4-FFF2-40B4-BE49-F238E27FC236}">
                <a16:creationId xmlns:a16="http://schemas.microsoft.com/office/drawing/2014/main" id="{DF5DB804-2FC6-4091-876A-1225C9CA57B4}"/>
              </a:ext>
            </a:extLst>
          </p:cNvPr>
          <p:cNvSpPr>
            <a:spLocks noGrp="1"/>
          </p:cNvSpPr>
          <p:nvPr>
            <p:ph idx="1"/>
          </p:nvPr>
        </p:nvSpPr>
        <p:spPr>
          <a:xfrm>
            <a:off x="457200" y="844062"/>
            <a:ext cx="8229600" cy="5562683"/>
          </a:xfrm>
        </p:spPr>
        <p:txBody>
          <a:bodyPr/>
          <a:lstStyle/>
          <a:p>
            <a:pPr marL="0" indent="0">
              <a:buNone/>
            </a:pPr>
            <a:r>
              <a:rPr lang="en-US" dirty="0"/>
              <a:t>VA Mission Act</a:t>
            </a:r>
          </a:p>
          <a:p>
            <a:pPr marL="365760"/>
            <a:r>
              <a:rPr lang="en-US" dirty="0"/>
              <a:t>Seismic</a:t>
            </a:r>
          </a:p>
          <a:p>
            <a:pPr marL="365760"/>
            <a:r>
              <a:rPr lang="en-US" dirty="0"/>
              <a:t>Major</a:t>
            </a:r>
          </a:p>
          <a:p>
            <a:pPr marL="365760"/>
            <a:r>
              <a:rPr lang="en-US" dirty="0"/>
              <a:t>Minor</a:t>
            </a:r>
          </a:p>
          <a:p>
            <a:pPr marL="365760"/>
            <a:r>
              <a:rPr lang="en-US" dirty="0"/>
              <a:t>Renovations</a:t>
            </a:r>
          </a:p>
          <a:p>
            <a:pPr marL="365760"/>
            <a:r>
              <a:rPr lang="en-US" dirty="0"/>
              <a:t>Cemeteries </a:t>
            </a:r>
          </a:p>
        </p:txBody>
      </p:sp>
    </p:spTree>
    <p:extLst>
      <p:ext uri="{BB962C8B-B14F-4D97-AF65-F5344CB8AC3E}">
        <p14:creationId xmlns:p14="http://schemas.microsoft.com/office/powerpoint/2010/main" val="1297687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Recommendations</a:t>
            </a:r>
          </a:p>
        </p:txBody>
      </p:sp>
    </p:spTree>
    <p:extLst>
      <p:ext uri="{BB962C8B-B14F-4D97-AF65-F5344CB8AC3E}">
        <p14:creationId xmlns:p14="http://schemas.microsoft.com/office/powerpoint/2010/main" val="3239879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1481328"/>
            <a:ext cx="8778240" cy="4862870"/>
          </a:xfrm>
          <a:prstGeom prst="rect">
            <a:avLst/>
          </a:prstGeom>
          <a:noFill/>
        </p:spPr>
        <p:txBody>
          <a:bodyPr wrap="square" rtlCol="0">
            <a:spAutoFit/>
          </a:bodyPr>
          <a:lstStyle/>
          <a:p>
            <a:r>
              <a:rPr lang="en-US" sz="2400" dirty="0">
                <a:solidFill>
                  <a:srgbClr val="375B92"/>
                </a:solidFill>
              </a:rPr>
              <a:t>What are your concerns with the contract data?</a:t>
            </a:r>
          </a:p>
          <a:p>
            <a:endParaRPr lang="en-US" sz="2400" dirty="0">
              <a:solidFill>
                <a:srgbClr val="375B92"/>
              </a:solidFill>
            </a:endParaRPr>
          </a:p>
          <a:p>
            <a:r>
              <a:rPr lang="en-US" sz="2400" dirty="0">
                <a:solidFill>
                  <a:srgbClr val="375B92"/>
                </a:solidFill>
              </a:rPr>
              <a:t>What are your concerns with submission requirements?</a:t>
            </a:r>
          </a:p>
          <a:p>
            <a:endParaRPr lang="en-US" sz="2400" dirty="0">
              <a:solidFill>
                <a:srgbClr val="375B92"/>
              </a:solidFill>
            </a:endParaRPr>
          </a:p>
          <a:p>
            <a:pPr marL="742950" lvl="1" indent="-285750">
              <a:buFont typeface="Arial" panose="020B0604020202020204" pitchFamily="34" charset="0"/>
              <a:buChar char="•"/>
            </a:pPr>
            <a:r>
              <a:rPr lang="en-US" sz="2200" dirty="0">
                <a:solidFill>
                  <a:srgbClr val="375B92"/>
                </a:solidFill>
              </a:rPr>
              <a:t> Is it reasonable to request email submissions with 5MB size limits?</a:t>
            </a:r>
          </a:p>
          <a:p>
            <a:endParaRPr lang="en-US" sz="2400" dirty="0">
              <a:solidFill>
                <a:srgbClr val="375B92"/>
              </a:solidFill>
            </a:endParaRPr>
          </a:p>
          <a:p>
            <a:r>
              <a:rPr lang="en-US" sz="2400" dirty="0">
                <a:solidFill>
                  <a:srgbClr val="375B92"/>
                </a:solidFill>
              </a:rPr>
              <a:t>What are your concerns with Evaluation?</a:t>
            </a:r>
          </a:p>
          <a:p>
            <a:endParaRPr lang="en-US" sz="2400" dirty="0">
              <a:solidFill>
                <a:srgbClr val="375B92"/>
              </a:solidFill>
            </a:endParaRPr>
          </a:p>
          <a:p>
            <a:r>
              <a:rPr lang="en-US" sz="2400" dirty="0">
                <a:solidFill>
                  <a:srgbClr val="375B92"/>
                </a:solidFill>
              </a:rPr>
              <a:t>What are your concerns with Performance evaluations?</a:t>
            </a:r>
          </a:p>
          <a:p>
            <a:endParaRPr lang="en-US" sz="2400" dirty="0">
              <a:solidFill>
                <a:srgbClr val="375B92"/>
              </a:solidFill>
            </a:endParaRPr>
          </a:p>
          <a:p>
            <a:r>
              <a:rPr lang="en-US" sz="2400" dirty="0">
                <a:solidFill>
                  <a:srgbClr val="375B92"/>
                </a:solidFill>
              </a:rPr>
              <a:t>What are your concerns with Pricing?</a:t>
            </a:r>
          </a:p>
          <a:p>
            <a:endParaRPr lang="en-US" sz="2400" dirty="0">
              <a:solidFill>
                <a:srgbClr val="375B92"/>
              </a:solidFill>
            </a:endParaRPr>
          </a:p>
          <a:p>
            <a:endParaRPr lang="en-US" sz="2400" dirty="0">
              <a:solidFill>
                <a:srgbClr val="375B92"/>
              </a:solidFill>
            </a:endParaRPr>
          </a:p>
        </p:txBody>
      </p:sp>
      <p:sp>
        <p:nvSpPr>
          <p:cNvPr id="4" name="Title 1"/>
          <p:cNvSpPr txBox="1">
            <a:spLocks/>
          </p:cNvSpPr>
          <p:nvPr/>
        </p:nvSpPr>
        <p:spPr>
          <a:xfrm>
            <a:off x="1371600" y="134472"/>
            <a:ext cx="6543040" cy="993588"/>
          </a:xfrm>
          <a:prstGeom prst="rect">
            <a:avLst/>
          </a:prstGeom>
        </p:spPr>
        <p:txBody>
          <a:bodyPr/>
          <a:lstStyle>
            <a:lvl1pPr algn="ctr" defTabSz="457200" rtl="0" eaLnBrk="1" latinLnBrk="0" hangingPunct="1">
              <a:spcBef>
                <a:spcPct val="0"/>
              </a:spcBef>
              <a:buNone/>
              <a:defRPr sz="3800" b="1" kern="1200">
                <a:solidFill>
                  <a:schemeClr val="tx1"/>
                </a:solidFill>
                <a:latin typeface="Calibri"/>
                <a:ea typeface="+mj-ea"/>
                <a:cs typeface="Calibri"/>
              </a:defRPr>
            </a:lvl1pPr>
          </a:lstStyle>
          <a:p>
            <a:r>
              <a:rPr lang="en-US" dirty="0"/>
              <a:t>Industry Feedback</a:t>
            </a:r>
          </a:p>
          <a:p>
            <a:endParaRPr lang="en-US" dirty="0"/>
          </a:p>
        </p:txBody>
      </p:sp>
      <p:sp>
        <p:nvSpPr>
          <p:cNvPr id="3" name="Slide Number Placeholder 2">
            <a:extLst>
              <a:ext uri="{FF2B5EF4-FFF2-40B4-BE49-F238E27FC236}">
                <a16:creationId xmlns:a16="http://schemas.microsoft.com/office/drawing/2014/main" id="{7F15A343-E04A-4B23-83D8-BCC4D67E7CE9}"/>
              </a:ext>
            </a:extLst>
          </p:cNvPr>
          <p:cNvSpPr>
            <a:spLocks noGrp="1"/>
          </p:cNvSpPr>
          <p:nvPr>
            <p:ph type="sldNum" sz="quarter" idx="12"/>
          </p:nvPr>
        </p:nvSpPr>
        <p:spPr>
          <a:xfrm>
            <a:off x="6940062" y="6582695"/>
            <a:ext cx="2133600" cy="229541"/>
          </a:xfrm>
        </p:spPr>
        <p:txBody>
          <a:bodyPr/>
          <a:lstStyle/>
          <a:p>
            <a:fld id="{7F1AE4E5-0FDC-2E47-A389-F384B0D95246}" type="slidenum">
              <a:rPr lang="en-US" smtClean="0">
                <a:solidFill>
                  <a:schemeClr val="tx1"/>
                </a:solidFill>
              </a:rPr>
              <a:t>31</a:t>
            </a:fld>
            <a:endParaRPr lang="en-US">
              <a:solidFill>
                <a:schemeClr val="tx1"/>
              </a:solidFill>
            </a:endParaRPr>
          </a:p>
        </p:txBody>
      </p:sp>
    </p:spTree>
    <p:extLst>
      <p:ext uri="{BB962C8B-B14F-4D97-AF65-F5344CB8AC3E}">
        <p14:creationId xmlns:p14="http://schemas.microsoft.com/office/powerpoint/2010/main" val="4130405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YOUR INTEREST WITH THE VA!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9556" y="302031"/>
            <a:ext cx="2091557" cy="2419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9590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5690</TotalTime>
  <Words>1831</Words>
  <Application>Microsoft Office PowerPoint</Application>
  <PresentationFormat>On-screen Show (4:3)</PresentationFormat>
  <Paragraphs>435</Paragraphs>
  <Slides>32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Franklin Gothic Book</vt:lpstr>
      <vt:lpstr>Franklin Gothic Demi Cond</vt:lpstr>
      <vt:lpstr>Office Theme</vt:lpstr>
      <vt:lpstr>Welcome</vt:lpstr>
      <vt:lpstr>Introductions</vt:lpstr>
      <vt:lpstr>Agenda</vt:lpstr>
      <vt:lpstr>Industry Feedback</vt:lpstr>
      <vt:lpstr>Opening Remarks by Mr. Fox</vt:lpstr>
      <vt:lpstr>Program Requirements by Mr. Ortiz</vt:lpstr>
      <vt:lpstr>PowerPoint Presentation</vt:lpstr>
      <vt:lpstr>PowerPoint Presentation</vt:lpstr>
      <vt:lpstr>PowerPoint Presentation</vt:lpstr>
      <vt:lpstr>Geographical Regions</vt:lpstr>
      <vt:lpstr>Region 1</vt:lpstr>
      <vt:lpstr>Region 2</vt:lpstr>
      <vt:lpstr>Region 3</vt:lpstr>
      <vt:lpstr>Region 4</vt:lpstr>
      <vt:lpstr>Networking Lunch 11:30 to 12:30</vt:lpstr>
      <vt:lpstr>Contract and Timeline by Mr. Taylor</vt:lpstr>
      <vt:lpstr>Timeline</vt:lpstr>
      <vt:lpstr>Contract Data</vt:lpstr>
      <vt:lpstr>Capabilities Statement</vt:lpstr>
      <vt:lpstr>PowerPoint Presentation</vt:lpstr>
      <vt:lpstr>Fair Opportunity Procedures</vt:lpstr>
      <vt:lpstr>Pricing</vt:lpstr>
      <vt:lpstr>Firm Fixed Price</vt:lpstr>
      <vt:lpstr>Socioeconomic Considerations and the  “Rule of Two”</vt:lpstr>
      <vt:lpstr>Market Research Rule of Two</vt:lpstr>
      <vt:lpstr>Rule of Two</vt:lpstr>
      <vt:lpstr>SAM and VETBiz</vt:lpstr>
      <vt:lpstr>Contact for Small Business</vt:lpstr>
      <vt:lpstr>Potential Expansion of CM Services</vt:lpstr>
      <vt:lpstr>Industry Recommendations</vt:lpstr>
      <vt:lpstr>PowerPoint Presentation</vt:lpstr>
      <vt:lpstr>THANK YOU FOR YOUR INTEREST WITH THE VA!</vt:lpstr>
    </vt:vector>
  </TitlesOfParts>
  <Company>Ambit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Evangeline Weber</dc:creator>
  <cp:lastModifiedBy>Taylor, Johnathan (CFM)</cp:lastModifiedBy>
  <cp:revision>244</cp:revision>
  <cp:lastPrinted>2018-07-23T15:27:16Z</cp:lastPrinted>
  <dcterms:created xsi:type="dcterms:W3CDTF">2015-02-11T20:49:24Z</dcterms:created>
  <dcterms:modified xsi:type="dcterms:W3CDTF">2018-07-24T13:09:57Z</dcterms:modified>
</cp:coreProperties>
</file>