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1"/>
  </p:notesMasterIdLst>
  <p:sldIdLst>
    <p:sldId id="256" r:id="rId2"/>
    <p:sldId id="360" r:id="rId3"/>
    <p:sldId id="346" r:id="rId4"/>
    <p:sldId id="361" r:id="rId5"/>
    <p:sldId id="362" r:id="rId6"/>
    <p:sldId id="257" r:id="rId7"/>
    <p:sldId id="258" r:id="rId8"/>
    <p:sldId id="260" r:id="rId9"/>
    <p:sldId id="348" r:id="rId10"/>
    <p:sldId id="356" r:id="rId11"/>
    <p:sldId id="358" r:id="rId12"/>
    <p:sldId id="272" r:id="rId13"/>
    <p:sldId id="307" r:id="rId14"/>
    <p:sldId id="274" r:id="rId15"/>
    <p:sldId id="308" r:id="rId16"/>
    <p:sldId id="262" r:id="rId17"/>
    <p:sldId id="309" r:id="rId18"/>
    <p:sldId id="363" r:id="rId19"/>
    <p:sldId id="384" r:id="rId20"/>
    <p:sldId id="364" r:id="rId21"/>
    <p:sldId id="379" r:id="rId22"/>
    <p:sldId id="370" r:id="rId23"/>
    <p:sldId id="381" r:id="rId24"/>
    <p:sldId id="369" r:id="rId25"/>
    <p:sldId id="382" r:id="rId26"/>
    <p:sldId id="354" r:id="rId27"/>
    <p:sldId id="335" r:id="rId28"/>
    <p:sldId id="336" r:id="rId29"/>
    <p:sldId id="337" r:id="rId30"/>
    <p:sldId id="371" r:id="rId31"/>
    <p:sldId id="372" r:id="rId32"/>
    <p:sldId id="373" r:id="rId33"/>
    <p:sldId id="374" r:id="rId34"/>
    <p:sldId id="375" r:id="rId35"/>
    <p:sldId id="376" r:id="rId36"/>
    <p:sldId id="276" r:id="rId37"/>
    <p:sldId id="380" r:id="rId38"/>
    <p:sldId id="385" r:id="rId39"/>
    <p:sldId id="277" r:id="rId4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K" initials="JFK" lastIdx="10" clrIdx="0"/>
  <p:cmAuthor id="1" name="Thomas Brassell" initials="TB" lastIdx="3" clrIdx="1"/>
  <p:cmAuthor id="2" name="Department of Veterans Affairs" initials="DoVA"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1EE"/>
    <a:srgbClr val="C1E6FF"/>
    <a:srgbClr val="548FEE"/>
    <a:srgbClr val="0067AB"/>
    <a:srgbClr val="0095FA"/>
    <a:srgbClr val="47B5FF"/>
    <a:srgbClr val="65C1FF"/>
    <a:srgbClr val="43B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10" autoAdjust="0"/>
    <p:restoredTop sz="94578" autoAdjust="0"/>
  </p:normalViewPr>
  <p:slideViewPr>
    <p:cSldViewPr>
      <p:cViewPr varScale="1">
        <p:scale>
          <a:sx n="92" d="100"/>
          <a:sy n="92" d="100"/>
        </p:scale>
        <p:origin x="1488" y="66"/>
      </p:cViewPr>
      <p:guideLst>
        <p:guide orient="horz" pos="2160"/>
        <p:guide pos="2880"/>
      </p:guideLst>
    </p:cSldViewPr>
  </p:slideViewPr>
  <p:outlineViewPr>
    <p:cViewPr>
      <p:scale>
        <a:sx n="33" d="100"/>
        <a:sy n="33" d="100"/>
      </p:scale>
      <p:origin x="0" y="28764"/>
    </p:cViewPr>
  </p:outlineViewPr>
  <p:notesTextViewPr>
    <p:cViewPr>
      <p:scale>
        <a:sx n="1" d="1"/>
        <a:sy n="1" d="1"/>
      </p:scale>
      <p:origin x="0" y="0"/>
    </p:cViewPr>
  </p:notesTextViewPr>
  <p:sorterViewPr>
    <p:cViewPr>
      <p:scale>
        <a:sx n="90" d="100"/>
        <a:sy n="90" d="100"/>
      </p:scale>
      <p:origin x="0" y="618"/>
    </p:cViewPr>
  </p:sorterViewPr>
  <p:notesViewPr>
    <p:cSldViewPr>
      <p:cViewPr varScale="1">
        <p:scale>
          <a:sx n="72" d="100"/>
          <a:sy n="72" d="100"/>
        </p:scale>
        <p:origin x="-3168" y="-11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28C7B7F-F6E7-45CC-996D-B00312DFA861}" type="datetimeFigureOut">
              <a:rPr lang="en-US" smtClean="0"/>
              <a:pPr/>
              <a:t>12/16/2015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4633077-2E6E-4F08-A483-415FFA216CCF}" type="slidenum">
              <a:rPr lang="en-US" smtClean="0"/>
              <a:pPr/>
              <a:t>‹#›</a:t>
            </a:fld>
            <a:endParaRPr lang="en-US" dirty="0"/>
          </a:p>
        </p:txBody>
      </p:sp>
    </p:spTree>
    <p:extLst>
      <p:ext uri="{BB962C8B-B14F-4D97-AF65-F5344CB8AC3E}">
        <p14:creationId xmlns:p14="http://schemas.microsoft.com/office/powerpoint/2010/main" val="134940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a:t>
            </a:fld>
            <a:endParaRPr lang="en-US" dirty="0"/>
          </a:p>
        </p:txBody>
      </p:sp>
    </p:spTree>
    <p:extLst>
      <p:ext uri="{BB962C8B-B14F-4D97-AF65-F5344CB8AC3E}">
        <p14:creationId xmlns:p14="http://schemas.microsoft.com/office/powerpoint/2010/main" val="852445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4</a:t>
            </a:fld>
            <a:endParaRPr lang="en-US" dirty="0"/>
          </a:p>
        </p:txBody>
      </p:sp>
    </p:spTree>
    <p:extLst>
      <p:ext uri="{BB962C8B-B14F-4D97-AF65-F5344CB8AC3E}">
        <p14:creationId xmlns:p14="http://schemas.microsoft.com/office/powerpoint/2010/main" val="2679774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5</a:t>
            </a:fld>
            <a:endParaRPr lang="en-US" dirty="0"/>
          </a:p>
        </p:txBody>
      </p:sp>
    </p:spTree>
    <p:extLst>
      <p:ext uri="{BB962C8B-B14F-4D97-AF65-F5344CB8AC3E}">
        <p14:creationId xmlns:p14="http://schemas.microsoft.com/office/powerpoint/2010/main" val="2679774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6</a:t>
            </a:fld>
            <a:endParaRPr lang="en-US" dirty="0"/>
          </a:p>
        </p:txBody>
      </p:sp>
    </p:spTree>
    <p:extLst>
      <p:ext uri="{BB962C8B-B14F-4D97-AF65-F5344CB8AC3E}">
        <p14:creationId xmlns:p14="http://schemas.microsoft.com/office/powerpoint/2010/main" val="3873419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7</a:t>
            </a:fld>
            <a:endParaRPr lang="en-US" dirty="0"/>
          </a:p>
        </p:txBody>
      </p:sp>
    </p:spTree>
    <p:extLst>
      <p:ext uri="{BB962C8B-B14F-4D97-AF65-F5344CB8AC3E}">
        <p14:creationId xmlns:p14="http://schemas.microsoft.com/office/powerpoint/2010/main" val="2923328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8</a:t>
            </a:fld>
            <a:endParaRPr lang="en-US" dirty="0"/>
          </a:p>
        </p:txBody>
      </p:sp>
    </p:spTree>
    <p:extLst>
      <p:ext uri="{BB962C8B-B14F-4D97-AF65-F5344CB8AC3E}">
        <p14:creationId xmlns:p14="http://schemas.microsoft.com/office/powerpoint/2010/main" val="1469745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0" y="8840788"/>
            <a:ext cx="3048000" cy="455612"/>
          </a:xfrm>
          <a:prstGeom prst="rect">
            <a:avLst/>
          </a:prstGeom>
          <a:noFill/>
          <a:ln w="9525">
            <a:noFill/>
            <a:miter lim="800000"/>
            <a:headEnd/>
            <a:tailEnd/>
          </a:ln>
        </p:spPr>
        <p:txBody>
          <a:bodyPr lIns="90783" tIns="45403" rIns="90783" bIns="45403" anchor="b"/>
          <a:lstStyle/>
          <a:p>
            <a:pPr algn="r" defTabSz="909370" eaLnBrk="0" hangingPunct="0"/>
            <a:fld id="{D8F7B9EF-22F7-44DF-999E-1B22EFCFC5B2}" type="slidenum">
              <a:rPr lang="en-US" b="0">
                <a:latin typeface="Times New Roman" pitchFamily="18" charset="0"/>
              </a:rPr>
              <a:pPr algn="r" defTabSz="909370" eaLnBrk="0" hangingPunct="0"/>
              <a:t>10</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0" y="4418013"/>
            <a:ext cx="5184775" cy="4191000"/>
          </a:xfrm>
          <a:noFill/>
          <a:ln/>
        </p:spPr>
        <p:txBody>
          <a:bodyPr/>
          <a:lstStyle/>
          <a:p>
            <a:endParaRPr lang="en-US" dirty="0" smtClean="0"/>
          </a:p>
        </p:txBody>
      </p:sp>
    </p:spTree>
    <p:extLst>
      <p:ext uri="{BB962C8B-B14F-4D97-AF65-F5344CB8AC3E}">
        <p14:creationId xmlns:p14="http://schemas.microsoft.com/office/powerpoint/2010/main" val="2465372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0" y="8840788"/>
            <a:ext cx="3048000" cy="455612"/>
          </a:xfrm>
          <a:prstGeom prst="rect">
            <a:avLst/>
          </a:prstGeom>
          <a:noFill/>
          <a:ln w="9525">
            <a:noFill/>
            <a:miter lim="800000"/>
            <a:headEnd/>
            <a:tailEnd/>
          </a:ln>
        </p:spPr>
        <p:txBody>
          <a:bodyPr lIns="90783" tIns="45403" rIns="90783" bIns="45403" anchor="b"/>
          <a:lstStyle/>
          <a:p>
            <a:pPr algn="r" defTabSz="909370" eaLnBrk="0" hangingPunct="0"/>
            <a:fld id="{D8F7B9EF-22F7-44DF-999E-1B22EFCFC5B2}" type="slidenum">
              <a:rPr lang="en-US" b="0">
                <a:latin typeface="Times New Roman" pitchFamily="18" charset="0"/>
              </a:rPr>
              <a:pPr algn="r" defTabSz="909370" eaLnBrk="0" hangingPunct="0"/>
              <a:t>11</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0" y="4418013"/>
            <a:ext cx="5184775" cy="4191000"/>
          </a:xfrm>
          <a:noFill/>
          <a:ln/>
        </p:spPr>
        <p:txBody>
          <a:bodyPr/>
          <a:lstStyle/>
          <a:p>
            <a:endParaRPr lang="en-US" dirty="0" smtClean="0"/>
          </a:p>
        </p:txBody>
      </p:sp>
    </p:spTree>
    <p:extLst>
      <p:ext uri="{BB962C8B-B14F-4D97-AF65-F5344CB8AC3E}">
        <p14:creationId xmlns:p14="http://schemas.microsoft.com/office/powerpoint/2010/main" val="4167556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12</a:t>
            </a:fld>
            <a:endParaRPr lang="en-US" dirty="0"/>
          </a:p>
        </p:txBody>
      </p:sp>
    </p:spTree>
    <p:extLst>
      <p:ext uri="{BB962C8B-B14F-4D97-AF65-F5344CB8AC3E}">
        <p14:creationId xmlns:p14="http://schemas.microsoft.com/office/powerpoint/2010/main" val="3655349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13</a:t>
            </a:fld>
            <a:endParaRPr lang="en-US" dirty="0"/>
          </a:p>
        </p:txBody>
      </p:sp>
    </p:spTree>
    <p:extLst>
      <p:ext uri="{BB962C8B-B14F-4D97-AF65-F5344CB8AC3E}">
        <p14:creationId xmlns:p14="http://schemas.microsoft.com/office/powerpoint/2010/main" val="3655349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14</a:t>
            </a:fld>
            <a:endParaRPr lang="en-US" dirty="0"/>
          </a:p>
        </p:txBody>
      </p:sp>
    </p:spTree>
    <p:extLst>
      <p:ext uri="{BB962C8B-B14F-4D97-AF65-F5344CB8AC3E}">
        <p14:creationId xmlns:p14="http://schemas.microsoft.com/office/powerpoint/2010/main" val="4040855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15</a:t>
            </a:fld>
            <a:endParaRPr lang="en-US" dirty="0"/>
          </a:p>
        </p:txBody>
      </p:sp>
    </p:spTree>
    <p:extLst>
      <p:ext uri="{BB962C8B-B14F-4D97-AF65-F5344CB8AC3E}">
        <p14:creationId xmlns:p14="http://schemas.microsoft.com/office/powerpoint/2010/main" val="3655349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16</a:t>
            </a:fld>
            <a:endParaRPr lang="en-US" dirty="0"/>
          </a:p>
        </p:txBody>
      </p:sp>
    </p:spTree>
    <p:extLst>
      <p:ext uri="{BB962C8B-B14F-4D97-AF65-F5344CB8AC3E}">
        <p14:creationId xmlns:p14="http://schemas.microsoft.com/office/powerpoint/2010/main" val="4197024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17</a:t>
            </a:fld>
            <a:endParaRPr lang="en-US" dirty="0"/>
          </a:p>
        </p:txBody>
      </p:sp>
    </p:spTree>
    <p:extLst>
      <p:ext uri="{BB962C8B-B14F-4D97-AF65-F5344CB8AC3E}">
        <p14:creationId xmlns:p14="http://schemas.microsoft.com/office/powerpoint/2010/main" val="3655349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876262" y="8695857"/>
            <a:ext cx="2981739" cy="448143"/>
          </a:xfrm>
          <a:prstGeom prst="rect">
            <a:avLst/>
          </a:prstGeom>
          <a:noFill/>
          <a:ln w="9525">
            <a:noFill/>
            <a:miter lim="800000"/>
            <a:headEnd/>
            <a:tailEnd/>
          </a:ln>
        </p:spPr>
        <p:txBody>
          <a:bodyPr lIns="89077" tIns="44549" rIns="89077" bIns="44549" anchor="b"/>
          <a:lstStyle/>
          <a:p>
            <a:pPr algn="r" defTabSz="892275" eaLnBrk="0" hangingPunct="0"/>
            <a:fld id="{D8F7B9EF-22F7-44DF-999E-1B22EFCFC5B2}" type="slidenum">
              <a:rPr lang="en-US" b="0">
                <a:latin typeface="Times New Roman" pitchFamily="18" charset="0"/>
              </a:rPr>
              <a:pPr algn="r" defTabSz="892275" eaLnBrk="0" hangingPunct="0"/>
              <a:t>19</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894523" y="4345587"/>
            <a:ext cx="5072063" cy="4122295"/>
          </a:xfrm>
          <a:noFill/>
          <a:ln/>
        </p:spPr>
        <p:txBody>
          <a:bodyPr/>
          <a:lstStyle/>
          <a:p>
            <a:endParaRPr lang="en-US" dirty="0" smtClean="0"/>
          </a:p>
        </p:txBody>
      </p:sp>
    </p:spTree>
    <p:extLst>
      <p:ext uri="{BB962C8B-B14F-4D97-AF65-F5344CB8AC3E}">
        <p14:creationId xmlns:p14="http://schemas.microsoft.com/office/powerpoint/2010/main" val="2381485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1" y="8840788"/>
            <a:ext cx="3048000" cy="455612"/>
          </a:xfrm>
          <a:prstGeom prst="rect">
            <a:avLst/>
          </a:prstGeom>
          <a:noFill/>
          <a:ln w="9525">
            <a:noFill/>
            <a:miter lim="800000"/>
            <a:headEnd/>
            <a:tailEnd/>
          </a:ln>
        </p:spPr>
        <p:txBody>
          <a:bodyPr lIns="90774" tIns="45398" rIns="90774" bIns="45398" anchor="b"/>
          <a:lstStyle/>
          <a:p>
            <a:pPr algn="r" defTabSz="909278" eaLnBrk="0" hangingPunct="0"/>
            <a:fld id="{D8F7B9EF-22F7-44DF-999E-1B22EFCFC5B2}" type="slidenum">
              <a:rPr lang="en-US" b="0">
                <a:latin typeface="Times New Roman" pitchFamily="18" charset="0"/>
              </a:rPr>
              <a:pPr algn="r" defTabSz="909278" eaLnBrk="0" hangingPunct="0"/>
              <a:t>20</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1" y="4418013"/>
            <a:ext cx="5184775" cy="4191000"/>
          </a:xfrm>
          <a:noFill/>
          <a:ln/>
        </p:spPr>
        <p:txBody>
          <a:bodyPr/>
          <a:lstStyle/>
          <a:p>
            <a:endParaRPr lang="en-US" dirty="0" smtClean="0"/>
          </a:p>
        </p:txBody>
      </p:sp>
    </p:spTree>
    <p:extLst>
      <p:ext uri="{BB962C8B-B14F-4D97-AF65-F5344CB8AC3E}">
        <p14:creationId xmlns:p14="http://schemas.microsoft.com/office/powerpoint/2010/main" val="19224296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876262" y="8695857"/>
            <a:ext cx="2981739" cy="448143"/>
          </a:xfrm>
          <a:prstGeom prst="rect">
            <a:avLst/>
          </a:prstGeom>
          <a:noFill/>
          <a:ln w="9525">
            <a:noFill/>
            <a:miter lim="800000"/>
            <a:headEnd/>
            <a:tailEnd/>
          </a:ln>
        </p:spPr>
        <p:txBody>
          <a:bodyPr lIns="89077" tIns="44549" rIns="89077" bIns="44549" anchor="b"/>
          <a:lstStyle/>
          <a:p>
            <a:pPr algn="r" defTabSz="892275" eaLnBrk="0" hangingPunct="0"/>
            <a:fld id="{D8F7B9EF-22F7-44DF-999E-1B22EFCFC5B2}" type="slidenum">
              <a:rPr lang="en-US" b="0">
                <a:latin typeface="Times New Roman" pitchFamily="18" charset="0"/>
              </a:rPr>
              <a:pPr algn="r" defTabSz="892275" eaLnBrk="0" hangingPunct="0"/>
              <a:t>21</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894523" y="4345587"/>
            <a:ext cx="5072063" cy="4122295"/>
          </a:xfrm>
          <a:noFill/>
          <a:ln/>
        </p:spPr>
        <p:txBody>
          <a:bodyPr/>
          <a:lstStyle/>
          <a:p>
            <a:endParaRPr lang="en-US" dirty="0" smtClean="0"/>
          </a:p>
        </p:txBody>
      </p:sp>
    </p:spTree>
    <p:extLst>
      <p:ext uri="{BB962C8B-B14F-4D97-AF65-F5344CB8AC3E}">
        <p14:creationId xmlns:p14="http://schemas.microsoft.com/office/powerpoint/2010/main" val="3202597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1" y="8840788"/>
            <a:ext cx="3048000" cy="455612"/>
          </a:xfrm>
          <a:prstGeom prst="rect">
            <a:avLst/>
          </a:prstGeom>
          <a:noFill/>
          <a:ln w="9525">
            <a:noFill/>
            <a:miter lim="800000"/>
            <a:headEnd/>
            <a:tailEnd/>
          </a:ln>
        </p:spPr>
        <p:txBody>
          <a:bodyPr lIns="90774" tIns="45398" rIns="90774" bIns="45398" anchor="b"/>
          <a:lstStyle/>
          <a:p>
            <a:pPr algn="r" defTabSz="909278" eaLnBrk="0" hangingPunct="0"/>
            <a:fld id="{D8F7B9EF-22F7-44DF-999E-1B22EFCFC5B2}" type="slidenum">
              <a:rPr lang="en-US" b="0">
                <a:latin typeface="Times New Roman" pitchFamily="18" charset="0"/>
              </a:rPr>
              <a:pPr algn="r" defTabSz="909278" eaLnBrk="0" hangingPunct="0"/>
              <a:t>22</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1" y="4418013"/>
            <a:ext cx="5184775" cy="4191000"/>
          </a:xfrm>
          <a:noFill/>
          <a:ln/>
        </p:spPr>
        <p:txBody>
          <a:bodyPr/>
          <a:lstStyle/>
          <a:p>
            <a:endParaRPr lang="en-US" dirty="0" smtClean="0"/>
          </a:p>
        </p:txBody>
      </p:sp>
    </p:spTree>
    <p:extLst>
      <p:ext uri="{BB962C8B-B14F-4D97-AF65-F5344CB8AC3E}">
        <p14:creationId xmlns:p14="http://schemas.microsoft.com/office/powerpoint/2010/main" val="563825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1" y="8840788"/>
            <a:ext cx="3048000" cy="455612"/>
          </a:xfrm>
          <a:prstGeom prst="rect">
            <a:avLst/>
          </a:prstGeom>
          <a:noFill/>
          <a:ln w="9525">
            <a:noFill/>
            <a:miter lim="800000"/>
            <a:headEnd/>
            <a:tailEnd/>
          </a:ln>
        </p:spPr>
        <p:txBody>
          <a:bodyPr lIns="90774" tIns="45398" rIns="90774" bIns="45398" anchor="b"/>
          <a:lstStyle/>
          <a:p>
            <a:pPr algn="r" defTabSz="909278" eaLnBrk="0" hangingPunct="0"/>
            <a:fld id="{D8F7B9EF-22F7-44DF-999E-1B22EFCFC5B2}" type="slidenum">
              <a:rPr lang="en-US" b="0">
                <a:latin typeface="Times New Roman" pitchFamily="18" charset="0"/>
              </a:rPr>
              <a:pPr algn="r" defTabSz="909278" eaLnBrk="0" hangingPunct="0"/>
              <a:t>23</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1" y="4418013"/>
            <a:ext cx="5184775" cy="4191000"/>
          </a:xfrm>
          <a:noFill/>
          <a:ln/>
        </p:spPr>
        <p:txBody>
          <a:bodyPr/>
          <a:lstStyle/>
          <a:p>
            <a:endParaRPr lang="en-US" dirty="0" smtClean="0"/>
          </a:p>
        </p:txBody>
      </p:sp>
    </p:spTree>
    <p:extLst>
      <p:ext uri="{BB962C8B-B14F-4D97-AF65-F5344CB8AC3E}">
        <p14:creationId xmlns:p14="http://schemas.microsoft.com/office/powerpoint/2010/main" val="981822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1" y="8840788"/>
            <a:ext cx="3048000" cy="455612"/>
          </a:xfrm>
          <a:prstGeom prst="rect">
            <a:avLst/>
          </a:prstGeom>
          <a:noFill/>
          <a:ln w="9525">
            <a:noFill/>
            <a:miter lim="800000"/>
            <a:headEnd/>
            <a:tailEnd/>
          </a:ln>
        </p:spPr>
        <p:txBody>
          <a:bodyPr lIns="90774" tIns="45398" rIns="90774" bIns="45398" anchor="b"/>
          <a:lstStyle/>
          <a:p>
            <a:pPr algn="r" defTabSz="909278" eaLnBrk="0" hangingPunct="0"/>
            <a:fld id="{D8F7B9EF-22F7-44DF-999E-1B22EFCFC5B2}" type="slidenum">
              <a:rPr lang="en-US" b="0">
                <a:latin typeface="Times New Roman" pitchFamily="18" charset="0"/>
              </a:rPr>
              <a:pPr algn="r" defTabSz="909278" eaLnBrk="0" hangingPunct="0"/>
              <a:t>24</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1" y="4418013"/>
            <a:ext cx="5184775" cy="4191000"/>
          </a:xfrm>
          <a:noFill/>
          <a:ln/>
        </p:spPr>
        <p:txBody>
          <a:bodyPr/>
          <a:lstStyle/>
          <a:p>
            <a:endParaRPr lang="en-US" dirty="0" smtClean="0"/>
          </a:p>
        </p:txBody>
      </p:sp>
    </p:spTree>
    <p:extLst>
      <p:ext uri="{BB962C8B-B14F-4D97-AF65-F5344CB8AC3E}">
        <p14:creationId xmlns:p14="http://schemas.microsoft.com/office/powerpoint/2010/main" val="585432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1" y="8840788"/>
            <a:ext cx="3048000" cy="455612"/>
          </a:xfrm>
          <a:prstGeom prst="rect">
            <a:avLst/>
          </a:prstGeom>
          <a:noFill/>
          <a:ln w="9525">
            <a:noFill/>
            <a:miter lim="800000"/>
            <a:headEnd/>
            <a:tailEnd/>
          </a:ln>
        </p:spPr>
        <p:txBody>
          <a:bodyPr lIns="90774" tIns="45398" rIns="90774" bIns="45398" anchor="b"/>
          <a:lstStyle/>
          <a:p>
            <a:pPr algn="r" defTabSz="909278" eaLnBrk="0" hangingPunct="0"/>
            <a:fld id="{D8F7B9EF-22F7-44DF-999E-1B22EFCFC5B2}" type="slidenum">
              <a:rPr lang="en-US" b="0">
                <a:latin typeface="Times New Roman" pitchFamily="18" charset="0"/>
              </a:rPr>
              <a:pPr algn="r" defTabSz="909278" eaLnBrk="0" hangingPunct="0"/>
              <a:t>25</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1" y="4418013"/>
            <a:ext cx="5184775" cy="4191000"/>
          </a:xfrm>
          <a:noFill/>
          <a:ln/>
        </p:spPr>
        <p:txBody>
          <a:bodyPr/>
          <a:lstStyle/>
          <a:p>
            <a:endParaRPr lang="en-US" dirty="0" smtClean="0"/>
          </a:p>
        </p:txBody>
      </p:sp>
    </p:spTree>
    <p:extLst>
      <p:ext uri="{BB962C8B-B14F-4D97-AF65-F5344CB8AC3E}">
        <p14:creationId xmlns:p14="http://schemas.microsoft.com/office/powerpoint/2010/main" val="3017593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27</a:t>
            </a:fld>
            <a:endParaRPr lang="en-US" dirty="0"/>
          </a:p>
        </p:txBody>
      </p:sp>
    </p:spTree>
    <p:extLst>
      <p:ext uri="{BB962C8B-B14F-4D97-AF65-F5344CB8AC3E}">
        <p14:creationId xmlns:p14="http://schemas.microsoft.com/office/powerpoint/2010/main" val="4197024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28</a:t>
            </a:fld>
            <a:endParaRPr lang="en-US" dirty="0"/>
          </a:p>
        </p:txBody>
      </p:sp>
    </p:spTree>
    <p:extLst>
      <p:ext uri="{BB962C8B-B14F-4D97-AF65-F5344CB8AC3E}">
        <p14:creationId xmlns:p14="http://schemas.microsoft.com/office/powerpoint/2010/main" val="4197024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29</a:t>
            </a:fld>
            <a:endParaRPr lang="en-US" dirty="0"/>
          </a:p>
        </p:txBody>
      </p:sp>
    </p:spTree>
    <p:extLst>
      <p:ext uri="{BB962C8B-B14F-4D97-AF65-F5344CB8AC3E}">
        <p14:creationId xmlns:p14="http://schemas.microsoft.com/office/powerpoint/2010/main" val="4197024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35</a:t>
            </a:fld>
            <a:endParaRPr lang="en-US" dirty="0"/>
          </a:p>
        </p:txBody>
      </p:sp>
    </p:spTree>
    <p:extLst>
      <p:ext uri="{BB962C8B-B14F-4D97-AF65-F5344CB8AC3E}">
        <p14:creationId xmlns:p14="http://schemas.microsoft.com/office/powerpoint/2010/main" val="2508401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36</a:t>
            </a:fld>
            <a:endParaRPr lang="en-US" dirty="0"/>
          </a:p>
        </p:txBody>
      </p:sp>
    </p:spTree>
    <p:extLst>
      <p:ext uri="{BB962C8B-B14F-4D97-AF65-F5344CB8AC3E}">
        <p14:creationId xmlns:p14="http://schemas.microsoft.com/office/powerpoint/2010/main" val="3059480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37</a:t>
            </a:fld>
            <a:endParaRPr lang="en-US" dirty="0"/>
          </a:p>
        </p:txBody>
      </p:sp>
    </p:spTree>
    <p:extLst>
      <p:ext uri="{BB962C8B-B14F-4D97-AF65-F5344CB8AC3E}">
        <p14:creationId xmlns:p14="http://schemas.microsoft.com/office/powerpoint/2010/main" val="2765094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38</a:t>
            </a:fld>
            <a:endParaRPr lang="en-US" dirty="0"/>
          </a:p>
        </p:txBody>
      </p:sp>
    </p:spTree>
    <p:extLst>
      <p:ext uri="{BB962C8B-B14F-4D97-AF65-F5344CB8AC3E}">
        <p14:creationId xmlns:p14="http://schemas.microsoft.com/office/powerpoint/2010/main" val="3245655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39</a:t>
            </a:fld>
            <a:endParaRPr lang="en-US" dirty="0"/>
          </a:p>
        </p:txBody>
      </p:sp>
    </p:spTree>
    <p:extLst>
      <p:ext uri="{BB962C8B-B14F-4D97-AF65-F5344CB8AC3E}">
        <p14:creationId xmlns:p14="http://schemas.microsoft.com/office/powerpoint/2010/main" val="25084011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8" name="Picture 7" descr="Quad_Health1.jpg"/>
          <p:cNvPicPr>
            <a:picLocks noChangeAspect="1"/>
          </p:cNvPicPr>
          <p:nvPr/>
        </p:nvPicPr>
        <p:blipFill>
          <a:blip r:embed="rId2" cstate="print"/>
          <a:stretch>
            <a:fillRect/>
          </a:stretch>
        </p:blipFill>
        <p:spPr>
          <a:xfrm>
            <a:off x="805786" y="1503108"/>
            <a:ext cx="2377440" cy="2377440"/>
          </a:xfrm>
          <a:prstGeom prst="rect">
            <a:avLst/>
          </a:prstGeom>
        </p:spPr>
      </p:pic>
      <p:sp>
        <p:nvSpPr>
          <p:cNvPr id="2" name="Title 1"/>
          <p:cNvSpPr>
            <a:spLocks noGrp="1"/>
          </p:cNvSpPr>
          <p:nvPr>
            <p:ph type="ctrTitle" hasCustomPrompt="1"/>
          </p:nvPr>
        </p:nvSpPr>
        <p:spPr>
          <a:xfrm>
            <a:off x="3448594" y="1887539"/>
            <a:ext cx="5009606" cy="550862"/>
          </a:xfrm>
        </p:spPr>
        <p:txBody>
          <a:bodyPr/>
          <a:lstStyle>
            <a:lvl1pPr>
              <a:defRPr/>
            </a:lvl1pPr>
          </a:lstStyle>
          <a:p>
            <a:r>
              <a:rPr lang="en-US" dirty="0" smtClean="0"/>
              <a:t>Insert Presentation Title Here</a:t>
            </a:r>
            <a:endParaRPr lang="en-US" dirty="0"/>
          </a:p>
        </p:txBody>
      </p:sp>
      <p:sp>
        <p:nvSpPr>
          <p:cNvPr id="3" name="Subtitle 2"/>
          <p:cNvSpPr>
            <a:spLocks noGrp="1"/>
          </p:cNvSpPr>
          <p:nvPr>
            <p:ph type="subTitle" idx="1" hasCustomPrompt="1"/>
          </p:nvPr>
        </p:nvSpPr>
        <p:spPr>
          <a:xfrm>
            <a:off x="3448594" y="2874933"/>
            <a:ext cx="5007426" cy="554067"/>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Insert Subtitle Here</a:t>
            </a:r>
            <a:endParaRPr lang="en-US" dirty="0"/>
          </a:p>
        </p:txBody>
      </p:sp>
      <p:sp>
        <p:nvSpPr>
          <p:cNvPr id="9" name="Text Placeholder 8"/>
          <p:cNvSpPr>
            <a:spLocks noGrp="1"/>
          </p:cNvSpPr>
          <p:nvPr>
            <p:ph type="body" sz="quarter" idx="10" hasCustomPrompt="1"/>
          </p:nvPr>
        </p:nvSpPr>
        <p:spPr>
          <a:xfrm>
            <a:off x="3448594" y="5033736"/>
            <a:ext cx="4894262" cy="426538"/>
          </a:xfrm>
        </p:spPr>
        <p:txBody>
          <a:bodyPr>
            <a:normAutofit/>
          </a:bodyPr>
          <a:lstStyle>
            <a:lvl1pPr>
              <a:buNone/>
              <a:defRPr sz="1800">
                <a:solidFill>
                  <a:schemeClr val="tx2"/>
                </a:solidFill>
              </a:defRPr>
            </a:lvl1pPr>
          </a:lstStyle>
          <a:p>
            <a:pPr lvl="0"/>
            <a:r>
              <a:rPr lang="en-US" dirty="0" smtClean="0"/>
              <a:t>Insert Date Here (optional)</a:t>
            </a:r>
            <a:endParaRPr lang="en-US" dirty="0"/>
          </a:p>
        </p:txBody>
      </p:sp>
      <p:sp>
        <p:nvSpPr>
          <p:cNvPr id="13" name="Text Placeholder 12"/>
          <p:cNvSpPr>
            <a:spLocks noGrp="1"/>
          </p:cNvSpPr>
          <p:nvPr>
            <p:ph type="body" sz="quarter" idx="11" hasCustomPrompt="1"/>
          </p:nvPr>
        </p:nvSpPr>
        <p:spPr>
          <a:xfrm>
            <a:off x="3448594" y="4345895"/>
            <a:ext cx="4964112" cy="452437"/>
          </a:xfrm>
        </p:spPr>
        <p:txBody>
          <a:bodyPr/>
          <a:lstStyle>
            <a:lvl1pPr>
              <a:buNone/>
              <a:defRPr baseline="0">
                <a:solidFill>
                  <a:schemeClr val="accent1"/>
                </a:solidFill>
              </a:defRPr>
            </a:lvl1pPr>
          </a:lstStyle>
          <a:p>
            <a:pPr lvl="0"/>
            <a:r>
              <a:rPr lang="en-US" dirty="0" smtClean="0"/>
              <a:t>Insert Client Name Here (or delete block)</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with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2825" y="1887539"/>
            <a:ext cx="5259388" cy="550862"/>
          </a:xfrm>
        </p:spPr>
        <p:txBody>
          <a:bodyPr anchor="t">
            <a:normAutofit/>
          </a:bodyPr>
          <a:lstStyle>
            <a:lvl1pPr marL="0" indent="0" algn="l">
              <a:defRPr sz="2800" b="1" cap="none" baseline="0">
                <a:solidFill>
                  <a:schemeClr val="tx1"/>
                </a:solidFill>
              </a:defRPr>
            </a:lvl1pPr>
          </a:lstStyle>
          <a:p>
            <a:r>
              <a:rPr lang="en-US" dirty="0" smtClean="0"/>
              <a:t>Insert Section Divider Here</a:t>
            </a:r>
            <a:endParaRPr lang="en-US" dirty="0"/>
          </a:p>
        </p:txBody>
      </p:sp>
      <p:sp>
        <p:nvSpPr>
          <p:cNvPr id="3" name="Text Placeholder 2"/>
          <p:cNvSpPr>
            <a:spLocks noGrp="1"/>
          </p:cNvSpPr>
          <p:nvPr>
            <p:ph type="body" idx="1" hasCustomPrompt="1"/>
          </p:nvPr>
        </p:nvSpPr>
        <p:spPr>
          <a:xfrm>
            <a:off x="3552825" y="2906713"/>
            <a:ext cx="4941888" cy="522287"/>
          </a:xfrm>
        </p:spPr>
        <p:txBody>
          <a:bodyPr anchor="t" anchorCtr="0"/>
          <a:lstStyle>
            <a:lvl1pPr marL="0" indent="0">
              <a:buNone/>
              <a:defRPr sz="2200" b="0" i="1">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Insert Subtitle or Callout Text Here</a:t>
            </a:r>
          </a:p>
        </p:txBody>
      </p:sp>
      <p:sp>
        <p:nvSpPr>
          <p:cNvPr id="8" name="Picture Placeholder 28"/>
          <p:cNvSpPr>
            <a:spLocks noGrp="1"/>
          </p:cNvSpPr>
          <p:nvPr>
            <p:ph type="pic" sz="quarter" idx="13"/>
          </p:nvPr>
        </p:nvSpPr>
        <p:spPr>
          <a:xfrm>
            <a:off x="889000" y="1514920"/>
            <a:ext cx="1968500" cy="1968500"/>
          </a:xfrm>
          <a:solidFill>
            <a:schemeClr val="bg1"/>
          </a:solidFill>
          <a:ln w="50800">
            <a:noFill/>
          </a:ln>
          <a:effectLst>
            <a:outerShdw blurRad="50800" dist="38100" dir="2700000" algn="tl" rotWithShape="0">
              <a:prstClr val="black">
                <a:alpha val="40000"/>
              </a:prstClr>
            </a:outerShdw>
          </a:effectLst>
        </p:spPr>
        <p:txBody>
          <a:bodyPr/>
          <a:lstStyle>
            <a:lvl1pPr>
              <a:buNone/>
              <a:defRPr>
                <a:latin typeface="Calibri" pitchFamily="34" charset="0"/>
                <a:cs typeface="Calibri" pitchFamily="34" charset="0"/>
              </a:defRPr>
            </a:lvl1pPr>
          </a:lstStyle>
          <a:p>
            <a:r>
              <a:rPr lang="en-US" smtClean="0"/>
              <a:t>Click icon to add picture</a:t>
            </a:r>
            <a:endParaRPr lang="en-US" dirty="0"/>
          </a:p>
        </p:txBody>
      </p:sp>
      <p:sp>
        <p:nvSpPr>
          <p:cNvPr id="9" name="Text Placeholder 26"/>
          <p:cNvSpPr>
            <a:spLocks noGrp="1"/>
          </p:cNvSpPr>
          <p:nvPr>
            <p:ph type="body" sz="quarter" idx="11" hasCustomPrompt="1"/>
          </p:nvPr>
        </p:nvSpPr>
        <p:spPr>
          <a:xfrm>
            <a:off x="482600" y="3608966"/>
            <a:ext cx="2781300" cy="965200"/>
          </a:xfrm>
        </p:spPr>
        <p:txBody>
          <a:bodyPr anchor="t" anchorCtr="1"/>
          <a:lstStyle>
            <a:lvl1pPr marL="0" indent="0" algn="ctr">
              <a:buNone/>
              <a:defRPr lang="en-US" sz="1800" kern="0" baseline="0" dirty="0">
                <a:solidFill>
                  <a:srgbClr val="454539"/>
                </a:solidFill>
                <a:latin typeface="Calibri" pitchFamily="34" charset="0"/>
                <a:ea typeface="Calibri" pitchFamily="34" charset="0"/>
                <a:cs typeface="Calibri" pitchFamily="34" charset="0"/>
              </a:defRPr>
            </a:lvl1pPr>
          </a:lstStyle>
          <a:p>
            <a:pPr marL="0" lvl="0" indent="0" algn="ctr" rtl="0" eaLnBrk="1" fontAlgn="base" hangingPunct="1">
              <a:spcBef>
                <a:spcPct val="0"/>
              </a:spcBef>
              <a:spcAft>
                <a:spcPct val="0"/>
              </a:spcAft>
              <a:buClr>
                <a:srgbClr val="0067AB"/>
              </a:buClr>
              <a:buFont typeface="Wingdings" pitchFamily="2" charset="2"/>
              <a:buNone/>
            </a:pPr>
            <a:r>
              <a:rPr lang="en-US" dirty="0" smtClean="0"/>
              <a:t>Insert Name Here</a:t>
            </a:r>
            <a:endParaRPr lang="en-US" dirty="0"/>
          </a:p>
        </p:txBody>
      </p:sp>
      <p:sp>
        <p:nvSpPr>
          <p:cNvPr id="6" name="TextBox 5"/>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ection Header withou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6938" y="1887539"/>
            <a:ext cx="7915275" cy="550862"/>
          </a:xfrm>
        </p:spPr>
        <p:txBody>
          <a:bodyPr anchor="t">
            <a:normAutofit/>
          </a:bodyPr>
          <a:lstStyle>
            <a:lvl1pPr marL="0" indent="0" algn="l">
              <a:defRPr sz="2800" b="1" cap="none" baseline="0">
                <a:solidFill>
                  <a:schemeClr val="tx1"/>
                </a:solidFill>
              </a:defRPr>
            </a:lvl1pPr>
          </a:lstStyle>
          <a:p>
            <a:r>
              <a:rPr lang="en-US" dirty="0" smtClean="0"/>
              <a:t>Insert Section Divider Here</a:t>
            </a:r>
            <a:endParaRPr lang="en-US" dirty="0"/>
          </a:p>
        </p:txBody>
      </p:sp>
      <p:sp>
        <p:nvSpPr>
          <p:cNvPr id="3" name="Text Placeholder 2"/>
          <p:cNvSpPr>
            <a:spLocks noGrp="1"/>
          </p:cNvSpPr>
          <p:nvPr>
            <p:ph type="body" idx="1" hasCustomPrompt="1"/>
          </p:nvPr>
        </p:nvSpPr>
        <p:spPr>
          <a:xfrm>
            <a:off x="896938" y="2906713"/>
            <a:ext cx="7597775" cy="522287"/>
          </a:xfrm>
        </p:spPr>
        <p:txBody>
          <a:bodyPr anchor="t" anchorCtr="0"/>
          <a:lstStyle>
            <a:lvl1pPr marL="0" indent="0">
              <a:buNone/>
              <a:defRPr sz="2200" b="0" i="1">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Insert Subtitle or Callout Text Here</a:t>
            </a:r>
          </a:p>
        </p:txBody>
      </p:sp>
      <p:sp>
        <p:nvSpPr>
          <p:cNvPr id="5" name="TextBox 4"/>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7013" y="458788"/>
            <a:ext cx="8586061" cy="504825"/>
          </a:xfrm>
        </p:spPr>
        <p:txBody>
          <a:bodyPr/>
          <a:lstStyle>
            <a:lvl1pPr>
              <a:defRPr/>
            </a:lvl1pPr>
          </a:lstStyle>
          <a:p>
            <a:r>
              <a:rPr lang="en-US" dirty="0" smtClean="0"/>
              <a:t>Insert Slide Title Here</a:t>
            </a:r>
            <a:endParaRPr lang="en-US" dirty="0"/>
          </a:p>
        </p:txBody>
      </p:sp>
      <p:sp>
        <p:nvSpPr>
          <p:cNvPr id="3" name="Content Placeholder 2"/>
          <p:cNvSpPr>
            <a:spLocks noGrp="1"/>
          </p:cNvSpPr>
          <p:nvPr>
            <p:ph idx="1" hasCustomPrompt="1"/>
          </p:nvPr>
        </p:nvSpPr>
        <p:spPr/>
        <p:txBody>
          <a:body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cxnSp>
        <p:nvCxnSpPr>
          <p:cNvPr id="9" name="Straight Connector 8"/>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7" name="TextBox 6"/>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Insert Slide Title Here</a:t>
            </a:r>
            <a:endParaRPr lang="en-US" dirty="0"/>
          </a:p>
        </p:txBody>
      </p:sp>
      <p:sp>
        <p:nvSpPr>
          <p:cNvPr id="3" name="Content Placeholder 2"/>
          <p:cNvSpPr>
            <a:spLocks noGrp="1"/>
          </p:cNvSpPr>
          <p:nvPr>
            <p:ph sz="half" idx="1" hasCustomPrompt="1"/>
          </p:nvPr>
        </p:nvSpPr>
        <p:spPr>
          <a:xfrm>
            <a:off x="227013" y="1268413"/>
            <a:ext cx="4038600" cy="4598987"/>
          </a:xfrm>
        </p:spPr>
        <p:txBody>
          <a:bodyPr>
            <a:normAutofit/>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4" name="Content Placeholder 3"/>
          <p:cNvSpPr>
            <a:spLocks noGrp="1"/>
          </p:cNvSpPr>
          <p:nvPr>
            <p:ph sz="half" idx="2" hasCustomPrompt="1"/>
          </p:nvPr>
        </p:nvSpPr>
        <p:spPr>
          <a:xfrm>
            <a:off x="4572000" y="1268413"/>
            <a:ext cx="4038600" cy="4598987"/>
          </a:xfrm>
        </p:spPr>
        <p:txBody>
          <a:bodyPr>
            <a:normAutofit/>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cxnSp>
        <p:nvCxnSpPr>
          <p:cNvPr id="10" name="Straight Connector 9"/>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11" name="Text Placeholder 8"/>
          <p:cNvSpPr>
            <a:spLocks noGrp="1"/>
          </p:cNvSpPr>
          <p:nvPr>
            <p:ph type="body" sz="quarter" idx="14" hasCustomPrompt="1"/>
          </p:nvPr>
        </p:nvSpPr>
        <p:spPr>
          <a:xfrm>
            <a:off x="228599" y="6189133"/>
            <a:ext cx="8623300" cy="278902"/>
          </a:xfrm>
          <a:noFill/>
          <a:ln w="9525">
            <a:noFill/>
            <a:miter lim="800000"/>
            <a:headEnd/>
            <a:tailEnd/>
          </a:ln>
        </p:spPr>
        <p:txBody>
          <a:bodyPr anchor="b"/>
          <a:lstStyle>
            <a:lvl1pPr marL="0" indent="0" algn="l">
              <a:buNone/>
              <a:tabLst/>
              <a:defRPr lang="en-US" sz="900" baseline="0" dirty="0">
                <a:solidFill>
                  <a:srgbClr val="000000"/>
                </a:solidFill>
                <a:latin typeface="Calibri" pitchFamily="34" charset="0"/>
                <a:ea typeface="+mn-ea"/>
                <a:cs typeface="Calibri" pitchFamily="34" charset="0"/>
              </a:defRPr>
            </a:lvl1pPr>
          </a:lstStyle>
          <a:p>
            <a:pPr lvl="0"/>
            <a:r>
              <a:rPr lang="en-US" dirty="0" smtClean="0"/>
              <a:t>Insert Source and/or Notes </a:t>
            </a:r>
            <a:r>
              <a:rPr lang="en-US" dirty="0" err="1" smtClean="0"/>
              <a:t>Here.</a:t>
            </a:r>
            <a:endParaRPr lang="en-US" dirty="0" smtClean="0"/>
          </a:p>
        </p:txBody>
      </p:sp>
      <p:sp>
        <p:nvSpPr>
          <p:cNvPr id="12" name="TextBox 11"/>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Insert Slide Title Here</a:t>
            </a:r>
            <a:endParaRPr lang="en-US" dirty="0"/>
          </a:p>
        </p:txBody>
      </p:sp>
      <p:sp>
        <p:nvSpPr>
          <p:cNvPr id="3" name="Text Placeholder 2"/>
          <p:cNvSpPr>
            <a:spLocks noGrp="1"/>
          </p:cNvSpPr>
          <p:nvPr>
            <p:ph type="body" idx="1"/>
          </p:nvPr>
        </p:nvSpPr>
        <p:spPr>
          <a:xfrm>
            <a:off x="338138" y="1268413"/>
            <a:ext cx="4040188" cy="639762"/>
          </a:xfrm>
        </p:spPr>
        <p:txBody>
          <a:bodyPr anchor="ctr" anchorCtr="1">
            <a:normAutofit/>
          </a:bodyPr>
          <a:lstStyle>
            <a:lvl1pPr marL="0" indent="0">
              <a:buNone/>
              <a:defRPr sz="2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hasCustomPrompt="1"/>
          </p:nvPr>
        </p:nvSpPr>
        <p:spPr>
          <a:xfrm>
            <a:off x="338138" y="1908175"/>
            <a:ext cx="4040188" cy="3951288"/>
          </a:xfrm>
        </p:spPr>
        <p:txBody>
          <a:bodyPr>
            <a:normAutofit/>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5" name="Text Placeholder 4"/>
          <p:cNvSpPr>
            <a:spLocks noGrp="1"/>
          </p:cNvSpPr>
          <p:nvPr>
            <p:ph type="body" sz="quarter" idx="3"/>
          </p:nvPr>
        </p:nvSpPr>
        <p:spPr>
          <a:xfrm>
            <a:off x="4572000" y="1268413"/>
            <a:ext cx="4041775" cy="639762"/>
          </a:xfrm>
        </p:spPr>
        <p:txBody>
          <a:bodyPr anchor="ctr" anchorCtr="1">
            <a:normAutofit/>
          </a:bodyPr>
          <a:lstStyle>
            <a:lvl1pPr marL="0" indent="0">
              <a:buNone/>
              <a:defRPr sz="2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hasCustomPrompt="1"/>
          </p:nvPr>
        </p:nvSpPr>
        <p:spPr>
          <a:xfrm>
            <a:off x="4572000" y="1908175"/>
            <a:ext cx="4041775" cy="3951288"/>
          </a:xfrm>
        </p:spPr>
        <p:txBody>
          <a:bodyPr>
            <a:normAutofit/>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cxnSp>
        <p:nvCxnSpPr>
          <p:cNvPr id="10" name="Straight Connector 9"/>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11"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sp>
        <p:nvSpPr>
          <p:cNvPr id="13" name="Text Placeholder 8"/>
          <p:cNvSpPr>
            <a:spLocks noGrp="1"/>
          </p:cNvSpPr>
          <p:nvPr>
            <p:ph type="body" sz="quarter" idx="14" hasCustomPrompt="1"/>
          </p:nvPr>
        </p:nvSpPr>
        <p:spPr>
          <a:xfrm>
            <a:off x="228599" y="6189133"/>
            <a:ext cx="8623300" cy="278902"/>
          </a:xfrm>
          <a:noFill/>
          <a:ln w="9525">
            <a:noFill/>
            <a:miter lim="800000"/>
            <a:headEnd/>
            <a:tailEnd/>
          </a:ln>
        </p:spPr>
        <p:txBody>
          <a:bodyPr anchor="b"/>
          <a:lstStyle>
            <a:lvl1pPr marL="0" indent="0" algn="l">
              <a:buNone/>
              <a:tabLst/>
              <a:defRPr lang="en-US" sz="900" baseline="0" dirty="0">
                <a:solidFill>
                  <a:srgbClr val="000000"/>
                </a:solidFill>
                <a:latin typeface="Calibri" pitchFamily="34" charset="0"/>
                <a:ea typeface="+mn-ea"/>
                <a:cs typeface="Calibri" pitchFamily="34" charset="0"/>
              </a:defRPr>
            </a:lvl1pPr>
          </a:lstStyle>
          <a:p>
            <a:pPr lvl="0"/>
            <a:r>
              <a:rPr lang="en-US" dirty="0" smtClean="0"/>
              <a:t>Insert Source and/or Notes </a:t>
            </a:r>
            <a:r>
              <a:rPr lang="en-US" dirty="0" err="1" smtClean="0"/>
              <a:t>Here.</a:t>
            </a:r>
            <a:endParaRPr lang="en-US" dirty="0" smtClean="0"/>
          </a:p>
        </p:txBody>
      </p:sp>
      <p:sp>
        <p:nvSpPr>
          <p:cNvPr id="14" name="TextBox 13"/>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Insert Slide Title Here</a:t>
            </a:r>
            <a:endParaRPr lang="en-US" dirty="0"/>
          </a:p>
        </p:txBody>
      </p:sp>
      <p:cxnSp>
        <p:nvCxnSpPr>
          <p:cNvPr id="6" name="Straight Connector 5"/>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sp>
        <p:nvSpPr>
          <p:cNvPr id="9" name="Text Placeholder 10"/>
          <p:cNvSpPr>
            <a:spLocks noGrp="1"/>
          </p:cNvSpPr>
          <p:nvPr>
            <p:ph type="body" sz="quarter" idx="14" hasCustomPrompt="1"/>
          </p:nvPr>
        </p:nvSpPr>
        <p:spPr>
          <a:xfrm>
            <a:off x="349249" y="1079864"/>
            <a:ext cx="8464551" cy="434612"/>
          </a:xfrm>
        </p:spPr>
        <p:txBody>
          <a:bodyPr anchor="t" anchorCtr="1"/>
          <a:lstStyle>
            <a:lvl1pPr marL="0" indent="0" algn="ctr">
              <a:spcBef>
                <a:spcPts val="0"/>
              </a:spcBef>
              <a:spcAft>
                <a:spcPts val="0"/>
              </a:spcAft>
              <a:buNone/>
              <a:defRPr sz="2400" b="1" i="0" kern="0" baseline="0">
                <a:solidFill>
                  <a:srgbClr val="302714"/>
                </a:solidFill>
                <a:latin typeface="Calibri" pitchFamily="34" charset="0"/>
                <a:cs typeface="Calibri" pitchFamily="34" charset="0"/>
              </a:defRPr>
            </a:lvl1pPr>
          </a:lstStyle>
          <a:p>
            <a:pPr lvl="0"/>
            <a:r>
              <a:rPr lang="en-US" dirty="0" smtClean="0"/>
              <a:t>Insert Chart or Table Title Here</a:t>
            </a:r>
          </a:p>
        </p:txBody>
      </p:sp>
      <p:sp>
        <p:nvSpPr>
          <p:cNvPr id="13" name="Content Placeholder 12"/>
          <p:cNvSpPr>
            <a:spLocks noGrp="1"/>
          </p:cNvSpPr>
          <p:nvPr>
            <p:ph sz="quarter" idx="15" hasCustomPrompt="1"/>
          </p:nvPr>
        </p:nvSpPr>
        <p:spPr>
          <a:xfrm>
            <a:off x="338138" y="1698171"/>
            <a:ext cx="8474075" cy="4372429"/>
          </a:xfrm>
        </p:spPr>
        <p:txBody>
          <a:bodyPr/>
          <a:lstStyle>
            <a:lvl1pPr>
              <a:buNone/>
              <a:defRPr baseline="0"/>
            </a:lvl1pPr>
          </a:lstStyle>
          <a:p>
            <a:pPr lvl="0"/>
            <a:r>
              <a:rPr lang="en-US" dirty="0" smtClean="0"/>
              <a:t>Click to Add Chart/Table/Graphic Here</a:t>
            </a:r>
            <a:endParaRPr lang="en-US" dirty="0"/>
          </a:p>
        </p:txBody>
      </p:sp>
      <p:sp>
        <p:nvSpPr>
          <p:cNvPr id="14" name="Text Placeholder 8"/>
          <p:cNvSpPr>
            <a:spLocks noGrp="1"/>
          </p:cNvSpPr>
          <p:nvPr>
            <p:ph type="body" sz="quarter" idx="16" hasCustomPrompt="1"/>
          </p:nvPr>
        </p:nvSpPr>
        <p:spPr>
          <a:xfrm>
            <a:off x="228599" y="6189133"/>
            <a:ext cx="8583614" cy="278902"/>
          </a:xfrm>
          <a:noFill/>
          <a:ln w="9525">
            <a:noFill/>
            <a:miter lim="800000"/>
            <a:headEnd/>
            <a:tailEnd/>
          </a:ln>
        </p:spPr>
        <p:txBody>
          <a:bodyPr anchor="b"/>
          <a:lstStyle>
            <a:lvl1pPr marL="0" indent="0" algn="l">
              <a:buNone/>
              <a:tabLst/>
              <a:defRPr lang="en-US" sz="900" baseline="0" dirty="0">
                <a:solidFill>
                  <a:srgbClr val="000000"/>
                </a:solidFill>
                <a:latin typeface="Calibri" pitchFamily="34" charset="0"/>
                <a:ea typeface="+mn-ea"/>
                <a:cs typeface="Calibri" pitchFamily="34" charset="0"/>
              </a:defRPr>
            </a:lvl1pPr>
          </a:lstStyle>
          <a:p>
            <a:pPr lvl="0"/>
            <a:r>
              <a:rPr lang="en-US" dirty="0" smtClean="0"/>
              <a:t>Insert Source and/or Notes </a:t>
            </a:r>
            <a:r>
              <a:rPr lang="en-US" dirty="0" err="1" smtClean="0"/>
              <a:t>Here.</a:t>
            </a:r>
            <a:endParaRPr lang="en-US" dirty="0" smtClean="0"/>
          </a:p>
        </p:txBody>
      </p:sp>
      <p:sp>
        <p:nvSpPr>
          <p:cNvPr id="10" name="TextBox 9"/>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Insert Slide Title Here</a:t>
            </a:r>
            <a:endParaRPr lang="en-US" dirty="0"/>
          </a:p>
        </p:txBody>
      </p:sp>
      <p:cxnSp>
        <p:nvCxnSpPr>
          <p:cNvPr id="6" name="Straight Connector 5"/>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sp>
        <p:nvSpPr>
          <p:cNvPr id="9" name="TextBox 8"/>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2"/>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amp;A or 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8138" y="2473659"/>
            <a:ext cx="8474075" cy="824706"/>
          </a:xfrm>
        </p:spPr>
        <p:txBody>
          <a:bodyPr anchor="t">
            <a:noAutofit/>
          </a:bodyPr>
          <a:lstStyle>
            <a:lvl1pPr marL="0" indent="0" algn="ctr">
              <a:defRPr sz="4000" b="1" cap="none" baseline="0">
                <a:solidFill>
                  <a:schemeClr val="tx1"/>
                </a:solidFill>
              </a:defRPr>
            </a:lvl1pPr>
          </a:lstStyle>
          <a:p>
            <a:r>
              <a:rPr lang="en-US" dirty="0" smtClean="0"/>
              <a:t>Insert Q&amp;A or Thank You Here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inal Slide">
    <p:spTree>
      <p:nvGrpSpPr>
        <p:cNvPr id="1" name=""/>
        <p:cNvGrpSpPr/>
        <p:nvPr/>
      </p:nvGrpSpPr>
      <p:grpSpPr>
        <a:xfrm>
          <a:off x="0" y="0"/>
          <a:ext cx="0" cy="0"/>
          <a:chOff x="0" y="0"/>
          <a:chExt cx="0" cy="0"/>
        </a:xfrm>
      </p:grpSpPr>
      <p:pic>
        <p:nvPicPr>
          <p:cNvPr id="3" name="Picture 2" descr="ICF_block.tif"/>
          <p:cNvPicPr>
            <a:picLocks noChangeAspect="1"/>
          </p:cNvPicPr>
          <p:nvPr/>
        </p:nvPicPr>
        <p:blipFill>
          <a:blip r:embed="rId2" cstate="print"/>
          <a:stretch>
            <a:fillRect/>
          </a:stretch>
        </p:blipFill>
        <p:spPr>
          <a:xfrm>
            <a:off x="3735324" y="2195068"/>
            <a:ext cx="1673352" cy="1673352"/>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12408"/>
            <a:ext cx="2133600" cy="365125"/>
          </a:xfrm>
          <a:prstGeom prst="rect">
            <a:avLst/>
          </a:prstGeom>
        </p:spPr>
        <p:txBody>
          <a:bodyPr/>
          <a:lstStyle/>
          <a:p>
            <a:fld id="{D5364BEA-6C53-4B37-A112-3DFFCCF96893}" type="datetime1">
              <a:rPr lang="en-US" smtClean="0"/>
              <a:t>12/16/2015</a:t>
            </a:fld>
            <a:endParaRPr lang="en-US" dirty="0"/>
          </a:p>
        </p:txBody>
      </p:sp>
      <p:sp>
        <p:nvSpPr>
          <p:cNvPr id="5" name="Footer Placeholder 4"/>
          <p:cNvSpPr>
            <a:spLocks noGrp="1"/>
          </p:cNvSpPr>
          <p:nvPr>
            <p:ph type="ftr" sz="quarter" idx="11"/>
          </p:nvPr>
        </p:nvSpPr>
        <p:spPr>
          <a:xfrm>
            <a:off x="2831123" y="6312408"/>
            <a:ext cx="3481754"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12408"/>
            <a:ext cx="2133600" cy="365125"/>
          </a:xfrm>
          <a:prstGeom prst="rect">
            <a:avLst/>
          </a:prstGeom>
        </p:spPr>
        <p:txBody>
          <a:bodyPr/>
          <a:lstStyle/>
          <a:p>
            <a:fld id="{C9CCF514-19C7-4303-9983-A930B58415CC}" type="slidenum">
              <a:rPr lang="en-US" smtClean="0"/>
              <a:pPr/>
              <a:t>‹#›</a:t>
            </a:fld>
            <a:endParaRPr lang="en-US" dirty="0"/>
          </a:p>
        </p:txBody>
      </p:sp>
    </p:spTree>
    <p:extLst>
      <p:ext uri="{BB962C8B-B14F-4D97-AF65-F5344CB8AC3E}">
        <p14:creationId xmlns:p14="http://schemas.microsoft.com/office/powerpoint/2010/main" val="1723486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4B4A126-D654-42D6-9804-CC05F48EFE4D}" type="datetime1">
              <a:rPr lang="en-US" smtClean="0"/>
              <a:t>12/16/2015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CF514-19C7-4303-9983-A930B58415CC}" type="slidenum">
              <a:rPr lang="en-US" smtClean="0"/>
              <a:pPr/>
              <a:t>‹#›</a:t>
            </a:fld>
            <a:endParaRPr lang="en-US" dirty="0"/>
          </a:p>
        </p:txBody>
      </p:sp>
    </p:spTree>
    <p:extLst>
      <p:ext uri="{BB962C8B-B14F-4D97-AF65-F5344CB8AC3E}">
        <p14:creationId xmlns:p14="http://schemas.microsoft.com/office/powerpoint/2010/main" val="21192002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4B1264-9AD7-47EC-BDF9-D6251B2ACD96}" type="datetime1">
              <a:rPr lang="en-US" smtClean="0"/>
              <a:t>12/16/2015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CF514-19C7-4303-9983-A930B58415CC}" type="slidenum">
              <a:rPr lang="en-US" smtClean="0"/>
              <a:pPr/>
              <a:t>‹#›</a:t>
            </a:fld>
            <a:endParaRPr lang="en-US" dirty="0"/>
          </a:p>
        </p:txBody>
      </p:sp>
    </p:spTree>
    <p:extLst>
      <p:ext uri="{BB962C8B-B14F-4D97-AF65-F5344CB8AC3E}">
        <p14:creationId xmlns:p14="http://schemas.microsoft.com/office/powerpoint/2010/main" val="22431104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egular Slide">
    <p:spTree>
      <p:nvGrpSpPr>
        <p:cNvPr id="1" name=""/>
        <p:cNvGrpSpPr/>
        <p:nvPr/>
      </p:nvGrpSpPr>
      <p:grpSpPr>
        <a:xfrm>
          <a:off x="0" y="0"/>
          <a:ext cx="0" cy="0"/>
          <a:chOff x="0" y="0"/>
          <a:chExt cx="0" cy="0"/>
        </a:xfrm>
      </p:grpSpPr>
      <p:sp>
        <p:nvSpPr>
          <p:cNvPr id="14" name="Title 13"/>
          <p:cNvSpPr>
            <a:spLocks noGrp="1"/>
          </p:cNvSpPr>
          <p:nvPr>
            <p:ph type="title"/>
          </p:nvPr>
        </p:nvSpPr>
        <p:spPr>
          <a:xfrm>
            <a:off x="0" y="0"/>
            <a:ext cx="9144000" cy="595747"/>
          </a:xfrm>
          <a:prstGeom prst="rect">
            <a:avLst/>
          </a:prstGeom>
          <a:solidFill>
            <a:schemeClr val="accent2"/>
          </a:solidFill>
        </p:spPr>
        <p:txBody>
          <a:bodyPr anchor="ctr" anchorCtr="0"/>
          <a:lstStyle>
            <a:lvl1pPr algn="l">
              <a:defRPr sz="2400" b="1">
                <a:solidFill>
                  <a:schemeClr val="bg1"/>
                </a:solidFill>
              </a:defRPr>
            </a:lvl1pPr>
          </a:lstStyle>
          <a:p>
            <a:r>
              <a:rPr lang="en-US" dirty="0" smtClean="0"/>
              <a:t>Click to edit Master title style</a:t>
            </a:r>
            <a:endParaRPr lang="en-US" dirty="0"/>
          </a:p>
        </p:txBody>
      </p:sp>
      <p:sp>
        <p:nvSpPr>
          <p:cNvPr id="8" name="Text Placeholder 7"/>
          <p:cNvSpPr>
            <a:spLocks noGrp="1"/>
          </p:cNvSpPr>
          <p:nvPr>
            <p:ph type="body" sz="quarter" idx="10"/>
          </p:nvPr>
        </p:nvSpPr>
        <p:spPr>
          <a:xfrm>
            <a:off x="55988" y="762141"/>
            <a:ext cx="8894048" cy="1399167"/>
          </a:xfrm>
          <a:prstGeom prst="rect">
            <a:avLst/>
          </a:prstGeom>
        </p:spPr>
        <p:txBody>
          <a:bodyPr/>
          <a:lstStyle>
            <a:lvl1pPr marL="166688" indent="-166688">
              <a:spcAft>
                <a:spcPts val="1200"/>
              </a:spcAft>
              <a:buClr>
                <a:schemeClr val="accent2"/>
              </a:buClr>
              <a:buFont typeface="Wingdings" pitchFamily="2" charset="2"/>
              <a:buChar char="§"/>
              <a:defRPr sz="1600"/>
            </a:lvl1pPr>
            <a:lvl2pPr marL="623888" indent="-166688">
              <a:spcAft>
                <a:spcPts val="1200"/>
              </a:spcAft>
              <a:buClr>
                <a:schemeClr val="accent2"/>
              </a:buClr>
              <a:defRPr sz="1600"/>
            </a:lvl2pPr>
            <a:lvl3pPr marL="1081088" indent="-166688">
              <a:spcAft>
                <a:spcPts val="1200"/>
              </a:spcAft>
              <a:buClr>
                <a:schemeClr val="accent2"/>
              </a:buClr>
              <a:buFont typeface="Arial" pitchFamily="34" charset="0"/>
              <a:buChar cha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347898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7013" y="458788"/>
            <a:ext cx="8585200" cy="504825"/>
          </a:xfrm>
          <a:prstGeom prst="rect">
            <a:avLst/>
          </a:prstGeom>
        </p:spPr>
        <p:txBody>
          <a:bodyPr vert="horz" lIns="91440" tIns="45720" rIns="91440" bIns="45720" rtlCol="0" anchor="ctr">
            <a:normAutofit/>
          </a:bodyPr>
          <a:lstStyle/>
          <a:p>
            <a:r>
              <a:rPr lang="en-US" dirty="0" smtClean="0"/>
              <a:t>Insert Slide Title Here</a:t>
            </a:r>
            <a:endParaRPr lang="en-US" dirty="0"/>
          </a:p>
        </p:txBody>
      </p:sp>
      <p:sp>
        <p:nvSpPr>
          <p:cNvPr id="3" name="Text Placeholder 2"/>
          <p:cNvSpPr>
            <a:spLocks noGrp="1"/>
          </p:cNvSpPr>
          <p:nvPr>
            <p:ph type="body" idx="1"/>
          </p:nvPr>
        </p:nvSpPr>
        <p:spPr>
          <a:xfrm>
            <a:off x="227013" y="1268414"/>
            <a:ext cx="8585200" cy="4857750"/>
          </a:xfrm>
          <a:prstGeom prst="rect">
            <a:avLst/>
          </a:prstGeom>
        </p:spPr>
        <p:txBody>
          <a:bodyPr vert="horz" lIns="91440" tIns="45720" rIns="91440" bIns="45720" rtlCol="0">
            <a:normAutofit/>
          </a:body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pic>
        <p:nvPicPr>
          <p:cNvPr id="7" name="Picture 6" descr="icf tagline footer bar 2-28-12.png"/>
          <p:cNvPicPr>
            <a:picLocks noChangeAspect="1"/>
          </p:cNvPicPr>
          <p:nvPr/>
        </p:nvPicPr>
        <p:blipFill>
          <a:blip r:embed="rId17" cstate="print"/>
          <a:stretch>
            <a:fillRect/>
          </a:stretch>
        </p:blipFill>
        <p:spPr>
          <a:xfrm>
            <a:off x="0" y="6550749"/>
            <a:ext cx="9144000" cy="32308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l" defTabSz="914400" rtl="0" eaLnBrk="1" latinLnBrk="0" hangingPunct="1">
        <a:spcBef>
          <a:spcPct val="0"/>
        </a:spcBef>
        <a:buNone/>
        <a:defRPr sz="2800" b="1" kern="1200">
          <a:solidFill>
            <a:schemeClr val="accent1"/>
          </a:solidFill>
          <a:latin typeface="+mj-lt"/>
          <a:ea typeface="+mj-ea"/>
          <a:cs typeface="+mj-cs"/>
        </a:defRPr>
      </a:lvl1pPr>
    </p:titleStyle>
    <p:body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6.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20.emf"/></Relationships>
</file>

<file path=ppt/slides/_rels/slide2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635375"/>
            <a:ext cx="7772400" cy="1470025"/>
          </a:xfrm>
        </p:spPr>
        <p:txBody>
          <a:bodyPr/>
          <a:lstStyle/>
          <a:p>
            <a:pPr algn="ctr"/>
            <a:r>
              <a:rPr lang="en-US" dirty="0" smtClean="0"/>
              <a:t>2015 National Cemetery Satisfaction Survey</a:t>
            </a:r>
            <a:endParaRPr lang="en-US" dirty="0"/>
          </a:p>
        </p:txBody>
      </p:sp>
      <p:sp>
        <p:nvSpPr>
          <p:cNvPr id="3" name="Subtitle 2"/>
          <p:cNvSpPr>
            <a:spLocks noGrp="1"/>
          </p:cNvSpPr>
          <p:nvPr>
            <p:ph type="subTitle" idx="1"/>
          </p:nvPr>
        </p:nvSpPr>
        <p:spPr>
          <a:xfrm>
            <a:off x="1371600" y="5105400"/>
            <a:ext cx="6400800" cy="1295400"/>
          </a:xfrm>
        </p:spPr>
        <p:txBody>
          <a:bodyPr/>
          <a:lstStyle/>
          <a:p>
            <a:r>
              <a:rPr lang="en-US" dirty="0" smtClean="0"/>
              <a:t>NATIONAL FINDINGS</a:t>
            </a:r>
          </a:p>
          <a:p>
            <a:r>
              <a:rPr lang="en-US" sz="2400" smtClean="0">
                <a:solidFill>
                  <a:schemeClr val="bg1">
                    <a:lumMod val="50000"/>
                  </a:schemeClr>
                </a:solidFill>
              </a:rPr>
              <a:t>December 18, </a:t>
            </a:r>
            <a:r>
              <a:rPr lang="en-US" sz="2400" dirty="0" smtClean="0">
                <a:solidFill>
                  <a:schemeClr val="bg1">
                    <a:lumMod val="50000"/>
                  </a:schemeClr>
                </a:solidFill>
              </a:rPr>
              <a:t>2015</a:t>
            </a:r>
            <a:endParaRPr lang="en-US" sz="2400" dirty="0">
              <a:solidFill>
                <a:schemeClr val="bg1">
                  <a:lumMod val="50000"/>
                </a:schemeClr>
              </a:solidFill>
            </a:endParaRPr>
          </a:p>
        </p:txBody>
      </p:sp>
      <p:pic>
        <p:nvPicPr>
          <p:cNvPr id="4" name="Picture 3" descr="Logoblue"/>
          <p:cNvPicPr/>
          <p:nvPr/>
        </p:nvPicPr>
        <p:blipFill>
          <a:blip r:embed="rId3" cstate="print"/>
          <a:srcRect/>
          <a:stretch>
            <a:fillRect/>
          </a:stretch>
        </p:blipFill>
        <p:spPr bwMode="auto">
          <a:xfrm>
            <a:off x="3276600" y="1600200"/>
            <a:ext cx="2277110" cy="2255520"/>
          </a:xfrm>
          <a:prstGeom prst="rect">
            <a:avLst/>
          </a:prstGeom>
          <a:noFill/>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9000" y="5029200"/>
            <a:ext cx="1409700" cy="1409700"/>
          </a:xfrm>
          <a:prstGeom prst="rect">
            <a:avLst/>
          </a:prstGeom>
        </p:spPr>
      </p:pic>
      <p:sp>
        <p:nvSpPr>
          <p:cNvPr id="9"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a:t>
            </a:fld>
            <a:endParaRPr lang="en-US" dirty="0">
              <a:solidFill>
                <a:schemeClr val="bg1"/>
              </a:solidFill>
            </a:endParaRPr>
          </a:p>
        </p:txBody>
      </p:sp>
      <p:sp>
        <p:nvSpPr>
          <p:cNvPr id="10" name="Title 1"/>
          <p:cNvSpPr txBox="1">
            <a:spLocks/>
          </p:cNvSpPr>
          <p:nvPr/>
        </p:nvSpPr>
        <p:spPr>
          <a:xfrm>
            <a:off x="752554" y="10076"/>
            <a:ext cx="7772400" cy="14700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en-US" dirty="0" smtClean="0"/>
              <a:t>U.S. Department of Veterans Affairs</a:t>
            </a:r>
          </a:p>
          <a:p>
            <a:pPr algn="ctr"/>
            <a:r>
              <a:rPr lang="en-US" dirty="0" smtClean="0"/>
              <a:t>National Cemetery Administration</a:t>
            </a:r>
            <a:endParaRPr lang="en-US" dirty="0"/>
          </a:p>
        </p:txBody>
      </p:sp>
    </p:spTree>
    <p:extLst>
      <p:ext uri="{BB962C8B-B14F-4D97-AF65-F5344CB8AC3E}">
        <p14:creationId xmlns:p14="http://schemas.microsoft.com/office/powerpoint/2010/main" val="38840831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76200"/>
            <a:ext cx="8585200" cy="504825"/>
          </a:xfrm>
        </p:spPr>
        <p:txBody>
          <a:bodyPr>
            <a:normAutofit fontScale="90000"/>
          </a:bodyPr>
          <a:lstStyle/>
          <a:p>
            <a:r>
              <a:rPr lang="en-US" dirty="0" smtClean="0"/>
              <a:t>Briefing Agenda</a:t>
            </a:r>
            <a:endParaRPr lang="en-US" dirty="0"/>
          </a:p>
        </p:txBody>
      </p:sp>
      <p:sp>
        <p:nvSpPr>
          <p:cNvPr id="3" name="Content Placeholder 2"/>
          <p:cNvSpPr>
            <a:spLocks noGrp="1"/>
          </p:cNvSpPr>
          <p:nvPr>
            <p:ph idx="1"/>
          </p:nvPr>
        </p:nvSpPr>
        <p:spPr>
          <a:xfrm>
            <a:off x="227013" y="685800"/>
            <a:ext cx="8585200" cy="5638800"/>
          </a:xfrm>
        </p:spPr>
        <p:txBody>
          <a:bodyPr>
            <a:normAutofit/>
          </a:bodyPr>
          <a:lstStyle/>
          <a:p>
            <a:pPr>
              <a:lnSpc>
                <a:spcPct val="120000"/>
              </a:lnSpc>
              <a:spcBef>
                <a:spcPts val="0"/>
              </a:spcBef>
            </a:pPr>
            <a:r>
              <a:rPr lang="en-US" b="0" dirty="0" smtClean="0"/>
              <a:t>Overview</a:t>
            </a:r>
          </a:p>
          <a:p>
            <a:pPr>
              <a:lnSpc>
                <a:spcPct val="120000"/>
              </a:lnSpc>
              <a:spcBef>
                <a:spcPts val="0"/>
              </a:spcBef>
            </a:pPr>
            <a:r>
              <a:rPr lang="en-US" b="0" dirty="0" smtClean="0"/>
              <a:t>Strategic Performance Measures</a:t>
            </a:r>
          </a:p>
          <a:p>
            <a:pPr>
              <a:lnSpc>
                <a:spcPct val="120000"/>
              </a:lnSpc>
              <a:spcBef>
                <a:spcPts val="0"/>
              </a:spcBef>
            </a:pPr>
            <a:r>
              <a:rPr lang="en-US" b="0" dirty="0" smtClean="0"/>
              <a:t>Key Findings</a:t>
            </a:r>
          </a:p>
          <a:p>
            <a:pPr>
              <a:lnSpc>
                <a:spcPct val="120000"/>
              </a:lnSpc>
              <a:spcBef>
                <a:spcPts val="0"/>
              </a:spcBef>
            </a:pPr>
            <a:r>
              <a:rPr lang="en-US" b="0" dirty="0"/>
              <a:t>National Cemetery and State/Tribal Veterans Cemetery Comparisons</a:t>
            </a:r>
          </a:p>
          <a:p>
            <a:pPr>
              <a:lnSpc>
                <a:spcPct val="120000"/>
              </a:lnSpc>
              <a:spcBef>
                <a:spcPts val="0"/>
              </a:spcBef>
            </a:pPr>
            <a:r>
              <a:rPr lang="en-US" b="0" dirty="0" smtClean="0"/>
              <a:t>Improvement Analysis</a:t>
            </a:r>
          </a:p>
          <a:p>
            <a:pPr>
              <a:lnSpc>
                <a:spcPct val="120000"/>
              </a:lnSpc>
              <a:spcBef>
                <a:spcPts val="0"/>
              </a:spcBef>
            </a:pPr>
            <a:r>
              <a:rPr lang="en-US" b="0" dirty="0" smtClean="0"/>
              <a:t>Conclusions/Recommendations</a:t>
            </a:r>
          </a:p>
          <a:p>
            <a:pPr>
              <a:lnSpc>
                <a:spcPct val="120000"/>
              </a:lnSpc>
              <a:spcBef>
                <a:spcPts val="0"/>
              </a:spcBef>
            </a:pPr>
            <a:r>
              <a:rPr lang="en-US" b="0" dirty="0" smtClean="0"/>
              <a:t>Discussion/Questions</a:t>
            </a:r>
          </a:p>
          <a:p>
            <a:pPr lvl="1"/>
            <a:endParaRPr lang="en-US" dirty="0" smtClean="0"/>
          </a:p>
          <a:p>
            <a:pPr lvl="1"/>
            <a:endParaRPr lang="en-US" dirty="0" smtClean="0"/>
          </a:p>
          <a:p>
            <a:endParaRPr lang="en-US" dirty="0"/>
          </a:p>
        </p:txBody>
      </p:sp>
      <p:sp>
        <p:nvSpPr>
          <p:cNvPr id="7"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a:t>
            </a:fld>
            <a:endParaRPr lang="en-US" dirty="0">
              <a:solidFill>
                <a:schemeClr val="bg1"/>
              </a:solidFill>
            </a:endParaRPr>
          </a:p>
        </p:txBody>
      </p:sp>
    </p:spTree>
    <p:extLst>
      <p:ext uri="{BB962C8B-B14F-4D97-AF65-F5344CB8AC3E}">
        <p14:creationId xmlns:p14="http://schemas.microsoft.com/office/powerpoint/2010/main" val="1838807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Overview</a:t>
            </a:r>
            <a:endParaRPr lang="en-US" sz="3200" dirty="0"/>
          </a:p>
        </p:txBody>
      </p:sp>
      <p:sp>
        <p:nvSpPr>
          <p:cNvPr id="3"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30019068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533400"/>
            <a:ext cx="8726488" cy="6019800"/>
          </a:xfrm>
          <a:noFill/>
        </p:spPr>
        <p:txBody>
          <a:bodyPr>
            <a:normAutofit/>
          </a:bodyPr>
          <a:lstStyle/>
          <a:p>
            <a:r>
              <a:rPr lang="en-US" sz="1800" dirty="0" smtClean="0"/>
              <a:t>We have data from 2013 and 2014 for trend comparisons</a:t>
            </a:r>
          </a:p>
          <a:p>
            <a:r>
              <a:rPr lang="en-US" sz="1800" dirty="0"/>
              <a:t>Overall, 98 percent of all respondents </a:t>
            </a:r>
            <a:r>
              <a:rPr lang="en-US" sz="1800" dirty="0" smtClean="0"/>
              <a:t>(98% Next of Kin </a:t>
            </a:r>
            <a:r>
              <a:rPr lang="en-US" sz="1800" dirty="0"/>
              <a:t>and </a:t>
            </a:r>
            <a:r>
              <a:rPr lang="en-US" sz="1800" dirty="0" smtClean="0"/>
              <a:t>98% </a:t>
            </a:r>
            <a:r>
              <a:rPr lang="en-US" sz="1800" dirty="0"/>
              <a:t>of </a:t>
            </a:r>
            <a:r>
              <a:rPr lang="en-US" sz="1800" dirty="0" smtClean="0"/>
              <a:t>Funeral Directors) </a:t>
            </a:r>
            <a:r>
              <a:rPr lang="en-US" sz="1800" dirty="0"/>
              <a:t>agreed or strongly agreed that they were satisfied with their </a:t>
            </a:r>
            <a:r>
              <a:rPr lang="en-US" sz="1800" dirty="0" smtClean="0"/>
              <a:t>experience</a:t>
            </a:r>
            <a:endParaRPr lang="en-US" sz="1800" dirty="0"/>
          </a:p>
          <a:p>
            <a:r>
              <a:rPr lang="en-US" sz="1800" dirty="0" smtClean="0"/>
              <a:t>Strategic Performance Measures</a:t>
            </a:r>
          </a:p>
          <a:p>
            <a:pPr lvl="1"/>
            <a:r>
              <a:rPr lang="en-US" sz="1800" dirty="0" smtClean="0"/>
              <a:t>96 percent of all respondents (</a:t>
            </a:r>
            <a:r>
              <a:rPr lang="en-US" dirty="0" smtClean="0"/>
              <a:t>96</a:t>
            </a:r>
            <a:r>
              <a:rPr lang="en-US" sz="1800" dirty="0" smtClean="0"/>
              <a:t>% of Next of Kin and </a:t>
            </a:r>
            <a:r>
              <a:rPr lang="en-US" dirty="0" smtClean="0"/>
              <a:t>97</a:t>
            </a:r>
            <a:r>
              <a:rPr lang="en-US" sz="1800" dirty="0" smtClean="0"/>
              <a:t>% of Funeral Directors) agreed or strongly agreed the quality of service they received from cemetery staff was excellent</a:t>
            </a:r>
          </a:p>
          <a:p>
            <a:pPr lvl="1"/>
            <a:r>
              <a:rPr lang="en-US" sz="1800" dirty="0" smtClean="0"/>
              <a:t>99 percent of all respondents (</a:t>
            </a:r>
            <a:r>
              <a:rPr lang="en-US" dirty="0" smtClean="0"/>
              <a:t>99</a:t>
            </a:r>
            <a:r>
              <a:rPr lang="en-US" sz="1800" dirty="0" smtClean="0"/>
              <a:t>% of Next of Kin and 99% of Funeral Directors) agreed or strongly agreed the overall appearance of their national cemeteries was excellent</a:t>
            </a:r>
          </a:p>
          <a:p>
            <a:pPr lvl="1"/>
            <a:r>
              <a:rPr lang="en-US" sz="1800" dirty="0" smtClean="0"/>
              <a:t>98 percent of respondents (</a:t>
            </a:r>
            <a:r>
              <a:rPr lang="en-US" dirty="0" smtClean="0"/>
              <a:t>99</a:t>
            </a:r>
            <a:r>
              <a:rPr lang="en-US" sz="1800" dirty="0" smtClean="0"/>
              <a:t>% of Next of Kin and 97% of Funeral Directors) agreed or strongly agreed they would recommend their national cemeteries to Veteran families during their time of need</a:t>
            </a:r>
          </a:p>
          <a:p>
            <a:r>
              <a:rPr lang="en-US" sz="1800" dirty="0" smtClean="0"/>
              <a:t>Key Findings</a:t>
            </a:r>
          </a:p>
          <a:p>
            <a:pPr lvl="1"/>
            <a:r>
              <a:rPr lang="en-US" dirty="0" smtClean="0"/>
              <a:t>Next of Kin that lived over 75 miles away from the cemetery indicated less agreement that they would recommend the cemetery to other Veteran families</a:t>
            </a:r>
          </a:p>
          <a:p>
            <a:pPr lvl="1"/>
            <a:r>
              <a:rPr lang="en-US" dirty="0" smtClean="0"/>
              <a:t>Next of Kin that had not visited the cemetery since the committal service indicated less agreement across all three strategic performance measures</a:t>
            </a:r>
          </a:p>
        </p:txBody>
      </p:sp>
      <p:sp>
        <p:nvSpPr>
          <p:cNvPr id="7"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4</a:t>
            </a:fld>
            <a:endParaRPr lang="en-US" dirty="0">
              <a:solidFill>
                <a:schemeClr val="bg1"/>
              </a:solidFill>
            </a:endParaRPr>
          </a:p>
        </p:txBody>
      </p:sp>
      <p:sp>
        <p:nvSpPr>
          <p:cNvPr id="9" name="Title 1"/>
          <p:cNvSpPr txBox="1">
            <a:spLocks/>
          </p:cNvSpPr>
          <p:nvPr/>
        </p:nvSpPr>
        <p:spPr>
          <a:xfrm>
            <a:off x="227013" y="76200"/>
            <a:ext cx="8585200" cy="504825"/>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dirty="0" smtClean="0"/>
              <a:t>Executive Summary - I</a:t>
            </a:r>
            <a:endParaRPr lang="en-US" dirty="0"/>
          </a:p>
        </p:txBody>
      </p:sp>
    </p:spTree>
    <p:extLst>
      <p:ext uri="{BB962C8B-B14F-4D97-AF65-F5344CB8AC3E}">
        <p14:creationId xmlns:p14="http://schemas.microsoft.com/office/powerpoint/2010/main" val="19170097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5</a:t>
            </a:fld>
            <a:endParaRPr lang="en-US" dirty="0">
              <a:solidFill>
                <a:schemeClr val="bg1"/>
              </a:solidFill>
            </a:endParaRPr>
          </a:p>
        </p:txBody>
      </p:sp>
      <p:sp>
        <p:nvSpPr>
          <p:cNvPr id="9" name="Title 1"/>
          <p:cNvSpPr txBox="1">
            <a:spLocks/>
          </p:cNvSpPr>
          <p:nvPr/>
        </p:nvSpPr>
        <p:spPr>
          <a:xfrm>
            <a:off x="227013" y="76200"/>
            <a:ext cx="8585200" cy="504825"/>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dirty="0" smtClean="0"/>
              <a:t>Executive Summary - II</a:t>
            </a:r>
            <a:endParaRPr lang="en-US" dirty="0"/>
          </a:p>
        </p:txBody>
      </p:sp>
      <p:sp>
        <p:nvSpPr>
          <p:cNvPr id="11" name="Content Placeholder 2"/>
          <p:cNvSpPr txBox="1">
            <a:spLocks/>
          </p:cNvSpPr>
          <p:nvPr/>
        </p:nvSpPr>
        <p:spPr>
          <a:xfrm>
            <a:off x="227735" y="609601"/>
            <a:ext cx="8726488" cy="6172199"/>
          </a:xfrm>
          <a:prstGeom prst="rect">
            <a:avLst/>
          </a:prstGeom>
          <a:noFill/>
        </p:spPr>
        <p:txBody>
          <a:bodyPr vert="horz" lIns="91440" tIns="45720" rIns="91440" bIns="45720" rtlCol="0">
            <a:normAutofit lnSpcReduction="10000"/>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Key Findings (cont.)</a:t>
            </a:r>
          </a:p>
          <a:p>
            <a:pPr lvl="1"/>
            <a:r>
              <a:rPr lang="en-US" dirty="0"/>
              <a:t>Exceeding expectations was highly related to overall satisfaction and all three strategic performance measures</a:t>
            </a:r>
          </a:p>
          <a:p>
            <a:pPr lvl="2"/>
            <a:r>
              <a:rPr lang="en-US" dirty="0"/>
              <a:t>Being informed was related to exceeding </a:t>
            </a:r>
            <a:r>
              <a:rPr lang="en-US" dirty="0" smtClean="0"/>
              <a:t>expectations. Viewing NCA videos of committal services for Next of Kin, and outreach by cemetery staff for Funeral Directors were positively related to being informed.</a:t>
            </a:r>
            <a:endParaRPr lang="en-US" sz="2000" dirty="0" smtClean="0"/>
          </a:p>
          <a:p>
            <a:pPr>
              <a:spcBef>
                <a:spcPts val="1200"/>
              </a:spcBef>
            </a:pPr>
            <a:r>
              <a:rPr lang="en-US" sz="1800" dirty="0" smtClean="0"/>
              <a:t>National Cemetery and State/Tribal Comparisons</a:t>
            </a:r>
          </a:p>
          <a:p>
            <a:pPr lvl="1"/>
            <a:r>
              <a:rPr lang="en-US" dirty="0" smtClean="0"/>
              <a:t>14 percent of Next of Kin indicated that they had visited a State or Tribal Veterans Cemetery. Of these respondents, 80 percent agreed or strongly agreed that the appearance of the State or Tribal Veterans Cemetery compared favorably to the national cemetery. 73 percent agreed or strongly agreed that the quality of service at the State or Tribal Veterans Cemetery compares favorably to the national cemetery.</a:t>
            </a:r>
          </a:p>
          <a:p>
            <a:pPr lvl="1"/>
            <a:r>
              <a:rPr lang="en-US" dirty="0" smtClean="0"/>
              <a:t>37 </a:t>
            </a:r>
            <a:r>
              <a:rPr lang="en-US" dirty="0"/>
              <a:t>percent of </a:t>
            </a:r>
            <a:r>
              <a:rPr lang="en-US" dirty="0" smtClean="0"/>
              <a:t>Next of Kin </a:t>
            </a:r>
            <a:r>
              <a:rPr lang="en-US" dirty="0"/>
              <a:t>indicated that the honor of being interred at a State or Tribal Veterans Cemetery is equivalent to that of being interred at a national </a:t>
            </a:r>
            <a:r>
              <a:rPr lang="en-US" dirty="0" smtClean="0"/>
              <a:t>cemetery.</a:t>
            </a:r>
            <a:endParaRPr lang="en-US" dirty="0"/>
          </a:p>
          <a:p>
            <a:pPr>
              <a:spcBef>
                <a:spcPts val="1200"/>
              </a:spcBef>
            </a:pPr>
            <a:r>
              <a:rPr lang="en-US" sz="1800" dirty="0" smtClean="0"/>
              <a:t>Improvement Analysis</a:t>
            </a:r>
            <a:endParaRPr lang="en-US" sz="1800" dirty="0"/>
          </a:p>
          <a:p>
            <a:pPr lvl="1"/>
            <a:r>
              <a:rPr lang="en-US" dirty="0"/>
              <a:t>An analysis of respondent satisfaction and importance identified the following areas for improvement</a:t>
            </a:r>
            <a:r>
              <a:rPr lang="en-US" dirty="0" smtClean="0"/>
              <a:t>:</a:t>
            </a:r>
            <a:endParaRPr lang="en-US" dirty="0"/>
          </a:p>
          <a:p>
            <a:pPr lvl="2"/>
            <a:r>
              <a:rPr lang="en-US" dirty="0" smtClean="0"/>
              <a:t>Next of Kin – quality of service, hours of operation, gravesite/columbaria appearance, events promoting patriotism, exceeding expectations</a:t>
            </a:r>
          </a:p>
          <a:p>
            <a:pPr lvl="2"/>
            <a:r>
              <a:rPr lang="en-US" dirty="0" smtClean="0"/>
              <a:t>Funeral Directors – quality of service, staff courtesy and professionalism, perceptions of reliance on VA and NCA to meet burial needs, exceeding expectations</a:t>
            </a:r>
            <a:endParaRPr lang="en-US" dirty="0"/>
          </a:p>
        </p:txBody>
      </p:sp>
    </p:spTree>
    <p:extLst>
      <p:ext uri="{BB962C8B-B14F-4D97-AF65-F5344CB8AC3E}">
        <p14:creationId xmlns:p14="http://schemas.microsoft.com/office/powerpoint/2010/main" val="2221206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685800"/>
          </a:xfrm>
        </p:spPr>
        <p:txBody>
          <a:bodyPr>
            <a:normAutofit/>
          </a:bodyPr>
          <a:lstStyle/>
          <a:p>
            <a:r>
              <a:rPr lang="en-US" sz="2500" b="1" dirty="0" smtClean="0"/>
              <a:t>Survey Background - I</a:t>
            </a:r>
            <a:endParaRPr lang="en-US" sz="2500" b="1" dirty="0"/>
          </a:p>
        </p:txBody>
      </p:sp>
      <p:sp>
        <p:nvSpPr>
          <p:cNvPr id="3" name="Content Placeholder 2"/>
          <p:cNvSpPr>
            <a:spLocks noGrp="1"/>
          </p:cNvSpPr>
          <p:nvPr>
            <p:ph idx="1"/>
          </p:nvPr>
        </p:nvSpPr>
        <p:spPr>
          <a:xfrm>
            <a:off x="381000" y="762000"/>
            <a:ext cx="8229600" cy="5562600"/>
          </a:xfrm>
        </p:spPr>
        <p:txBody>
          <a:bodyPr>
            <a:normAutofit/>
          </a:bodyPr>
          <a:lstStyle/>
          <a:p>
            <a:r>
              <a:rPr lang="en-US" sz="2000" b="0" dirty="0" smtClean="0"/>
              <a:t>This briefing presents an overview of National results for the 2015 National Cemetery Satisfaction Survey</a:t>
            </a:r>
          </a:p>
          <a:p>
            <a:r>
              <a:rPr lang="en-US" sz="2000" b="0" dirty="0" smtClean="0"/>
              <a:t>The survey collects data from the Next of Kin of recently deceased Veterans and/or eligible family members that were interred at a national cemetery, and the Funeral Directors who serve those families.</a:t>
            </a:r>
          </a:p>
          <a:p>
            <a:r>
              <a:rPr lang="en-US" sz="2000" b="0" dirty="0" smtClean="0"/>
              <a:t>The survey targets several key areas in satisfaction: Overall Satisfaction; Trust; Information and Communication; Committal Services; Headstones, Markers, and Columbarium Niche Covers; and Cemetery Appearance and Visitor Accommodations</a:t>
            </a:r>
          </a:p>
          <a:p>
            <a:r>
              <a:rPr lang="en-US" sz="2000" b="0" dirty="0" smtClean="0"/>
              <a:t>The 2015 </a:t>
            </a:r>
            <a:r>
              <a:rPr lang="en-US" sz="2000" b="0" dirty="0"/>
              <a:t>survey represents the </a:t>
            </a:r>
            <a:r>
              <a:rPr lang="en-US" sz="2000" b="0" dirty="0" smtClean="0"/>
              <a:t>fifteenth full administration </a:t>
            </a:r>
            <a:r>
              <a:rPr lang="en-US" sz="2000" b="0" dirty="0"/>
              <a:t>of this customer satisfaction </a:t>
            </a:r>
            <a:r>
              <a:rPr lang="en-US" sz="2000" b="0" dirty="0" smtClean="0"/>
              <a:t>survey</a:t>
            </a:r>
          </a:p>
          <a:p>
            <a:endParaRPr lang="en-US" sz="1600" dirty="0"/>
          </a:p>
        </p:txBody>
      </p:sp>
      <p:sp>
        <p:nvSpPr>
          <p:cNvPr id="7"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6</a:t>
            </a:fld>
            <a:endParaRPr lang="en-US" dirty="0">
              <a:solidFill>
                <a:schemeClr val="bg1"/>
              </a:solidFill>
            </a:endParaRPr>
          </a:p>
        </p:txBody>
      </p:sp>
    </p:spTree>
    <p:extLst>
      <p:ext uri="{BB962C8B-B14F-4D97-AF65-F5344CB8AC3E}">
        <p14:creationId xmlns:p14="http://schemas.microsoft.com/office/powerpoint/2010/main" val="925557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normAutofit fontScale="85000" lnSpcReduction="10000"/>
          </a:bodyPr>
          <a:lstStyle/>
          <a:p>
            <a:r>
              <a:rPr lang="en-US" sz="2000" b="0" dirty="0" smtClean="0"/>
              <a:t>The 2015 questionnaire included </a:t>
            </a:r>
            <a:r>
              <a:rPr lang="en-US" b="0" dirty="0" smtClean="0"/>
              <a:t>67</a:t>
            </a:r>
            <a:r>
              <a:rPr lang="en-US" sz="2000" b="0" dirty="0" smtClean="0"/>
              <a:t> questions for Next of Kin and 49 questions for Funeral Directors</a:t>
            </a:r>
            <a:r>
              <a:rPr lang="en-US" b="0" dirty="0" smtClean="0"/>
              <a:t>, including some open-ended questions.</a:t>
            </a:r>
            <a:endParaRPr lang="en-US" sz="2000" b="0" dirty="0" smtClean="0"/>
          </a:p>
          <a:p>
            <a:r>
              <a:rPr lang="en-US" sz="2000" b="0" dirty="0" smtClean="0"/>
              <a:t>To draw the sample, we </a:t>
            </a:r>
            <a:r>
              <a:rPr lang="en-US" sz="2000" b="0" dirty="0"/>
              <a:t>d</a:t>
            </a:r>
            <a:r>
              <a:rPr lang="en-US" sz="2000" b="0" dirty="0" smtClean="0"/>
              <a:t>etermined sample size needed for each national cemetery to yield valid data at the 95 percent confidence level, assuming a 60 percent response rate.</a:t>
            </a:r>
          </a:p>
          <a:p>
            <a:r>
              <a:rPr lang="en-US" sz="2000" b="0" dirty="0" smtClean="0"/>
              <a:t>The Next of Kin sample size was 26,679 – 19,828 from cemeteries with 400 or more interments, and 6,851 from cemeteries with fewer than 400 interments.  The funeral director sample size was 12,789.</a:t>
            </a:r>
          </a:p>
          <a:p>
            <a:pPr>
              <a:spcAft>
                <a:spcPts val="150"/>
              </a:spcAft>
            </a:pPr>
            <a:r>
              <a:rPr lang="en-US" sz="2000" b="0" dirty="0"/>
              <a:t>In </a:t>
            </a:r>
            <a:r>
              <a:rPr lang="en-US" sz="2000" b="0" dirty="0" smtClean="0"/>
              <a:t>2015, </a:t>
            </a:r>
            <a:r>
              <a:rPr lang="en-US" sz="2000" b="0" dirty="0"/>
              <a:t>the three funeral director surveys (National Cemetery, Memorial Products, and State/Tribal) were combined into one consolidated instrument in recognition that many </a:t>
            </a:r>
            <a:r>
              <a:rPr lang="en-US" sz="2000" b="0" dirty="0" smtClean="0"/>
              <a:t>Funeral Directors </a:t>
            </a:r>
            <a:r>
              <a:rPr lang="en-US" sz="2000" b="0" dirty="0"/>
              <a:t>could be sampled for all three </a:t>
            </a:r>
            <a:r>
              <a:rPr lang="en-US" sz="2000" b="0" dirty="0" smtClean="0"/>
              <a:t>surveys .</a:t>
            </a:r>
            <a:endParaRPr lang="en-US" sz="2000" b="0" dirty="0"/>
          </a:p>
          <a:p>
            <a:pPr>
              <a:spcAft>
                <a:spcPts val="150"/>
              </a:spcAft>
            </a:pPr>
            <a:r>
              <a:rPr lang="en-US" sz="2000" b="0" dirty="0"/>
              <a:t>The sample of </a:t>
            </a:r>
            <a:r>
              <a:rPr lang="en-US" sz="2000" b="0" dirty="0" smtClean="0"/>
              <a:t>Next of Kin </a:t>
            </a:r>
            <a:r>
              <a:rPr lang="en-US" sz="2000" b="0" dirty="0"/>
              <a:t>was selected in </a:t>
            </a:r>
            <a:r>
              <a:rPr lang="en-US" sz="2000" b="0" dirty="0" smtClean="0"/>
              <a:t>May of 2015 </a:t>
            </a:r>
            <a:r>
              <a:rPr lang="en-US" sz="2000" b="0" dirty="0"/>
              <a:t>using a minimum bereavement buffer period of 3 months (i.e., interments prior to </a:t>
            </a:r>
            <a:r>
              <a:rPr lang="en-US" sz="2000" b="0" dirty="0" smtClean="0"/>
              <a:t>February 28, 2015).</a:t>
            </a:r>
            <a:endParaRPr lang="en-US" sz="2000" b="0" dirty="0"/>
          </a:p>
          <a:p>
            <a:pPr>
              <a:spcAft>
                <a:spcPts val="150"/>
              </a:spcAft>
            </a:pPr>
            <a:r>
              <a:rPr lang="en-US" sz="2000" b="0" dirty="0"/>
              <a:t>The survey was administered  from </a:t>
            </a:r>
            <a:r>
              <a:rPr lang="en-US" b="0" dirty="0" smtClean="0"/>
              <a:t>August 20 to October 9, 2015.</a:t>
            </a:r>
            <a:endParaRPr lang="en-US" sz="2000" b="0" dirty="0"/>
          </a:p>
          <a:p>
            <a:pPr>
              <a:spcAft>
                <a:spcPts val="150"/>
              </a:spcAft>
            </a:pPr>
            <a:r>
              <a:rPr lang="en-US" sz="2000" b="0" dirty="0" smtClean="0"/>
              <a:t>All </a:t>
            </a:r>
            <a:r>
              <a:rPr lang="en-US" sz="2000" b="0" dirty="0"/>
              <a:t>mail communications contained a web link to access the survey online</a:t>
            </a:r>
          </a:p>
          <a:p>
            <a:pPr>
              <a:spcAft>
                <a:spcPts val="150"/>
              </a:spcAft>
            </a:pPr>
            <a:r>
              <a:rPr lang="en-US" sz="2000" b="0" dirty="0"/>
              <a:t>A toll-free assistance line for survey respondents was maintained during regular business hours</a:t>
            </a:r>
          </a:p>
          <a:p>
            <a:endParaRPr lang="en-US" sz="1600" dirty="0" smtClean="0"/>
          </a:p>
          <a:p>
            <a:pPr marL="0" indent="0">
              <a:buNone/>
            </a:pPr>
            <a:endParaRPr lang="en-US" sz="2000" dirty="0" smtClean="0"/>
          </a:p>
          <a:p>
            <a:pPr marL="800100" lvl="1" indent="-342900">
              <a:buFont typeface="+mj-lt"/>
              <a:buAutoNum type="arabicPeriod"/>
            </a:pPr>
            <a:endParaRPr lang="en-US" sz="1600" dirty="0" smtClean="0"/>
          </a:p>
          <a:p>
            <a:endParaRPr lang="en-US" sz="2000" dirty="0" smtClean="0"/>
          </a:p>
          <a:p>
            <a:endParaRPr lang="en-US" sz="2000" dirty="0" smtClean="0"/>
          </a:p>
          <a:p>
            <a:endParaRPr lang="en-US" sz="2000" dirty="0"/>
          </a:p>
        </p:txBody>
      </p:sp>
      <p:sp>
        <p:nvSpPr>
          <p:cNvPr id="7"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7</a:t>
            </a:fld>
            <a:endParaRPr lang="en-US" dirty="0">
              <a:solidFill>
                <a:schemeClr val="bg1"/>
              </a:solidFill>
            </a:endParaRPr>
          </a:p>
        </p:txBody>
      </p:sp>
      <p:sp>
        <p:nvSpPr>
          <p:cNvPr id="8" name="Title 1"/>
          <p:cNvSpPr txBox="1">
            <a:spLocks/>
          </p:cNvSpPr>
          <p:nvPr/>
        </p:nvSpPr>
        <p:spPr>
          <a:xfrm>
            <a:off x="228600" y="0"/>
            <a:ext cx="8229600" cy="6858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Methodology</a:t>
            </a:r>
            <a:endParaRPr lang="en-US" sz="2500" dirty="0"/>
          </a:p>
        </p:txBody>
      </p:sp>
    </p:spTree>
    <p:extLst>
      <p:ext uri="{BB962C8B-B14F-4D97-AF65-F5344CB8AC3E}">
        <p14:creationId xmlns:p14="http://schemas.microsoft.com/office/powerpoint/2010/main" val="67648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6"/>
          <p:cNvGraphicFramePr>
            <a:graphicFrameLocks noGrp="1"/>
          </p:cNvGraphicFramePr>
          <p:nvPr>
            <p:ph idx="1"/>
            <p:extLst>
              <p:ext uri="{D42A27DB-BD31-4B8C-83A1-F6EECF244321}">
                <p14:modId xmlns:p14="http://schemas.microsoft.com/office/powerpoint/2010/main" val="3634724155"/>
              </p:ext>
            </p:extLst>
          </p:nvPr>
        </p:nvGraphicFramePr>
        <p:xfrm>
          <a:off x="990599" y="990600"/>
          <a:ext cx="7010401" cy="5286244"/>
        </p:xfrm>
        <a:graphic>
          <a:graphicData uri="http://schemas.openxmlformats.org/drawingml/2006/table">
            <a:tbl>
              <a:tblPr>
                <a:tableStyleId>{5C22544A-7EE6-4342-B048-85BDC9FD1C3A}</a:tableStyleId>
              </a:tblPr>
              <a:tblGrid>
                <a:gridCol w="2256220"/>
                <a:gridCol w="1584727"/>
                <a:gridCol w="1584727"/>
                <a:gridCol w="1584727"/>
              </a:tblGrid>
              <a:tr h="521109">
                <a:tc gridSpan="4">
                  <a:txBody>
                    <a:bodyPr/>
                    <a:lstStyle/>
                    <a:p>
                      <a:pPr marL="0" marR="0" indent="0" algn="ctr">
                        <a:spcBef>
                          <a:spcPts val="300"/>
                        </a:spcBef>
                        <a:spcAft>
                          <a:spcPts val="300"/>
                        </a:spcAft>
                        <a:tabLst>
                          <a:tab pos="457200" algn="l"/>
                          <a:tab pos="457200" algn="l"/>
                        </a:tabLst>
                      </a:pPr>
                      <a:r>
                        <a:rPr lang="en-US" sz="1800" b="1" cap="small" dirty="0">
                          <a:effectLst/>
                        </a:rPr>
                        <a:t>Survey Response Rates</a:t>
                      </a:r>
                      <a:endParaRPr lang="en-US" sz="1600" b="1" dirty="0">
                        <a:effectLst/>
                        <a:latin typeface="Times New Roman"/>
                        <a:ea typeface="Times New Roman"/>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651388">
                <a:tc>
                  <a:txBody>
                    <a:bodyPr/>
                    <a:lstStyle/>
                    <a:p>
                      <a:pPr marL="0" marR="0" indent="0" algn="ctr">
                        <a:spcBef>
                          <a:spcPts val="300"/>
                        </a:spcBef>
                        <a:spcAft>
                          <a:spcPts val="300"/>
                        </a:spcAft>
                        <a:tabLst>
                          <a:tab pos="457200" algn="l"/>
                          <a:tab pos="457200" algn="l"/>
                        </a:tabLst>
                      </a:pPr>
                      <a:endParaRPr lang="en-US" sz="1600"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b="1" dirty="0">
                          <a:effectLst/>
                        </a:rPr>
                        <a:t>Next of Kin</a:t>
                      </a:r>
                      <a:endParaRPr lang="en-US" sz="16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b="1" dirty="0" smtClean="0">
                          <a:effectLst/>
                        </a:rPr>
                        <a:t>Funeral Directors</a:t>
                      </a:r>
                      <a:endParaRPr lang="en-US" sz="16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b="1" dirty="0">
                          <a:effectLst/>
                        </a:rPr>
                        <a:t>Total</a:t>
                      </a:r>
                      <a:endParaRPr lang="en-US" sz="1600" b="1" dirty="0">
                        <a:effectLst/>
                        <a:latin typeface="Times New Roman"/>
                        <a:ea typeface="Times New Roman"/>
                      </a:endParaRPr>
                    </a:p>
                  </a:txBody>
                  <a:tcPr marL="68580" marR="68580" marT="0" marB="0" anchor="ctr"/>
                </a:tc>
              </a:tr>
              <a:tr h="409443">
                <a:tc>
                  <a:txBody>
                    <a:bodyPr/>
                    <a:lstStyle/>
                    <a:p>
                      <a:pPr marL="0" marR="0" indent="0" algn="ctr" defTabSz="914400" rtl="0" eaLnBrk="1" latinLnBrk="0" hangingPunct="1">
                        <a:spcBef>
                          <a:spcPts val="300"/>
                        </a:spcBef>
                        <a:spcAft>
                          <a:spcPts val="300"/>
                        </a:spcAft>
                        <a:tabLst>
                          <a:tab pos="457200" algn="l"/>
                          <a:tab pos="457200" algn="l"/>
                        </a:tabLst>
                      </a:pPr>
                      <a:r>
                        <a:rPr lang="en-US" sz="1400" b="1" kern="1200" dirty="0" smtClean="0">
                          <a:solidFill>
                            <a:schemeClr val="dk1"/>
                          </a:solidFill>
                          <a:effectLst/>
                          <a:latin typeface="+mn-lt"/>
                          <a:ea typeface="+mn-ea"/>
                          <a:cs typeface="+mn-cs"/>
                        </a:rPr>
                        <a:t>Sample Frame</a:t>
                      </a:r>
                      <a:endParaRPr lang="en-US" sz="1400" b="1" kern="1200" dirty="0">
                        <a:solidFill>
                          <a:schemeClr val="dk1"/>
                        </a:solidFill>
                        <a:effectLst/>
                        <a:latin typeface="+mn-lt"/>
                        <a:ea typeface="+mn-ea"/>
                        <a:cs typeface="+mn-cs"/>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62,728</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solidFill>
                            <a:schemeClr val="tx1"/>
                          </a:solidFill>
                          <a:effectLst/>
                          <a:latin typeface="+mn-lt"/>
                          <a:ea typeface="Times New Roman"/>
                        </a:rPr>
                        <a:t>12,789</a:t>
                      </a:r>
                      <a:endParaRPr lang="en-US" sz="1400" dirty="0">
                        <a:solidFill>
                          <a:schemeClr val="tx1"/>
                        </a:solidFill>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solidFill>
                            <a:schemeClr val="tx1"/>
                          </a:solidFill>
                          <a:effectLst/>
                          <a:latin typeface="+mn-lt"/>
                          <a:ea typeface="Times New Roman"/>
                        </a:rPr>
                        <a:t>75,517</a:t>
                      </a:r>
                      <a:endParaRPr lang="en-US" sz="1400" dirty="0">
                        <a:solidFill>
                          <a:schemeClr val="tx1"/>
                        </a:solidFill>
                        <a:effectLst/>
                        <a:latin typeface="+mn-lt"/>
                        <a:ea typeface="Times New Roman"/>
                      </a:endParaRPr>
                    </a:p>
                  </a:txBody>
                  <a:tcPr marL="68580" marR="68580" marT="0" marB="0" anchor="ctr"/>
                </a:tc>
              </a:tr>
              <a:tr h="409443">
                <a:tc>
                  <a:txBody>
                    <a:bodyPr/>
                    <a:lstStyle/>
                    <a:p>
                      <a:pPr marL="0" marR="0" indent="0" algn="ctr">
                        <a:spcBef>
                          <a:spcPts val="300"/>
                        </a:spcBef>
                        <a:spcAft>
                          <a:spcPts val="300"/>
                        </a:spcAft>
                        <a:tabLst>
                          <a:tab pos="457200" algn="l"/>
                          <a:tab pos="457200" algn="l"/>
                        </a:tabLst>
                      </a:pPr>
                      <a:r>
                        <a:rPr lang="en-US" sz="1400" b="1" dirty="0">
                          <a:effectLst/>
                        </a:rPr>
                        <a:t>Total </a:t>
                      </a:r>
                      <a:r>
                        <a:rPr lang="en-US" sz="1400" b="1" dirty="0" smtClean="0">
                          <a:effectLst/>
                        </a:rPr>
                        <a:t>Sample Sent</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latin typeface="+mn-lt"/>
                        </a:rPr>
                        <a:t>26,679</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12,789</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39,468</a:t>
                      </a:r>
                      <a:endParaRPr lang="en-US" sz="1400" dirty="0">
                        <a:effectLst/>
                        <a:latin typeface="+mn-lt"/>
                        <a:ea typeface="Times New Roman"/>
                      </a:endParaRPr>
                    </a:p>
                  </a:txBody>
                  <a:tcPr marL="68580" marR="68580" marT="0" marB="0" anchor="ctr"/>
                </a:tc>
              </a:tr>
              <a:tr h="409443">
                <a:tc>
                  <a:txBody>
                    <a:bodyPr/>
                    <a:lstStyle/>
                    <a:p>
                      <a:pPr marL="0" marR="0" indent="0" algn="ctr">
                        <a:spcBef>
                          <a:spcPts val="300"/>
                        </a:spcBef>
                        <a:spcAft>
                          <a:spcPts val="300"/>
                        </a:spcAft>
                        <a:tabLst>
                          <a:tab pos="457200" algn="l"/>
                          <a:tab pos="457200" algn="l"/>
                        </a:tabLst>
                      </a:pPr>
                      <a:r>
                        <a:rPr lang="en-US" sz="1400" b="1" dirty="0">
                          <a:effectLst/>
                        </a:rPr>
                        <a:t>     Undeliverable</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rPr>
                        <a:t>1,213</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470</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1,683</a:t>
                      </a:r>
                      <a:endParaRPr lang="en-US" sz="1400" dirty="0">
                        <a:effectLst/>
                        <a:latin typeface="+mn-lt"/>
                        <a:ea typeface="Times New Roman"/>
                      </a:endParaRPr>
                    </a:p>
                  </a:txBody>
                  <a:tcPr marL="68580" marR="68580" marT="0" marB="0" anchor="ctr"/>
                </a:tc>
              </a:tr>
              <a:tr h="818887">
                <a:tc>
                  <a:txBody>
                    <a:bodyPr/>
                    <a:lstStyle/>
                    <a:p>
                      <a:pPr marL="0" marR="0" indent="0" algn="ctr">
                        <a:spcBef>
                          <a:spcPts val="300"/>
                        </a:spcBef>
                        <a:spcAft>
                          <a:spcPts val="300"/>
                        </a:spcAft>
                        <a:tabLst>
                          <a:tab pos="457200" algn="l"/>
                          <a:tab pos="457200" algn="l"/>
                        </a:tabLst>
                      </a:pPr>
                      <a:r>
                        <a:rPr lang="fr-FR" sz="1400" b="1" dirty="0">
                          <a:effectLst/>
                        </a:rPr>
                        <a:t>Total Eligible Questionnaires</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fr-FR" sz="1400" dirty="0" smtClean="0">
                          <a:effectLst/>
                          <a:latin typeface="+mn-lt"/>
                        </a:rPr>
                        <a:t>25,466</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12,319</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37,785</a:t>
                      </a:r>
                      <a:endParaRPr lang="en-US" sz="1400" dirty="0">
                        <a:effectLst/>
                        <a:latin typeface="+mn-lt"/>
                        <a:ea typeface="Times New Roman"/>
                      </a:endParaRPr>
                    </a:p>
                  </a:txBody>
                  <a:tcPr marL="68580" marR="68580" marT="0" marB="0" anchor="ctr"/>
                </a:tc>
              </a:tr>
              <a:tr h="409443">
                <a:tc>
                  <a:txBody>
                    <a:bodyPr/>
                    <a:lstStyle/>
                    <a:p>
                      <a:pPr marL="0" marR="0" indent="0" algn="ctr">
                        <a:spcBef>
                          <a:spcPts val="300"/>
                        </a:spcBef>
                        <a:spcAft>
                          <a:spcPts val="300"/>
                        </a:spcAft>
                        <a:tabLst>
                          <a:tab pos="457200" algn="l"/>
                          <a:tab pos="457200" algn="l"/>
                        </a:tabLst>
                      </a:pPr>
                      <a:r>
                        <a:rPr lang="en-US" sz="1400" b="1" dirty="0">
                          <a:effectLst/>
                        </a:rPr>
                        <a:t>Total Returned Surveys</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rPr>
                        <a:t>12,943</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3,335</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16,278</a:t>
                      </a:r>
                      <a:endParaRPr lang="en-US" sz="1400" dirty="0">
                        <a:effectLst/>
                        <a:latin typeface="+mn-lt"/>
                        <a:ea typeface="Times New Roman"/>
                      </a:endParaRPr>
                    </a:p>
                  </a:txBody>
                  <a:tcPr marL="68580" marR="68580" marT="0" marB="0" anchor="ctr"/>
                </a:tc>
              </a:tr>
              <a:tr h="409444">
                <a:tc>
                  <a:txBody>
                    <a:bodyPr/>
                    <a:lstStyle/>
                    <a:p>
                      <a:pPr marL="0" marR="0" indent="0" algn="r" defTabSz="914400" rtl="0" eaLnBrk="1" fontAlgn="auto" latinLnBrk="0" hangingPunct="1">
                        <a:lnSpc>
                          <a:spcPct val="100000"/>
                        </a:lnSpc>
                        <a:spcBef>
                          <a:spcPts val="300"/>
                        </a:spcBef>
                        <a:spcAft>
                          <a:spcPts val="300"/>
                        </a:spcAft>
                        <a:buClrTx/>
                        <a:buSzTx/>
                        <a:buFontTx/>
                        <a:buNone/>
                        <a:tabLst>
                          <a:tab pos="457200" algn="l"/>
                          <a:tab pos="457200" algn="l"/>
                        </a:tabLst>
                        <a:defRPr/>
                      </a:pPr>
                      <a:r>
                        <a:rPr lang="en-US" sz="1300" b="1" dirty="0" smtClean="0">
                          <a:effectLst/>
                          <a:latin typeface="+mn-lt"/>
                        </a:rPr>
                        <a:t>Mail Returns</a:t>
                      </a:r>
                      <a:endParaRPr lang="en-US" sz="1300" b="1" dirty="0" smtClean="0">
                        <a:effectLst/>
                        <a:latin typeface="+mn-lt"/>
                        <a:ea typeface="Times New Roman"/>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11,053</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2,418</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13,471</a:t>
                      </a:r>
                      <a:endParaRPr lang="en-US" sz="1300" kern="1200" dirty="0">
                        <a:solidFill>
                          <a:schemeClr val="dk1"/>
                        </a:solidFill>
                        <a:effectLst/>
                        <a:latin typeface="+mn-lt"/>
                        <a:ea typeface="Times New Roman"/>
                        <a:cs typeface="+mn-cs"/>
                      </a:endParaRPr>
                    </a:p>
                  </a:txBody>
                  <a:tcPr marL="68580" marR="68580" marT="0" marB="0" anchor="ctr"/>
                </a:tc>
              </a:tr>
              <a:tr h="428757">
                <a:tc>
                  <a:txBody>
                    <a:bodyPr/>
                    <a:lstStyle/>
                    <a:p>
                      <a:pPr marL="0" marR="0" indent="0" algn="r" defTabSz="914400" rtl="0" eaLnBrk="1" fontAlgn="auto" latinLnBrk="0" hangingPunct="1">
                        <a:lnSpc>
                          <a:spcPct val="100000"/>
                        </a:lnSpc>
                        <a:spcBef>
                          <a:spcPts val="300"/>
                        </a:spcBef>
                        <a:spcAft>
                          <a:spcPts val="300"/>
                        </a:spcAft>
                        <a:buClrTx/>
                        <a:buSzTx/>
                        <a:buFontTx/>
                        <a:buNone/>
                        <a:tabLst>
                          <a:tab pos="457200" algn="l"/>
                          <a:tab pos="457200" algn="l"/>
                        </a:tabLst>
                        <a:defRPr/>
                      </a:pPr>
                      <a:r>
                        <a:rPr lang="en-US" sz="1300" b="1" dirty="0" smtClean="0">
                          <a:effectLst/>
                          <a:latin typeface="+mn-lt"/>
                        </a:rPr>
                        <a:t>Web Returns</a:t>
                      </a:r>
                      <a:endParaRPr lang="en-US" sz="1300" b="1" dirty="0" smtClean="0">
                        <a:effectLst/>
                        <a:latin typeface="+mn-lt"/>
                        <a:ea typeface="Times New Roman"/>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1,890</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917</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2,807</a:t>
                      </a:r>
                      <a:endParaRPr lang="en-US" sz="1300" kern="1200" dirty="0">
                        <a:solidFill>
                          <a:schemeClr val="dk1"/>
                        </a:solidFill>
                        <a:effectLst/>
                        <a:latin typeface="+mn-lt"/>
                        <a:ea typeface="Times New Roman"/>
                        <a:cs typeface="+mn-cs"/>
                      </a:endParaRPr>
                    </a:p>
                  </a:txBody>
                  <a:tcPr marL="68580" marR="68580" marT="0" marB="0" anchor="ctr"/>
                </a:tc>
              </a:tr>
              <a:tr h="818887">
                <a:tc>
                  <a:txBody>
                    <a:bodyPr/>
                    <a:lstStyle/>
                    <a:p>
                      <a:pPr marL="0" marR="0" indent="0" algn="ctr">
                        <a:spcBef>
                          <a:spcPts val="300"/>
                        </a:spcBef>
                        <a:spcAft>
                          <a:spcPts val="300"/>
                        </a:spcAft>
                        <a:tabLst>
                          <a:tab pos="457200" algn="l"/>
                          <a:tab pos="457200" algn="l"/>
                        </a:tabLst>
                      </a:pPr>
                      <a:r>
                        <a:rPr lang="en-US" sz="1400" b="1" dirty="0">
                          <a:effectLst/>
                        </a:rPr>
                        <a:t>Total Response Rate (Returned/Eligible</a:t>
                      </a:r>
                      <a:r>
                        <a:rPr lang="en-US" sz="1400" dirty="0">
                          <a:effectLst/>
                        </a:rPr>
                        <a:t>)</a:t>
                      </a:r>
                      <a:endParaRPr lang="en-US" sz="1600"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600" b="1" dirty="0" smtClean="0">
                          <a:effectLst/>
                          <a:latin typeface="+mn-lt"/>
                        </a:rPr>
                        <a:t>51%</a:t>
                      </a:r>
                      <a:endParaRPr lang="en-US" sz="1600" b="1"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600" b="1" dirty="0" smtClean="0">
                          <a:effectLst/>
                          <a:latin typeface="+mn-lt"/>
                        </a:rPr>
                        <a:t>27%</a:t>
                      </a:r>
                      <a:endParaRPr lang="en-US" sz="1600" b="1"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fr-FR" sz="1600" b="1" dirty="0" smtClean="0">
                          <a:effectLst/>
                          <a:latin typeface="+mn-lt"/>
                        </a:rPr>
                        <a:t>43%</a:t>
                      </a:r>
                      <a:endParaRPr lang="en-US" sz="1600" b="1" dirty="0">
                        <a:effectLst/>
                        <a:latin typeface="+mn-lt"/>
                        <a:ea typeface="Times New Roman"/>
                      </a:endParaRPr>
                    </a:p>
                  </a:txBody>
                  <a:tcPr marL="68580" marR="68580" marT="0" marB="0" anchor="ctr"/>
                </a:tc>
              </a:tr>
            </a:tbl>
          </a:graphicData>
        </a:graphic>
      </p:graphicFrame>
      <p:sp>
        <p:nvSpPr>
          <p:cNvPr id="7"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8</a:t>
            </a:fld>
            <a:endParaRPr lang="en-US" dirty="0">
              <a:solidFill>
                <a:schemeClr val="bg1"/>
              </a:solidFill>
            </a:endParaRPr>
          </a:p>
        </p:txBody>
      </p:sp>
      <p:sp>
        <p:nvSpPr>
          <p:cNvPr id="8" name="Title 1"/>
          <p:cNvSpPr txBox="1">
            <a:spLocks/>
          </p:cNvSpPr>
          <p:nvPr/>
        </p:nvSpPr>
        <p:spPr>
          <a:xfrm>
            <a:off x="228600" y="0"/>
            <a:ext cx="8229600" cy="6858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Response Rates</a:t>
            </a:r>
            <a:endParaRPr lang="en-US" sz="2500" dirty="0"/>
          </a:p>
        </p:txBody>
      </p:sp>
    </p:spTree>
    <p:extLst>
      <p:ext uri="{BB962C8B-B14F-4D97-AF65-F5344CB8AC3E}">
        <p14:creationId xmlns:p14="http://schemas.microsoft.com/office/powerpoint/2010/main" val="22272144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Strategic Performance Measures</a:t>
            </a:r>
            <a:endParaRPr lang="en-US" sz="10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9</a:t>
            </a:fld>
            <a:endParaRPr lang="en-US" dirty="0">
              <a:solidFill>
                <a:schemeClr val="bg1"/>
              </a:solidFill>
            </a:endParaRPr>
          </a:p>
        </p:txBody>
      </p:sp>
    </p:spTree>
    <p:extLst>
      <p:ext uri="{BB962C8B-B14F-4D97-AF65-F5344CB8AC3E}">
        <p14:creationId xmlns:p14="http://schemas.microsoft.com/office/powerpoint/2010/main" val="1106005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extLst>
              <p:ext uri="{D42A27DB-BD31-4B8C-83A1-F6EECF244321}">
                <p14:modId xmlns:p14="http://schemas.microsoft.com/office/powerpoint/2010/main" val="3403777589"/>
              </p:ext>
            </p:extLst>
          </p:nvPr>
        </p:nvPicPr>
        <p:blipFill>
          <a:blip r:embed="rId3"/>
          <a:stretch>
            <a:fillRect/>
          </a:stretch>
        </p:blipFill>
        <p:spPr>
          <a:xfrm>
            <a:off x="228600" y="228600"/>
            <a:ext cx="8763000" cy="6315075"/>
          </a:xfrm>
          <a:prstGeom prst="rect">
            <a:avLst/>
          </a:prstGeom>
        </p:spPr>
      </p:pic>
      <p:sp>
        <p:nvSpPr>
          <p:cNvPr id="7" name="Rectangle 12"/>
          <p:cNvSpPr>
            <a:spLocks noChangeArrowheads="1"/>
          </p:cNvSpPr>
          <p:nvPr/>
        </p:nvSpPr>
        <p:spPr bwMode="auto">
          <a:xfrm>
            <a:off x="152400" y="721578"/>
            <a:ext cx="9011621" cy="5755422"/>
          </a:xfrm>
          <a:prstGeom prst="rect">
            <a:avLst/>
          </a:prstGeom>
          <a:noFill/>
          <a:ln w="9525">
            <a:noFill/>
            <a:miter lim="800000"/>
            <a:headEnd/>
            <a:tailEnd/>
          </a:ln>
        </p:spPr>
        <p:txBody>
          <a:bodyPr wrap="square">
            <a:spAutoFit/>
          </a:bodyPr>
          <a:lstStyle/>
          <a:p>
            <a:pPr marL="168275" indent="-168275" eaLnBrk="0" hangingPunct="0">
              <a:spcBef>
                <a:spcPts val="0"/>
              </a:spcBef>
              <a:buClr>
                <a:schemeClr val="accent1"/>
              </a:buClr>
              <a:buFont typeface="Wingdings" pitchFamily="2" charset="2"/>
              <a:buChar char="§"/>
            </a:pPr>
            <a:r>
              <a:rPr lang="en-US" sz="1600" b="0" dirty="0" smtClean="0"/>
              <a:t>In 2015, </a:t>
            </a:r>
            <a:r>
              <a:rPr lang="en-US" sz="1600" dirty="0" smtClean="0"/>
              <a:t>28</a:t>
            </a:r>
            <a:r>
              <a:rPr lang="en-US" sz="1600" b="0" dirty="0" smtClean="0"/>
              <a:t> </a:t>
            </a:r>
            <a:r>
              <a:rPr lang="en-US" sz="1600" b="0" dirty="0" smtClean="0"/>
              <a:t>percent of cemeteries met/exceeded the quality of service target, </a:t>
            </a:r>
            <a:r>
              <a:rPr lang="en-US" sz="1600" dirty="0" smtClean="0"/>
              <a:t>58</a:t>
            </a:r>
            <a:r>
              <a:rPr lang="en-US" sz="1600" b="0" dirty="0" smtClean="0"/>
              <a:t> </a:t>
            </a:r>
            <a:r>
              <a:rPr lang="en-US" sz="1600" b="0" dirty="0" smtClean="0"/>
              <a:t>percent of  </a:t>
            </a:r>
            <a:r>
              <a:rPr lang="en-US" sz="1600" dirty="0"/>
              <a:t>cemeteries  </a:t>
            </a:r>
            <a:r>
              <a:rPr lang="en-US" sz="1600" dirty="0" smtClean="0"/>
              <a:t>met/exceeded the </a:t>
            </a:r>
            <a:r>
              <a:rPr lang="en-US" sz="1600" b="0" dirty="0" smtClean="0"/>
              <a:t>appearance target, and </a:t>
            </a:r>
            <a:r>
              <a:rPr lang="en-US" sz="1600" dirty="0" smtClean="0"/>
              <a:t>42</a:t>
            </a:r>
            <a:r>
              <a:rPr lang="en-US" sz="1600" b="0" dirty="0" smtClean="0"/>
              <a:t> </a:t>
            </a:r>
            <a:r>
              <a:rPr lang="en-US" sz="1600" b="0" dirty="0" smtClean="0"/>
              <a:t>percent of </a:t>
            </a:r>
            <a:r>
              <a:rPr lang="en-US" sz="1600" dirty="0" smtClean="0"/>
              <a:t>cemeteries met/exceeded the </a:t>
            </a:r>
            <a:r>
              <a:rPr lang="en-US" sz="1600" b="0" dirty="0" smtClean="0"/>
              <a:t>recommend target.</a:t>
            </a:r>
          </a:p>
          <a:p>
            <a:pPr marL="625475" lvl="1" indent="-168275" eaLnBrk="0" hangingPunct="0">
              <a:buClr>
                <a:schemeClr val="accent1"/>
              </a:buClr>
              <a:buFont typeface="Wingdings" pitchFamily="2" charset="2"/>
              <a:buChar char="§"/>
            </a:pPr>
            <a:r>
              <a:rPr lang="en-US" sz="1400" dirty="0" smtClean="0"/>
              <a:t>There were no significant differences between 2014 and 2015.</a:t>
            </a:r>
          </a:p>
          <a:p>
            <a:pPr marL="168275" indent="-168275" eaLnBrk="0" hangingPunct="0">
              <a:spcBef>
                <a:spcPts val="0"/>
              </a:spcBef>
              <a:buClr>
                <a:schemeClr val="accent1"/>
              </a:buClr>
              <a:buFont typeface="Wingdings" pitchFamily="2" charset="2"/>
              <a:buChar char="§"/>
            </a:pPr>
            <a:r>
              <a:rPr lang="en-US" sz="1600" dirty="0" smtClean="0"/>
              <a:t>The percent of cemeteries meeting/exceeding target goal for quality of service has been trending up over the past three years, while the percent of cemeteries meeting/exceeding the target goal for recommend has been trending down over the past three years</a:t>
            </a:r>
          </a:p>
          <a:p>
            <a:pPr marL="168275" indent="-168275" eaLnBrk="0" hangingPunct="0">
              <a:spcBef>
                <a:spcPts val="0"/>
              </a:spcBef>
              <a:buClr>
                <a:schemeClr val="accent1"/>
              </a:buClr>
              <a:buFont typeface="Wingdings" pitchFamily="2" charset="2"/>
              <a:buChar char="§"/>
            </a:pPr>
            <a:endParaRPr lang="en-US" sz="1600" b="0" dirty="0"/>
          </a:p>
          <a:p>
            <a:pPr marL="168275" indent="-168275" eaLnBrk="0" hangingPunct="0">
              <a:spcBef>
                <a:spcPts val="0"/>
              </a:spcBef>
              <a:buClr>
                <a:schemeClr val="accent1"/>
              </a:buClr>
              <a:buFont typeface="Wingdings" pitchFamily="2" charset="2"/>
              <a:buChar char="§"/>
            </a:pPr>
            <a:endParaRPr lang="en-US" sz="1600" dirty="0" smtClean="0"/>
          </a:p>
          <a:p>
            <a:pPr marL="168275" indent="-168275" eaLnBrk="0" hangingPunct="0">
              <a:spcBef>
                <a:spcPts val="0"/>
              </a:spcBef>
              <a:buClr>
                <a:schemeClr val="accent1"/>
              </a:buClr>
              <a:buFont typeface="Wingdings" pitchFamily="2" charset="2"/>
              <a:buChar char="§"/>
            </a:pPr>
            <a:endParaRPr lang="en-US" sz="1600" b="0" dirty="0"/>
          </a:p>
          <a:p>
            <a:pPr marL="168275" indent="-168275" eaLnBrk="0" hangingPunct="0">
              <a:spcBef>
                <a:spcPts val="0"/>
              </a:spcBef>
              <a:buClr>
                <a:schemeClr val="accent1"/>
              </a:buClr>
              <a:buFont typeface="Wingdings" pitchFamily="2" charset="2"/>
              <a:buChar char="§"/>
            </a:pPr>
            <a:endParaRPr lang="en-US" sz="1600" dirty="0" smtClean="0"/>
          </a:p>
          <a:p>
            <a:pPr marL="168275" indent="-168275" eaLnBrk="0" hangingPunct="0">
              <a:spcBef>
                <a:spcPts val="0"/>
              </a:spcBef>
              <a:buClr>
                <a:schemeClr val="accent1"/>
              </a:buClr>
              <a:buFont typeface="Wingdings" pitchFamily="2" charset="2"/>
              <a:buChar char="§"/>
            </a:pPr>
            <a:endParaRPr lang="en-US" sz="1600" b="0" dirty="0"/>
          </a:p>
          <a:p>
            <a:pPr marL="168275" indent="-168275" eaLnBrk="0" hangingPunct="0">
              <a:spcBef>
                <a:spcPts val="0"/>
              </a:spcBef>
              <a:buClr>
                <a:schemeClr val="accent1"/>
              </a:buClr>
              <a:buFont typeface="Wingdings" pitchFamily="2" charset="2"/>
              <a:buChar char="§"/>
            </a:pPr>
            <a:endParaRPr lang="en-US" sz="1600" dirty="0" smtClean="0"/>
          </a:p>
          <a:p>
            <a:pPr marL="168275" indent="-168275" eaLnBrk="0" hangingPunct="0">
              <a:spcBef>
                <a:spcPts val="0"/>
              </a:spcBef>
              <a:buClr>
                <a:schemeClr val="accent1"/>
              </a:buClr>
              <a:buFont typeface="Wingdings" pitchFamily="2" charset="2"/>
              <a:buChar char="§"/>
            </a:pPr>
            <a:endParaRPr lang="en-US" sz="1600" b="0" dirty="0"/>
          </a:p>
          <a:p>
            <a:pPr marL="168275" indent="-168275" eaLnBrk="0" hangingPunct="0">
              <a:spcBef>
                <a:spcPts val="0"/>
              </a:spcBef>
              <a:buClr>
                <a:schemeClr val="accent1"/>
              </a:buClr>
              <a:buFont typeface="Wingdings" pitchFamily="2" charset="2"/>
              <a:buChar char="§"/>
            </a:pPr>
            <a:endParaRPr lang="en-US" sz="1600" dirty="0" smtClean="0"/>
          </a:p>
          <a:p>
            <a:pPr marL="168275" indent="-168275" eaLnBrk="0" hangingPunct="0">
              <a:spcBef>
                <a:spcPts val="0"/>
              </a:spcBef>
              <a:buClr>
                <a:schemeClr val="accent1"/>
              </a:buClr>
              <a:buFont typeface="Wingdings" pitchFamily="2" charset="2"/>
              <a:buChar char="§"/>
            </a:pPr>
            <a:endParaRPr lang="en-US" sz="1600" b="0" dirty="0"/>
          </a:p>
          <a:p>
            <a:pPr marL="168275" indent="-168275" eaLnBrk="0" hangingPunct="0">
              <a:spcBef>
                <a:spcPts val="0"/>
              </a:spcBef>
              <a:buClr>
                <a:schemeClr val="accent1"/>
              </a:buClr>
              <a:buFont typeface="Wingdings" pitchFamily="2" charset="2"/>
              <a:buChar char="§"/>
            </a:pPr>
            <a:endParaRPr lang="en-US" sz="1600" dirty="0" smtClean="0"/>
          </a:p>
          <a:p>
            <a:pPr marL="168275" indent="-168275" eaLnBrk="0" hangingPunct="0">
              <a:spcBef>
                <a:spcPts val="0"/>
              </a:spcBef>
              <a:buClr>
                <a:schemeClr val="accent1"/>
              </a:buClr>
              <a:buFont typeface="Wingdings" pitchFamily="2" charset="2"/>
              <a:buChar char="§"/>
            </a:pPr>
            <a:endParaRPr lang="en-US" sz="1600" b="0" dirty="0"/>
          </a:p>
          <a:p>
            <a:pPr marL="168275" indent="-168275" eaLnBrk="0" hangingPunct="0">
              <a:spcBef>
                <a:spcPts val="0"/>
              </a:spcBef>
              <a:buClr>
                <a:schemeClr val="accent1"/>
              </a:buClr>
              <a:buFont typeface="Wingdings" pitchFamily="2" charset="2"/>
              <a:buChar char="§"/>
            </a:pPr>
            <a:endParaRPr lang="en-US" sz="1600" dirty="0" smtClean="0"/>
          </a:p>
          <a:p>
            <a:pPr marL="168275" indent="-168275" eaLnBrk="0" hangingPunct="0">
              <a:spcBef>
                <a:spcPts val="0"/>
              </a:spcBef>
              <a:buClr>
                <a:schemeClr val="accent1"/>
              </a:buClr>
              <a:buFont typeface="Wingdings" pitchFamily="2" charset="2"/>
              <a:buChar char="§"/>
            </a:pPr>
            <a:endParaRPr lang="en-US" sz="1600" b="0" dirty="0"/>
          </a:p>
          <a:p>
            <a:pPr marL="168275" indent="-168275" eaLnBrk="0" hangingPunct="0">
              <a:spcBef>
                <a:spcPts val="0"/>
              </a:spcBef>
              <a:buClr>
                <a:schemeClr val="accent1"/>
              </a:buClr>
              <a:buFont typeface="Wingdings" pitchFamily="2" charset="2"/>
              <a:buChar char="§"/>
            </a:pPr>
            <a:r>
              <a:rPr lang="en-US" sz="1600" dirty="0" smtClean="0"/>
              <a:t>In 2015, 62 percent of cemeteries are within two percent of the quality of service goal, 89 percent of cemeteries are within two percent of the appearance goal, and 92 percent of cemeteries are within two percent of the recommend goal.</a:t>
            </a:r>
            <a:endParaRPr lang="en-US" sz="1600" b="0" dirty="0" smtClean="0"/>
          </a:p>
        </p:txBody>
      </p:sp>
      <p:sp>
        <p:nvSpPr>
          <p:cNvPr id="25" name="Title 1"/>
          <p:cNvSpPr txBox="1">
            <a:spLocks/>
          </p:cNvSpPr>
          <p:nvPr/>
        </p:nvSpPr>
        <p:spPr>
          <a:xfrm>
            <a:off x="76199" y="0"/>
            <a:ext cx="8983291" cy="838200"/>
          </a:xfrm>
          <a:prstGeom prst="rect">
            <a:avLst/>
          </a:prstGeom>
        </p:spPr>
        <p:txBody>
          <a:bodyPr vert="horz" lIns="91440" tIns="45720" rIns="91440" bIns="45720" rtlCol="0" anchor="ctr">
            <a:normAutofit lnSpcReduction="10000"/>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Strategic Performance Measures – Cemeteries Meeting/Exceeding Targets</a:t>
            </a:r>
            <a:endParaRPr lang="en-US" sz="2500" dirty="0"/>
          </a:p>
        </p:txBody>
      </p:sp>
      <p:sp>
        <p:nvSpPr>
          <p:cNvPr id="26" name="TextBox 25"/>
          <p:cNvSpPr txBox="1"/>
          <p:nvPr/>
        </p:nvSpPr>
        <p:spPr>
          <a:xfrm>
            <a:off x="6858000" y="3200400"/>
            <a:ext cx="1113703" cy="338554"/>
          </a:xfrm>
          <a:prstGeom prst="rect">
            <a:avLst/>
          </a:prstGeom>
          <a:solidFill>
            <a:schemeClr val="accent3">
              <a:lumMod val="60000"/>
              <a:lumOff val="40000"/>
            </a:schemeClr>
          </a:solidFill>
          <a:ln>
            <a:solidFill>
              <a:schemeClr val="tx1"/>
            </a:solidFill>
          </a:ln>
        </p:spPr>
        <p:txBody>
          <a:bodyPr wrap="none" rtlCol="0">
            <a:spAutoFit/>
          </a:bodyPr>
          <a:lstStyle/>
          <a:p>
            <a:r>
              <a:rPr lang="en-US" sz="1600" b="1" dirty="0" smtClean="0"/>
              <a:t>Target 99%</a:t>
            </a:r>
            <a:endParaRPr lang="en-US" sz="1600" b="1" dirty="0"/>
          </a:p>
        </p:txBody>
      </p:sp>
      <p:sp>
        <p:nvSpPr>
          <p:cNvPr id="27" name="TextBox 26"/>
          <p:cNvSpPr txBox="1"/>
          <p:nvPr/>
        </p:nvSpPr>
        <p:spPr>
          <a:xfrm>
            <a:off x="4144097" y="3200400"/>
            <a:ext cx="1113703" cy="338554"/>
          </a:xfrm>
          <a:prstGeom prst="rect">
            <a:avLst/>
          </a:prstGeom>
          <a:solidFill>
            <a:schemeClr val="accent3">
              <a:lumMod val="60000"/>
              <a:lumOff val="40000"/>
            </a:schemeClr>
          </a:solidFill>
          <a:ln>
            <a:solidFill>
              <a:schemeClr val="tx1"/>
            </a:solidFill>
          </a:ln>
        </p:spPr>
        <p:txBody>
          <a:bodyPr wrap="none" rtlCol="0">
            <a:spAutoFit/>
          </a:bodyPr>
          <a:lstStyle/>
          <a:p>
            <a:r>
              <a:rPr lang="en-US" sz="1600" b="1" dirty="0" smtClean="0"/>
              <a:t>Target 99%</a:t>
            </a:r>
            <a:endParaRPr lang="en-US" sz="1600" b="1" dirty="0"/>
          </a:p>
        </p:txBody>
      </p:sp>
      <p:sp>
        <p:nvSpPr>
          <p:cNvPr id="28" name="TextBox 27"/>
          <p:cNvSpPr txBox="1"/>
          <p:nvPr/>
        </p:nvSpPr>
        <p:spPr>
          <a:xfrm>
            <a:off x="1524000" y="3200400"/>
            <a:ext cx="1113703" cy="338554"/>
          </a:xfrm>
          <a:prstGeom prst="rect">
            <a:avLst/>
          </a:prstGeom>
          <a:solidFill>
            <a:schemeClr val="accent3">
              <a:lumMod val="60000"/>
              <a:lumOff val="40000"/>
            </a:schemeClr>
          </a:solidFill>
          <a:ln>
            <a:solidFill>
              <a:schemeClr val="tx1"/>
            </a:solidFill>
          </a:ln>
        </p:spPr>
        <p:txBody>
          <a:bodyPr wrap="none" rtlCol="0">
            <a:spAutoFit/>
          </a:bodyPr>
          <a:lstStyle/>
          <a:p>
            <a:r>
              <a:rPr lang="en-US" sz="1600" b="1" dirty="0" smtClean="0"/>
              <a:t>Target 98%</a:t>
            </a:r>
            <a:endParaRPr lang="en-US" sz="1600" b="1" dirty="0"/>
          </a:p>
        </p:txBody>
      </p:sp>
      <p:sp>
        <p:nvSpPr>
          <p:cNvPr id="2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10</a:t>
            </a:fld>
            <a:endParaRPr lang="en-US" dirty="0">
              <a:solidFill>
                <a:schemeClr val="bg1"/>
              </a:solidFill>
            </a:endParaRPr>
          </a:p>
        </p:txBody>
      </p:sp>
    </p:spTree>
    <p:extLst>
      <p:ext uri="{BB962C8B-B14F-4D97-AF65-F5344CB8AC3E}">
        <p14:creationId xmlns:p14="http://schemas.microsoft.com/office/powerpoint/2010/main" val="17227081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2"/>
          <p:cNvSpPr>
            <a:spLocks noChangeArrowheads="1"/>
          </p:cNvSpPr>
          <p:nvPr/>
        </p:nvSpPr>
        <p:spPr bwMode="auto">
          <a:xfrm>
            <a:off x="132379" y="601278"/>
            <a:ext cx="8767209" cy="2751522"/>
          </a:xfrm>
          <a:prstGeom prst="rect">
            <a:avLst/>
          </a:prstGeom>
          <a:noFill/>
          <a:ln w="9525">
            <a:noFill/>
            <a:miter lim="800000"/>
            <a:headEnd/>
            <a:tailEnd/>
          </a:ln>
        </p:spPr>
        <p:txBody>
          <a:bodyPr wrap="square">
            <a:spAutoFit/>
          </a:bodyPr>
          <a:lstStyle/>
          <a:p>
            <a:pPr marL="168275" indent="-168275" eaLnBrk="0" hangingPunct="0">
              <a:spcBef>
                <a:spcPct val="20000"/>
              </a:spcBef>
              <a:buClr>
                <a:srgbClr val="0067AB"/>
              </a:buClr>
              <a:buFont typeface="Wingdings" pitchFamily="2" charset="2"/>
              <a:buChar char="§"/>
            </a:pPr>
            <a:r>
              <a:rPr lang="en-US" b="0" dirty="0" smtClean="0"/>
              <a:t>Percent of respondents that “strongly agree” remains steady from 2013 to 2015, with all differences falling below three percent within district.</a:t>
            </a:r>
          </a:p>
          <a:p>
            <a:pPr marL="625475" lvl="1" indent="-168275" eaLnBrk="0" hangingPunct="0">
              <a:spcBef>
                <a:spcPct val="20000"/>
              </a:spcBef>
              <a:buClr>
                <a:srgbClr val="0067AB"/>
              </a:buClr>
              <a:buFont typeface="Wingdings" pitchFamily="2" charset="2"/>
              <a:buChar char="§"/>
            </a:pPr>
            <a:r>
              <a:rPr lang="en-US" dirty="0" smtClean="0"/>
              <a:t>In 2015, North Atlantic District respondents indicated a significant increase in agreement that the quality of service was excellent from 2013.</a:t>
            </a:r>
          </a:p>
          <a:p>
            <a:pPr marL="625475" lvl="1" indent="-168275" eaLnBrk="0" hangingPunct="0">
              <a:spcBef>
                <a:spcPct val="20000"/>
              </a:spcBef>
              <a:buClr>
                <a:srgbClr val="0067AB"/>
              </a:buClr>
              <a:buFont typeface="Wingdings" pitchFamily="2" charset="2"/>
              <a:buChar char="§"/>
            </a:pPr>
            <a:r>
              <a:rPr lang="en-US" dirty="0"/>
              <a:t>In 2015, Southeast District respondents indicated a significant decrease in agreement that the appearance was excellent, and that the respondent would recommend the cemetery from 2013.</a:t>
            </a:r>
          </a:p>
          <a:p>
            <a:pPr marL="625475" lvl="1" indent="-168275" eaLnBrk="0" hangingPunct="0">
              <a:spcBef>
                <a:spcPct val="20000"/>
              </a:spcBef>
              <a:buClr>
                <a:srgbClr val="0067AB"/>
              </a:buClr>
              <a:buFont typeface="Wingdings" pitchFamily="2" charset="2"/>
              <a:buChar char="§"/>
            </a:pPr>
            <a:r>
              <a:rPr lang="en-US" dirty="0" smtClean="0"/>
              <a:t>In 2015, Pacific District respondents indicated a significant increase in agreement that the appearance of the national cemeteries was excellent from 2014.</a:t>
            </a:r>
          </a:p>
        </p:txBody>
      </p:sp>
      <p:sp>
        <p:nvSpPr>
          <p:cNvPr id="5" name="TextBox 4"/>
          <p:cNvSpPr txBox="1"/>
          <p:nvPr/>
        </p:nvSpPr>
        <p:spPr>
          <a:xfrm>
            <a:off x="205030" y="6248400"/>
            <a:ext cx="3268844" cy="246221"/>
          </a:xfrm>
          <a:prstGeom prst="rect">
            <a:avLst/>
          </a:prstGeom>
          <a:noFill/>
        </p:spPr>
        <p:txBody>
          <a:bodyPr wrap="none" rtlCol="0">
            <a:spAutoFit/>
          </a:bodyPr>
          <a:lstStyle/>
          <a:p>
            <a:r>
              <a:rPr lang="en-US" sz="1000" dirty="0" smtClean="0"/>
              <a:t>Note: Changes highlighted in gold are significantly different.</a:t>
            </a:r>
            <a:endParaRPr lang="en-US" sz="1000" dirty="0"/>
          </a:p>
        </p:txBody>
      </p:sp>
      <p:sp>
        <p:nvSpPr>
          <p:cNvPr id="8" name="Rectangle 7"/>
          <p:cNvSpPr/>
          <p:nvPr/>
        </p:nvSpPr>
        <p:spPr>
          <a:xfrm>
            <a:off x="1737557" y="3807023"/>
            <a:ext cx="5729860" cy="307777"/>
          </a:xfrm>
          <a:prstGeom prst="rect">
            <a:avLst/>
          </a:prstGeom>
        </p:spPr>
        <p:txBody>
          <a:bodyPr wrap="square">
            <a:spAutoFit/>
          </a:bodyPr>
          <a:lstStyle/>
          <a:p>
            <a:pPr algn="ctr">
              <a:defRPr sz="1800" b="1" i="0" u="none" strike="noStrike" kern="1200" baseline="0">
                <a:solidFill>
                  <a:srgbClr val="000000"/>
                </a:solidFill>
                <a:latin typeface="+mn-lt"/>
                <a:ea typeface="+mn-ea"/>
                <a:cs typeface="+mn-cs"/>
              </a:defRPr>
            </a:pPr>
            <a:r>
              <a:rPr lang="en-US" sz="1400" dirty="0" smtClean="0">
                <a:solidFill>
                  <a:srgbClr val="000000"/>
                </a:solidFill>
              </a:rPr>
              <a:t>Percent Strongly Agree</a:t>
            </a:r>
            <a:endParaRPr lang="en-US" sz="1400" dirty="0">
              <a:solidFill>
                <a:srgbClr val="000000"/>
              </a:solidFill>
            </a:endParaRPr>
          </a:p>
        </p:txBody>
      </p:sp>
      <p:sp>
        <p:nvSpPr>
          <p:cNvPr id="9" name="Title 1"/>
          <p:cNvSpPr txBox="1">
            <a:spLocks/>
          </p:cNvSpPr>
          <p:nvPr/>
        </p:nvSpPr>
        <p:spPr>
          <a:xfrm>
            <a:off x="76200" y="0"/>
            <a:ext cx="8229600" cy="6858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Strategic Performance Measures by District– Strongly Agree</a:t>
            </a:r>
            <a:endParaRPr lang="en-US" sz="2500" dirty="0"/>
          </a:p>
        </p:txBody>
      </p:sp>
      <p:sp>
        <p:nvSpPr>
          <p:cNvPr id="10"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11</a:t>
            </a:fld>
            <a:endParaRPr lang="en-US" dirty="0">
              <a:solidFill>
                <a:schemeClr val="bg1"/>
              </a:solidFill>
            </a:endParaRPr>
          </a:p>
        </p:txBody>
      </p:sp>
      <p:pic>
        <p:nvPicPr>
          <p:cNvPr id="2" name="Picture 1"/>
          <p:cNvPicPr/>
          <p:nvPr>
            <p:extLst>
              <p:ext uri="{D42A27DB-BD31-4B8C-83A1-F6EECF244321}">
                <p14:modId xmlns:p14="http://schemas.microsoft.com/office/powerpoint/2010/main" val="3014056775"/>
              </p:ext>
            </p:extLst>
          </p:nvPr>
        </p:nvPicPr>
        <p:blipFill>
          <a:blip r:embed="rId3"/>
          <a:stretch>
            <a:fillRect/>
          </a:stretch>
        </p:blipFill>
        <p:spPr>
          <a:xfrm>
            <a:off x="168212" y="4114800"/>
            <a:ext cx="8823388" cy="1869857"/>
          </a:xfrm>
          <a:prstGeom prst="rect">
            <a:avLst/>
          </a:prstGeom>
        </p:spPr>
      </p:pic>
    </p:spTree>
    <p:extLst>
      <p:ext uri="{BB962C8B-B14F-4D97-AF65-F5344CB8AC3E}">
        <p14:creationId xmlns:p14="http://schemas.microsoft.com/office/powerpoint/2010/main" val="634331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685800"/>
          </a:xfrm>
        </p:spPr>
        <p:txBody>
          <a:bodyPr>
            <a:normAutofit/>
          </a:bodyPr>
          <a:lstStyle/>
          <a:p>
            <a:r>
              <a:rPr lang="en-US" sz="2500" b="1" dirty="0" smtClean="0"/>
              <a:t>Strategic Performance Measure: Quality of Service</a:t>
            </a:r>
            <a:endParaRPr lang="en-US" sz="2500" b="1" dirty="0"/>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12</a:t>
            </a:fld>
            <a:endParaRPr lang="en-US" dirty="0">
              <a:solidFill>
                <a:schemeClr val="bg1"/>
              </a:solidFill>
            </a:endParaRPr>
          </a:p>
        </p:txBody>
      </p:sp>
      <p:sp>
        <p:nvSpPr>
          <p:cNvPr id="6" name="Rectangle 12"/>
          <p:cNvSpPr>
            <a:spLocks noChangeArrowheads="1"/>
          </p:cNvSpPr>
          <p:nvPr/>
        </p:nvSpPr>
        <p:spPr bwMode="auto">
          <a:xfrm>
            <a:off x="132379" y="4876800"/>
            <a:ext cx="8767209" cy="1723549"/>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600" b="0" dirty="0" smtClean="0"/>
              <a:t>Overall 96 percent of respondents agreed or strongly agreed that the quality of service received from the cemetery staff is excellent, slightly below the target of 98 percent. </a:t>
            </a:r>
            <a:r>
              <a:rPr lang="en-US" sz="1600" dirty="0" smtClean="0"/>
              <a:t>Agreement has been fairly stagnant over the past 3 years.</a:t>
            </a:r>
            <a:endParaRPr lang="en-US" sz="1600" b="0" dirty="0" smtClean="0"/>
          </a:p>
          <a:p>
            <a:pPr marL="168275" indent="-168275" eaLnBrk="0" hangingPunct="0">
              <a:spcBef>
                <a:spcPts val="600"/>
              </a:spcBef>
              <a:buClr>
                <a:srgbClr val="0067AB"/>
              </a:buClr>
              <a:buFont typeface="Wingdings" pitchFamily="2" charset="2"/>
              <a:buChar char="§"/>
            </a:pPr>
            <a:r>
              <a:rPr lang="en-US" sz="1600" dirty="0" smtClean="0"/>
              <a:t>All districts fell slightly short of the target goal of 98 percent</a:t>
            </a:r>
          </a:p>
          <a:p>
            <a:pPr marL="168275" indent="-168275" eaLnBrk="0" hangingPunct="0">
              <a:spcBef>
                <a:spcPts val="600"/>
              </a:spcBef>
              <a:buClr>
                <a:srgbClr val="0067AB"/>
              </a:buClr>
              <a:buFont typeface="Wingdings" pitchFamily="2" charset="2"/>
              <a:buChar char="§"/>
            </a:pPr>
            <a:r>
              <a:rPr lang="en-US" sz="1600" b="0" dirty="0" smtClean="0"/>
              <a:t>The Pacific District had the lowest agreement of all </a:t>
            </a:r>
            <a:r>
              <a:rPr lang="en-US" sz="1600" dirty="0" smtClean="0"/>
              <a:t>districts</a:t>
            </a:r>
            <a:r>
              <a:rPr lang="en-US" sz="1600" b="0" dirty="0" smtClean="0"/>
              <a:t>, however, still achieved 94 percent agreement from respondents with this statement</a:t>
            </a:r>
          </a:p>
        </p:txBody>
      </p:sp>
      <p:pic>
        <p:nvPicPr>
          <p:cNvPr id="3" name="Picture 2"/>
          <p:cNvPicPr/>
          <p:nvPr>
            <p:extLst>
              <p:ext uri="{D42A27DB-BD31-4B8C-83A1-F6EECF244321}">
                <p14:modId xmlns:p14="http://schemas.microsoft.com/office/powerpoint/2010/main" val="392453869"/>
              </p:ext>
            </p:extLst>
          </p:nvPr>
        </p:nvPicPr>
        <p:blipFill>
          <a:blip r:embed="rId3"/>
          <a:stretch>
            <a:fillRect/>
          </a:stretch>
        </p:blipFill>
        <p:spPr>
          <a:xfrm>
            <a:off x="192088" y="-44450"/>
            <a:ext cx="8763000" cy="6521450"/>
          </a:xfrm>
          <a:prstGeom prst="rect">
            <a:avLst/>
          </a:prstGeom>
        </p:spPr>
      </p:pic>
    </p:spTree>
    <p:extLst>
      <p:ext uri="{BB962C8B-B14F-4D97-AF65-F5344CB8AC3E}">
        <p14:creationId xmlns:p14="http://schemas.microsoft.com/office/powerpoint/2010/main" val="24626567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685800"/>
          </a:xfrm>
        </p:spPr>
        <p:txBody>
          <a:bodyPr>
            <a:normAutofit/>
          </a:bodyPr>
          <a:lstStyle/>
          <a:p>
            <a:r>
              <a:rPr lang="en-US" sz="2500" b="1" dirty="0"/>
              <a:t>Strategic Performance Measure: Quality </a:t>
            </a:r>
            <a:r>
              <a:rPr lang="en-US" sz="2500" b="1" dirty="0" smtClean="0"/>
              <a:t>of Service</a:t>
            </a:r>
            <a:endParaRPr lang="en-US" sz="2500" b="1" dirty="0"/>
          </a:p>
        </p:txBody>
      </p:sp>
      <p:sp>
        <p:nvSpPr>
          <p:cNvPr id="5" name="Rectangle 4"/>
          <p:cNvSpPr/>
          <p:nvPr/>
        </p:nvSpPr>
        <p:spPr>
          <a:xfrm>
            <a:off x="1295400" y="468868"/>
            <a:ext cx="6858000" cy="369332"/>
          </a:xfrm>
          <a:prstGeom prst="rect">
            <a:avLst/>
          </a:prstGeom>
        </p:spPr>
        <p:txBody>
          <a:bodyPr wrap="square">
            <a:spAutoFit/>
          </a:bodyPr>
          <a:lstStyle/>
          <a:p>
            <a:pPr algn="ctr"/>
            <a:r>
              <a:rPr lang="en-US" b="1" dirty="0"/>
              <a:t>The quality of service received from the cemetery staff is excellent</a:t>
            </a:r>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13</a:t>
            </a:fld>
            <a:endParaRPr lang="en-US" dirty="0">
              <a:solidFill>
                <a:schemeClr val="bg1"/>
              </a:solidFill>
            </a:endParaRPr>
          </a:p>
        </p:txBody>
      </p:sp>
      <p:pic>
        <p:nvPicPr>
          <p:cNvPr id="4" name="Picture 3"/>
          <p:cNvPicPr/>
          <p:nvPr>
            <p:extLst>
              <p:ext uri="{D42A27DB-BD31-4B8C-83A1-F6EECF244321}">
                <p14:modId xmlns:p14="http://schemas.microsoft.com/office/powerpoint/2010/main" val="2015022074"/>
              </p:ext>
            </p:extLst>
          </p:nvPr>
        </p:nvPicPr>
        <p:blipFill>
          <a:blip r:embed="rId3"/>
          <a:stretch>
            <a:fillRect/>
          </a:stretch>
        </p:blipFill>
        <p:spPr>
          <a:xfrm>
            <a:off x="196850" y="719138"/>
            <a:ext cx="8772525" cy="5726112"/>
          </a:xfrm>
          <a:prstGeom prst="rect">
            <a:avLst/>
          </a:prstGeom>
        </p:spPr>
      </p:pic>
      <p:pic>
        <p:nvPicPr>
          <p:cNvPr id="6" name="Picture 5"/>
          <p:cNvPicPr/>
          <p:nvPr>
            <p:extLst>
              <p:ext uri="{D42A27DB-BD31-4B8C-83A1-F6EECF244321}">
                <p14:modId xmlns:p14="http://schemas.microsoft.com/office/powerpoint/2010/main" val="2823291577"/>
              </p:ext>
            </p:extLst>
          </p:nvPr>
        </p:nvPicPr>
        <p:blipFill>
          <a:blip r:embed="rId4"/>
          <a:stretch>
            <a:fillRect/>
          </a:stretch>
        </p:blipFill>
        <p:spPr>
          <a:xfrm>
            <a:off x="198438" y="1025525"/>
            <a:ext cx="8772525" cy="5481638"/>
          </a:xfrm>
          <a:prstGeom prst="rect">
            <a:avLst/>
          </a:prstGeom>
        </p:spPr>
      </p:pic>
    </p:spTree>
    <p:extLst>
      <p:ext uri="{BB962C8B-B14F-4D97-AF65-F5344CB8AC3E}">
        <p14:creationId xmlns:p14="http://schemas.microsoft.com/office/powerpoint/2010/main" val="40130690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152400" y="-76200"/>
            <a:ext cx="8229600" cy="6858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500" b="1" dirty="0">
                <a:solidFill>
                  <a:srgbClr val="0067AB"/>
                </a:solidFill>
              </a:rPr>
              <a:t>Strategic Performance Measure: Overall </a:t>
            </a:r>
            <a:r>
              <a:rPr lang="en-US" sz="2500" b="1" dirty="0" smtClean="0">
                <a:solidFill>
                  <a:srgbClr val="0067AB"/>
                </a:solidFill>
              </a:rPr>
              <a:t>Appearance</a:t>
            </a:r>
            <a:endParaRPr lang="en-US" sz="2500" b="1" dirty="0">
              <a:solidFill>
                <a:srgbClr val="0067AB"/>
              </a:solidFill>
            </a:endParaRPr>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14</a:t>
            </a:fld>
            <a:endParaRPr lang="en-US" dirty="0">
              <a:solidFill>
                <a:schemeClr val="bg1"/>
              </a:solidFill>
            </a:endParaRPr>
          </a:p>
        </p:txBody>
      </p:sp>
      <p:sp>
        <p:nvSpPr>
          <p:cNvPr id="7" name="Rectangle 12"/>
          <p:cNvSpPr>
            <a:spLocks noChangeArrowheads="1"/>
          </p:cNvSpPr>
          <p:nvPr/>
        </p:nvSpPr>
        <p:spPr bwMode="auto">
          <a:xfrm>
            <a:off x="132379" y="5029200"/>
            <a:ext cx="8767209" cy="1477328"/>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600" b="0" dirty="0" smtClean="0"/>
              <a:t>Overall 99 percent of respondents agreed or strongly agreed that the appearance of the national cemetery is excellent, achieving the target goal</a:t>
            </a:r>
          </a:p>
          <a:p>
            <a:pPr marL="625475" lvl="1" indent="-168275" eaLnBrk="0" hangingPunct="0">
              <a:spcBef>
                <a:spcPts val="600"/>
              </a:spcBef>
              <a:buClr>
                <a:srgbClr val="0067AB"/>
              </a:buClr>
              <a:buFont typeface="Wingdings" pitchFamily="2" charset="2"/>
              <a:buChar char="§"/>
            </a:pPr>
            <a:r>
              <a:rPr lang="en-US" sz="1600" dirty="0" smtClean="0"/>
              <a:t>All districts except North Atlantic and Continental achieved the target goal. North Atlantic and Continental both had 98 percent agreement</a:t>
            </a:r>
          </a:p>
          <a:p>
            <a:pPr marL="168275" indent="-168275" eaLnBrk="0" hangingPunct="0">
              <a:spcBef>
                <a:spcPts val="600"/>
              </a:spcBef>
              <a:buClr>
                <a:srgbClr val="0067AB"/>
              </a:buClr>
              <a:buFont typeface="Wingdings" pitchFamily="2" charset="2"/>
              <a:buChar char="§"/>
            </a:pPr>
            <a:r>
              <a:rPr lang="en-US" sz="1600" dirty="0" smtClean="0"/>
              <a:t>Overall</a:t>
            </a:r>
            <a:r>
              <a:rPr lang="en-US" sz="1600" dirty="0"/>
              <a:t>, and within </a:t>
            </a:r>
            <a:r>
              <a:rPr lang="en-US" sz="1600" dirty="0" smtClean="0"/>
              <a:t>district, </a:t>
            </a:r>
            <a:r>
              <a:rPr lang="en-US" sz="1600" dirty="0"/>
              <a:t>over the past 3 years differences have not varied by more than 1 percent</a:t>
            </a:r>
          </a:p>
        </p:txBody>
      </p:sp>
      <p:pic>
        <p:nvPicPr>
          <p:cNvPr id="2" name="Picture 1"/>
          <p:cNvPicPr/>
          <p:nvPr>
            <p:extLst>
              <p:ext uri="{D42A27DB-BD31-4B8C-83A1-F6EECF244321}">
                <p14:modId xmlns:p14="http://schemas.microsoft.com/office/powerpoint/2010/main" val="3169893375"/>
              </p:ext>
            </p:extLst>
          </p:nvPr>
        </p:nvPicPr>
        <p:blipFill>
          <a:blip r:embed="rId3"/>
          <a:stretch>
            <a:fillRect/>
          </a:stretch>
        </p:blipFill>
        <p:spPr>
          <a:xfrm>
            <a:off x="236538" y="304800"/>
            <a:ext cx="8670925" cy="6037262"/>
          </a:xfrm>
          <a:prstGeom prst="rect">
            <a:avLst/>
          </a:prstGeom>
        </p:spPr>
      </p:pic>
    </p:spTree>
    <p:extLst>
      <p:ext uri="{BB962C8B-B14F-4D97-AF65-F5344CB8AC3E}">
        <p14:creationId xmlns:p14="http://schemas.microsoft.com/office/powerpoint/2010/main" val="22491523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685800"/>
          </a:xfrm>
        </p:spPr>
        <p:txBody>
          <a:bodyPr>
            <a:normAutofit/>
          </a:bodyPr>
          <a:lstStyle/>
          <a:p>
            <a:r>
              <a:rPr lang="en-US" sz="2400" b="1" dirty="0"/>
              <a:t>Strategic Performance Measure: Overall </a:t>
            </a:r>
            <a:r>
              <a:rPr lang="en-US" sz="2400" b="1" dirty="0" smtClean="0"/>
              <a:t>Appearance</a:t>
            </a:r>
            <a:endParaRPr lang="en-US" sz="2400" b="1" dirty="0"/>
          </a:p>
        </p:txBody>
      </p:sp>
      <p:sp>
        <p:nvSpPr>
          <p:cNvPr id="5" name="Rectangle 4"/>
          <p:cNvSpPr/>
          <p:nvPr/>
        </p:nvSpPr>
        <p:spPr>
          <a:xfrm>
            <a:off x="1143000" y="468868"/>
            <a:ext cx="6858000" cy="369332"/>
          </a:xfrm>
          <a:prstGeom prst="rect">
            <a:avLst/>
          </a:prstGeom>
        </p:spPr>
        <p:txBody>
          <a:bodyPr wrap="square">
            <a:spAutoFit/>
          </a:bodyPr>
          <a:lstStyle/>
          <a:p>
            <a:pPr algn="ctr"/>
            <a:r>
              <a:rPr lang="en-US" b="1" dirty="0" smtClean="0"/>
              <a:t>The overall appearance of the national cemetery is excellent</a:t>
            </a:r>
            <a:endParaRPr lang="en-US" b="1" dirty="0"/>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15</a:t>
            </a:fld>
            <a:endParaRPr lang="en-US" dirty="0">
              <a:solidFill>
                <a:schemeClr val="bg1"/>
              </a:solidFill>
            </a:endParaRPr>
          </a:p>
        </p:txBody>
      </p:sp>
      <p:pic>
        <p:nvPicPr>
          <p:cNvPr id="4" name="Picture 3"/>
          <p:cNvPicPr/>
          <p:nvPr>
            <p:extLst>
              <p:ext uri="{D42A27DB-BD31-4B8C-83A1-F6EECF244321}">
                <p14:modId xmlns:p14="http://schemas.microsoft.com/office/powerpoint/2010/main" val="359665015"/>
              </p:ext>
            </p:extLst>
          </p:nvPr>
        </p:nvPicPr>
        <p:blipFill>
          <a:blip r:embed="rId3"/>
          <a:stretch>
            <a:fillRect/>
          </a:stretch>
        </p:blipFill>
        <p:spPr>
          <a:xfrm>
            <a:off x="76200" y="606425"/>
            <a:ext cx="8772525" cy="6087507"/>
          </a:xfrm>
          <a:prstGeom prst="rect">
            <a:avLst/>
          </a:prstGeom>
        </p:spPr>
      </p:pic>
      <p:pic>
        <p:nvPicPr>
          <p:cNvPr id="6" name="Picture 5"/>
          <p:cNvPicPr/>
          <p:nvPr>
            <p:extLst>
              <p:ext uri="{D42A27DB-BD31-4B8C-83A1-F6EECF244321}">
                <p14:modId xmlns:p14="http://schemas.microsoft.com/office/powerpoint/2010/main" val="2325147175"/>
              </p:ext>
            </p:extLst>
          </p:nvPr>
        </p:nvPicPr>
        <p:blipFill>
          <a:blip r:embed="rId4"/>
          <a:stretch>
            <a:fillRect/>
          </a:stretch>
        </p:blipFill>
        <p:spPr>
          <a:xfrm>
            <a:off x="168275" y="468868"/>
            <a:ext cx="8670925" cy="6103382"/>
          </a:xfrm>
          <a:prstGeom prst="rect">
            <a:avLst/>
          </a:prstGeom>
        </p:spPr>
      </p:pic>
    </p:spTree>
    <p:extLst>
      <p:ext uri="{BB962C8B-B14F-4D97-AF65-F5344CB8AC3E}">
        <p14:creationId xmlns:p14="http://schemas.microsoft.com/office/powerpoint/2010/main" val="1429142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685800"/>
          </a:xfrm>
        </p:spPr>
        <p:txBody>
          <a:bodyPr>
            <a:normAutofit/>
          </a:bodyPr>
          <a:lstStyle/>
          <a:p>
            <a:r>
              <a:rPr lang="en-US" sz="2500" b="1" dirty="0"/>
              <a:t>Strategic Performance Measure: Recommendation</a:t>
            </a:r>
          </a:p>
        </p:txBody>
      </p:sp>
      <p:sp>
        <p:nvSpPr>
          <p:cNvPr id="8"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16</a:t>
            </a:fld>
            <a:endParaRPr lang="en-US" dirty="0">
              <a:solidFill>
                <a:schemeClr val="bg1"/>
              </a:solidFill>
            </a:endParaRPr>
          </a:p>
        </p:txBody>
      </p:sp>
      <p:sp>
        <p:nvSpPr>
          <p:cNvPr id="7" name="Rectangle 12"/>
          <p:cNvSpPr>
            <a:spLocks noChangeArrowheads="1"/>
          </p:cNvSpPr>
          <p:nvPr/>
        </p:nvSpPr>
        <p:spPr bwMode="auto">
          <a:xfrm>
            <a:off x="132379" y="5245894"/>
            <a:ext cx="8767209" cy="1231106"/>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600" b="0" dirty="0" smtClean="0"/>
              <a:t>Overall 98 percent of respondents agreed or strongly agreed that they would recommend the cemetery to Veteran families, slightly below the target goal of 99 percent</a:t>
            </a:r>
          </a:p>
          <a:p>
            <a:pPr marL="625475" lvl="1" indent="-168275" eaLnBrk="0" hangingPunct="0">
              <a:spcBef>
                <a:spcPts val="600"/>
              </a:spcBef>
              <a:buClr>
                <a:srgbClr val="0067AB"/>
              </a:buClr>
              <a:buFont typeface="Wingdings" pitchFamily="2" charset="2"/>
              <a:buChar char="§"/>
            </a:pPr>
            <a:r>
              <a:rPr lang="en-US" sz="1600" dirty="0" smtClean="0"/>
              <a:t>In 2015, Southeast District achieved the target goal of 99 percent agreement</a:t>
            </a:r>
          </a:p>
          <a:p>
            <a:pPr marL="168275" indent="-168275" eaLnBrk="0" hangingPunct="0">
              <a:spcBef>
                <a:spcPts val="600"/>
              </a:spcBef>
              <a:buClr>
                <a:srgbClr val="0067AB"/>
              </a:buClr>
              <a:buFont typeface="Wingdings" pitchFamily="2" charset="2"/>
              <a:buChar char="§"/>
            </a:pPr>
            <a:r>
              <a:rPr lang="en-US" sz="1600" dirty="0" smtClean="0"/>
              <a:t>Overall, and within district, over the past 3 years differences </a:t>
            </a:r>
            <a:r>
              <a:rPr lang="en-US" sz="1600" dirty="0"/>
              <a:t>have not varied by more than 1 </a:t>
            </a:r>
            <a:r>
              <a:rPr lang="en-US" sz="1600" dirty="0" smtClean="0"/>
              <a:t>percent</a:t>
            </a:r>
            <a:endParaRPr lang="en-US" sz="1600" dirty="0"/>
          </a:p>
        </p:txBody>
      </p:sp>
      <p:pic>
        <p:nvPicPr>
          <p:cNvPr id="4" name="Picture 3"/>
          <p:cNvPicPr/>
          <p:nvPr>
            <p:extLst>
              <p:ext uri="{D42A27DB-BD31-4B8C-83A1-F6EECF244321}">
                <p14:modId xmlns:p14="http://schemas.microsoft.com/office/powerpoint/2010/main" val="3742527182"/>
              </p:ext>
            </p:extLst>
          </p:nvPr>
        </p:nvPicPr>
        <p:blipFill>
          <a:blip r:embed="rId3"/>
          <a:stretch>
            <a:fillRect/>
          </a:stretch>
        </p:blipFill>
        <p:spPr>
          <a:xfrm>
            <a:off x="142875" y="244475"/>
            <a:ext cx="8772525" cy="6372225"/>
          </a:xfrm>
          <a:prstGeom prst="rect">
            <a:avLst/>
          </a:prstGeom>
        </p:spPr>
      </p:pic>
    </p:spTree>
    <p:extLst>
      <p:ext uri="{BB962C8B-B14F-4D97-AF65-F5344CB8AC3E}">
        <p14:creationId xmlns:p14="http://schemas.microsoft.com/office/powerpoint/2010/main" val="511234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685800"/>
          </a:xfrm>
        </p:spPr>
        <p:txBody>
          <a:bodyPr>
            <a:normAutofit/>
          </a:bodyPr>
          <a:lstStyle/>
          <a:p>
            <a:r>
              <a:rPr lang="en-US" sz="2500" b="1" dirty="0"/>
              <a:t>Strategic Performance Measure: Recommendation</a:t>
            </a:r>
          </a:p>
        </p:txBody>
      </p:sp>
      <p:sp>
        <p:nvSpPr>
          <p:cNvPr id="5" name="Rectangle 4"/>
          <p:cNvSpPr/>
          <p:nvPr/>
        </p:nvSpPr>
        <p:spPr>
          <a:xfrm>
            <a:off x="609600" y="468868"/>
            <a:ext cx="7696200" cy="369332"/>
          </a:xfrm>
          <a:prstGeom prst="rect">
            <a:avLst/>
          </a:prstGeom>
        </p:spPr>
        <p:txBody>
          <a:bodyPr wrap="square">
            <a:spAutoFit/>
          </a:bodyPr>
          <a:lstStyle/>
          <a:p>
            <a:pPr algn="ctr"/>
            <a:r>
              <a:rPr lang="en-US" b="1" dirty="0" smtClean="0"/>
              <a:t>I would recommend the cemetery to Veteran families during their time of need</a:t>
            </a:r>
            <a:endParaRPr lang="en-US" b="1" dirty="0"/>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17</a:t>
            </a:fld>
            <a:endParaRPr lang="en-US" dirty="0">
              <a:solidFill>
                <a:schemeClr val="bg1"/>
              </a:solidFill>
            </a:endParaRPr>
          </a:p>
        </p:txBody>
      </p:sp>
      <p:pic>
        <p:nvPicPr>
          <p:cNvPr id="4" name="Picture 3"/>
          <p:cNvPicPr/>
          <p:nvPr>
            <p:extLst>
              <p:ext uri="{D42A27DB-BD31-4B8C-83A1-F6EECF244321}">
                <p14:modId xmlns:p14="http://schemas.microsoft.com/office/powerpoint/2010/main" val="3612820719"/>
              </p:ext>
            </p:extLst>
          </p:nvPr>
        </p:nvPicPr>
        <p:blipFill>
          <a:blip r:embed="rId3"/>
          <a:stretch>
            <a:fillRect/>
          </a:stretch>
        </p:blipFill>
        <p:spPr>
          <a:xfrm>
            <a:off x="152400" y="762000"/>
            <a:ext cx="8670925" cy="5943600"/>
          </a:xfrm>
          <a:prstGeom prst="rect">
            <a:avLst/>
          </a:prstGeom>
        </p:spPr>
      </p:pic>
      <p:pic>
        <p:nvPicPr>
          <p:cNvPr id="7" name="Picture 6"/>
          <p:cNvPicPr/>
          <p:nvPr>
            <p:extLst>
              <p:ext uri="{D42A27DB-BD31-4B8C-83A1-F6EECF244321}">
                <p14:modId xmlns:p14="http://schemas.microsoft.com/office/powerpoint/2010/main" val="1408464633"/>
              </p:ext>
            </p:extLst>
          </p:nvPr>
        </p:nvPicPr>
        <p:blipFill>
          <a:blip r:embed="rId4"/>
          <a:stretch>
            <a:fillRect/>
          </a:stretch>
        </p:blipFill>
        <p:spPr>
          <a:xfrm>
            <a:off x="152400" y="468868"/>
            <a:ext cx="8772525" cy="6144657"/>
          </a:xfrm>
          <a:prstGeom prst="rect">
            <a:avLst/>
          </a:prstGeom>
        </p:spPr>
      </p:pic>
    </p:spTree>
    <p:extLst>
      <p:ext uri="{BB962C8B-B14F-4D97-AF65-F5344CB8AC3E}">
        <p14:creationId xmlns:p14="http://schemas.microsoft.com/office/powerpoint/2010/main" val="38188309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71800"/>
            <a:ext cx="8585200" cy="504825"/>
          </a:xfrm>
        </p:spPr>
        <p:txBody>
          <a:bodyPr>
            <a:noAutofit/>
          </a:bodyPr>
          <a:lstStyle/>
          <a:p>
            <a:pPr algn="ctr"/>
            <a:r>
              <a:rPr lang="en-US" sz="3200" dirty="0" smtClean="0"/>
              <a:t>Key Findings</a:t>
            </a:r>
            <a:endParaRPr lang="en-US" sz="32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18</a:t>
            </a:fld>
            <a:endParaRPr lang="en-US" dirty="0">
              <a:solidFill>
                <a:schemeClr val="bg1"/>
              </a:solidFill>
            </a:endParaRPr>
          </a:p>
        </p:txBody>
      </p:sp>
    </p:spTree>
    <p:extLst>
      <p:ext uri="{BB962C8B-B14F-4D97-AF65-F5344CB8AC3E}">
        <p14:creationId xmlns:p14="http://schemas.microsoft.com/office/powerpoint/2010/main" val="41824307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a:spLocks noChangeArrowheads="1"/>
          </p:cNvSpPr>
          <p:nvPr/>
        </p:nvSpPr>
        <p:spPr bwMode="auto">
          <a:xfrm>
            <a:off x="152400" y="693003"/>
            <a:ext cx="8767209" cy="830997"/>
          </a:xfrm>
          <a:prstGeom prst="rect">
            <a:avLst/>
          </a:prstGeom>
          <a:noFill/>
          <a:ln w="9525">
            <a:noFill/>
            <a:miter lim="800000"/>
            <a:headEnd/>
            <a:tailEnd/>
          </a:ln>
        </p:spPr>
        <p:txBody>
          <a:bodyPr wrap="square">
            <a:spAutoFit/>
          </a:bodyPr>
          <a:lstStyle/>
          <a:p>
            <a:pPr marL="168275" indent="-168275" eaLnBrk="0" hangingPunct="0">
              <a:spcAft>
                <a:spcPts val="300"/>
              </a:spcAft>
              <a:buClr>
                <a:srgbClr val="0067AB"/>
              </a:buClr>
              <a:buFont typeface="Wingdings" pitchFamily="2" charset="2"/>
              <a:buChar char="§"/>
            </a:pPr>
            <a:r>
              <a:rPr lang="en-US" sz="1600" dirty="0" smtClean="0"/>
              <a:t>The table below provides a summary of the relationship and non-relationship trends that were found pertaining to distance from the cemetery, relationship to deceased, number of visits, and years doing business with the cemetery.</a:t>
            </a:r>
            <a:endParaRPr lang="en-US" sz="1600" dirty="0"/>
          </a:p>
        </p:txBody>
      </p:sp>
      <p:sp>
        <p:nvSpPr>
          <p:cNvPr id="16" name="Rectangle 15"/>
          <p:cNvSpPr/>
          <p:nvPr/>
        </p:nvSpPr>
        <p:spPr>
          <a:xfrm>
            <a:off x="134679" y="132546"/>
            <a:ext cx="7180521" cy="477054"/>
          </a:xfrm>
          <a:prstGeom prst="rect">
            <a:avLst/>
          </a:prstGeom>
        </p:spPr>
        <p:txBody>
          <a:bodyPr wrap="square">
            <a:spAutoFit/>
          </a:bodyPr>
          <a:lstStyle/>
          <a:p>
            <a:r>
              <a:rPr lang="en-US" sz="2500" b="1" dirty="0" smtClean="0">
                <a:solidFill>
                  <a:srgbClr val="0067AB"/>
                </a:solidFill>
              </a:rPr>
              <a:t>Relationships and Non-Relationships</a:t>
            </a:r>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19</a:t>
            </a:fld>
            <a:endParaRPr lang="en-US" dirty="0">
              <a:solidFill>
                <a:schemeClr val="bg1"/>
              </a:solidFill>
            </a:endParaRPr>
          </a:p>
        </p:txBody>
      </p:sp>
      <p:pic>
        <p:nvPicPr>
          <p:cNvPr id="2" name="Picture 1"/>
          <p:cNvPicPr/>
          <p:nvPr>
            <p:extLst>
              <p:ext uri="{D42A27DB-BD31-4B8C-83A1-F6EECF244321}">
                <p14:modId xmlns:p14="http://schemas.microsoft.com/office/powerpoint/2010/main" val="237428616"/>
              </p:ext>
            </p:extLst>
          </p:nvPr>
        </p:nvPicPr>
        <p:blipFill>
          <a:blip r:embed="rId3"/>
          <a:stretch>
            <a:fillRect/>
          </a:stretch>
        </p:blipFill>
        <p:spPr>
          <a:xfrm>
            <a:off x="228600" y="2546420"/>
            <a:ext cx="8682421" cy="3625779"/>
          </a:xfrm>
          <a:prstGeom prst="rect">
            <a:avLst/>
          </a:prstGeom>
        </p:spPr>
      </p:pic>
    </p:spTree>
    <p:extLst>
      <p:ext uri="{BB962C8B-B14F-4D97-AF65-F5344CB8AC3E}">
        <p14:creationId xmlns:p14="http://schemas.microsoft.com/office/powerpoint/2010/main" val="28933192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2"/>
          <p:cNvSpPr>
            <a:spLocks noChangeArrowheads="1"/>
          </p:cNvSpPr>
          <p:nvPr/>
        </p:nvSpPr>
        <p:spPr bwMode="auto">
          <a:xfrm>
            <a:off x="132379" y="975515"/>
            <a:ext cx="8767209" cy="1452705"/>
          </a:xfrm>
          <a:prstGeom prst="rect">
            <a:avLst/>
          </a:prstGeom>
          <a:noFill/>
          <a:ln w="9525">
            <a:noFill/>
            <a:miter lim="800000"/>
            <a:headEnd/>
            <a:tailEnd/>
          </a:ln>
        </p:spPr>
        <p:txBody>
          <a:bodyPr wrap="square">
            <a:spAutoFit/>
          </a:bodyPr>
          <a:lstStyle/>
          <a:p>
            <a:pPr marL="168275" indent="-168275" eaLnBrk="0" hangingPunct="0">
              <a:spcBef>
                <a:spcPct val="20000"/>
              </a:spcBef>
              <a:buClr>
                <a:srgbClr val="0067AB"/>
              </a:buClr>
              <a:buFont typeface="Wingdings" pitchFamily="2" charset="2"/>
              <a:buChar char="§"/>
            </a:pPr>
            <a:r>
              <a:rPr lang="en-US" sz="1700" b="0" dirty="0" smtClean="0"/>
              <a:t>Next of Kin reported significantly higher levels of agreement compared to Funeral Directors nationally for three questions and significantly lower levels of satisfaction nationally for </a:t>
            </a:r>
            <a:r>
              <a:rPr lang="en-US" sz="1700" dirty="0" smtClean="0"/>
              <a:t>three questions</a:t>
            </a:r>
            <a:r>
              <a:rPr lang="en-US" sz="1700" b="0" dirty="0" smtClean="0"/>
              <a:t>.</a:t>
            </a:r>
          </a:p>
          <a:p>
            <a:pPr marL="625475" lvl="1" indent="-168275" eaLnBrk="0" hangingPunct="0">
              <a:spcBef>
                <a:spcPct val="20000"/>
              </a:spcBef>
              <a:buClr>
                <a:srgbClr val="0067AB"/>
              </a:buClr>
              <a:buFont typeface="Wingdings" pitchFamily="2" charset="2"/>
              <a:buChar char="§"/>
            </a:pPr>
            <a:r>
              <a:rPr lang="en-US" sz="1700" dirty="0"/>
              <a:t>Lower satisfaction appeared to occur for each respondent type, respectively, on items that could be viewed as more relevant to their particular needs.</a:t>
            </a:r>
          </a:p>
        </p:txBody>
      </p:sp>
      <p:sp>
        <p:nvSpPr>
          <p:cNvPr id="11" name="Rectangle 10"/>
          <p:cNvSpPr/>
          <p:nvPr/>
        </p:nvSpPr>
        <p:spPr>
          <a:xfrm>
            <a:off x="1699132" y="2614136"/>
            <a:ext cx="5729860" cy="738664"/>
          </a:xfrm>
          <a:prstGeom prst="rect">
            <a:avLst/>
          </a:prstGeom>
        </p:spPr>
        <p:txBody>
          <a:bodyPr wrap="square">
            <a:spAutoFit/>
          </a:bodyPr>
          <a:lstStyle/>
          <a:p>
            <a:pPr algn="ctr">
              <a:defRPr sz="1800" b="1" i="0" u="none" strike="noStrike" kern="1200" baseline="0">
                <a:solidFill>
                  <a:srgbClr val="000000"/>
                </a:solidFill>
                <a:latin typeface="+mn-lt"/>
                <a:ea typeface="+mn-ea"/>
                <a:cs typeface="+mn-cs"/>
              </a:defRPr>
            </a:pPr>
            <a:r>
              <a:rPr lang="en-US" sz="1400" dirty="0" smtClean="0">
                <a:solidFill>
                  <a:srgbClr val="000000"/>
                </a:solidFill>
              </a:rPr>
              <a:t>Percent Agree/Strongly Agree for</a:t>
            </a:r>
          </a:p>
          <a:p>
            <a:pPr algn="ctr">
              <a:defRPr sz="1800" b="1" i="0" u="none" strike="noStrike" kern="1200" baseline="0">
                <a:solidFill>
                  <a:srgbClr val="000000"/>
                </a:solidFill>
                <a:latin typeface="+mn-lt"/>
                <a:ea typeface="+mn-ea"/>
                <a:cs typeface="+mn-cs"/>
              </a:defRPr>
            </a:pPr>
            <a:r>
              <a:rPr lang="en-US" sz="1400" dirty="0" smtClean="0">
                <a:solidFill>
                  <a:srgbClr val="000000"/>
                </a:solidFill>
              </a:rPr>
              <a:t> Next of Kin and Funeral Directors</a:t>
            </a:r>
          </a:p>
          <a:p>
            <a:pPr algn="ctr">
              <a:defRPr sz="1800" b="1" i="0" u="none" strike="noStrike" kern="1200" baseline="0">
                <a:solidFill>
                  <a:srgbClr val="000000"/>
                </a:solidFill>
                <a:latin typeface="+mn-lt"/>
                <a:ea typeface="+mn-ea"/>
                <a:cs typeface="+mn-cs"/>
              </a:defRPr>
            </a:pPr>
            <a:r>
              <a:rPr lang="en-US" sz="1400" dirty="0" smtClean="0">
                <a:solidFill>
                  <a:srgbClr val="000000"/>
                </a:solidFill>
              </a:rPr>
              <a:t>(with 3% or Greater Difference)</a:t>
            </a:r>
            <a:endParaRPr lang="en-US" sz="1400" dirty="0">
              <a:solidFill>
                <a:srgbClr val="000000"/>
              </a:solidFill>
            </a:endParaRPr>
          </a:p>
        </p:txBody>
      </p:sp>
      <p:sp>
        <p:nvSpPr>
          <p:cNvPr id="3" name="TextBox 2"/>
          <p:cNvSpPr txBox="1"/>
          <p:nvPr/>
        </p:nvSpPr>
        <p:spPr>
          <a:xfrm>
            <a:off x="76200" y="56346"/>
            <a:ext cx="8686800" cy="861774"/>
          </a:xfrm>
          <a:prstGeom prst="rect">
            <a:avLst/>
          </a:prstGeom>
          <a:noFill/>
        </p:spPr>
        <p:txBody>
          <a:bodyPr wrap="square" rtlCol="0">
            <a:spAutoFit/>
          </a:bodyPr>
          <a:lstStyle/>
          <a:p>
            <a:r>
              <a:rPr lang="en-US" sz="2500" b="1" dirty="0" smtClean="0">
                <a:solidFill>
                  <a:schemeClr val="accent1"/>
                </a:solidFill>
                <a:latin typeface="+mj-lt"/>
                <a:ea typeface="+mj-ea"/>
                <a:cs typeface="+mj-cs"/>
              </a:rPr>
              <a:t>Statistically Significant Differences </a:t>
            </a:r>
            <a:r>
              <a:rPr lang="en-US" sz="2500" b="1" dirty="0">
                <a:solidFill>
                  <a:schemeClr val="accent1"/>
                </a:solidFill>
                <a:latin typeface="+mj-lt"/>
                <a:ea typeface="+mj-ea"/>
                <a:cs typeface="+mj-cs"/>
              </a:rPr>
              <a:t>in </a:t>
            </a:r>
            <a:r>
              <a:rPr lang="en-US" sz="2500" b="1" dirty="0" smtClean="0">
                <a:solidFill>
                  <a:schemeClr val="accent1"/>
                </a:solidFill>
                <a:latin typeface="+mj-lt"/>
                <a:ea typeface="+mj-ea"/>
                <a:cs typeface="+mj-cs"/>
              </a:rPr>
              <a:t>Agreement by Next of Kin </a:t>
            </a:r>
            <a:r>
              <a:rPr lang="en-US" sz="2500" b="1" dirty="0">
                <a:solidFill>
                  <a:schemeClr val="accent1"/>
                </a:solidFill>
                <a:latin typeface="+mj-lt"/>
                <a:ea typeface="+mj-ea"/>
                <a:cs typeface="+mj-cs"/>
              </a:rPr>
              <a:t>and Funeral Directors</a:t>
            </a: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20</a:t>
            </a:fld>
            <a:endParaRPr lang="en-US" dirty="0">
              <a:solidFill>
                <a:schemeClr val="bg1"/>
              </a:solidFill>
            </a:endParaRPr>
          </a:p>
        </p:txBody>
      </p:sp>
      <p:pic>
        <p:nvPicPr>
          <p:cNvPr id="5" name="Picture 4"/>
          <p:cNvPicPr/>
          <p:nvPr>
            <p:extLst>
              <p:ext uri="{D42A27DB-BD31-4B8C-83A1-F6EECF244321}">
                <p14:modId xmlns:p14="http://schemas.microsoft.com/office/powerpoint/2010/main" val="2989240107"/>
              </p:ext>
            </p:extLst>
          </p:nvPr>
        </p:nvPicPr>
        <p:blipFill>
          <a:blip r:embed="rId3"/>
          <a:stretch>
            <a:fillRect/>
          </a:stretch>
        </p:blipFill>
        <p:spPr>
          <a:xfrm>
            <a:off x="228600" y="3429000"/>
            <a:ext cx="8768317" cy="2720136"/>
          </a:xfrm>
          <a:prstGeom prst="rect">
            <a:avLst/>
          </a:prstGeom>
        </p:spPr>
      </p:pic>
    </p:spTree>
    <p:extLst>
      <p:ext uri="{BB962C8B-B14F-4D97-AF65-F5344CB8AC3E}">
        <p14:creationId xmlns:p14="http://schemas.microsoft.com/office/powerpoint/2010/main" val="3665724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a:spLocks noChangeArrowheads="1"/>
          </p:cNvSpPr>
          <p:nvPr/>
        </p:nvSpPr>
        <p:spPr bwMode="auto">
          <a:xfrm>
            <a:off x="152400" y="439356"/>
            <a:ext cx="8767209" cy="3639458"/>
          </a:xfrm>
          <a:prstGeom prst="rect">
            <a:avLst/>
          </a:prstGeom>
          <a:noFill/>
          <a:ln w="9525">
            <a:noFill/>
            <a:miter lim="800000"/>
            <a:headEnd/>
            <a:tailEnd/>
          </a:ln>
        </p:spPr>
        <p:txBody>
          <a:bodyPr wrap="square">
            <a:spAutoFit/>
          </a:bodyPr>
          <a:lstStyle/>
          <a:p>
            <a:pPr marL="168275" indent="-168275" eaLnBrk="0" hangingPunct="0">
              <a:spcAft>
                <a:spcPts val="300"/>
              </a:spcAft>
              <a:buClr>
                <a:srgbClr val="0067AB"/>
              </a:buClr>
              <a:buFont typeface="Wingdings" pitchFamily="2" charset="2"/>
              <a:buChar char="§"/>
            </a:pPr>
            <a:r>
              <a:rPr lang="en-US" sz="1600" dirty="0" smtClean="0"/>
              <a:t>Overall, 91 percent of respondents (92% of Next of Kin, 89% of Funeral Directors) agreed that the national </a:t>
            </a:r>
            <a:r>
              <a:rPr lang="en-US" sz="1600" dirty="0"/>
              <a:t>c</a:t>
            </a:r>
            <a:r>
              <a:rPr lang="en-US" sz="1600" dirty="0" smtClean="0"/>
              <a:t>emetery exceeded expectations</a:t>
            </a:r>
          </a:p>
          <a:p>
            <a:pPr marL="625475" lvl="1" indent="-168275" eaLnBrk="0" hangingPunct="0">
              <a:spcAft>
                <a:spcPts val="300"/>
              </a:spcAft>
              <a:buClr>
                <a:srgbClr val="0067AB"/>
              </a:buClr>
              <a:buFont typeface="Wingdings" pitchFamily="2" charset="2"/>
              <a:buChar char="§"/>
            </a:pPr>
            <a:r>
              <a:rPr lang="en-US" sz="1600" dirty="0" smtClean="0"/>
              <a:t>E</a:t>
            </a:r>
            <a:r>
              <a:rPr lang="en-US" sz="1600" b="0" dirty="0" smtClean="0"/>
              <a:t>xceeding expectations was positively related to ratings of overall satisfaction, quality of service, and overall appearance, as wel</a:t>
            </a:r>
            <a:r>
              <a:rPr lang="en-US" sz="1600" dirty="0" smtClean="0"/>
              <a:t>l as</a:t>
            </a:r>
            <a:r>
              <a:rPr lang="en-US" sz="1600" b="0" dirty="0" smtClean="0"/>
              <a:t> likelihood of recommending the cemetery for both Next of Kin and Funeral Directors</a:t>
            </a:r>
          </a:p>
          <a:p>
            <a:pPr marL="625475" lvl="1" indent="-168275" eaLnBrk="0" hangingPunct="0">
              <a:spcAft>
                <a:spcPts val="300"/>
              </a:spcAft>
              <a:buClr>
                <a:srgbClr val="0067AB"/>
              </a:buClr>
              <a:buFont typeface="Wingdings" pitchFamily="2" charset="2"/>
              <a:buChar char="§"/>
            </a:pPr>
            <a:endParaRPr lang="en-US" sz="1600" dirty="0"/>
          </a:p>
          <a:p>
            <a:pPr marL="625475" lvl="1" indent="-168275" eaLnBrk="0" hangingPunct="0">
              <a:spcAft>
                <a:spcPts val="300"/>
              </a:spcAft>
              <a:buClr>
                <a:srgbClr val="0067AB"/>
              </a:buClr>
              <a:buFont typeface="Wingdings" pitchFamily="2" charset="2"/>
              <a:buChar char="§"/>
            </a:pPr>
            <a:endParaRPr lang="en-US" sz="1600" b="0" dirty="0" smtClean="0"/>
          </a:p>
          <a:p>
            <a:pPr marL="625475" lvl="1" indent="-168275" eaLnBrk="0" hangingPunct="0">
              <a:spcAft>
                <a:spcPts val="300"/>
              </a:spcAft>
              <a:buClr>
                <a:srgbClr val="0067AB"/>
              </a:buClr>
              <a:buFont typeface="Wingdings" pitchFamily="2" charset="2"/>
              <a:buChar char="§"/>
            </a:pPr>
            <a:endParaRPr lang="en-US" sz="1600" dirty="0"/>
          </a:p>
          <a:p>
            <a:pPr marL="625475" lvl="1" indent="-168275" eaLnBrk="0" hangingPunct="0">
              <a:spcAft>
                <a:spcPts val="300"/>
              </a:spcAft>
              <a:buClr>
                <a:srgbClr val="0067AB"/>
              </a:buClr>
              <a:buFont typeface="Wingdings" pitchFamily="2" charset="2"/>
              <a:buChar char="§"/>
            </a:pPr>
            <a:endParaRPr lang="en-US" sz="1600" b="0" dirty="0" smtClean="0"/>
          </a:p>
          <a:p>
            <a:pPr marL="625475" lvl="1" indent="-168275" eaLnBrk="0" hangingPunct="0">
              <a:spcAft>
                <a:spcPts val="300"/>
              </a:spcAft>
              <a:buClr>
                <a:srgbClr val="0067AB"/>
              </a:buClr>
              <a:buFont typeface="Wingdings" pitchFamily="2" charset="2"/>
              <a:buChar char="§"/>
            </a:pPr>
            <a:endParaRPr lang="en-US" sz="1600" dirty="0"/>
          </a:p>
          <a:p>
            <a:pPr marL="625475" lvl="1" indent="-168275" eaLnBrk="0" hangingPunct="0">
              <a:spcAft>
                <a:spcPts val="300"/>
              </a:spcAft>
              <a:buClr>
                <a:srgbClr val="0067AB"/>
              </a:buClr>
              <a:buFont typeface="Wingdings" pitchFamily="2" charset="2"/>
              <a:buChar char="§"/>
            </a:pPr>
            <a:endParaRPr lang="en-US" sz="1600" b="0" dirty="0" smtClean="0"/>
          </a:p>
          <a:p>
            <a:pPr marL="168275" indent="-168275" eaLnBrk="0" hangingPunct="0">
              <a:spcAft>
                <a:spcPts val="300"/>
              </a:spcAft>
              <a:buClr>
                <a:srgbClr val="0067AB"/>
              </a:buClr>
              <a:buFont typeface="Wingdings" pitchFamily="2" charset="2"/>
              <a:buChar char="§"/>
            </a:pPr>
            <a:endParaRPr lang="en-US" sz="1600" dirty="0" smtClean="0"/>
          </a:p>
          <a:p>
            <a:pPr marL="168275" indent="-168275" eaLnBrk="0" hangingPunct="0">
              <a:spcAft>
                <a:spcPts val="300"/>
              </a:spcAft>
              <a:buClr>
                <a:srgbClr val="0067AB"/>
              </a:buClr>
              <a:buFont typeface="Wingdings" pitchFamily="2" charset="2"/>
              <a:buChar char="§"/>
            </a:pPr>
            <a:r>
              <a:rPr lang="en-US" sz="1600" dirty="0" smtClean="0"/>
              <a:t>Expectations were influenced by information (all differences statistically significant)</a:t>
            </a:r>
            <a:endParaRPr lang="en-US" sz="1600" dirty="0"/>
          </a:p>
        </p:txBody>
      </p:sp>
      <p:sp>
        <p:nvSpPr>
          <p:cNvPr id="16" name="Rectangle 15"/>
          <p:cNvSpPr/>
          <p:nvPr/>
        </p:nvSpPr>
        <p:spPr>
          <a:xfrm>
            <a:off x="134679" y="-19854"/>
            <a:ext cx="7180521" cy="477054"/>
          </a:xfrm>
          <a:prstGeom prst="rect">
            <a:avLst/>
          </a:prstGeom>
        </p:spPr>
        <p:txBody>
          <a:bodyPr wrap="square">
            <a:spAutoFit/>
          </a:bodyPr>
          <a:lstStyle/>
          <a:p>
            <a:r>
              <a:rPr lang="en-US" sz="2500" b="1" dirty="0" smtClean="0">
                <a:solidFill>
                  <a:srgbClr val="0067AB"/>
                </a:solidFill>
              </a:rPr>
              <a:t>Impact of Expectations</a:t>
            </a:r>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21</a:t>
            </a:fld>
            <a:endParaRPr lang="en-US" dirty="0">
              <a:solidFill>
                <a:schemeClr val="bg1"/>
              </a:solidFill>
            </a:endParaRPr>
          </a:p>
        </p:txBody>
      </p:sp>
      <p:pic>
        <p:nvPicPr>
          <p:cNvPr id="3" name="Picture 2"/>
          <p:cNvPicPr/>
          <p:nvPr>
            <p:extLst>
              <p:ext uri="{D42A27DB-BD31-4B8C-83A1-F6EECF244321}">
                <p14:modId xmlns:p14="http://schemas.microsoft.com/office/powerpoint/2010/main" val="3508514618"/>
              </p:ext>
            </p:extLst>
          </p:nvPr>
        </p:nvPicPr>
        <p:blipFill>
          <a:blip r:embed="rId3"/>
          <a:stretch>
            <a:fillRect/>
          </a:stretch>
        </p:blipFill>
        <p:spPr>
          <a:xfrm>
            <a:off x="302034" y="4078814"/>
            <a:ext cx="8467939" cy="2424112"/>
          </a:xfrm>
          <a:prstGeom prst="rect">
            <a:avLst/>
          </a:prstGeom>
        </p:spPr>
      </p:pic>
      <p:pic>
        <p:nvPicPr>
          <p:cNvPr id="4" name="Picture 3"/>
          <p:cNvPicPr/>
          <p:nvPr>
            <p:extLst>
              <p:ext uri="{D42A27DB-BD31-4B8C-83A1-F6EECF244321}">
                <p14:modId xmlns:p14="http://schemas.microsoft.com/office/powerpoint/2010/main" val="135090536"/>
              </p:ext>
            </p:extLst>
          </p:nvPr>
        </p:nvPicPr>
        <p:blipFill>
          <a:blip r:embed="rId4"/>
          <a:stretch>
            <a:fillRect/>
          </a:stretch>
        </p:blipFill>
        <p:spPr>
          <a:xfrm>
            <a:off x="157163" y="234950"/>
            <a:ext cx="8763000" cy="6391275"/>
          </a:xfrm>
          <a:prstGeom prst="rect">
            <a:avLst/>
          </a:prstGeom>
        </p:spPr>
      </p:pic>
    </p:spTree>
    <p:extLst>
      <p:ext uri="{BB962C8B-B14F-4D97-AF65-F5344CB8AC3E}">
        <p14:creationId xmlns:p14="http://schemas.microsoft.com/office/powerpoint/2010/main" val="35339228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a:spLocks noChangeArrowheads="1"/>
          </p:cNvSpPr>
          <p:nvPr/>
        </p:nvSpPr>
        <p:spPr bwMode="auto">
          <a:xfrm>
            <a:off x="132379" y="532180"/>
            <a:ext cx="8767209" cy="3277820"/>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600" b="0" dirty="0" smtClean="0"/>
              <a:t>Nationally, </a:t>
            </a:r>
            <a:r>
              <a:rPr lang="en-US" sz="1600" dirty="0" smtClean="0"/>
              <a:t>70</a:t>
            </a:r>
            <a:r>
              <a:rPr lang="en-US" sz="1600" b="0" dirty="0" smtClean="0"/>
              <a:t> percent of Funeral Directors were aware tha</a:t>
            </a:r>
            <a:r>
              <a:rPr lang="en-US" sz="1600" dirty="0" smtClean="0"/>
              <a:t>t the NCA Website had links to NCA videos illustrating different committal service options. 77 percent of Funeral Directors found these videos to be useful</a:t>
            </a:r>
          </a:p>
          <a:p>
            <a:pPr marL="168275" indent="-168275" eaLnBrk="0" hangingPunct="0">
              <a:spcBef>
                <a:spcPts val="600"/>
              </a:spcBef>
              <a:buClr>
                <a:srgbClr val="0067AB"/>
              </a:buClr>
              <a:buFont typeface="Wingdings" pitchFamily="2" charset="2"/>
              <a:buChar char="§"/>
            </a:pPr>
            <a:r>
              <a:rPr lang="en-US" sz="1600" b="0" dirty="0" smtClean="0"/>
              <a:t>93 percent of Next of Kin agreed or strongly agreed that the videos were helpful in understanding the burial process. However, only 5 percent indicated that they had been shown the video prior to the committal service.</a:t>
            </a:r>
          </a:p>
          <a:p>
            <a:pPr marL="625475" lvl="1" indent="-168275" eaLnBrk="0" hangingPunct="0">
              <a:spcBef>
                <a:spcPts val="600"/>
              </a:spcBef>
              <a:buClr>
                <a:srgbClr val="0067AB"/>
              </a:buClr>
              <a:buFont typeface="Wingdings" pitchFamily="2" charset="2"/>
              <a:buChar char="§"/>
            </a:pPr>
            <a:r>
              <a:rPr lang="en-US" sz="1600" dirty="0" smtClean="0"/>
              <a:t>Next of Kin that had seen the video prior to the committal service indicated that they felt more informed of the details related to the committal service than those who had not been show the video (96% and 88%, respectively), and that their experience had exceeded expectations (98% and 92%, respectively).</a:t>
            </a:r>
          </a:p>
          <a:p>
            <a:pPr marL="625475" lvl="1" indent="-168275" eaLnBrk="0" hangingPunct="0">
              <a:spcBef>
                <a:spcPts val="600"/>
              </a:spcBef>
              <a:buClr>
                <a:srgbClr val="0067AB"/>
              </a:buClr>
              <a:buFont typeface="Wingdings" pitchFamily="2" charset="2"/>
              <a:buChar char="§"/>
            </a:pPr>
            <a:r>
              <a:rPr lang="en-US" sz="1600" b="0" dirty="0" smtClean="0"/>
              <a:t>In addition, viewing the videos had a positive, but small, impact on overall satisfaction, and the three strategic performance measures.</a:t>
            </a:r>
          </a:p>
        </p:txBody>
      </p:sp>
      <p:sp>
        <p:nvSpPr>
          <p:cNvPr id="8" name="Rectangle 7"/>
          <p:cNvSpPr/>
          <p:nvPr/>
        </p:nvSpPr>
        <p:spPr>
          <a:xfrm>
            <a:off x="76200" y="56346"/>
            <a:ext cx="7180521" cy="477054"/>
          </a:xfrm>
          <a:prstGeom prst="rect">
            <a:avLst/>
          </a:prstGeom>
        </p:spPr>
        <p:txBody>
          <a:bodyPr wrap="square">
            <a:spAutoFit/>
          </a:bodyPr>
          <a:lstStyle/>
          <a:p>
            <a:r>
              <a:rPr lang="en-US" sz="2500" b="1" dirty="0" smtClean="0">
                <a:solidFill>
                  <a:srgbClr val="0067AB"/>
                </a:solidFill>
              </a:rPr>
              <a:t>Impact of Being Informed</a:t>
            </a:r>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22</a:t>
            </a:fld>
            <a:endParaRPr lang="en-US" dirty="0">
              <a:solidFill>
                <a:schemeClr val="bg1"/>
              </a:solidFill>
            </a:endParaRPr>
          </a:p>
        </p:txBody>
      </p:sp>
      <p:pic>
        <p:nvPicPr>
          <p:cNvPr id="3" name="Picture 2"/>
          <p:cNvPicPr/>
          <p:nvPr>
            <p:extLst>
              <p:ext uri="{D42A27DB-BD31-4B8C-83A1-F6EECF244321}">
                <p14:modId xmlns:p14="http://schemas.microsoft.com/office/powerpoint/2010/main" val="2350080336"/>
              </p:ext>
            </p:extLst>
          </p:nvPr>
        </p:nvPicPr>
        <p:blipFill>
          <a:blip r:embed="rId3"/>
          <a:stretch>
            <a:fillRect/>
          </a:stretch>
        </p:blipFill>
        <p:spPr>
          <a:xfrm>
            <a:off x="125413" y="0"/>
            <a:ext cx="8763000" cy="6391275"/>
          </a:xfrm>
          <a:prstGeom prst="rect">
            <a:avLst/>
          </a:prstGeom>
        </p:spPr>
      </p:pic>
    </p:spTree>
    <p:extLst>
      <p:ext uri="{BB962C8B-B14F-4D97-AF65-F5344CB8AC3E}">
        <p14:creationId xmlns:p14="http://schemas.microsoft.com/office/powerpoint/2010/main" val="29763182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4" name="Rectangle 12"/>
          <p:cNvSpPr>
            <a:spLocks noChangeArrowheads="1"/>
          </p:cNvSpPr>
          <p:nvPr/>
        </p:nvSpPr>
        <p:spPr bwMode="auto">
          <a:xfrm>
            <a:off x="132379" y="945863"/>
            <a:ext cx="8767209" cy="658642"/>
          </a:xfrm>
          <a:prstGeom prst="rect">
            <a:avLst/>
          </a:prstGeom>
          <a:noFill/>
          <a:ln w="9525">
            <a:noFill/>
            <a:miter lim="800000"/>
            <a:headEnd/>
            <a:tailEnd/>
          </a:ln>
        </p:spPr>
        <p:txBody>
          <a:bodyPr wrap="square">
            <a:spAutoFit/>
          </a:bodyPr>
          <a:lstStyle/>
          <a:p>
            <a:pPr marL="168275" indent="-168275" eaLnBrk="0" hangingPunct="0">
              <a:spcBef>
                <a:spcPct val="20000"/>
              </a:spcBef>
              <a:buClr>
                <a:srgbClr val="990000"/>
              </a:buClr>
            </a:pPr>
            <a:endParaRPr lang="en-US" sz="2000" b="0" dirty="0" smtClean="0"/>
          </a:p>
          <a:p>
            <a:pPr marL="168275" indent="-168275" eaLnBrk="0" hangingPunct="0">
              <a:spcBef>
                <a:spcPct val="20000"/>
              </a:spcBef>
              <a:buClr>
                <a:srgbClr val="990000"/>
              </a:buClr>
              <a:buFont typeface="Wingdings" pitchFamily="2" charset="2"/>
              <a:buChar char="§"/>
            </a:pPr>
            <a:endParaRPr lang="en-US" sz="1400" b="0" dirty="0"/>
          </a:p>
        </p:txBody>
      </p:sp>
      <p:sp>
        <p:nvSpPr>
          <p:cNvPr id="5" name="Rectangle 12"/>
          <p:cNvSpPr>
            <a:spLocks noChangeArrowheads="1"/>
          </p:cNvSpPr>
          <p:nvPr/>
        </p:nvSpPr>
        <p:spPr bwMode="auto">
          <a:xfrm>
            <a:off x="132379" y="376297"/>
            <a:ext cx="8767209" cy="2062103"/>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400" b="0" dirty="0" smtClean="0"/>
              <a:t>Primary methods of learning of benefits: family members or friends (</a:t>
            </a:r>
            <a:r>
              <a:rPr lang="en-US" sz="1400" dirty="0" smtClean="0"/>
              <a:t>61</a:t>
            </a:r>
            <a:r>
              <a:rPr lang="en-US" sz="1400" b="0" dirty="0" smtClean="0"/>
              <a:t>%) and funeral homes (35%) (similar to 2013 and 2014).</a:t>
            </a:r>
          </a:p>
          <a:p>
            <a:pPr marL="625475" lvl="1" indent="-168275" eaLnBrk="0" hangingPunct="0">
              <a:spcBef>
                <a:spcPts val="600"/>
              </a:spcBef>
              <a:buClr>
                <a:srgbClr val="0067AB"/>
              </a:buClr>
              <a:buFont typeface="Wingdings" pitchFamily="2" charset="2"/>
              <a:buChar char="§"/>
            </a:pPr>
            <a:r>
              <a:rPr lang="en-US" sz="1400" dirty="0" smtClean="0"/>
              <a:t>Respondents that were 70 or older were less likely to learn of benefits via family member/friend (53%), and more likely to learn through funeral homes (37%), military discharge-related materials (32%), pamphlets/brochures/newsletters (12%), Veteran Service Organizations (16%), and Local newspaper/television reports (9%) than other age groups. Respondents age 50 to 69 years old were most likely to learn of benefits through family members or friends (67%).</a:t>
            </a:r>
            <a:endParaRPr lang="en-US" sz="1400" b="0" dirty="0" smtClean="0"/>
          </a:p>
          <a:p>
            <a:pPr marL="168275" indent="-168275" eaLnBrk="0" hangingPunct="0">
              <a:spcBef>
                <a:spcPts val="600"/>
              </a:spcBef>
              <a:buClr>
                <a:srgbClr val="990000"/>
              </a:buClr>
            </a:pPr>
            <a:endParaRPr lang="en-US" sz="2000" b="0" dirty="0" smtClean="0"/>
          </a:p>
        </p:txBody>
      </p:sp>
      <p:sp>
        <p:nvSpPr>
          <p:cNvPr id="16" name="Rectangle 15"/>
          <p:cNvSpPr/>
          <p:nvPr/>
        </p:nvSpPr>
        <p:spPr>
          <a:xfrm>
            <a:off x="76200" y="-19854"/>
            <a:ext cx="7180521" cy="477054"/>
          </a:xfrm>
          <a:prstGeom prst="rect">
            <a:avLst/>
          </a:prstGeom>
        </p:spPr>
        <p:txBody>
          <a:bodyPr wrap="square">
            <a:spAutoFit/>
          </a:bodyPr>
          <a:lstStyle/>
          <a:p>
            <a:r>
              <a:rPr lang="en-US" sz="2500" b="1" dirty="0" smtClean="0">
                <a:solidFill>
                  <a:srgbClr val="0067AB"/>
                </a:solidFill>
              </a:rPr>
              <a:t>Sources of Information – Next of Kin</a:t>
            </a:r>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23</a:t>
            </a:fld>
            <a:endParaRPr lang="en-US" dirty="0">
              <a:solidFill>
                <a:schemeClr val="bg1"/>
              </a:solidFill>
            </a:endParaRPr>
          </a:p>
        </p:txBody>
      </p:sp>
      <p:pic>
        <p:nvPicPr>
          <p:cNvPr id="3" name="Picture 2"/>
          <p:cNvPicPr/>
          <p:nvPr>
            <p:extLst>
              <p:ext uri="{D42A27DB-BD31-4B8C-83A1-F6EECF244321}">
                <p14:modId xmlns:p14="http://schemas.microsoft.com/office/powerpoint/2010/main" val="1983265243"/>
              </p:ext>
            </p:extLst>
          </p:nvPr>
        </p:nvPicPr>
        <p:blipFill>
          <a:blip r:embed="rId3"/>
          <a:stretch>
            <a:fillRect/>
          </a:stretch>
        </p:blipFill>
        <p:spPr>
          <a:xfrm>
            <a:off x="185738" y="304800"/>
            <a:ext cx="8772525" cy="6372225"/>
          </a:xfrm>
          <a:prstGeom prst="rect">
            <a:avLst/>
          </a:prstGeom>
        </p:spPr>
      </p:pic>
    </p:spTree>
    <p:extLst>
      <p:ext uri="{BB962C8B-B14F-4D97-AF65-F5344CB8AC3E}">
        <p14:creationId xmlns:p14="http://schemas.microsoft.com/office/powerpoint/2010/main" val="13583745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4" name="Rectangle 12"/>
          <p:cNvSpPr>
            <a:spLocks noChangeArrowheads="1"/>
          </p:cNvSpPr>
          <p:nvPr/>
        </p:nvSpPr>
        <p:spPr bwMode="auto">
          <a:xfrm>
            <a:off x="132379" y="945863"/>
            <a:ext cx="8767209" cy="658642"/>
          </a:xfrm>
          <a:prstGeom prst="rect">
            <a:avLst/>
          </a:prstGeom>
          <a:noFill/>
          <a:ln w="9525">
            <a:noFill/>
            <a:miter lim="800000"/>
            <a:headEnd/>
            <a:tailEnd/>
          </a:ln>
        </p:spPr>
        <p:txBody>
          <a:bodyPr wrap="square">
            <a:spAutoFit/>
          </a:bodyPr>
          <a:lstStyle/>
          <a:p>
            <a:pPr marL="168275" indent="-168275" eaLnBrk="0" hangingPunct="0">
              <a:spcBef>
                <a:spcPct val="20000"/>
              </a:spcBef>
              <a:buClr>
                <a:srgbClr val="990000"/>
              </a:buClr>
            </a:pPr>
            <a:endParaRPr lang="en-US" sz="2000" b="0" dirty="0" smtClean="0"/>
          </a:p>
          <a:p>
            <a:pPr marL="168275" indent="-168275" eaLnBrk="0" hangingPunct="0">
              <a:spcBef>
                <a:spcPct val="20000"/>
              </a:spcBef>
              <a:buClr>
                <a:srgbClr val="990000"/>
              </a:buClr>
              <a:buFont typeface="Wingdings" pitchFamily="2" charset="2"/>
              <a:buChar char="§"/>
            </a:pPr>
            <a:endParaRPr lang="en-US" sz="1400" b="0" dirty="0"/>
          </a:p>
        </p:txBody>
      </p:sp>
      <p:sp>
        <p:nvSpPr>
          <p:cNvPr id="5" name="Rectangle 12"/>
          <p:cNvSpPr>
            <a:spLocks noChangeArrowheads="1"/>
          </p:cNvSpPr>
          <p:nvPr/>
        </p:nvSpPr>
        <p:spPr bwMode="auto">
          <a:xfrm>
            <a:off x="132379" y="531008"/>
            <a:ext cx="8767209" cy="2031325"/>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600" dirty="0" smtClean="0"/>
              <a:t>In 2015, Funeral Directors indicated that the sources that provided the most information about national cemetery policies and procedures were outreach by cemetery staff (37%), and VA/NCA web site (36%).</a:t>
            </a:r>
          </a:p>
          <a:p>
            <a:pPr marL="625475" lvl="1" indent="-168275" eaLnBrk="0" hangingPunct="0">
              <a:spcBef>
                <a:spcPts val="600"/>
              </a:spcBef>
              <a:buClr>
                <a:srgbClr val="0067AB"/>
              </a:buClr>
              <a:buFont typeface="Wingdings" pitchFamily="2" charset="2"/>
              <a:buChar char="§"/>
            </a:pPr>
            <a:r>
              <a:rPr lang="en-US" sz="1600" dirty="0" smtClean="0"/>
              <a:t>Funeral directors that indicated they were somewhat well-informed or not well-informed were less likely to indicate that they reached out to cemetery staff than those that indicated they were well-informed (27% and 39%, respectively).</a:t>
            </a:r>
            <a:endParaRPr lang="en-US" sz="1600" b="0" dirty="0" smtClean="0"/>
          </a:p>
          <a:p>
            <a:pPr marL="168275" indent="-168275" eaLnBrk="0" hangingPunct="0">
              <a:spcBef>
                <a:spcPts val="600"/>
              </a:spcBef>
              <a:buClr>
                <a:srgbClr val="990000"/>
              </a:buClr>
            </a:pPr>
            <a:endParaRPr lang="en-US" sz="2000" b="0" dirty="0" smtClean="0"/>
          </a:p>
        </p:txBody>
      </p:sp>
      <p:sp>
        <p:nvSpPr>
          <p:cNvPr id="16" name="Rectangle 15"/>
          <p:cNvSpPr/>
          <p:nvPr/>
        </p:nvSpPr>
        <p:spPr>
          <a:xfrm>
            <a:off x="76200" y="56346"/>
            <a:ext cx="7180521" cy="477054"/>
          </a:xfrm>
          <a:prstGeom prst="rect">
            <a:avLst/>
          </a:prstGeom>
        </p:spPr>
        <p:txBody>
          <a:bodyPr wrap="square">
            <a:spAutoFit/>
          </a:bodyPr>
          <a:lstStyle/>
          <a:p>
            <a:r>
              <a:rPr lang="en-US" sz="2500" b="1" dirty="0" smtClean="0">
                <a:solidFill>
                  <a:srgbClr val="0067AB"/>
                </a:solidFill>
              </a:rPr>
              <a:t>Sources of Information – Funeral Directors</a:t>
            </a:r>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24</a:t>
            </a:fld>
            <a:endParaRPr lang="en-US" dirty="0">
              <a:solidFill>
                <a:schemeClr val="bg1"/>
              </a:solidFill>
            </a:endParaRPr>
          </a:p>
        </p:txBody>
      </p:sp>
      <p:pic>
        <p:nvPicPr>
          <p:cNvPr id="3" name="Picture 2"/>
          <p:cNvPicPr/>
          <p:nvPr>
            <p:extLst>
              <p:ext uri="{D42A27DB-BD31-4B8C-83A1-F6EECF244321}">
                <p14:modId xmlns:p14="http://schemas.microsoft.com/office/powerpoint/2010/main" val="3139898881"/>
              </p:ext>
            </p:extLst>
          </p:nvPr>
        </p:nvPicPr>
        <p:blipFill>
          <a:blip r:embed="rId3"/>
          <a:stretch>
            <a:fillRect/>
          </a:stretch>
        </p:blipFill>
        <p:spPr>
          <a:xfrm>
            <a:off x="185738" y="228600"/>
            <a:ext cx="8772525" cy="6372225"/>
          </a:xfrm>
          <a:prstGeom prst="rect">
            <a:avLst/>
          </a:prstGeom>
        </p:spPr>
      </p:pic>
    </p:spTree>
    <p:extLst>
      <p:ext uri="{BB962C8B-B14F-4D97-AF65-F5344CB8AC3E}">
        <p14:creationId xmlns:p14="http://schemas.microsoft.com/office/powerpoint/2010/main" val="9085980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a:spLocks noChangeArrowheads="1"/>
          </p:cNvSpPr>
          <p:nvPr/>
        </p:nvSpPr>
        <p:spPr bwMode="auto">
          <a:xfrm>
            <a:off x="132379" y="531008"/>
            <a:ext cx="8767209" cy="1892826"/>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600" dirty="0" smtClean="0"/>
              <a:t>Funeral Directors that indicated they were </a:t>
            </a:r>
            <a:r>
              <a:rPr lang="en-US" sz="1600" dirty="0"/>
              <a:t>S</a:t>
            </a:r>
            <a:r>
              <a:rPr lang="en-US" sz="1600" dirty="0" smtClean="0"/>
              <a:t>omewhat or Not Well Informed were significantly more likely to indicate they needed more information about all listed national cemetery policies and procedures (provided in the graph below) than those that indicated they were Well Informed.</a:t>
            </a:r>
          </a:p>
          <a:p>
            <a:pPr marL="625475" lvl="1" indent="-168275" eaLnBrk="0" hangingPunct="0">
              <a:spcBef>
                <a:spcPts val="600"/>
              </a:spcBef>
              <a:buClr>
                <a:srgbClr val="0067AB"/>
              </a:buClr>
              <a:buFont typeface="Wingdings" pitchFamily="2" charset="2"/>
              <a:buChar char="§"/>
            </a:pPr>
            <a:r>
              <a:rPr lang="en-US" sz="1600" b="0" dirty="0" smtClean="0"/>
              <a:t>Expectedly there was a further relationship between needing more information and satisfaction with services (e.g., Funeral Directors that needed more information regarding the scheduling process were less likely to indicate that the process of scheduling an interment was easy (65% vs. 88%)</a:t>
            </a:r>
            <a:endParaRPr lang="en-US" sz="2000" b="0" dirty="0" smtClean="0"/>
          </a:p>
        </p:txBody>
      </p:sp>
      <p:sp>
        <p:nvSpPr>
          <p:cNvPr id="16" name="Rectangle 15"/>
          <p:cNvSpPr/>
          <p:nvPr/>
        </p:nvSpPr>
        <p:spPr>
          <a:xfrm>
            <a:off x="76200" y="56346"/>
            <a:ext cx="7180521" cy="477054"/>
          </a:xfrm>
          <a:prstGeom prst="rect">
            <a:avLst/>
          </a:prstGeom>
        </p:spPr>
        <p:txBody>
          <a:bodyPr wrap="square">
            <a:spAutoFit/>
          </a:bodyPr>
          <a:lstStyle/>
          <a:p>
            <a:r>
              <a:rPr lang="en-US" sz="2500" b="1" dirty="0" smtClean="0">
                <a:solidFill>
                  <a:srgbClr val="0067AB"/>
                </a:solidFill>
              </a:rPr>
              <a:t>Desired Information – Funeral Directors</a:t>
            </a:r>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25</a:t>
            </a:fld>
            <a:endParaRPr lang="en-US" dirty="0">
              <a:solidFill>
                <a:schemeClr val="bg1"/>
              </a:solidFill>
            </a:endParaRPr>
          </a:p>
        </p:txBody>
      </p:sp>
      <p:pic>
        <p:nvPicPr>
          <p:cNvPr id="2" name="Picture 1"/>
          <p:cNvPicPr/>
          <p:nvPr>
            <p:extLst>
              <p:ext uri="{D42A27DB-BD31-4B8C-83A1-F6EECF244321}">
                <p14:modId xmlns:p14="http://schemas.microsoft.com/office/powerpoint/2010/main" val="3741329091"/>
              </p:ext>
            </p:extLst>
          </p:nvPr>
        </p:nvPicPr>
        <p:blipFill>
          <a:blip r:embed="rId3"/>
          <a:stretch>
            <a:fillRect/>
          </a:stretch>
        </p:blipFill>
        <p:spPr>
          <a:xfrm>
            <a:off x="98425" y="104775"/>
            <a:ext cx="8772525" cy="6372225"/>
          </a:xfrm>
          <a:prstGeom prst="rect">
            <a:avLst/>
          </a:prstGeom>
        </p:spPr>
      </p:pic>
    </p:spTree>
    <p:extLst>
      <p:ext uri="{BB962C8B-B14F-4D97-AF65-F5344CB8AC3E}">
        <p14:creationId xmlns:p14="http://schemas.microsoft.com/office/powerpoint/2010/main" val="31122906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National Cemetery and State/Tribal Veterans Cemetery Comparisons</a:t>
            </a:r>
            <a:endParaRPr lang="en-US" sz="10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26</a:t>
            </a:fld>
            <a:endParaRPr lang="en-US" dirty="0">
              <a:solidFill>
                <a:schemeClr val="bg1"/>
              </a:solidFill>
            </a:endParaRPr>
          </a:p>
        </p:txBody>
      </p:sp>
    </p:spTree>
    <p:extLst>
      <p:ext uri="{BB962C8B-B14F-4D97-AF65-F5344CB8AC3E}">
        <p14:creationId xmlns:p14="http://schemas.microsoft.com/office/powerpoint/2010/main" val="4319195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8229600" cy="533399"/>
          </a:xfrm>
        </p:spPr>
        <p:txBody>
          <a:bodyPr>
            <a:normAutofit/>
          </a:bodyPr>
          <a:lstStyle/>
          <a:p>
            <a:r>
              <a:rPr lang="en-US" sz="2500" b="1" dirty="0" smtClean="0"/>
              <a:t>Appearance Comparison</a:t>
            </a:r>
            <a:endParaRPr lang="en-US" sz="2500" b="1" dirty="0"/>
          </a:p>
        </p:txBody>
      </p:sp>
      <p:sp>
        <p:nvSpPr>
          <p:cNvPr id="5" name="Rectangle 4"/>
          <p:cNvSpPr/>
          <p:nvPr/>
        </p:nvSpPr>
        <p:spPr>
          <a:xfrm>
            <a:off x="914400" y="457200"/>
            <a:ext cx="7315200" cy="646331"/>
          </a:xfrm>
          <a:prstGeom prst="rect">
            <a:avLst/>
          </a:prstGeom>
        </p:spPr>
        <p:txBody>
          <a:bodyPr wrap="square">
            <a:spAutoFit/>
          </a:bodyPr>
          <a:lstStyle/>
          <a:p>
            <a:pPr algn="ctr"/>
            <a:r>
              <a:rPr lang="en-US" b="1" dirty="0" smtClean="0"/>
              <a:t>Based on your visit the appearance of the State or Tribal Veterans Cemetery compares favorably to the VA </a:t>
            </a:r>
            <a:r>
              <a:rPr lang="en-US" b="1" dirty="0"/>
              <a:t>N</a:t>
            </a:r>
            <a:r>
              <a:rPr lang="en-US" b="1" dirty="0" smtClean="0"/>
              <a:t>ational Cemetery</a:t>
            </a:r>
            <a:endParaRPr lang="en-US" b="1" dirty="0"/>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27</a:t>
            </a:fld>
            <a:endParaRPr lang="en-US" dirty="0">
              <a:solidFill>
                <a:schemeClr val="bg1"/>
              </a:solidFill>
            </a:endParaRPr>
          </a:p>
        </p:txBody>
      </p:sp>
      <p:sp>
        <p:nvSpPr>
          <p:cNvPr id="11" name="Content Placeholder 2"/>
          <p:cNvSpPr txBox="1">
            <a:spLocks/>
          </p:cNvSpPr>
          <p:nvPr/>
        </p:nvSpPr>
        <p:spPr>
          <a:xfrm>
            <a:off x="254000" y="5181600"/>
            <a:ext cx="8585200" cy="1371600"/>
          </a:xfrm>
          <a:prstGeom prst="rect">
            <a:avLst/>
          </a:prstGeom>
        </p:spPr>
        <p:txBody>
          <a:bodyPr vert="horz" lIns="91440" tIns="45720" rIns="91440" bIns="45720" rtlCol="0">
            <a:normAutofit lnSpcReduction="10000"/>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10000"/>
              </a:lnSpc>
              <a:spcBef>
                <a:spcPts val="0"/>
              </a:spcBef>
              <a:spcAft>
                <a:spcPts val="300"/>
              </a:spcAft>
            </a:pPr>
            <a:r>
              <a:rPr lang="en-US" sz="1600" b="0" dirty="0" smtClean="0"/>
              <a:t>State/Tribal Veteran Cemetery Next of Kin respondents were statistically more likely to indicate agreement that the appearance of State/Tribal Veterans Cemeteries compared favorably to VA National Cemeteries.</a:t>
            </a:r>
          </a:p>
          <a:p>
            <a:pPr>
              <a:lnSpc>
                <a:spcPct val="110000"/>
              </a:lnSpc>
              <a:spcBef>
                <a:spcPts val="0"/>
              </a:spcBef>
              <a:spcAft>
                <a:spcPts val="300"/>
              </a:spcAft>
            </a:pPr>
            <a:r>
              <a:rPr lang="en-US" sz="1600" b="0" dirty="0" smtClean="0"/>
              <a:t>Overall, respondents agreed that the appearance of State/Tribal Veteran Cemeteries compared favorably to National Cemeteries.</a:t>
            </a:r>
            <a:endParaRPr lang="en-US" sz="1600" b="0" dirty="0"/>
          </a:p>
        </p:txBody>
      </p:sp>
      <p:pic>
        <p:nvPicPr>
          <p:cNvPr id="4" name="Picture 3"/>
          <p:cNvPicPr/>
          <p:nvPr>
            <p:extLst>
              <p:ext uri="{D42A27DB-BD31-4B8C-83A1-F6EECF244321}">
                <p14:modId xmlns:p14="http://schemas.microsoft.com/office/powerpoint/2010/main" val="1759405015"/>
              </p:ext>
            </p:extLst>
          </p:nvPr>
        </p:nvPicPr>
        <p:blipFill>
          <a:blip r:embed="rId3"/>
          <a:stretch>
            <a:fillRect/>
          </a:stretch>
        </p:blipFill>
        <p:spPr>
          <a:xfrm>
            <a:off x="304800" y="838200"/>
            <a:ext cx="8763000" cy="6356350"/>
          </a:xfrm>
          <a:prstGeom prst="rect">
            <a:avLst/>
          </a:prstGeom>
        </p:spPr>
      </p:pic>
    </p:spTree>
    <p:extLst>
      <p:ext uri="{BB962C8B-B14F-4D97-AF65-F5344CB8AC3E}">
        <p14:creationId xmlns:p14="http://schemas.microsoft.com/office/powerpoint/2010/main" val="41720472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609599"/>
          </a:xfrm>
        </p:spPr>
        <p:txBody>
          <a:bodyPr>
            <a:normAutofit/>
          </a:bodyPr>
          <a:lstStyle/>
          <a:p>
            <a:r>
              <a:rPr lang="en-US" sz="2500" b="1" dirty="0" smtClean="0"/>
              <a:t>Quality of Service Comparison</a:t>
            </a:r>
            <a:endParaRPr lang="en-US" sz="2500" b="1" dirty="0"/>
          </a:p>
        </p:txBody>
      </p:sp>
      <p:sp>
        <p:nvSpPr>
          <p:cNvPr id="5" name="Rectangle 4"/>
          <p:cNvSpPr/>
          <p:nvPr/>
        </p:nvSpPr>
        <p:spPr>
          <a:xfrm>
            <a:off x="914400" y="533400"/>
            <a:ext cx="7315200" cy="646331"/>
          </a:xfrm>
          <a:prstGeom prst="rect">
            <a:avLst/>
          </a:prstGeom>
        </p:spPr>
        <p:txBody>
          <a:bodyPr wrap="square">
            <a:spAutoFit/>
          </a:bodyPr>
          <a:lstStyle/>
          <a:p>
            <a:pPr algn="ctr"/>
            <a:r>
              <a:rPr lang="en-US" b="1" dirty="0" smtClean="0"/>
              <a:t>Based on your visit the quality of service at the State or Tribal Veterans Cemetery compares favorably to the VA </a:t>
            </a:r>
            <a:r>
              <a:rPr lang="en-US" b="1" dirty="0"/>
              <a:t>N</a:t>
            </a:r>
            <a:r>
              <a:rPr lang="en-US" b="1" dirty="0" smtClean="0"/>
              <a:t>ational Cemetery</a:t>
            </a:r>
            <a:endParaRPr lang="en-US" b="1" dirty="0"/>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28</a:t>
            </a:fld>
            <a:endParaRPr lang="en-US" dirty="0">
              <a:solidFill>
                <a:schemeClr val="bg1"/>
              </a:solidFill>
            </a:endParaRPr>
          </a:p>
        </p:txBody>
      </p:sp>
      <p:sp>
        <p:nvSpPr>
          <p:cNvPr id="10" name="Content Placeholder 2"/>
          <p:cNvSpPr txBox="1">
            <a:spLocks/>
          </p:cNvSpPr>
          <p:nvPr/>
        </p:nvSpPr>
        <p:spPr>
          <a:xfrm>
            <a:off x="254000" y="4724400"/>
            <a:ext cx="8585200" cy="1752600"/>
          </a:xfrm>
          <a:prstGeom prst="rect">
            <a:avLst/>
          </a:prstGeom>
        </p:spPr>
        <p:txBody>
          <a:bodyPr vert="horz" lIns="91440" tIns="45720" rIns="91440" bIns="45720" rtlCol="0">
            <a:normAutofit fontScale="47500" lnSpcReduction="20000"/>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300"/>
              </a:spcBef>
              <a:spcAft>
                <a:spcPts val="300"/>
              </a:spcAft>
            </a:pPr>
            <a:r>
              <a:rPr lang="en-US" sz="3100" b="0" dirty="0" smtClean="0"/>
              <a:t>State/Tribal Veteran Cemetery Next of Kin respondents were statistically more likely to indicate agreement that the quality of service of State/Tribal Veterans Cemeteries compared favorably to VA National Cemeteries.</a:t>
            </a:r>
          </a:p>
          <a:p>
            <a:pPr>
              <a:spcBef>
                <a:spcPts val="300"/>
              </a:spcBef>
              <a:spcAft>
                <a:spcPts val="300"/>
              </a:spcAft>
            </a:pPr>
            <a:r>
              <a:rPr lang="en-US" sz="3100" b="0" dirty="0" smtClean="0"/>
              <a:t>Overall, respondents agreed that the quality of service of State/Tribal Veteran Cemeteries compared favorably to National Cemeteries.</a:t>
            </a:r>
          </a:p>
          <a:p>
            <a:pPr>
              <a:spcBef>
                <a:spcPts val="300"/>
              </a:spcBef>
              <a:spcAft>
                <a:spcPts val="300"/>
              </a:spcAft>
            </a:pPr>
            <a:r>
              <a:rPr lang="en-US" sz="3100" b="0" dirty="0" smtClean="0"/>
              <a:t>Significant differences across districts are as follows:</a:t>
            </a:r>
          </a:p>
          <a:p>
            <a:pPr lvl="1">
              <a:spcBef>
                <a:spcPts val="300"/>
              </a:spcBef>
              <a:spcAft>
                <a:spcPts val="300"/>
              </a:spcAft>
            </a:pPr>
            <a:r>
              <a:rPr lang="en-US" sz="2700" dirty="0" smtClean="0"/>
              <a:t>Pacific District respondents indicated statistically lower agreement that the quality of service of State/Tribal Veterans Cemeteries compared favorably to VA National Cemeteries than all other district respondents</a:t>
            </a:r>
            <a:endParaRPr lang="en-US" sz="2700" b="0" dirty="0"/>
          </a:p>
        </p:txBody>
      </p:sp>
      <p:pic>
        <p:nvPicPr>
          <p:cNvPr id="3" name="Picture 2"/>
          <p:cNvPicPr/>
          <p:nvPr>
            <p:extLst>
              <p:ext uri="{D42A27DB-BD31-4B8C-83A1-F6EECF244321}">
                <p14:modId xmlns:p14="http://schemas.microsoft.com/office/powerpoint/2010/main" val="479658525"/>
              </p:ext>
            </p:extLst>
          </p:nvPr>
        </p:nvPicPr>
        <p:blipFill>
          <a:blip r:embed="rId3"/>
          <a:stretch>
            <a:fillRect/>
          </a:stretch>
        </p:blipFill>
        <p:spPr>
          <a:xfrm>
            <a:off x="157163" y="838200"/>
            <a:ext cx="8763000" cy="6113462"/>
          </a:xfrm>
          <a:prstGeom prst="rect">
            <a:avLst/>
          </a:prstGeom>
        </p:spPr>
      </p:pic>
    </p:spTree>
    <p:extLst>
      <p:ext uri="{BB962C8B-B14F-4D97-AF65-F5344CB8AC3E}">
        <p14:creationId xmlns:p14="http://schemas.microsoft.com/office/powerpoint/2010/main" val="8766832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533399"/>
          </a:xfrm>
        </p:spPr>
        <p:txBody>
          <a:bodyPr>
            <a:normAutofit/>
          </a:bodyPr>
          <a:lstStyle/>
          <a:p>
            <a:r>
              <a:rPr lang="en-US" sz="2500" b="1" dirty="0" smtClean="0"/>
              <a:t>Interment Comparison</a:t>
            </a:r>
            <a:endParaRPr lang="en-US" sz="2500" b="1" dirty="0"/>
          </a:p>
        </p:txBody>
      </p:sp>
      <p:sp>
        <p:nvSpPr>
          <p:cNvPr id="5" name="Rectangle 4"/>
          <p:cNvSpPr/>
          <p:nvPr/>
        </p:nvSpPr>
        <p:spPr>
          <a:xfrm>
            <a:off x="889000" y="362634"/>
            <a:ext cx="7315200" cy="646331"/>
          </a:xfrm>
          <a:prstGeom prst="rect">
            <a:avLst/>
          </a:prstGeom>
        </p:spPr>
        <p:txBody>
          <a:bodyPr wrap="square">
            <a:spAutoFit/>
          </a:bodyPr>
          <a:lstStyle/>
          <a:p>
            <a:pPr algn="ctr"/>
            <a:r>
              <a:rPr lang="en-US" b="1" dirty="0" smtClean="0"/>
              <a:t>The honor of being interred at a State or Tribal Veterans Cemetery is equivalent to that of being interred at a VA National </a:t>
            </a:r>
            <a:r>
              <a:rPr lang="en-US" b="1" dirty="0"/>
              <a:t>C</a:t>
            </a:r>
            <a:r>
              <a:rPr lang="en-US" b="1" dirty="0" smtClean="0"/>
              <a:t>emetery</a:t>
            </a:r>
            <a:endParaRPr lang="en-US" b="1" dirty="0"/>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29</a:t>
            </a:fld>
            <a:endParaRPr lang="en-US" dirty="0">
              <a:solidFill>
                <a:schemeClr val="bg1"/>
              </a:solidFill>
            </a:endParaRPr>
          </a:p>
        </p:txBody>
      </p:sp>
      <p:sp>
        <p:nvSpPr>
          <p:cNvPr id="8" name="Content Placeholder 2"/>
          <p:cNvSpPr txBox="1">
            <a:spLocks/>
          </p:cNvSpPr>
          <p:nvPr/>
        </p:nvSpPr>
        <p:spPr>
          <a:xfrm>
            <a:off x="254000" y="4648201"/>
            <a:ext cx="8585200" cy="2057399"/>
          </a:xfrm>
          <a:prstGeom prst="rect">
            <a:avLst/>
          </a:prstGeom>
        </p:spPr>
        <p:txBody>
          <a:bodyPr vert="horz" lIns="91440" tIns="45720" rIns="91440" bIns="45720" rtlCol="0">
            <a:normAutofit fontScale="62500" lnSpcReduction="20000"/>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200"/>
              </a:spcBef>
              <a:spcAft>
                <a:spcPts val="200"/>
              </a:spcAft>
            </a:pPr>
            <a:r>
              <a:rPr lang="en-US" sz="2600" b="0" dirty="0" smtClean="0"/>
              <a:t>State/Tribal Veteran Cemetery Next of Kin respondents indicated statistically higher agreement that the honor of being interred at a State/Tribal Veterans Cemetery is equivalent to that of being interred at a VA National Cemetery.</a:t>
            </a:r>
          </a:p>
          <a:p>
            <a:pPr lvl="1">
              <a:spcBef>
                <a:spcPts val="200"/>
              </a:spcBef>
              <a:spcAft>
                <a:spcPts val="200"/>
              </a:spcAft>
            </a:pPr>
            <a:r>
              <a:rPr lang="en-US" sz="2200" dirty="0" smtClean="0"/>
              <a:t>Only 37 percent of National Cemetery respondents indicated agreement</a:t>
            </a:r>
          </a:p>
          <a:p>
            <a:pPr lvl="1">
              <a:spcBef>
                <a:spcPts val="200"/>
              </a:spcBef>
              <a:spcAft>
                <a:spcPts val="200"/>
              </a:spcAft>
            </a:pPr>
            <a:r>
              <a:rPr lang="en-US" sz="2200" dirty="0" smtClean="0"/>
              <a:t>Pacific District respondents indicated statistically less agreement that the honor of being interred at a State/Tribal Veterans Cemetery is equivalent to that of being interred at a VA National Cemetery than other district respondents.</a:t>
            </a:r>
          </a:p>
          <a:p>
            <a:pPr>
              <a:spcBef>
                <a:spcPts val="200"/>
              </a:spcBef>
              <a:spcAft>
                <a:spcPts val="200"/>
              </a:spcAft>
            </a:pPr>
            <a:r>
              <a:rPr lang="en-US" sz="2600" b="0" dirty="0" smtClean="0"/>
              <a:t>Respondents that had visited a State/Tribal Veterans Cemetery were statistically more likely to agree that the honor in being interred at either cemetery is equivalent</a:t>
            </a:r>
            <a:endParaRPr lang="en-US" sz="2600" b="0" dirty="0"/>
          </a:p>
          <a:p>
            <a:endParaRPr lang="en-US" sz="2400" b="0" dirty="0" smtClean="0"/>
          </a:p>
          <a:p>
            <a:endParaRPr lang="en-US" dirty="0"/>
          </a:p>
        </p:txBody>
      </p:sp>
      <p:pic>
        <p:nvPicPr>
          <p:cNvPr id="3" name="Picture 2"/>
          <p:cNvPicPr/>
          <p:nvPr>
            <p:extLst>
              <p:ext uri="{D42A27DB-BD31-4B8C-83A1-F6EECF244321}">
                <p14:modId xmlns:p14="http://schemas.microsoft.com/office/powerpoint/2010/main" val="4047311024"/>
              </p:ext>
            </p:extLst>
          </p:nvPr>
        </p:nvPicPr>
        <p:blipFill>
          <a:blip r:embed="rId3"/>
          <a:stretch>
            <a:fillRect/>
          </a:stretch>
        </p:blipFill>
        <p:spPr>
          <a:xfrm>
            <a:off x="152400" y="685800"/>
            <a:ext cx="8763000" cy="6181725"/>
          </a:xfrm>
          <a:prstGeom prst="rect">
            <a:avLst/>
          </a:prstGeom>
        </p:spPr>
      </p:pic>
    </p:spTree>
    <p:extLst>
      <p:ext uri="{BB962C8B-B14F-4D97-AF65-F5344CB8AC3E}">
        <p14:creationId xmlns:p14="http://schemas.microsoft.com/office/powerpoint/2010/main" val="28395952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Improvement Analysis</a:t>
            </a:r>
            <a:endParaRPr lang="en-US" sz="32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30</a:t>
            </a:fld>
            <a:endParaRPr lang="en-US" dirty="0">
              <a:solidFill>
                <a:schemeClr val="bg1"/>
              </a:solidFill>
            </a:endParaRPr>
          </a:p>
        </p:txBody>
      </p:sp>
    </p:spTree>
    <p:extLst>
      <p:ext uri="{BB962C8B-B14F-4D97-AF65-F5344CB8AC3E}">
        <p14:creationId xmlns:p14="http://schemas.microsoft.com/office/powerpoint/2010/main" val="3828937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609600"/>
            <a:ext cx="8585200" cy="1295400"/>
          </a:xfrm>
        </p:spPr>
        <p:txBody>
          <a:bodyPr>
            <a:normAutofit fontScale="70000" lnSpcReduction="20000"/>
          </a:bodyPr>
          <a:lstStyle/>
          <a:p>
            <a:r>
              <a:rPr lang="en-US" dirty="0" smtClean="0"/>
              <a:t>A quadrant analysis ranks measures on derived importance to the customer and reported satisfaction</a:t>
            </a:r>
          </a:p>
          <a:p>
            <a:pPr lvl="1"/>
            <a:r>
              <a:rPr lang="en-US" dirty="0" smtClean="0"/>
              <a:t>For this analysis, </a:t>
            </a:r>
            <a:r>
              <a:rPr lang="en-US" dirty="0"/>
              <a:t>s</a:t>
            </a:r>
            <a:r>
              <a:rPr lang="en-US" dirty="0" smtClean="0"/>
              <a:t>atisfaction is determined by the level of agreement indicated by the respondent to the statement. The higher agreement, the greater the satisfaction.</a:t>
            </a:r>
          </a:p>
          <a:p>
            <a:pPr lvl="1"/>
            <a:r>
              <a:rPr lang="en-US" dirty="0" smtClean="0"/>
              <a:t>Derived importance is determined by calculating the strength of the relationship between the specific item and overall reported satisfaction</a:t>
            </a:r>
            <a:endParaRPr lang="en-US" dirty="0"/>
          </a:p>
        </p:txBody>
      </p:sp>
      <p:sp>
        <p:nvSpPr>
          <p:cNvPr id="5" name="Title 1"/>
          <p:cNvSpPr txBox="1">
            <a:spLocks/>
          </p:cNvSpPr>
          <p:nvPr/>
        </p:nvSpPr>
        <p:spPr>
          <a:xfrm>
            <a:off x="228600" y="0"/>
            <a:ext cx="8229600" cy="6858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Quadrant Analysis – Next of Kin</a:t>
            </a:r>
            <a:endParaRPr lang="en-US" sz="2500" dirty="0"/>
          </a:p>
        </p:txBody>
      </p:sp>
      <p:graphicFrame>
        <p:nvGraphicFramePr>
          <p:cNvPr id="6" name="Table 5"/>
          <p:cNvGraphicFramePr>
            <a:graphicFrameLocks noGrp="1"/>
          </p:cNvGraphicFramePr>
          <p:nvPr>
            <p:extLst>
              <p:ext uri="{D42A27DB-BD31-4B8C-83A1-F6EECF244321}">
                <p14:modId xmlns:p14="http://schemas.microsoft.com/office/powerpoint/2010/main" val="2468682916"/>
              </p:ext>
            </p:extLst>
          </p:nvPr>
        </p:nvGraphicFramePr>
        <p:xfrm>
          <a:off x="304801" y="1752600"/>
          <a:ext cx="8610599" cy="4191000"/>
        </p:xfrm>
        <a:graphic>
          <a:graphicData uri="http://schemas.openxmlformats.org/drawingml/2006/table">
            <a:tbl>
              <a:tblPr>
                <a:tableStyleId>{5C22544A-7EE6-4342-B048-85BDC9FD1C3A}</a:tableStyleId>
              </a:tblPr>
              <a:tblGrid>
                <a:gridCol w="215576"/>
                <a:gridCol w="4088996"/>
                <a:gridCol w="4306027"/>
              </a:tblGrid>
              <a:tr h="2091594">
                <a:tc rowSpan="2">
                  <a:txBody>
                    <a:bodyPr/>
                    <a:lstStyle/>
                    <a:p>
                      <a:pPr algn="ctr" fontAlgn="ctr"/>
                      <a:r>
                        <a:rPr lang="en-US" sz="1100" b="1" u="none" strike="noStrike" dirty="0">
                          <a:effectLst/>
                        </a:rPr>
                        <a:t>←     (Lower)               Satisfaction               (Higher)     →</a:t>
                      </a:r>
                      <a:endParaRPr lang="en-US" sz="1100" b="1" i="0" u="none" strike="noStrike" dirty="0">
                        <a:solidFill>
                          <a:srgbClr val="000000"/>
                        </a:solidFill>
                        <a:effectLst/>
                        <a:latin typeface="Calibri"/>
                      </a:endParaRPr>
                    </a:p>
                  </a:txBody>
                  <a:tcPr marL="7427" marR="7427" marT="7427" marB="0" vert="vert270" anchor="ctr">
                    <a:noFill/>
                  </a:tcPr>
                </a:tc>
                <a:tc>
                  <a:txBody>
                    <a:bodyPr/>
                    <a:lstStyle/>
                    <a:p>
                      <a:pPr algn="l" fontAlgn="ctr"/>
                      <a:r>
                        <a:rPr lang="en-US" sz="1100" b="1" u="sng" strike="noStrike" dirty="0" smtClean="0">
                          <a:effectLst/>
                        </a:rPr>
                        <a:t>Block</a:t>
                      </a:r>
                      <a:r>
                        <a:rPr lang="en-US" sz="1100" b="1" u="sng" strike="noStrike" baseline="0" dirty="0" smtClean="0">
                          <a:effectLst/>
                        </a:rPr>
                        <a:t> 1 - </a:t>
                      </a:r>
                      <a:r>
                        <a:rPr lang="en-US" sz="1100" b="1" u="sng" strike="noStrike" dirty="0" smtClean="0">
                          <a:effectLst/>
                        </a:rPr>
                        <a:t>Higher Satisfaction/Lower Importance</a:t>
                      </a:r>
                      <a:r>
                        <a:rPr lang="en-US" sz="1100" u="sng" strike="noStrike" dirty="0">
                          <a:effectLst/>
                        </a:rPr>
                        <a:t/>
                      </a:r>
                      <a:br>
                        <a:rPr lang="en-US" sz="1100" u="sng" strike="noStrike" dirty="0">
                          <a:effectLst/>
                        </a:rPr>
                      </a:br>
                      <a:r>
                        <a:rPr lang="en-US" sz="900" u="sng" strike="noStrike" dirty="0">
                          <a:effectLst/>
                        </a:rPr>
                        <a:t/>
                      </a:r>
                      <a:br>
                        <a:rPr lang="en-US" sz="900" u="sng" strike="noStrike" dirty="0">
                          <a:effectLst/>
                        </a:rPr>
                      </a:br>
                      <a:r>
                        <a:rPr lang="en-US" sz="1100" u="none" strike="noStrike" dirty="0">
                          <a:effectLst/>
                        </a:rPr>
                        <a:t>q40 - The maintenance of the cemetery grounds is excellent.</a:t>
                      </a:r>
                      <a:br>
                        <a:rPr lang="en-US" sz="1100" u="none" strike="noStrike" dirty="0">
                          <a:effectLst/>
                        </a:rPr>
                      </a:br>
                      <a:r>
                        <a:rPr lang="en-US" sz="1100" u="none" strike="noStrike" dirty="0">
                          <a:effectLst/>
                        </a:rPr>
                        <a:t>q41 - The upkeep of the headstones, markers, or columbarium niche </a:t>
                      </a:r>
                      <a:r>
                        <a:rPr lang="en-US" sz="1100" u="none" strike="noStrike" dirty="0" smtClean="0">
                          <a:effectLst/>
                        </a:rPr>
                        <a:t/>
                      </a:r>
                      <a:br>
                        <a:rPr lang="en-US" sz="1100" u="none" strike="noStrike" dirty="0" smtClean="0">
                          <a:effectLst/>
                        </a:rPr>
                      </a:br>
                      <a:r>
                        <a:rPr lang="en-US" sz="1100" u="none" strike="noStrike" dirty="0" smtClean="0">
                          <a:effectLst/>
                        </a:rPr>
                        <a:t>          covers </a:t>
                      </a:r>
                      <a:r>
                        <a:rPr lang="en-US" sz="1100" u="none" strike="noStrike" dirty="0">
                          <a:effectLst/>
                        </a:rPr>
                        <a:t>is excellent.</a:t>
                      </a:r>
                      <a:br>
                        <a:rPr lang="en-US" sz="1100" u="none" strike="noStrike" dirty="0">
                          <a:effectLst/>
                        </a:rPr>
                      </a:br>
                      <a:r>
                        <a:rPr lang="en-US" sz="1100" u="none" strike="noStrike" dirty="0">
                          <a:effectLst/>
                        </a:rPr>
                        <a:t>q42 - The maintenance </a:t>
                      </a:r>
                      <a:r>
                        <a:rPr lang="en-US" sz="1100" u="none" strike="noStrike" dirty="0" smtClean="0">
                          <a:effectLst/>
                        </a:rPr>
                        <a:t>of</a:t>
                      </a:r>
                      <a:r>
                        <a:rPr lang="en-US" sz="1100" u="none" strike="noStrike" baseline="0" dirty="0" smtClean="0">
                          <a:effectLst/>
                        </a:rPr>
                        <a:t> </a:t>
                      </a:r>
                      <a:r>
                        <a:rPr lang="en-US" sz="1100" u="none" strike="noStrike" dirty="0" smtClean="0">
                          <a:effectLst/>
                        </a:rPr>
                        <a:t>other </a:t>
                      </a:r>
                      <a:r>
                        <a:rPr lang="en-US" sz="1100" u="none" strike="noStrike" dirty="0">
                          <a:effectLst/>
                        </a:rPr>
                        <a:t>landscape features (e.g. flowers, trees, </a:t>
                      </a:r>
                      <a:r>
                        <a:rPr lang="en-US" sz="1100" u="none" strike="noStrike" dirty="0" smtClean="0">
                          <a:effectLst/>
                        </a:rPr>
                        <a:t/>
                      </a:r>
                      <a:br>
                        <a:rPr lang="en-US" sz="1100" u="none" strike="noStrike" dirty="0" smtClean="0">
                          <a:effectLst/>
                        </a:rPr>
                      </a:br>
                      <a:r>
                        <a:rPr lang="en-US" sz="1100" u="none" strike="noStrike" dirty="0" smtClean="0">
                          <a:effectLst/>
                        </a:rPr>
                        <a:t>          shrubs</a:t>
                      </a:r>
                      <a:r>
                        <a:rPr lang="en-US" sz="1100" u="none" strike="noStrike" dirty="0">
                          <a:effectLst/>
                        </a:rPr>
                        <a:t>) is excellent</a:t>
                      </a:r>
                      <a:br>
                        <a:rPr lang="en-US" sz="1100" u="none" strike="noStrike" dirty="0">
                          <a:effectLst/>
                        </a:rPr>
                      </a:br>
                      <a:r>
                        <a:rPr lang="en-US" sz="1100" u="none" strike="noStrike" dirty="0">
                          <a:effectLst/>
                        </a:rPr>
                        <a:t>q43 - The committal shelter used for the service was private, clean, and </a:t>
                      </a:r>
                      <a:r>
                        <a:rPr lang="en-US" sz="1100" u="none" strike="noStrike" dirty="0" smtClean="0">
                          <a:effectLst/>
                        </a:rPr>
                        <a:t/>
                      </a:r>
                      <a:br>
                        <a:rPr lang="en-US" sz="1100" u="none" strike="noStrike" dirty="0" smtClean="0">
                          <a:effectLst/>
                        </a:rPr>
                      </a:br>
                      <a:r>
                        <a:rPr lang="en-US" sz="1100" u="none" strike="noStrike" dirty="0" smtClean="0">
                          <a:effectLst/>
                        </a:rPr>
                        <a:t>          free </a:t>
                      </a:r>
                      <a:r>
                        <a:rPr lang="en-US" sz="1100" u="none" strike="noStrike" dirty="0">
                          <a:effectLst/>
                        </a:rPr>
                        <a:t>of safety hazards</a:t>
                      </a:r>
                      <a:br>
                        <a:rPr lang="en-US" sz="1100" u="none" strike="noStrike" dirty="0">
                          <a:effectLst/>
                        </a:rPr>
                      </a:br>
                      <a:r>
                        <a:rPr lang="en-US" sz="1100" u="none" strike="noStrike" dirty="0">
                          <a:effectLst/>
                        </a:rPr>
                        <a:t>q46 - The cemetery honors all Veterans and their service to our nation</a:t>
                      </a:r>
                      <a:endParaRPr lang="en-US" sz="1100" b="0" i="0" u="sng" strike="noStrike" dirty="0">
                        <a:solidFill>
                          <a:srgbClr val="000000"/>
                        </a:solidFill>
                        <a:effectLst/>
                        <a:latin typeface="Calibri"/>
                      </a:endParaRPr>
                    </a:p>
                  </a:txBody>
                  <a:tcPr marL="7427" marR="7427" marT="7427" marB="0" anchor="ctr">
                    <a:solidFill>
                      <a:srgbClr val="FFFF00"/>
                    </a:solidFill>
                  </a:tcPr>
                </a:tc>
                <a:tc>
                  <a:txBody>
                    <a:bodyPr/>
                    <a:lstStyle/>
                    <a:p>
                      <a:pPr algn="l" fontAlgn="ctr"/>
                      <a:r>
                        <a:rPr lang="en-US" sz="1100" b="1" u="sng" strike="noStrike" dirty="0" smtClean="0">
                          <a:effectLst/>
                        </a:rPr>
                        <a:t>Block 2 - Higher Satisfaction/Higher Importance</a:t>
                      </a:r>
                      <a:r>
                        <a:rPr lang="en-US" sz="1100" u="sng" strike="noStrike" dirty="0">
                          <a:effectLst/>
                        </a:rPr>
                        <a:t/>
                      </a:r>
                      <a:br>
                        <a:rPr lang="en-US" sz="1100" u="sng" strike="noStrike" dirty="0">
                          <a:effectLst/>
                        </a:rPr>
                      </a:br>
                      <a:r>
                        <a:rPr lang="en-US" sz="900" u="sng" strike="noStrike" dirty="0">
                          <a:effectLst/>
                        </a:rPr>
                        <a:t/>
                      </a:r>
                      <a:br>
                        <a:rPr lang="en-US" sz="900" u="sng" strike="noStrike" dirty="0">
                          <a:effectLst/>
                        </a:rPr>
                      </a:br>
                      <a:r>
                        <a:rPr lang="en-US" sz="1100" u="none" strike="noStrike" dirty="0">
                          <a:effectLst/>
                        </a:rPr>
                        <a:t>q51 - The national cemetery staff was courteous</a:t>
                      </a:r>
                      <a:br>
                        <a:rPr lang="en-US" sz="1100" u="none" strike="noStrike" dirty="0">
                          <a:effectLst/>
                        </a:rPr>
                      </a:br>
                      <a:r>
                        <a:rPr lang="en-US" sz="1100" u="none" strike="noStrike" dirty="0">
                          <a:effectLst/>
                        </a:rPr>
                        <a:t>q52 - The national cemetery staff was professional in terms of being </a:t>
                      </a:r>
                      <a:r>
                        <a:rPr lang="en-US" sz="1100" u="none" strike="noStrike" dirty="0" smtClean="0">
                          <a:effectLst/>
                        </a:rPr>
                        <a:t/>
                      </a:r>
                      <a:br>
                        <a:rPr lang="en-US" sz="1100" u="none" strike="noStrike" dirty="0" smtClean="0">
                          <a:effectLst/>
                        </a:rPr>
                      </a:br>
                      <a:r>
                        <a:rPr lang="en-US" sz="1100" u="none" strike="noStrike" dirty="0" smtClean="0">
                          <a:effectLst/>
                        </a:rPr>
                        <a:t>          knowledgeable</a:t>
                      </a:r>
                      <a:r>
                        <a:rPr lang="en-US" sz="1100" u="none" strike="noStrike" dirty="0">
                          <a:effectLst/>
                        </a:rPr>
                        <a:t>, helpful, and responsive</a:t>
                      </a:r>
                      <a:br>
                        <a:rPr lang="en-US" sz="1100" u="none" strike="noStrike" dirty="0">
                          <a:effectLst/>
                        </a:rPr>
                      </a:br>
                      <a:r>
                        <a:rPr lang="en-US" sz="1100" u="none" strike="noStrike" dirty="0">
                          <a:effectLst/>
                        </a:rPr>
                        <a:t>q57 - The overall appearance of the national cemetery is excellent</a:t>
                      </a:r>
                      <a:br>
                        <a:rPr lang="en-US" sz="1100" u="none" strike="noStrike" dirty="0">
                          <a:effectLst/>
                        </a:rPr>
                      </a:br>
                      <a:r>
                        <a:rPr lang="en-US" sz="1100" u="none" strike="noStrike" dirty="0">
                          <a:effectLst/>
                        </a:rPr>
                        <a:t>q59 - I would recommend the cemetery to Veteran families during their </a:t>
                      </a:r>
                      <a:r>
                        <a:rPr lang="en-US" sz="1100" u="none" strike="noStrike" dirty="0" smtClean="0">
                          <a:effectLst/>
                        </a:rPr>
                        <a:t/>
                      </a:r>
                      <a:br>
                        <a:rPr lang="en-US" sz="1100" u="none" strike="noStrike" dirty="0" smtClean="0">
                          <a:effectLst/>
                        </a:rPr>
                      </a:br>
                      <a:r>
                        <a:rPr lang="en-US" sz="1100" u="none" strike="noStrike" dirty="0" smtClean="0">
                          <a:effectLst/>
                        </a:rPr>
                        <a:t>          time </a:t>
                      </a:r>
                      <a:r>
                        <a:rPr lang="en-US" sz="1100" u="none" strike="noStrike" dirty="0">
                          <a:effectLst/>
                        </a:rPr>
                        <a:t>of need</a:t>
                      </a:r>
                      <a:br>
                        <a:rPr lang="en-US" sz="1100" u="none" strike="noStrike" dirty="0">
                          <a:effectLst/>
                        </a:rPr>
                      </a:br>
                      <a:r>
                        <a:rPr lang="en-US" sz="1100" u="none" strike="noStrike" dirty="0">
                          <a:effectLst/>
                        </a:rPr>
                        <a:t>q60 - I am willing to rely on VA and the National Cemetery Administration </a:t>
                      </a:r>
                      <a:r>
                        <a:rPr lang="en-US" sz="1100" u="none" strike="noStrike" dirty="0" smtClean="0">
                          <a:effectLst/>
                        </a:rPr>
                        <a:t/>
                      </a:r>
                      <a:br>
                        <a:rPr lang="en-US" sz="1100" u="none" strike="noStrike" dirty="0" smtClean="0">
                          <a:effectLst/>
                        </a:rPr>
                      </a:br>
                      <a:r>
                        <a:rPr lang="en-US" sz="1100" u="none" strike="noStrike" dirty="0" smtClean="0">
                          <a:effectLst/>
                        </a:rPr>
                        <a:t>          to </a:t>
                      </a:r>
                      <a:r>
                        <a:rPr lang="en-US" sz="1100" u="none" strike="noStrike" dirty="0">
                          <a:effectLst/>
                        </a:rPr>
                        <a:t>meet the burial needs of Veterans in the future</a:t>
                      </a:r>
                      <a:br>
                        <a:rPr lang="en-US" sz="1100" u="none" strike="noStrike" dirty="0">
                          <a:effectLst/>
                        </a:rPr>
                      </a:br>
                      <a:r>
                        <a:rPr lang="en-US" sz="1100" u="none" strike="noStrike" dirty="0">
                          <a:effectLst/>
                        </a:rPr>
                        <a:t>q61 - I am willing to rely on VA and the NCA to maintain national </a:t>
                      </a:r>
                      <a:r>
                        <a:rPr lang="en-US" sz="1100" u="none" strike="noStrike" dirty="0" smtClean="0">
                          <a:effectLst/>
                        </a:rPr>
                        <a:t/>
                      </a:r>
                      <a:br>
                        <a:rPr lang="en-US" sz="1100" u="none" strike="noStrike" dirty="0" smtClean="0">
                          <a:effectLst/>
                        </a:rPr>
                      </a:br>
                      <a:r>
                        <a:rPr lang="en-US" sz="1100" u="none" strike="noStrike" dirty="0" smtClean="0">
                          <a:effectLst/>
                        </a:rPr>
                        <a:t>          cemeteries </a:t>
                      </a:r>
                      <a:r>
                        <a:rPr lang="en-US" sz="1100" u="none" strike="noStrike" dirty="0">
                          <a:effectLst/>
                        </a:rPr>
                        <a:t>as national shrines in the future</a:t>
                      </a:r>
                      <a:endParaRPr lang="en-US" sz="1100" b="0" i="0" u="sng" strike="noStrike" dirty="0">
                        <a:solidFill>
                          <a:srgbClr val="000000"/>
                        </a:solidFill>
                        <a:effectLst/>
                        <a:latin typeface="Calibri"/>
                      </a:endParaRPr>
                    </a:p>
                  </a:txBody>
                  <a:tcPr marL="7427" marR="7427" marT="7427" marB="0" anchor="ctr">
                    <a:solidFill>
                      <a:srgbClr val="5DEC52"/>
                    </a:solidFill>
                  </a:tcPr>
                </a:tc>
              </a:tr>
              <a:tr h="1915274">
                <a:tc vMerge="1">
                  <a:txBody>
                    <a:bodyPr/>
                    <a:lstStyle/>
                    <a:p>
                      <a:endParaRPr lang="en-US"/>
                    </a:p>
                  </a:txBody>
                  <a:tcPr/>
                </a:tc>
                <a:tc>
                  <a:txBody>
                    <a:bodyPr/>
                    <a:lstStyle/>
                    <a:p>
                      <a:pPr algn="l" fontAlgn="ctr"/>
                      <a:r>
                        <a:rPr lang="en-US" sz="1100" b="1" u="sng" strike="noStrike" dirty="0" smtClean="0">
                          <a:effectLst/>
                        </a:rPr>
                        <a:t>Block 3 - Lower Satisfaction/Lower Importance</a:t>
                      </a:r>
                      <a:r>
                        <a:rPr lang="en-US" sz="1100" u="sng" strike="noStrike" dirty="0">
                          <a:effectLst/>
                        </a:rPr>
                        <a:t/>
                      </a:r>
                      <a:br>
                        <a:rPr lang="en-US" sz="1100" u="sng" strike="noStrike" dirty="0">
                          <a:effectLst/>
                        </a:rPr>
                      </a:br>
                      <a:r>
                        <a:rPr lang="en-US" sz="900" u="none" strike="noStrike" dirty="0">
                          <a:effectLst/>
                        </a:rPr>
                        <a:t/>
                      </a:r>
                      <a:br>
                        <a:rPr lang="en-US" sz="900" u="none" strike="noStrike" dirty="0">
                          <a:effectLst/>
                        </a:rPr>
                      </a:br>
                      <a:r>
                        <a:rPr lang="en-US" sz="1100" u="none" strike="noStrike" dirty="0">
                          <a:effectLst/>
                        </a:rPr>
                        <a:t>q44 - There is adequate handicap accessibility for </a:t>
                      </a:r>
                      <a:r>
                        <a:rPr lang="en-US" sz="1100" u="none" strike="noStrike" dirty="0" smtClean="0">
                          <a:effectLst/>
                        </a:rPr>
                        <a:t>visitor who </a:t>
                      </a:r>
                      <a:r>
                        <a:rPr lang="en-US" sz="1100" u="none" strike="noStrike" dirty="0">
                          <a:effectLst/>
                        </a:rPr>
                        <a:t>need it</a:t>
                      </a:r>
                      <a:br>
                        <a:rPr lang="en-US" sz="1100" u="none" strike="noStrike" dirty="0">
                          <a:effectLst/>
                        </a:rPr>
                      </a:br>
                      <a:r>
                        <a:rPr lang="en-US" sz="1100" u="none" strike="noStrike" dirty="0">
                          <a:effectLst/>
                        </a:rPr>
                        <a:t>q45 - The availability of restrooms is suitable to accommodate visitors </a:t>
                      </a:r>
                      <a:r>
                        <a:rPr lang="en-US" sz="1100" u="none" strike="noStrike" dirty="0" smtClean="0">
                          <a:effectLst/>
                        </a:rPr>
                        <a:t/>
                      </a:r>
                      <a:br>
                        <a:rPr lang="en-US" sz="1100" u="none" strike="noStrike" dirty="0" smtClean="0">
                          <a:effectLst/>
                        </a:rPr>
                      </a:br>
                      <a:r>
                        <a:rPr lang="en-US" sz="1100" u="none" strike="noStrike" dirty="0" smtClean="0">
                          <a:effectLst/>
                        </a:rPr>
                        <a:t>          on </a:t>
                      </a:r>
                      <a:r>
                        <a:rPr lang="en-US" sz="1100" u="none" strike="noStrike" dirty="0">
                          <a:effectLst/>
                        </a:rPr>
                        <a:t>busy </a:t>
                      </a:r>
                      <a:r>
                        <a:rPr lang="en-US" sz="1100" u="none" strike="noStrike" dirty="0" smtClean="0">
                          <a:effectLst/>
                        </a:rPr>
                        <a:t>days</a:t>
                      </a:r>
                      <a:r>
                        <a:rPr lang="en-US" sz="1100" u="none" strike="noStrike" dirty="0">
                          <a:effectLst/>
                        </a:rPr>
                        <a:t/>
                      </a:r>
                      <a:br>
                        <a:rPr lang="en-US" sz="1100" u="none" strike="noStrike" dirty="0">
                          <a:effectLst/>
                        </a:rPr>
                      </a:br>
                      <a:r>
                        <a:rPr lang="en-US" sz="1100" u="none" strike="noStrike" dirty="0">
                          <a:effectLst/>
                        </a:rPr>
                        <a:t>q47 - There are sufficient signs within the cemetery to assist visitors</a:t>
                      </a:r>
                      <a:br>
                        <a:rPr lang="en-US" sz="1100" u="none" strike="noStrike" dirty="0">
                          <a:effectLst/>
                        </a:rPr>
                      </a:br>
                      <a:r>
                        <a:rPr lang="en-US" sz="1100" u="none" strike="noStrike" dirty="0">
                          <a:effectLst/>
                        </a:rPr>
                        <a:t>q48 - Parking at the cemetery is adequate to accommodate visitors on </a:t>
                      </a:r>
                      <a:r>
                        <a:rPr lang="en-US" sz="1100" u="none" strike="noStrike" dirty="0" smtClean="0">
                          <a:effectLst/>
                        </a:rPr>
                        <a:t/>
                      </a:r>
                      <a:br>
                        <a:rPr lang="en-US" sz="1100" u="none" strike="noStrike" dirty="0" smtClean="0">
                          <a:effectLst/>
                        </a:rPr>
                      </a:br>
                      <a:r>
                        <a:rPr lang="en-US" sz="1100" u="none" strike="noStrike" dirty="0" smtClean="0">
                          <a:effectLst/>
                        </a:rPr>
                        <a:t>          most </a:t>
                      </a:r>
                      <a:r>
                        <a:rPr lang="en-US" sz="1100" u="none" strike="noStrike" dirty="0">
                          <a:effectLst/>
                        </a:rPr>
                        <a:t>days</a:t>
                      </a:r>
                      <a:br>
                        <a:rPr lang="en-US" sz="1100" u="none" strike="noStrike" dirty="0">
                          <a:effectLst/>
                        </a:rPr>
                      </a:br>
                      <a:r>
                        <a:rPr lang="en-US" sz="1100" u="none" strike="noStrike" dirty="0">
                          <a:effectLst/>
                        </a:rPr>
                        <a:t>q49 - The cemetery's roadways and intersections are safe and easily </a:t>
                      </a:r>
                      <a:r>
                        <a:rPr lang="en-US" sz="1100" u="none" strike="noStrike" dirty="0" smtClean="0">
                          <a:effectLst/>
                        </a:rPr>
                        <a:t/>
                      </a:r>
                      <a:br>
                        <a:rPr lang="en-US" sz="1100" u="none" strike="noStrike" dirty="0" smtClean="0">
                          <a:effectLst/>
                        </a:rPr>
                      </a:br>
                      <a:r>
                        <a:rPr lang="en-US" sz="1100" u="none" strike="noStrike" dirty="0" smtClean="0">
                          <a:effectLst/>
                        </a:rPr>
                        <a:t>          navigated</a:t>
                      </a:r>
                      <a:r>
                        <a:rPr lang="en-US" sz="1100" u="none" strike="noStrike" dirty="0">
                          <a:effectLst/>
                        </a:rPr>
                        <a:t/>
                      </a:r>
                      <a:br>
                        <a:rPr lang="en-US" sz="1100" u="none" strike="noStrike" dirty="0">
                          <a:effectLst/>
                        </a:rPr>
                      </a:br>
                      <a:r>
                        <a:rPr lang="en-US" sz="1100" u="none" strike="noStrike" dirty="0">
                          <a:effectLst/>
                        </a:rPr>
                        <a:t>q55 - The information kiosks (i.e., gravesite locators) are helpful to me</a:t>
                      </a:r>
                      <a:endParaRPr lang="en-US" sz="1100" b="0" i="0" u="sng" strike="noStrike" dirty="0">
                        <a:solidFill>
                          <a:srgbClr val="000000"/>
                        </a:solidFill>
                        <a:effectLst/>
                        <a:latin typeface="Calibri"/>
                      </a:endParaRPr>
                    </a:p>
                  </a:txBody>
                  <a:tcPr marL="7427" marR="7427" marT="7427" marB="0" anchor="ctr">
                    <a:solidFill>
                      <a:srgbClr val="FFFF00"/>
                    </a:solidFill>
                  </a:tcPr>
                </a:tc>
                <a:tc>
                  <a:txBody>
                    <a:bodyPr/>
                    <a:lstStyle/>
                    <a:p>
                      <a:pPr algn="l" fontAlgn="ctr"/>
                      <a:r>
                        <a:rPr lang="en-US" sz="1100" b="1" u="sng" strike="noStrike" dirty="0" smtClean="0">
                          <a:solidFill>
                            <a:schemeClr val="bg1"/>
                          </a:solidFill>
                          <a:effectLst/>
                        </a:rPr>
                        <a:t>Block</a:t>
                      </a:r>
                      <a:r>
                        <a:rPr lang="en-US" sz="1100" b="1" u="sng" strike="noStrike" baseline="0" dirty="0" smtClean="0">
                          <a:solidFill>
                            <a:schemeClr val="bg1"/>
                          </a:solidFill>
                          <a:effectLst/>
                        </a:rPr>
                        <a:t> 4 - </a:t>
                      </a:r>
                      <a:r>
                        <a:rPr lang="en-US" sz="1100" b="1" u="sng" strike="noStrike" dirty="0" smtClean="0">
                          <a:solidFill>
                            <a:schemeClr val="bg1"/>
                          </a:solidFill>
                          <a:effectLst/>
                        </a:rPr>
                        <a:t>Lower Satisfaction/Higher Importance</a:t>
                      </a:r>
                    </a:p>
                    <a:p>
                      <a:pPr algn="l" fontAlgn="ctr"/>
                      <a:r>
                        <a:rPr lang="en-US" sz="900" u="none" strike="noStrike" dirty="0">
                          <a:solidFill>
                            <a:schemeClr val="bg1"/>
                          </a:solidFill>
                          <a:effectLst/>
                        </a:rPr>
                        <a:t/>
                      </a:r>
                      <a:br>
                        <a:rPr lang="en-US" sz="900" u="none" strike="noStrike" dirty="0">
                          <a:solidFill>
                            <a:schemeClr val="bg1"/>
                          </a:solidFill>
                          <a:effectLst/>
                        </a:rPr>
                      </a:br>
                      <a:r>
                        <a:rPr lang="en-US" sz="1100" u="none" strike="noStrike" dirty="0">
                          <a:solidFill>
                            <a:schemeClr val="bg1"/>
                          </a:solidFill>
                          <a:effectLst/>
                        </a:rPr>
                        <a:t>q50 - The quality of service received from cemetery staff is excellent</a:t>
                      </a:r>
                      <a:br>
                        <a:rPr lang="en-US" sz="1100" u="none" strike="noStrike" dirty="0">
                          <a:solidFill>
                            <a:schemeClr val="bg1"/>
                          </a:solidFill>
                          <a:effectLst/>
                        </a:rPr>
                      </a:br>
                      <a:r>
                        <a:rPr lang="en-US" sz="1100" u="none" strike="noStrike" dirty="0">
                          <a:solidFill>
                            <a:schemeClr val="bg1"/>
                          </a:solidFill>
                          <a:effectLst/>
                        </a:rPr>
                        <a:t>q53 - The national cemetery hours of operation meet my needs for visiting </a:t>
                      </a:r>
                      <a:r>
                        <a:rPr lang="en-US" sz="1100" u="none" strike="noStrike" dirty="0" smtClean="0">
                          <a:solidFill>
                            <a:schemeClr val="bg1"/>
                          </a:solidFill>
                          <a:effectLst/>
                        </a:rPr>
                        <a:t/>
                      </a:r>
                      <a:br>
                        <a:rPr lang="en-US" sz="1100" u="none" strike="noStrike" dirty="0" smtClean="0">
                          <a:solidFill>
                            <a:schemeClr val="bg1"/>
                          </a:solidFill>
                          <a:effectLst/>
                        </a:rPr>
                      </a:br>
                      <a:r>
                        <a:rPr lang="en-US" sz="1100" u="none" strike="noStrike" dirty="0" smtClean="0">
                          <a:solidFill>
                            <a:schemeClr val="bg1"/>
                          </a:solidFill>
                          <a:effectLst/>
                        </a:rPr>
                        <a:t>          my </a:t>
                      </a:r>
                      <a:r>
                        <a:rPr lang="en-US" sz="1100" u="none" strike="noStrike" dirty="0">
                          <a:solidFill>
                            <a:schemeClr val="bg1"/>
                          </a:solidFill>
                          <a:effectLst/>
                        </a:rPr>
                        <a:t>loved one's gravesite</a:t>
                      </a:r>
                      <a:br>
                        <a:rPr lang="en-US" sz="1100" u="none" strike="noStrike" dirty="0">
                          <a:solidFill>
                            <a:schemeClr val="bg1"/>
                          </a:solidFill>
                          <a:effectLst/>
                        </a:rPr>
                      </a:br>
                      <a:r>
                        <a:rPr lang="en-US" sz="1100" u="none" strike="noStrike" dirty="0">
                          <a:solidFill>
                            <a:schemeClr val="bg1"/>
                          </a:solidFill>
                          <a:effectLst/>
                        </a:rPr>
                        <a:t>q54 - The appearance of my loved one's gravesite/columbaria is excellent</a:t>
                      </a:r>
                      <a:br>
                        <a:rPr lang="en-US" sz="1100" u="none" strike="noStrike" dirty="0">
                          <a:solidFill>
                            <a:schemeClr val="bg1"/>
                          </a:solidFill>
                          <a:effectLst/>
                        </a:rPr>
                      </a:br>
                      <a:r>
                        <a:rPr lang="en-US" sz="1100" u="none" strike="noStrike" dirty="0">
                          <a:solidFill>
                            <a:schemeClr val="bg1"/>
                          </a:solidFill>
                          <a:effectLst/>
                        </a:rPr>
                        <a:t>q56 - Public ceremonies and events at the cemetery promote a sense of </a:t>
                      </a:r>
                      <a:r>
                        <a:rPr lang="en-US" sz="1100" u="none" strike="noStrike" dirty="0" smtClean="0">
                          <a:solidFill>
                            <a:schemeClr val="bg1"/>
                          </a:solidFill>
                          <a:effectLst/>
                        </a:rPr>
                        <a:t/>
                      </a:r>
                      <a:br>
                        <a:rPr lang="en-US" sz="1100" u="none" strike="noStrike" dirty="0" smtClean="0">
                          <a:solidFill>
                            <a:schemeClr val="bg1"/>
                          </a:solidFill>
                          <a:effectLst/>
                        </a:rPr>
                      </a:br>
                      <a:r>
                        <a:rPr lang="en-US" sz="1100" u="none" strike="noStrike" dirty="0" smtClean="0">
                          <a:solidFill>
                            <a:schemeClr val="bg1"/>
                          </a:solidFill>
                          <a:effectLst/>
                        </a:rPr>
                        <a:t>          patriotism </a:t>
                      </a:r>
                      <a:r>
                        <a:rPr lang="en-US" sz="1100" u="none" strike="noStrike" dirty="0">
                          <a:solidFill>
                            <a:schemeClr val="bg1"/>
                          </a:solidFill>
                          <a:effectLst/>
                        </a:rPr>
                        <a:t>and heritage</a:t>
                      </a:r>
                      <a:br>
                        <a:rPr lang="en-US" sz="1100" u="none" strike="noStrike" dirty="0">
                          <a:solidFill>
                            <a:schemeClr val="bg1"/>
                          </a:solidFill>
                          <a:effectLst/>
                        </a:rPr>
                      </a:br>
                      <a:r>
                        <a:rPr lang="en-US" sz="1100" u="none" strike="noStrike" dirty="0">
                          <a:solidFill>
                            <a:schemeClr val="bg1"/>
                          </a:solidFill>
                          <a:effectLst/>
                        </a:rPr>
                        <a:t>q62 - My experiences with the national cemetery exceeded my </a:t>
                      </a:r>
                      <a:r>
                        <a:rPr lang="en-US" sz="1100" u="none" strike="noStrike" dirty="0" smtClean="0">
                          <a:solidFill>
                            <a:schemeClr val="bg1"/>
                          </a:solidFill>
                          <a:effectLst/>
                        </a:rPr>
                        <a:t/>
                      </a:r>
                      <a:br>
                        <a:rPr lang="en-US" sz="1100" u="none" strike="noStrike" dirty="0" smtClean="0">
                          <a:solidFill>
                            <a:schemeClr val="bg1"/>
                          </a:solidFill>
                          <a:effectLst/>
                        </a:rPr>
                      </a:br>
                      <a:r>
                        <a:rPr lang="en-US" sz="1100" u="none" strike="noStrike" dirty="0" smtClean="0">
                          <a:solidFill>
                            <a:schemeClr val="bg1"/>
                          </a:solidFill>
                          <a:effectLst/>
                        </a:rPr>
                        <a:t>          expectations</a:t>
                      </a:r>
                      <a:endParaRPr lang="en-US" sz="1100" b="0" i="0" u="none" strike="noStrike" dirty="0">
                        <a:solidFill>
                          <a:schemeClr val="bg1"/>
                        </a:solidFill>
                        <a:effectLst/>
                        <a:latin typeface="Calibri"/>
                      </a:endParaRPr>
                    </a:p>
                  </a:txBody>
                  <a:tcPr marL="7427" marR="7427" marT="7427" marB="0" anchor="ctr">
                    <a:solidFill>
                      <a:srgbClr val="FF0000"/>
                    </a:solidFill>
                  </a:tcPr>
                </a:tc>
              </a:tr>
              <a:tr h="184132">
                <a:tc>
                  <a:txBody>
                    <a:bodyPr/>
                    <a:lstStyle/>
                    <a:p>
                      <a:pPr algn="l" fontAlgn="b"/>
                      <a:r>
                        <a:rPr lang="en-US" sz="900" u="none" strike="noStrike" dirty="0">
                          <a:effectLst/>
                        </a:rPr>
                        <a:t> </a:t>
                      </a:r>
                      <a:endParaRPr lang="en-US" sz="900" b="0" i="0" u="none" strike="noStrike" dirty="0">
                        <a:solidFill>
                          <a:srgbClr val="000000"/>
                        </a:solidFill>
                        <a:effectLst/>
                        <a:latin typeface="Calibri"/>
                      </a:endParaRPr>
                    </a:p>
                  </a:txBody>
                  <a:tcPr marL="7427" marR="7427" marT="7427" marB="0" anchor="b">
                    <a:noFill/>
                  </a:tcPr>
                </a:tc>
                <a:tc gridSpan="2">
                  <a:txBody>
                    <a:bodyPr/>
                    <a:lstStyle/>
                    <a:p>
                      <a:pPr algn="ctr" fontAlgn="b"/>
                      <a:r>
                        <a:rPr lang="en-US" sz="1100" b="1" u="none" strike="noStrike" dirty="0">
                          <a:effectLst/>
                        </a:rPr>
                        <a:t>←     (Lower)                                   Importance                                   (Higher)     →</a:t>
                      </a:r>
                      <a:endParaRPr lang="en-US" sz="1100" b="1" i="0" u="none" strike="noStrike" dirty="0">
                        <a:solidFill>
                          <a:srgbClr val="000000"/>
                        </a:solidFill>
                        <a:effectLst/>
                        <a:latin typeface="Calibri"/>
                      </a:endParaRPr>
                    </a:p>
                  </a:txBody>
                  <a:tcPr marL="7427" marR="7427" marT="7427" marB="0" anchor="b">
                    <a:noFill/>
                  </a:tcPr>
                </a:tc>
                <a:tc hMerge="1">
                  <a:txBody>
                    <a:bodyPr/>
                    <a:lstStyle/>
                    <a:p>
                      <a:endParaRPr lang="en-US"/>
                    </a:p>
                  </a:txBody>
                  <a:tcPr/>
                </a:tc>
              </a:tr>
            </a:tbl>
          </a:graphicData>
        </a:graphic>
      </p:graphicFrame>
      <p:sp>
        <p:nvSpPr>
          <p:cNvPr id="7" name="Content Placeholder 2"/>
          <p:cNvSpPr txBox="1">
            <a:spLocks/>
          </p:cNvSpPr>
          <p:nvPr/>
        </p:nvSpPr>
        <p:spPr>
          <a:xfrm>
            <a:off x="228600" y="6019800"/>
            <a:ext cx="8585200" cy="457200"/>
          </a:xfrm>
          <a:prstGeom prst="rect">
            <a:avLst/>
          </a:prstGeom>
        </p:spPr>
        <p:txBody>
          <a:bodyPr vert="horz" lIns="91440" tIns="45720" rIns="91440" bIns="45720" rtlCol="0">
            <a:normAutofit fontScale="70000" lnSpcReduction="20000"/>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NCA should focus improvement resources on the items in the lower half of the of the table in an effort to improve the overall satisfaction of Next of Kin. High value targets include those in Block 4.</a:t>
            </a:r>
            <a:endParaRPr lang="en-US" dirty="0"/>
          </a:p>
        </p:txBody>
      </p:sp>
      <p:sp>
        <p:nvSpPr>
          <p:cNvPr id="8"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31</a:t>
            </a:fld>
            <a:endParaRPr lang="en-US" dirty="0">
              <a:solidFill>
                <a:schemeClr val="bg1"/>
              </a:solidFill>
            </a:endParaRPr>
          </a:p>
        </p:txBody>
      </p:sp>
    </p:spTree>
    <p:extLst>
      <p:ext uri="{BB962C8B-B14F-4D97-AF65-F5344CB8AC3E}">
        <p14:creationId xmlns:p14="http://schemas.microsoft.com/office/powerpoint/2010/main" val="18608995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533400"/>
            <a:ext cx="8585200" cy="838200"/>
          </a:xfrm>
        </p:spPr>
        <p:txBody>
          <a:bodyPr>
            <a:normAutofit fontScale="77500" lnSpcReduction="20000"/>
          </a:bodyPr>
          <a:lstStyle/>
          <a:p>
            <a:r>
              <a:rPr lang="en-US" dirty="0" smtClean="0"/>
              <a:t>We performed a regression analysis that calculated the strength of the relationship between each Strategic Performance Measure and the items of interest. The tables below present each Strategic Performance Measure and the measures that are key components of each respective score.</a:t>
            </a:r>
            <a:endParaRPr lang="en-US" dirty="0"/>
          </a:p>
        </p:txBody>
      </p:sp>
      <p:sp>
        <p:nvSpPr>
          <p:cNvPr id="5" name="Title 1"/>
          <p:cNvSpPr txBox="1">
            <a:spLocks/>
          </p:cNvSpPr>
          <p:nvPr/>
        </p:nvSpPr>
        <p:spPr>
          <a:xfrm>
            <a:off x="228600" y="0"/>
            <a:ext cx="8229600" cy="6858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Strategic Performance Measure Components – Next of Kin</a:t>
            </a:r>
            <a:endParaRPr lang="en-US" sz="2500" dirty="0"/>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32</a:t>
            </a:fld>
            <a:endParaRPr lang="en-US" dirty="0">
              <a:solidFill>
                <a:schemeClr val="bg1"/>
              </a:solidFill>
            </a:endParaRPr>
          </a:p>
        </p:txBody>
      </p:sp>
      <p:pic>
        <p:nvPicPr>
          <p:cNvPr id="2" name="Picture 1"/>
          <p:cNvPicPr/>
          <p:nvPr>
            <p:extLst>
              <p:ext uri="{D42A27DB-BD31-4B8C-83A1-F6EECF244321}">
                <p14:modId xmlns:p14="http://schemas.microsoft.com/office/powerpoint/2010/main" val="163609257"/>
              </p:ext>
            </p:extLst>
          </p:nvPr>
        </p:nvPicPr>
        <p:blipFill>
          <a:blip r:embed="rId2"/>
          <a:stretch>
            <a:fillRect/>
          </a:stretch>
        </p:blipFill>
        <p:spPr>
          <a:xfrm>
            <a:off x="852488" y="1219200"/>
            <a:ext cx="7453312" cy="5257800"/>
          </a:xfrm>
          <a:prstGeom prst="rect">
            <a:avLst/>
          </a:prstGeom>
        </p:spPr>
      </p:pic>
    </p:spTree>
    <p:extLst>
      <p:ext uri="{BB962C8B-B14F-4D97-AF65-F5344CB8AC3E}">
        <p14:creationId xmlns:p14="http://schemas.microsoft.com/office/powerpoint/2010/main" val="9901602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609600"/>
            <a:ext cx="8585200" cy="1219200"/>
          </a:xfrm>
        </p:spPr>
        <p:txBody>
          <a:bodyPr>
            <a:normAutofit fontScale="70000" lnSpcReduction="20000"/>
          </a:bodyPr>
          <a:lstStyle/>
          <a:p>
            <a:r>
              <a:rPr lang="en-US" dirty="0" smtClean="0"/>
              <a:t>A quadrant analysis ranks measures on derived importance to the customer and reported satisfaction</a:t>
            </a:r>
          </a:p>
          <a:p>
            <a:pPr lvl="1"/>
            <a:r>
              <a:rPr lang="en-US" dirty="0" smtClean="0"/>
              <a:t>For this analysis, </a:t>
            </a:r>
            <a:r>
              <a:rPr lang="en-US" dirty="0"/>
              <a:t>s</a:t>
            </a:r>
            <a:r>
              <a:rPr lang="en-US" dirty="0" smtClean="0"/>
              <a:t>atisfaction is determined by the level of agreement indicated by the respondent to the statement. The higher agreement, the greater the satisfaction.</a:t>
            </a:r>
          </a:p>
          <a:p>
            <a:pPr lvl="1"/>
            <a:r>
              <a:rPr lang="en-US" dirty="0" smtClean="0"/>
              <a:t>Derived importance is determined by calculating the strength of the relationship between the specific item and overall reported satisfaction</a:t>
            </a:r>
            <a:endParaRPr lang="en-US" dirty="0"/>
          </a:p>
        </p:txBody>
      </p:sp>
      <p:sp>
        <p:nvSpPr>
          <p:cNvPr id="5" name="Title 1"/>
          <p:cNvSpPr txBox="1">
            <a:spLocks/>
          </p:cNvSpPr>
          <p:nvPr/>
        </p:nvSpPr>
        <p:spPr>
          <a:xfrm>
            <a:off x="228600" y="0"/>
            <a:ext cx="8229600" cy="6858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Quadrant Analysis – Funeral Directors</a:t>
            </a:r>
            <a:endParaRPr lang="en-US" sz="2500" dirty="0"/>
          </a:p>
        </p:txBody>
      </p:sp>
      <p:graphicFrame>
        <p:nvGraphicFramePr>
          <p:cNvPr id="6" name="Table 5"/>
          <p:cNvGraphicFramePr>
            <a:graphicFrameLocks noGrp="1"/>
          </p:cNvGraphicFramePr>
          <p:nvPr>
            <p:extLst>
              <p:ext uri="{D42A27DB-BD31-4B8C-83A1-F6EECF244321}">
                <p14:modId xmlns:p14="http://schemas.microsoft.com/office/powerpoint/2010/main" val="1851320588"/>
              </p:ext>
            </p:extLst>
          </p:nvPr>
        </p:nvGraphicFramePr>
        <p:xfrm>
          <a:off x="304801" y="1676400"/>
          <a:ext cx="8610599" cy="4261922"/>
        </p:xfrm>
        <a:graphic>
          <a:graphicData uri="http://schemas.openxmlformats.org/drawingml/2006/table">
            <a:tbl>
              <a:tblPr>
                <a:tableStyleId>{5C22544A-7EE6-4342-B048-85BDC9FD1C3A}</a:tableStyleId>
              </a:tblPr>
              <a:tblGrid>
                <a:gridCol w="215576"/>
                <a:gridCol w="4088996"/>
                <a:gridCol w="4306027"/>
              </a:tblGrid>
              <a:tr h="1775508">
                <a:tc rowSpan="2">
                  <a:txBody>
                    <a:bodyPr/>
                    <a:lstStyle/>
                    <a:p>
                      <a:pPr algn="ctr" fontAlgn="ctr"/>
                      <a:r>
                        <a:rPr lang="en-US" sz="1100" b="1" u="none" strike="noStrike" dirty="0">
                          <a:effectLst/>
                        </a:rPr>
                        <a:t>←     (Lower)               Satisfaction               (Higher)     →</a:t>
                      </a:r>
                      <a:endParaRPr lang="en-US" sz="1100" b="1" i="0" u="none" strike="noStrike" dirty="0">
                        <a:solidFill>
                          <a:srgbClr val="000000"/>
                        </a:solidFill>
                        <a:effectLst/>
                        <a:latin typeface="Calibri"/>
                      </a:endParaRPr>
                    </a:p>
                  </a:txBody>
                  <a:tcPr marL="7427" marR="7427" marT="7427" marB="0" vert="vert270" anchor="ctr">
                    <a:noFill/>
                  </a:tcPr>
                </a:tc>
                <a:tc>
                  <a:txBody>
                    <a:bodyPr/>
                    <a:lstStyle/>
                    <a:p>
                      <a:pPr algn="l" fontAlgn="ctr"/>
                      <a:r>
                        <a:rPr lang="en-US" sz="1100" b="1" u="sng" strike="noStrike" dirty="0" smtClean="0">
                          <a:effectLst/>
                        </a:rPr>
                        <a:t>Block</a:t>
                      </a:r>
                      <a:r>
                        <a:rPr lang="en-US" sz="1100" b="1" u="sng" strike="noStrike" baseline="0" dirty="0" smtClean="0">
                          <a:effectLst/>
                        </a:rPr>
                        <a:t> 1 - </a:t>
                      </a:r>
                      <a:r>
                        <a:rPr lang="en-US" sz="1100" b="1" u="sng" strike="noStrike" dirty="0" smtClean="0">
                          <a:effectLst/>
                        </a:rPr>
                        <a:t>Higher Satisfaction/Lower Importance</a:t>
                      </a:r>
                      <a:r>
                        <a:rPr lang="en-US" sz="1100" u="sng" strike="noStrike" dirty="0">
                          <a:effectLst/>
                        </a:rPr>
                        <a:t/>
                      </a:r>
                      <a:br>
                        <a:rPr lang="en-US" sz="1100" u="sng" strike="noStrike" dirty="0">
                          <a:effectLst/>
                        </a:rPr>
                      </a:br>
                      <a:r>
                        <a:rPr lang="en-US" sz="900" u="sng" strike="noStrike" dirty="0">
                          <a:effectLst/>
                        </a:rPr>
                        <a:t/>
                      </a:r>
                      <a:br>
                        <a:rPr lang="en-US" sz="900" u="sng" strike="noStrike" dirty="0">
                          <a:effectLst/>
                        </a:rPr>
                      </a:br>
                      <a:r>
                        <a:rPr lang="en-US" sz="1100" b="0" u="none" strike="noStrike" dirty="0" smtClean="0">
                          <a:effectLst/>
                        </a:rPr>
                        <a:t>q29</a:t>
                      </a:r>
                      <a:r>
                        <a:rPr lang="en-US" sz="1100" b="0" u="none" strike="noStrike" baseline="0" dirty="0" smtClean="0">
                          <a:effectLst/>
                        </a:rPr>
                        <a:t> – The committal shelter used for the service was private, clean, </a:t>
                      </a:r>
                      <a:br>
                        <a:rPr lang="en-US" sz="1100" b="0" u="none" strike="noStrike" baseline="0" dirty="0" smtClean="0">
                          <a:effectLst/>
                        </a:rPr>
                      </a:br>
                      <a:r>
                        <a:rPr lang="en-US" sz="1100" b="0" u="none" strike="noStrike" baseline="0" dirty="0" smtClean="0">
                          <a:effectLst/>
                        </a:rPr>
                        <a:t>           and free of safety hazards</a:t>
                      </a:r>
                    </a:p>
                    <a:p>
                      <a:pPr algn="l" fontAlgn="ctr"/>
                      <a:r>
                        <a:rPr lang="en-US" sz="1100" b="0" i="0" u="none" strike="noStrike" baseline="0" dirty="0" smtClean="0">
                          <a:solidFill>
                            <a:srgbClr val="000000"/>
                          </a:solidFill>
                          <a:effectLst/>
                          <a:latin typeface="Calibri"/>
                        </a:rPr>
                        <a:t>q30 – There is adequate handicap accessibility for visitors who need it</a:t>
                      </a:r>
                      <a:br>
                        <a:rPr lang="en-US" sz="1100" b="0" i="0" u="none" strike="noStrike" baseline="0" dirty="0" smtClean="0">
                          <a:solidFill>
                            <a:srgbClr val="000000"/>
                          </a:solidFill>
                          <a:effectLst/>
                          <a:latin typeface="Calibri"/>
                        </a:rPr>
                      </a:br>
                      <a:r>
                        <a:rPr lang="en-US" sz="1100" b="0" i="0" u="none" strike="noStrike" baseline="0" dirty="0" smtClean="0">
                          <a:solidFill>
                            <a:srgbClr val="000000"/>
                          </a:solidFill>
                          <a:effectLst/>
                          <a:latin typeface="Calibri"/>
                        </a:rPr>
                        <a:t>q32 – </a:t>
                      </a:r>
                      <a:r>
                        <a:rPr lang="en-US" sz="1100" b="0" i="0" u="none" strike="noStrike" baseline="0" dirty="0" smtClean="0">
                          <a:solidFill>
                            <a:srgbClr val="000000"/>
                          </a:solidFill>
                          <a:effectLst/>
                          <a:latin typeface="+mn-lt"/>
                        </a:rPr>
                        <a:t>The cemetery honors all Veterans and their service to our nation</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baseline="0" dirty="0" smtClean="0">
                          <a:solidFill>
                            <a:srgbClr val="000000"/>
                          </a:solidFill>
                          <a:effectLst/>
                          <a:latin typeface="+mn-lt"/>
                        </a:rPr>
                        <a:t>q41 – The information kiosks are helpful to me</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baseline="0" dirty="0" smtClean="0">
                          <a:solidFill>
                            <a:srgbClr val="000000"/>
                          </a:solidFill>
                          <a:effectLst/>
                          <a:latin typeface="+mn-lt"/>
                        </a:rPr>
                        <a:t>q42 – Public ceremonies and events at the cemetery promote a sense </a:t>
                      </a:r>
                      <a:br>
                        <a:rPr lang="en-US" sz="1100" b="0" i="0" u="none" strike="noStrike" baseline="0" dirty="0" smtClean="0">
                          <a:solidFill>
                            <a:srgbClr val="000000"/>
                          </a:solidFill>
                          <a:effectLst/>
                          <a:latin typeface="+mn-lt"/>
                        </a:rPr>
                      </a:br>
                      <a:r>
                        <a:rPr lang="en-US" sz="1100" b="0" i="0" u="none" strike="noStrike" baseline="0" dirty="0" smtClean="0">
                          <a:solidFill>
                            <a:srgbClr val="000000"/>
                          </a:solidFill>
                          <a:effectLst/>
                          <a:latin typeface="+mn-lt"/>
                        </a:rPr>
                        <a:t>           of patriotism and heritage</a:t>
                      </a:r>
                    </a:p>
                  </a:txBody>
                  <a:tcPr marL="7427" marR="7427" marT="7427" marB="0" anchor="ctr">
                    <a:solidFill>
                      <a:srgbClr val="FFFF00"/>
                    </a:solidFill>
                  </a:tcPr>
                </a:tc>
                <a:tc>
                  <a:txBody>
                    <a:bodyPr/>
                    <a:lstStyle/>
                    <a:p>
                      <a:pPr algn="l" fontAlgn="ctr"/>
                      <a:r>
                        <a:rPr lang="en-US" sz="1100" b="1" u="sng" strike="noStrike" dirty="0" smtClean="0">
                          <a:effectLst/>
                        </a:rPr>
                        <a:t>Block 2 - Higher Satisfaction/Higher Importance</a:t>
                      </a:r>
                      <a:r>
                        <a:rPr lang="en-US" sz="1100" u="sng" strike="noStrike" dirty="0">
                          <a:effectLst/>
                        </a:rPr>
                        <a:t/>
                      </a:r>
                      <a:br>
                        <a:rPr lang="en-US" sz="1100" u="sng" strike="noStrike" dirty="0">
                          <a:effectLst/>
                        </a:rPr>
                      </a:br>
                      <a:r>
                        <a:rPr lang="en-US" sz="900" u="sng" strike="noStrike" dirty="0">
                          <a:effectLst/>
                        </a:rPr>
                        <a:t/>
                      </a:r>
                      <a:br>
                        <a:rPr lang="en-US" sz="900" u="sng" strike="noStrike" dirty="0">
                          <a:effectLst/>
                        </a:rPr>
                      </a:br>
                      <a:r>
                        <a:rPr lang="en-US" sz="1100" u="none" strike="noStrike" dirty="0" smtClean="0">
                          <a:effectLst/>
                        </a:rPr>
                        <a:t>q26 – The maintenance of the cemetery grounds is excellent</a:t>
                      </a:r>
                    </a:p>
                    <a:p>
                      <a:pPr algn="l" fontAlgn="ctr"/>
                      <a:r>
                        <a:rPr lang="en-US" sz="1100" b="0" i="0" u="none" strike="noStrike" dirty="0" smtClean="0">
                          <a:solidFill>
                            <a:srgbClr val="000000"/>
                          </a:solidFill>
                          <a:effectLst/>
                          <a:latin typeface="Calibri"/>
                        </a:rPr>
                        <a:t>q27</a:t>
                      </a:r>
                      <a:r>
                        <a:rPr lang="en-US" sz="1100" b="0" i="0" u="none" strike="noStrike" baseline="0" dirty="0" smtClean="0">
                          <a:solidFill>
                            <a:srgbClr val="000000"/>
                          </a:solidFill>
                          <a:effectLst/>
                          <a:latin typeface="Calibri"/>
                        </a:rPr>
                        <a:t> – The upkeep of the headstones, markers, or columbarium niche </a:t>
                      </a:r>
                      <a:br>
                        <a:rPr lang="en-US" sz="1100" b="0" i="0" u="none" strike="noStrike" baseline="0" dirty="0" smtClean="0">
                          <a:solidFill>
                            <a:srgbClr val="000000"/>
                          </a:solidFill>
                          <a:effectLst/>
                          <a:latin typeface="Calibri"/>
                        </a:rPr>
                      </a:br>
                      <a:r>
                        <a:rPr lang="en-US" sz="1100" b="0" i="0" u="none" strike="noStrike" baseline="0" dirty="0" smtClean="0">
                          <a:solidFill>
                            <a:srgbClr val="000000"/>
                          </a:solidFill>
                          <a:effectLst/>
                          <a:latin typeface="Calibri"/>
                        </a:rPr>
                        <a:t>           covers is excellent</a:t>
                      </a:r>
                      <a:br>
                        <a:rPr lang="en-US" sz="1100" b="0" i="0" u="none" strike="noStrike" baseline="0" dirty="0" smtClean="0">
                          <a:solidFill>
                            <a:srgbClr val="000000"/>
                          </a:solidFill>
                          <a:effectLst/>
                          <a:latin typeface="Calibri"/>
                        </a:rPr>
                      </a:br>
                      <a:r>
                        <a:rPr lang="en-US" sz="1100" b="0" i="0" u="none" strike="noStrike" baseline="0" dirty="0" smtClean="0">
                          <a:solidFill>
                            <a:srgbClr val="000000"/>
                          </a:solidFill>
                          <a:effectLst/>
                          <a:latin typeface="Calibri"/>
                        </a:rPr>
                        <a:t>q28 – The maintenance of other landscape features is excellent</a:t>
                      </a:r>
                    </a:p>
                    <a:p>
                      <a:pPr algn="l" fontAlgn="ctr"/>
                      <a:r>
                        <a:rPr lang="en-US" sz="1100" b="0" i="0" u="none" strike="noStrike" baseline="0" dirty="0" smtClean="0">
                          <a:solidFill>
                            <a:srgbClr val="000000"/>
                          </a:solidFill>
                          <a:effectLst/>
                          <a:latin typeface="Calibri"/>
                        </a:rPr>
                        <a:t>q43 – The overall appearance of the national cemetery is excellent</a:t>
                      </a:r>
                    </a:p>
                    <a:p>
                      <a:pPr algn="l" fontAlgn="ctr"/>
                      <a:r>
                        <a:rPr lang="en-US" sz="1100" b="0" i="0" u="none" strike="noStrike" baseline="0" dirty="0" smtClean="0">
                          <a:solidFill>
                            <a:srgbClr val="000000"/>
                          </a:solidFill>
                          <a:effectLst/>
                          <a:latin typeface="Calibri"/>
                        </a:rPr>
                        <a:t>q45 – I would recommend the cemetery to Veteran families during their </a:t>
                      </a:r>
                      <a:br>
                        <a:rPr lang="en-US" sz="1100" b="0" i="0" u="none" strike="noStrike" baseline="0" dirty="0" smtClean="0">
                          <a:solidFill>
                            <a:srgbClr val="000000"/>
                          </a:solidFill>
                          <a:effectLst/>
                          <a:latin typeface="Calibri"/>
                        </a:rPr>
                      </a:br>
                      <a:r>
                        <a:rPr lang="en-US" sz="1100" b="0" i="0" u="none" strike="noStrike" baseline="0" dirty="0" smtClean="0">
                          <a:solidFill>
                            <a:srgbClr val="000000"/>
                          </a:solidFill>
                          <a:effectLst/>
                          <a:latin typeface="Calibri"/>
                        </a:rPr>
                        <a:t>           time of need</a:t>
                      </a:r>
                    </a:p>
                    <a:p>
                      <a:pPr algn="l" fontAlgn="ctr"/>
                      <a:r>
                        <a:rPr lang="en-US" sz="1100" b="0" i="0" u="none" strike="noStrike" baseline="0" dirty="0" smtClean="0">
                          <a:solidFill>
                            <a:srgbClr val="000000"/>
                          </a:solidFill>
                          <a:effectLst/>
                          <a:latin typeface="Calibri"/>
                        </a:rPr>
                        <a:t>q47 – I am willing to rely on VA and NCA to maintain national cemeteries as </a:t>
                      </a:r>
                      <a:br>
                        <a:rPr lang="en-US" sz="1100" b="0" i="0" u="none" strike="noStrike" baseline="0" dirty="0" smtClean="0">
                          <a:solidFill>
                            <a:srgbClr val="000000"/>
                          </a:solidFill>
                          <a:effectLst/>
                          <a:latin typeface="Calibri"/>
                        </a:rPr>
                      </a:br>
                      <a:r>
                        <a:rPr lang="en-US" sz="1100" b="0" i="0" u="none" strike="noStrike" baseline="0" dirty="0" smtClean="0">
                          <a:solidFill>
                            <a:srgbClr val="000000"/>
                          </a:solidFill>
                          <a:effectLst/>
                          <a:latin typeface="Calibri"/>
                        </a:rPr>
                        <a:t>           a national shrines in the future</a:t>
                      </a:r>
                      <a:endParaRPr lang="en-US" sz="1100" b="0" i="0" u="sng" strike="noStrike" dirty="0">
                        <a:solidFill>
                          <a:srgbClr val="000000"/>
                        </a:solidFill>
                        <a:effectLst/>
                        <a:latin typeface="Calibri"/>
                      </a:endParaRPr>
                    </a:p>
                  </a:txBody>
                  <a:tcPr marL="7427" marR="7427" marT="7427" marB="0" anchor="ctr">
                    <a:solidFill>
                      <a:srgbClr val="5DEC52"/>
                    </a:solidFill>
                  </a:tcPr>
                </a:tc>
              </a:tr>
              <a:tr h="2265868">
                <a:tc vMerge="1">
                  <a:txBody>
                    <a:bodyPr/>
                    <a:lstStyle/>
                    <a:p>
                      <a:endParaRPr lang="en-US"/>
                    </a:p>
                  </a:txBody>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100" b="1" u="sng" strike="noStrike" dirty="0" smtClean="0">
                          <a:effectLst/>
                        </a:rPr>
                        <a:t>Block 3 - Lower Satisfaction/Lower Importance</a:t>
                      </a:r>
                      <a:r>
                        <a:rPr lang="en-US" sz="1100" u="sng" strike="noStrike" dirty="0">
                          <a:effectLst/>
                        </a:rPr>
                        <a:t/>
                      </a:r>
                      <a:br>
                        <a:rPr lang="en-US" sz="1100" u="sng" strike="noStrike" dirty="0">
                          <a:effectLst/>
                        </a:rPr>
                      </a:br>
                      <a:r>
                        <a:rPr lang="en-US" sz="900" u="none" strike="noStrike" dirty="0">
                          <a:effectLst/>
                        </a:rPr>
                        <a:t/>
                      </a:r>
                      <a:br>
                        <a:rPr lang="en-US" sz="900" u="none" strike="noStrike" dirty="0">
                          <a:effectLst/>
                        </a:rPr>
                      </a:br>
                      <a:r>
                        <a:rPr lang="en-US" sz="1100" u="none" strike="noStrike" dirty="0" smtClean="0">
                          <a:effectLst/>
                        </a:rPr>
                        <a:t>q31</a:t>
                      </a:r>
                      <a:r>
                        <a:rPr lang="en-US" sz="1100" u="none" strike="noStrike" baseline="0" dirty="0" smtClean="0">
                          <a:effectLst/>
                        </a:rPr>
                        <a:t> – The availability of restrooms is suitable to accommodate visitors</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none" strike="noStrike" baseline="0" dirty="0" smtClean="0">
                          <a:effectLst/>
                        </a:rPr>
                        <a:t>           on busy days</a:t>
                      </a:r>
                      <a:endParaRPr lang="en-US" sz="1100" u="none" strike="noStrike" dirty="0" smtClean="0">
                        <a:effectLst/>
                      </a:endParaRPr>
                    </a:p>
                    <a:p>
                      <a:pPr algn="l" fontAlgn="ctr"/>
                      <a:r>
                        <a:rPr lang="en-US" sz="1100" u="none" strike="noStrike" dirty="0" smtClean="0">
                          <a:effectLst/>
                        </a:rPr>
                        <a:t>q33</a:t>
                      </a:r>
                      <a:r>
                        <a:rPr lang="en-US" sz="1100" u="none" strike="noStrike" baseline="0" dirty="0" smtClean="0">
                          <a:effectLst/>
                        </a:rPr>
                        <a:t> – There are sufficient signs within the cemetery to assist visitors</a:t>
                      </a:r>
                    </a:p>
                    <a:p>
                      <a:pPr algn="l" fontAlgn="ctr"/>
                      <a:r>
                        <a:rPr lang="en-US" sz="1100" b="0" i="0" u="none" strike="noStrike" baseline="0" dirty="0" smtClean="0">
                          <a:solidFill>
                            <a:srgbClr val="000000"/>
                          </a:solidFill>
                          <a:effectLst/>
                          <a:latin typeface="Calibri"/>
                        </a:rPr>
                        <a:t>q34 – Parking at the cemetery is adequate to accommodate visitors on </a:t>
                      </a:r>
                      <a:br>
                        <a:rPr lang="en-US" sz="1100" b="0" i="0" u="none" strike="noStrike" baseline="0" dirty="0" smtClean="0">
                          <a:solidFill>
                            <a:srgbClr val="000000"/>
                          </a:solidFill>
                          <a:effectLst/>
                          <a:latin typeface="Calibri"/>
                        </a:rPr>
                      </a:br>
                      <a:r>
                        <a:rPr lang="en-US" sz="1100" b="0" i="0" u="none" strike="noStrike" baseline="0" dirty="0" smtClean="0">
                          <a:solidFill>
                            <a:srgbClr val="000000"/>
                          </a:solidFill>
                          <a:effectLst/>
                          <a:latin typeface="Calibri"/>
                        </a:rPr>
                        <a:t>           most days</a:t>
                      </a:r>
                    </a:p>
                    <a:p>
                      <a:pPr algn="l" fontAlgn="ctr"/>
                      <a:r>
                        <a:rPr lang="en-US" sz="1100" b="0" i="0" u="none" strike="noStrike" baseline="0" dirty="0" smtClean="0">
                          <a:solidFill>
                            <a:srgbClr val="000000"/>
                          </a:solidFill>
                          <a:effectLst/>
                          <a:latin typeface="Calibri"/>
                        </a:rPr>
                        <a:t>q35 – The cemetery’s roadways and intersections are safe and easily </a:t>
                      </a:r>
                      <a:br>
                        <a:rPr lang="en-US" sz="1100" b="0" i="0" u="none" strike="noStrike" baseline="0" dirty="0" smtClean="0">
                          <a:solidFill>
                            <a:srgbClr val="000000"/>
                          </a:solidFill>
                          <a:effectLst/>
                          <a:latin typeface="Calibri"/>
                        </a:rPr>
                      </a:br>
                      <a:r>
                        <a:rPr lang="en-US" sz="1100" b="0" i="0" u="none" strike="noStrike" baseline="0" dirty="0" smtClean="0">
                          <a:solidFill>
                            <a:srgbClr val="000000"/>
                          </a:solidFill>
                          <a:effectLst/>
                          <a:latin typeface="Calibri"/>
                        </a:rPr>
                        <a:t>           navigated</a:t>
                      </a:r>
                    </a:p>
                    <a:p>
                      <a:pPr algn="l" fontAlgn="ctr"/>
                      <a:r>
                        <a:rPr lang="en-US" sz="1100" b="0" i="0" u="none" strike="noStrike" baseline="0" dirty="0" smtClean="0">
                          <a:solidFill>
                            <a:srgbClr val="000000"/>
                          </a:solidFill>
                          <a:effectLst/>
                          <a:latin typeface="+mn-lt"/>
                        </a:rPr>
                        <a:t>q39 – The National Cemetery Scheduling Office’s hours of operation </a:t>
                      </a:r>
                      <a:br>
                        <a:rPr lang="en-US" sz="1100" b="0" i="0" u="none" strike="noStrike" baseline="0" dirty="0" smtClean="0">
                          <a:solidFill>
                            <a:srgbClr val="000000"/>
                          </a:solidFill>
                          <a:effectLst/>
                          <a:latin typeface="+mn-lt"/>
                        </a:rPr>
                      </a:br>
                      <a:r>
                        <a:rPr lang="en-US" sz="1100" b="0" i="0" u="none" strike="noStrike" baseline="0" dirty="0" smtClean="0">
                          <a:solidFill>
                            <a:srgbClr val="000000"/>
                          </a:solidFill>
                          <a:effectLst/>
                          <a:latin typeface="+mn-lt"/>
                        </a:rPr>
                        <a:t>           meet my needs for scheduling services</a:t>
                      </a:r>
                    </a:p>
                    <a:p>
                      <a:pPr algn="l" fontAlgn="ctr"/>
                      <a:r>
                        <a:rPr lang="en-US" sz="1100" b="0" i="0" u="none" strike="noStrike" baseline="0" dirty="0" smtClean="0">
                          <a:solidFill>
                            <a:srgbClr val="000000"/>
                          </a:solidFill>
                          <a:effectLst/>
                          <a:latin typeface="+mn-lt"/>
                        </a:rPr>
                        <a:t>q40 – The national cemetery hours of operation meet my needs for </a:t>
                      </a:r>
                      <a:br>
                        <a:rPr lang="en-US" sz="1100" b="0" i="0" u="none" strike="noStrike" baseline="0" dirty="0" smtClean="0">
                          <a:solidFill>
                            <a:srgbClr val="000000"/>
                          </a:solidFill>
                          <a:effectLst/>
                          <a:latin typeface="+mn-lt"/>
                        </a:rPr>
                      </a:br>
                      <a:r>
                        <a:rPr lang="en-US" sz="1100" b="0" i="0" u="none" strike="noStrike" baseline="0" dirty="0" smtClean="0">
                          <a:solidFill>
                            <a:srgbClr val="000000"/>
                          </a:solidFill>
                          <a:effectLst/>
                          <a:latin typeface="+mn-lt"/>
                        </a:rPr>
                        <a:t>            scheduling services</a:t>
                      </a:r>
                    </a:p>
                  </a:txBody>
                  <a:tcPr marL="7427" marR="7427" marT="7427" marB="0" anchor="ctr">
                    <a:solidFill>
                      <a:srgbClr val="FFFF00"/>
                    </a:solidFill>
                  </a:tcPr>
                </a:tc>
                <a:tc>
                  <a:txBody>
                    <a:bodyPr/>
                    <a:lstStyle/>
                    <a:p>
                      <a:pPr algn="l" fontAlgn="ctr"/>
                      <a:r>
                        <a:rPr lang="en-US" sz="1100" b="1" u="sng" strike="noStrike" dirty="0" smtClean="0">
                          <a:solidFill>
                            <a:schemeClr val="bg1"/>
                          </a:solidFill>
                          <a:effectLst/>
                        </a:rPr>
                        <a:t>Block</a:t>
                      </a:r>
                      <a:r>
                        <a:rPr lang="en-US" sz="1100" b="1" u="sng" strike="noStrike" baseline="0" dirty="0" smtClean="0">
                          <a:solidFill>
                            <a:schemeClr val="bg1"/>
                          </a:solidFill>
                          <a:effectLst/>
                        </a:rPr>
                        <a:t> 4 - </a:t>
                      </a:r>
                      <a:r>
                        <a:rPr lang="en-US" sz="1100" b="1" u="sng" strike="noStrike" dirty="0" smtClean="0">
                          <a:solidFill>
                            <a:schemeClr val="bg1"/>
                          </a:solidFill>
                          <a:effectLst/>
                        </a:rPr>
                        <a:t>Lower Satisfaction/Higher Importance</a:t>
                      </a:r>
                    </a:p>
                    <a:p>
                      <a:pPr algn="l" fontAlgn="ctr"/>
                      <a:r>
                        <a:rPr lang="en-US" sz="1100" u="none" strike="noStrike" dirty="0">
                          <a:solidFill>
                            <a:schemeClr val="bg1"/>
                          </a:solidFill>
                          <a:effectLst/>
                        </a:rPr>
                        <a:t/>
                      </a:r>
                      <a:br>
                        <a:rPr lang="en-US" sz="1100" u="none" strike="noStrike" dirty="0">
                          <a:solidFill>
                            <a:schemeClr val="bg1"/>
                          </a:solidFill>
                          <a:effectLst/>
                        </a:rPr>
                      </a:br>
                      <a:r>
                        <a:rPr lang="en-US" sz="1100" u="none" strike="noStrike" dirty="0" smtClean="0">
                          <a:solidFill>
                            <a:schemeClr val="bg1"/>
                          </a:solidFill>
                          <a:effectLst/>
                        </a:rPr>
                        <a:t>q36 – The quality of service received from cemetery staff is excellent</a:t>
                      </a:r>
                    </a:p>
                    <a:p>
                      <a:pPr algn="l" fontAlgn="ctr"/>
                      <a:r>
                        <a:rPr lang="en-US" sz="1100" b="0" i="0" u="none" strike="noStrike" dirty="0" smtClean="0">
                          <a:solidFill>
                            <a:schemeClr val="bg1"/>
                          </a:solidFill>
                          <a:effectLst/>
                          <a:latin typeface="Calibri"/>
                        </a:rPr>
                        <a:t>q37</a:t>
                      </a:r>
                      <a:r>
                        <a:rPr lang="en-US" sz="1100" b="0" i="0" u="none" strike="noStrike" baseline="0" dirty="0" smtClean="0">
                          <a:solidFill>
                            <a:schemeClr val="bg1"/>
                          </a:solidFill>
                          <a:effectLst/>
                          <a:latin typeface="Calibri"/>
                        </a:rPr>
                        <a:t> – The national cemetery staff was courteous</a:t>
                      </a:r>
                    </a:p>
                    <a:p>
                      <a:pPr algn="l" fontAlgn="ctr"/>
                      <a:r>
                        <a:rPr lang="en-US" sz="1100" b="0" i="0" u="none" strike="noStrike" baseline="0" dirty="0" smtClean="0">
                          <a:solidFill>
                            <a:schemeClr val="bg1"/>
                          </a:solidFill>
                          <a:effectLst/>
                          <a:latin typeface="Calibri"/>
                        </a:rPr>
                        <a:t>q38 – The national cemetery staff was professional in terms of being </a:t>
                      </a:r>
                      <a:br>
                        <a:rPr lang="en-US" sz="1100" b="0" i="0" u="none" strike="noStrike" baseline="0" dirty="0" smtClean="0">
                          <a:solidFill>
                            <a:schemeClr val="bg1"/>
                          </a:solidFill>
                          <a:effectLst/>
                          <a:latin typeface="Calibri"/>
                        </a:rPr>
                      </a:br>
                      <a:r>
                        <a:rPr lang="en-US" sz="1100" b="0" i="0" u="none" strike="noStrike" baseline="0" dirty="0" smtClean="0">
                          <a:solidFill>
                            <a:schemeClr val="bg1"/>
                          </a:solidFill>
                          <a:effectLst/>
                          <a:latin typeface="Calibri"/>
                        </a:rPr>
                        <a:t>            knowledgeable, helpful, and responsive</a:t>
                      </a:r>
                    </a:p>
                    <a:p>
                      <a:pPr algn="l" fontAlgn="ctr"/>
                      <a:r>
                        <a:rPr lang="en-US" sz="1100" b="0" i="0" u="none" strike="noStrike" baseline="0" dirty="0" smtClean="0">
                          <a:solidFill>
                            <a:schemeClr val="bg1"/>
                          </a:solidFill>
                          <a:effectLst/>
                          <a:latin typeface="Calibri"/>
                        </a:rPr>
                        <a:t>q46 – I am willing to rely on VA and the NCA to meet the burial needs of </a:t>
                      </a:r>
                      <a:br>
                        <a:rPr lang="en-US" sz="1100" b="0" i="0" u="none" strike="noStrike" baseline="0" dirty="0" smtClean="0">
                          <a:solidFill>
                            <a:schemeClr val="bg1"/>
                          </a:solidFill>
                          <a:effectLst/>
                          <a:latin typeface="Calibri"/>
                        </a:rPr>
                      </a:br>
                      <a:r>
                        <a:rPr lang="en-US" sz="1100" b="0" i="0" u="none" strike="noStrike" baseline="0" dirty="0" smtClean="0">
                          <a:solidFill>
                            <a:schemeClr val="bg1"/>
                          </a:solidFill>
                          <a:effectLst/>
                          <a:latin typeface="Calibri"/>
                        </a:rPr>
                        <a:t>           Veterans in the future</a:t>
                      </a:r>
                    </a:p>
                    <a:p>
                      <a:pPr algn="l" fontAlgn="ctr"/>
                      <a:r>
                        <a:rPr lang="en-US" sz="1100" b="0" i="0" u="none" strike="noStrike" baseline="0" dirty="0" smtClean="0">
                          <a:solidFill>
                            <a:schemeClr val="bg1"/>
                          </a:solidFill>
                          <a:effectLst/>
                          <a:latin typeface="Calibri"/>
                        </a:rPr>
                        <a:t>q48 – My experiences with the national cemetery exceeded my </a:t>
                      </a:r>
                      <a:br>
                        <a:rPr lang="en-US" sz="1100" b="0" i="0" u="none" strike="noStrike" baseline="0" dirty="0" smtClean="0">
                          <a:solidFill>
                            <a:schemeClr val="bg1"/>
                          </a:solidFill>
                          <a:effectLst/>
                          <a:latin typeface="Calibri"/>
                        </a:rPr>
                      </a:br>
                      <a:r>
                        <a:rPr lang="en-US" sz="1100" b="0" i="0" u="none" strike="noStrike" baseline="0" dirty="0" smtClean="0">
                          <a:solidFill>
                            <a:schemeClr val="bg1"/>
                          </a:solidFill>
                          <a:effectLst/>
                          <a:latin typeface="Calibri"/>
                        </a:rPr>
                        <a:t>           expectations</a:t>
                      </a:r>
                      <a:endParaRPr lang="en-US" sz="1100" b="0" i="0" u="none" strike="noStrike" dirty="0">
                        <a:solidFill>
                          <a:schemeClr val="bg1"/>
                        </a:solidFill>
                        <a:effectLst/>
                        <a:latin typeface="Calibri"/>
                      </a:endParaRPr>
                    </a:p>
                  </a:txBody>
                  <a:tcPr marL="7427" marR="7427" marT="7427" marB="0" anchor="ctr">
                    <a:solidFill>
                      <a:srgbClr val="FF0000"/>
                    </a:solidFill>
                  </a:tcPr>
                </a:tc>
              </a:tr>
              <a:tr h="170695">
                <a:tc>
                  <a:txBody>
                    <a:bodyPr/>
                    <a:lstStyle/>
                    <a:p>
                      <a:pPr algn="l" fontAlgn="b"/>
                      <a:r>
                        <a:rPr lang="en-US" sz="900" u="none" strike="noStrike" dirty="0">
                          <a:effectLst/>
                        </a:rPr>
                        <a:t> </a:t>
                      </a:r>
                      <a:endParaRPr lang="en-US" sz="900" b="0" i="0" u="none" strike="noStrike" dirty="0">
                        <a:solidFill>
                          <a:srgbClr val="000000"/>
                        </a:solidFill>
                        <a:effectLst/>
                        <a:latin typeface="Calibri"/>
                      </a:endParaRPr>
                    </a:p>
                  </a:txBody>
                  <a:tcPr marL="7427" marR="7427" marT="7427" marB="0" anchor="b">
                    <a:noFill/>
                  </a:tcPr>
                </a:tc>
                <a:tc gridSpan="2">
                  <a:txBody>
                    <a:bodyPr/>
                    <a:lstStyle/>
                    <a:p>
                      <a:pPr algn="ctr" fontAlgn="b"/>
                      <a:r>
                        <a:rPr lang="en-US" sz="1100" b="1" u="none" strike="noStrike" dirty="0">
                          <a:effectLst/>
                        </a:rPr>
                        <a:t>←     (Lower)                                   Importance                                   (Higher)     →</a:t>
                      </a:r>
                      <a:endParaRPr lang="en-US" sz="1100" b="1" i="0" u="none" strike="noStrike" dirty="0">
                        <a:solidFill>
                          <a:srgbClr val="000000"/>
                        </a:solidFill>
                        <a:effectLst/>
                        <a:latin typeface="Calibri"/>
                      </a:endParaRPr>
                    </a:p>
                  </a:txBody>
                  <a:tcPr marL="7427" marR="7427" marT="7427" marB="0" anchor="b">
                    <a:noFill/>
                  </a:tcPr>
                </a:tc>
                <a:tc hMerge="1">
                  <a:txBody>
                    <a:bodyPr/>
                    <a:lstStyle/>
                    <a:p>
                      <a:endParaRPr lang="en-US"/>
                    </a:p>
                  </a:txBody>
                  <a:tcPr/>
                </a:tc>
              </a:tr>
            </a:tbl>
          </a:graphicData>
        </a:graphic>
      </p:graphicFrame>
      <p:sp>
        <p:nvSpPr>
          <p:cNvPr id="8"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33</a:t>
            </a:fld>
            <a:endParaRPr lang="en-US" dirty="0">
              <a:solidFill>
                <a:schemeClr val="bg1"/>
              </a:solidFill>
            </a:endParaRPr>
          </a:p>
        </p:txBody>
      </p:sp>
      <p:sp>
        <p:nvSpPr>
          <p:cNvPr id="9" name="Content Placeholder 2"/>
          <p:cNvSpPr txBox="1">
            <a:spLocks/>
          </p:cNvSpPr>
          <p:nvPr/>
        </p:nvSpPr>
        <p:spPr>
          <a:xfrm>
            <a:off x="228600" y="6096000"/>
            <a:ext cx="8585200" cy="457200"/>
          </a:xfrm>
          <a:prstGeom prst="rect">
            <a:avLst/>
          </a:prstGeom>
        </p:spPr>
        <p:txBody>
          <a:bodyPr vert="horz" lIns="91440" tIns="45720" rIns="91440" bIns="45720" rtlCol="0">
            <a:normAutofit fontScale="70000" lnSpcReduction="20000"/>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NCA should focus improvement resources on the items in the lower half of the of the table in an effort to improve the overall satisfaction of Funeral Directors. High value targets include those in Block 4.</a:t>
            </a:r>
            <a:endParaRPr lang="en-US" dirty="0"/>
          </a:p>
        </p:txBody>
      </p:sp>
    </p:spTree>
    <p:extLst>
      <p:ext uri="{BB962C8B-B14F-4D97-AF65-F5344CB8AC3E}">
        <p14:creationId xmlns:p14="http://schemas.microsoft.com/office/powerpoint/2010/main" val="30822459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457200"/>
            <a:ext cx="8585200" cy="838200"/>
          </a:xfrm>
        </p:spPr>
        <p:txBody>
          <a:bodyPr>
            <a:normAutofit fontScale="77500" lnSpcReduction="20000"/>
          </a:bodyPr>
          <a:lstStyle/>
          <a:p>
            <a:r>
              <a:rPr lang="en-US" dirty="0" smtClean="0"/>
              <a:t>We performed a regression analysis that calculated the strength of the relationship between each Strategic Performance Measure and the items of interest. The tables below present each Strategic Performance Measure and </a:t>
            </a:r>
            <a:r>
              <a:rPr lang="en-US" dirty="0"/>
              <a:t>the measures that are key components of each respective score.</a:t>
            </a:r>
          </a:p>
        </p:txBody>
      </p:sp>
      <p:sp>
        <p:nvSpPr>
          <p:cNvPr id="5" name="Title 1"/>
          <p:cNvSpPr txBox="1">
            <a:spLocks/>
          </p:cNvSpPr>
          <p:nvPr/>
        </p:nvSpPr>
        <p:spPr>
          <a:xfrm>
            <a:off x="228600" y="-76200"/>
            <a:ext cx="8229600" cy="685800"/>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Strategic Performance Measure Components – Funeral Directors</a:t>
            </a:r>
            <a:endParaRPr lang="en-US" sz="2500" dirty="0"/>
          </a:p>
        </p:txBody>
      </p:sp>
      <p:sp>
        <p:nvSpPr>
          <p:cNvPr id="7" name="Slide Number Placeholder 7"/>
          <p:cNvSpPr txBox="1">
            <a:spLocks/>
          </p:cNvSpPr>
          <p:nvPr/>
        </p:nvSpPr>
        <p:spPr>
          <a:xfrm>
            <a:off x="8686800" y="6575425"/>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34</a:t>
            </a:fld>
            <a:endParaRPr lang="en-US" dirty="0">
              <a:solidFill>
                <a:schemeClr val="bg1"/>
              </a:solidFill>
            </a:endParaRPr>
          </a:p>
        </p:txBody>
      </p:sp>
      <p:pic>
        <p:nvPicPr>
          <p:cNvPr id="4" name="Picture 3"/>
          <p:cNvPicPr/>
          <p:nvPr>
            <p:extLst>
              <p:ext uri="{D42A27DB-BD31-4B8C-83A1-F6EECF244321}">
                <p14:modId xmlns:p14="http://schemas.microsoft.com/office/powerpoint/2010/main" val="3669141577"/>
              </p:ext>
            </p:extLst>
          </p:nvPr>
        </p:nvPicPr>
        <p:blipFill>
          <a:blip r:embed="rId2"/>
          <a:stretch>
            <a:fillRect/>
          </a:stretch>
        </p:blipFill>
        <p:spPr>
          <a:xfrm>
            <a:off x="838200" y="1143000"/>
            <a:ext cx="7453313" cy="5357813"/>
          </a:xfrm>
          <a:prstGeom prst="rect">
            <a:avLst/>
          </a:prstGeom>
        </p:spPr>
      </p:pic>
    </p:spTree>
    <p:extLst>
      <p:ext uri="{BB962C8B-B14F-4D97-AF65-F5344CB8AC3E}">
        <p14:creationId xmlns:p14="http://schemas.microsoft.com/office/powerpoint/2010/main" val="36268019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1"/>
            <a:ext cx="8153400" cy="685800"/>
          </a:xfrm>
        </p:spPr>
        <p:txBody>
          <a:bodyPr>
            <a:normAutofit/>
          </a:bodyPr>
          <a:lstStyle/>
          <a:p>
            <a:pPr algn="ctr"/>
            <a:r>
              <a:rPr lang="en-US" sz="3200" dirty="0" smtClean="0"/>
              <a:t>Conclusions/recommendations</a:t>
            </a:r>
            <a:endParaRPr lang="en-US" sz="3200" dirty="0"/>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35</a:t>
            </a:fld>
            <a:endParaRPr lang="en-US" dirty="0">
              <a:solidFill>
                <a:schemeClr val="bg1"/>
              </a:solidFill>
            </a:endParaRPr>
          </a:p>
        </p:txBody>
      </p:sp>
    </p:spTree>
    <p:extLst>
      <p:ext uri="{BB962C8B-B14F-4D97-AF65-F5344CB8AC3E}">
        <p14:creationId xmlns:p14="http://schemas.microsoft.com/office/powerpoint/2010/main" val="14438452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4775"/>
            <a:ext cx="8585200" cy="504825"/>
          </a:xfrm>
        </p:spPr>
        <p:txBody>
          <a:bodyPr>
            <a:normAutofit fontScale="90000"/>
          </a:bodyPr>
          <a:lstStyle/>
          <a:p>
            <a:r>
              <a:rPr lang="en-US" dirty="0" smtClean="0"/>
              <a:t>Conclusions/Recommendations - I</a:t>
            </a:r>
            <a:endParaRPr lang="en-US" dirty="0"/>
          </a:p>
        </p:txBody>
      </p:sp>
      <p:sp>
        <p:nvSpPr>
          <p:cNvPr id="3" name="Content Placeholder 2"/>
          <p:cNvSpPr>
            <a:spLocks noGrp="1"/>
          </p:cNvSpPr>
          <p:nvPr>
            <p:ph idx="1"/>
          </p:nvPr>
        </p:nvSpPr>
        <p:spPr>
          <a:xfrm>
            <a:off x="228600" y="762000"/>
            <a:ext cx="8610600" cy="5791200"/>
          </a:xfrm>
        </p:spPr>
        <p:txBody>
          <a:bodyPr>
            <a:noAutofit/>
          </a:bodyPr>
          <a:lstStyle/>
          <a:p>
            <a:pPr>
              <a:lnSpc>
                <a:spcPct val="120000"/>
              </a:lnSpc>
              <a:spcBef>
                <a:spcPts val="0"/>
              </a:spcBef>
              <a:spcAft>
                <a:spcPts val="300"/>
              </a:spcAft>
            </a:pPr>
            <a:r>
              <a:rPr lang="en-US" sz="1700" b="0" dirty="0"/>
              <a:t>In 2015, National Cemetery respondents indicated 99% agreement that the overall appearance of their national cemeteries was excellent, meeting the NCA target goal for this strategic performance measure.</a:t>
            </a:r>
          </a:p>
          <a:p>
            <a:pPr>
              <a:lnSpc>
                <a:spcPct val="120000"/>
              </a:lnSpc>
              <a:spcBef>
                <a:spcPts val="0"/>
              </a:spcBef>
              <a:spcAft>
                <a:spcPts val="300"/>
              </a:spcAft>
            </a:pPr>
            <a:r>
              <a:rPr lang="en-US" sz="1700" b="0" dirty="0"/>
              <a:t>Agreement that quality of service was excellent, and likelihood of recommending were high, although slightly below target goals (98% agreement for both)</a:t>
            </a:r>
          </a:p>
          <a:p>
            <a:pPr lvl="1">
              <a:lnSpc>
                <a:spcPct val="120000"/>
              </a:lnSpc>
              <a:spcBef>
                <a:spcPts val="0"/>
              </a:spcBef>
              <a:spcAft>
                <a:spcPts val="300"/>
              </a:spcAft>
            </a:pPr>
            <a:r>
              <a:rPr lang="en-US" sz="1600" dirty="0"/>
              <a:t>Overall, respondents are satisfied with their experience (98% across all respondents)</a:t>
            </a:r>
          </a:p>
          <a:p>
            <a:pPr lvl="1">
              <a:lnSpc>
                <a:spcPct val="120000"/>
              </a:lnSpc>
              <a:spcBef>
                <a:spcPts val="0"/>
              </a:spcBef>
              <a:spcAft>
                <a:spcPts val="300"/>
              </a:spcAft>
            </a:pPr>
            <a:r>
              <a:rPr lang="en-US" sz="1600" dirty="0"/>
              <a:t>There was little difference between Next of Kin and Funeral Directors ratings</a:t>
            </a:r>
          </a:p>
          <a:p>
            <a:pPr lvl="1">
              <a:lnSpc>
                <a:spcPct val="120000"/>
              </a:lnSpc>
              <a:spcBef>
                <a:spcPts val="0"/>
              </a:spcBef>
              <a:spcAft>
                <a:spcPts val="300"/>
              </a:spcAft>
            </a:pPr>
            <a:r>
              <a:rPr lang="en-US" sz="1600" dirty="0"/>
              <a:t>Overall, District scores have remained stagnant over the past three years, with only one significant change from 2014 to 2015 (Pacific District significant increase in agreement that appearance was excellent). </a:t>
            </a:r>
            <a:endParaRPr lang="en-US" sz="1700" dirty="0"/>
          </a:p>
          <a:p>
            <a:pPr marL="182880" lvl="1" indent="-182880">
              <a:lnSpc>
                <a:spcPct val="120000"/>
              </a:lnSpc>
              <a:spcBef>
                <a:spcPts val="0"/>
              </a:spcBef>
              <a:spcAft>
                <a:spcPts val="300"/>
              </a:spcAft>
              <a:buClr>
                <a:srgbClr val="0095FA"/>
              </a:buClr>
              <a:buFont typeface="Wingdings" pitchFamily="2" charset="2"/>
              <a:buChar char="§"/>
            </a:pPr>
            <a:r>
              <a:rPr lang="en-US" sz="1700" dirty="0"/>
              <a:t>In 2015, the percentage of cemeteries that met or exceeded the target goals for Appearance and Recommend fell. However, this decrease was not significant, and it should be noted that in 2015, responses from more cemeteries were received (99 in 2015 vs. 71 in 2014) impacting these percentages. The actual number of cemeteries meeting or exceeding the target goals increased</a:t>
            </a:r>
            <a:r>
              <a:rPr lang="en-US" sz="1700" dirty="0" smtClean="0"/>
              <a:t>.</a:t>
            </a:r>
            <a:endParaRPr lang="en-US" sz="1700" dirty="0"/>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36</a:t>
            </a:fld>
            <a:endParaRPr lang="en-US" dirty="0">
              <a:solidFill>
                <a:schemeClr val="bg1"/>
              </a:solidFill>
            </a:endParaRPr>
          </a:p>
        </p:txBody>
      </p:sp>
    </p:spTree>
    <p:extLst>
      <p:ext uri="{BB962C8B-B14F-4D97-AF65-F5344CB8AC3E}">
        <p14:creationId xmlns:p14="http://schemas.microsoft.com/office/powerpoint/2010/main" val="34304271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4775"/>
            <a:ext cx="8585200" cy="504825"/>
          </a:xfrm>
        </p:spPr>
        <p:txBody>
          <a:bodyPr>
            <a:normAutofit fontScale="90000"/>
          </a:bodyPr>
          <a:lstStyle/>
          <a:p>
            <a:r>
              <a:rPr lang="en-US" dirty="0" smtClean="0"/>
              <a:t>Conclusions/Recommendations - II</a:t>
            </a:r>
            <a:endParaRPr lang="en-US" dirty="0"/>
          </a:p>
        </p:txBody>
      </p:sp>
      <p:sp>
        <p:nvSpPr>
          <p:cNvPr id="3" name="Content Placeholder 2"/>
          <p:cNvSpPr>
            <a:spLocks noGrp="1"/>
          </p:cNvSpPr>
          <p:nvPr>
            <p:ph idx="1"/>
          </p:nvPr>
        </p:nvSpPr>
        <p:spPr>
          <a:xfrm>
            <a:off x="228600" y="762000"/>
            <a:ext cx="8610600" cy="5791200"/>
          </a:xfrm>
        </p:spPr>
        <p:txBody>
          <a:bodyPr>
            <a:noAutofit/>
          </a:bodyPr>
          <a:lstStyle/>
          <a:p>
            <a:pPr marL="182880" lvl="1" indent="-182880">
              <a:lnSpc>
                <a:spcPct val="120000"/>
              </a:lnSpc>
              <a:spcBef>
                <a:spcPts val="0"/>
              </a:spcBef>
              <a:spcAft>
                <a:spcPts val="300"/>
              </a:spcAft>
              <a:buClr>
                <a:srgbClr val="0095FA"/>
              </a:buClr>
              <a:buFont typeface="Wingdings" pitchFamily="2" charset="2"/>
              <a:buChar char="§"/>
            </a:pPr>
            <a:r>
              <a:rPr lang="en-US" sz="1700" dirty="0"/>
              <a:t>A key driver of the strategic performance measures and overall satisfaction for both Next of Kin and Funeral Directors was perceptions that expectations had been exceeded.</a:t>
            </a:r>
          </a:p>
          <a:p>
            <a:pPr lvl="1">
              <a:lnSpc>
                <a:spcPct val="120000"/>
              </a:lnSpc>
              <a:spcBef>
                <a:spcPts val="0"/>
              </a:spcBef>
              <a:spcAft>
                <a:spcPts val="300"/>
              </a:spcAft>
              <a:buClr>
                <a:srgbClr val="0095FA"/>
              </a:buClr>
            </a:pPr>
            <a:r>
              <a:rPr lang="en-US" sz="1600" b="1" dirty="0"/>
              <a:t>Recommendation </a:t>
            </a:r>
            <a:r>
              <a:rPr lang="en-US" sz="1600" b="1" dirty="0" smtClean="0"/>
              <a:t>1 </a:t>
            </a:r>
            <a:r>
              <a:rPr lang="en-US" sz="1600" b="1" dirty="0"/>
              <a:t>(</a:t>
            </a:r>
            <a:r>
              <a:rPr lang="en-US" sz="1600" b="1" dirty="0" smtClean="0"/>
              <a:t>R1)</a:t>
            </a:r>
            <a:r>
              <a:rPr lang="en-US" sz="1600" dirty="0" smtClean="0"/>
              <a:t> </a:t>
            </a:r>
            <a:r>
              <a:rPr lang="en-US" sz="1600" dirty="0"/>
              <a:t>– Consider adding questions that specifically evaluate where the national cemetery met and did not meet expectations</a:t>
            </a:r>
            <a:r>
              <a:rPr lang="en-US" sz="1600" dirty="0" smtClean="0"/>
              <a:t>.</a:t>
            </a:r>
          </a:p>
          <a:p>
            <a:pPr lvl="1">
              <a:lnSpc>
                <a:spcPct val="120000"/>
              </a:lnSpc>
              <a:spcBef>
                <a:spcPts val="0"/>
              </a:spcBef>
              <a:spcAft>
                <a:spcPts val="300"/>
              </a:spcAft>
              <a:buClr>
                <a:srgbClr val="0095FA"/>
              </a:buClr>
            </a:pPr>
            <a:r>
              <a:rPr lang="en-US" sz="1600" dirty="0" smtClean="0"/>
              <a:t>When </a:t>
            </a:r>
            <a:r>
              <a:rPr lang="en-US" sz="1600" dirty="0"/>
              <a:t>expectations were exceeded, agreement on overall satisfaction and strategic performance measures ranged from 15%-39% higher (see slide 20 for specifics)</a:t>
            </a:r>
          </a:p>
          <a:p>
            <a:pPr lvl="1">
              <a:lnSpc>
                <a:spcPct val="120000"/>
              </a:lnSpc>
              <a:spcBef>
                <a:spcPts val="0"/>
              </a:spcBef>
              <a:spcAft>
                <a:spcPts val="300"/>
              </a:spcAft>
              <a:buClr>
                <a:srgbClr val="0095FA"/>
              </a:buClr>
            </a:pPr>
            <a:r>
              <a:rPr lang="en-US" sz="1600" dirty="0"/>
              <a:t>Influencing expectations was the extent to which respondents felt informed about the process. Viewing the NCA video on the committal service had a significant impact on Next of Kin perceptions of being informed. However, only 5 percent of Next of Kin indicated that they had seen the video.</a:t>
            </a:r>
          </a:p>
          <a:p>
            <a:pPr lvl="2">
              <a:lnSpc>
                <a:spcPct val="120000"/>
              </a:lnSpc>
              <a:spcBef>
                <a:spcPts val="0"/>
              </a:spcBef>
              <a:spcAft>
                <a:spcPts val="300"/>
              </a:spcAft>
              <a:buClr>
                <a:srgbClr val="0095FA"/>
              </a:buClr>
            </a:pPr>
            <a:r>
              <a:rPr lang="en-US" sz="1500" b="1" dirty="0"/>
              <a:t>Recommendation </a:t>
            </a:r>
            <a:r>
              <a:rPr lang="en-US" sz="1500" b="1" dirty="0" smtClean="0"/>
              <a:t>2 </a:t>
            </a:r>
            <a:r>
              <a:rPr lang="en-US" sz="1500" b="1" dirty="0"/>
              <a:t>(</a:t>
            </a:r>
            <a:r>
              <a:rPr lang="en-US" sz="1500" b="1" dirty="0" smtClean="0"/>
              <a:t>R2)</a:t>
            </a:r>
            <a:r>
              <a:rPr lang="en-US" sz="1500" dirty="0" smtClean="0"/>
              <a:t> </a:t>
            </a:r>
            <a:r>
              <a:rPr lang="en-US" sz="1500" dirty="0"/>
              <a:t>- </a:t>
            </a:r>
            <a:r>
              <a:rPr lang="en-US" sz="1400" dirty="0"/>
              <a:t>Encourage Funeral Directors to show NCA Videos to Next of Kin</a:t>
            </a:r>
          </a:p>
          <a:p>
            <a:pPr lvl="1">
              <a:lnSpc>
                <a:spcPct val="120000"/>
              </a:lnSpc>
              <a:spcBef>
                <a:spcPts val="0"/>
              </a:spcBef>
              <a:spcAft>
                <a:spcPts val="300"/>
              </a:spcAft>
              <a:buClr>
                <a:srgbClr val="0095FA"/>
              </a:buClr>
            </a:pPr>
            <a:r>
              <a:rPr lang="en-US" sz="1600" dirty="0"/>
              <a:t>Funeral Directors that indicated they were somewhat well informed, or not well </a:t>
            </a:r>
            <a:r>
              <a:rPr lang="en-US" sz="1600" dirty="0" smtClean="0"/>
              <a:t>informed were less likely to indicate that they </a:t>
            </a:r>
            <a:r>
              <a:rPr lang="en-US" sz="1600" dirty="0"/>
              <a:t>received their information from </a:t>
            </a:r>
            <a:r>
              <a:rPr lang="en-US" sz="1600" dirty="0" smtClean="0"/>
              <a:t>cemetery staff, </a:t>
            </a:r>
            <a:r>
              <a:rPr lang="en-US" sz="1600" dirty="0"/>
              <a:t>and could use more information about </a:t>
            </a:r>
            <a:r>
              <a:rPr lang="en-US" sz="1600" dirty="0" smtClean="0"/>
              <a:t>the scheduling process.</a:t>
            </a:r>
            <a:endParaRPr lang="en-US" sz="1600" dirty="0"/>
          </a:p>
          <a:p>
            <a:pPr lvl="2">
              <a:lnSpc>
                <a:spcPct val="120000"/>
              </a:lnSpc>
              <a:spcBef>
                <a:spcPts val="0"/>
              </a:spcBef>
              <a:spcAft>
                <a:spcPts val="300"/>
              </a:spcAft>
              <a:buClr>
                <a:srgbClr val="0095FA"/>
              </a:buClr>
            </a:pPr>
            <a:r>
              <a:rPr lang="en-US" b="1" dirty="0"/>
              <a:t>Recommendation </a:t>
            </a:r>
            <a:r>
              <a:rPr lang="en-US" b="1" dirty="0" smtClean="0"/>
              <a:t>3 </a:t>
            </a:r>
            <a:r>
              <a:rPr lang="en-US" b="1" dirty="0"/>
              <a:t>(</a:t>
            </a:r>
            <a:r>
              <a:rPr lang="en-US" b="1" dirty="0" smtClean="0"/>
              <a:t>R3)</a:t>
            </a:r>
            <a:r>
              <a:rPr lang="en-US" dirty="0" smtClean="0"/>
              <a:t> </a:t>
            </a:r>
            <a:r>
              <a:rPr lang="en-US" dirty="0"/>
              <a:t>– </a:t>
            </a:r>
            <a:r>
              <a:rPr lang="en-US" b="1" dirty="0"/>
              <a:t>(</a:t>
            </a:r>
            <a:r>
              <a:rPr lang="en-US" b="1" dirty="0" smtClean="0"/>
              <a:t>R3a</a:t>
            </a:r>
            <a:r>
              <a:rPr lang="en-US" b="1" dirty="0"/>
              <a:t>)</a:t>
            </a:r>
            <a:r>
              <a:rPr lang="en-US" dirty="0"/>
              <a:t> </a:t>
            </a:r>
            <a:r>
              <a:rPr lang="en-US" dirty="0" smtClean="0"/>
              <a:t>Increase Funeral Director access to cemetery staff or increase outreach; </a:t>
            </a:r>
            <a:r>
              <a:rPr lang="en-US" dirty="0"/>
              <a:t>and </a:t>
            </a:r>
            <a:r>
              <a:rPr lang="en-US" b="1" dirty="0"/>
              <a:t>(</a:t>
            </a:r>
            <a:r>
              <a:rPr lang="en-US" b="1" dirty="0" smtClean="0"/>
              <a:t>R3b) </a:t>
            </a:r>
            <a:r>
              <a:rPr lang="en-US" dirty="0" smtClean="0"/>
              <a:t>examine the modes of communication adopted by NCA to communicate with Funeral Directors and whether it matches the preferred </a:t>
            </a:r>
            <a:r>
              <a:rPr lang="en-US" dirty="0"/>
              <a:t>mode of </a:t>
            </a:r>
            <a:r>
              <a:rPr lang="en-US" dirty="0" smtClean="0"/>
              <a:t>choice - email.</a:t>
            </a:r>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37</a:t>
            </a:fld>
            <a:endParaRPr lang="en-US" dirty="0">
              <a:solidFill>
                <a:schemeClr val="bg1"/>
              </a:solidFill>
            </a:endParaRPr>
          </a:p>
        </p:txBody>
      </p:sp>
    </p:spTree>
    <p:extLst>
      <p:ext uri="{BB962C8B-B14F-4D97-AF65-F5344CB8AC3E}">
        <p14:creationId xmlns:p14="http://schemas.microsoft.com/office/powerpoint/2010/main" val="40599220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4775"/>
            <a:ext cx="8585200" cy="504825"/>
          </a:xfrm>
        </p:spPr>
        <p:txBody>
          <a:bodyPr>
            <a:normAutofit fontScale="90000"/>
          </a:bodyPr>
          <a:lstStyle/>
          <a:p>
            <a:r>
              <a:rPr lang="en-US" dirty="0" smtClean="0"/>
              <a:t>Conclusions/Recommendations - </a:t>
            </a:r>
            <a:r>
              <a:rPr lang="en-US" dirty="0" smtClean="0"/>
              <a:t>III</a:t>
            </a:r>
            <a:endParaRPr lang="en-US" dirty="0"/>
          </a:p>
        </p:txBody>
      </p:sp>
      <p:sp>
        <p:nvSpPr>
          <p:cNvPr id="3" name="Content Placeholder 2"/>
          <p:cNvSpPr>
            <a:spLocks noGrp="1"/>
          </p:cNvSpPr>
          <p:nvPr>
            <p:ph idx="1"/>
          </p:nvPr>
        </p:nvSpPr>
        <p:spPr>
          <a:xfrm>
            <a:off x="228600" y="762000"/>
            <a:ext cx="8610600" cy="5791200"/>
          </a:xfrm>
        </p:spPr>
        <p:txBody>
          <a:bodyPr>
            <a:noAutofit/>
          </a:bodyPr>
          <a:lstStyle/>
          <a:p>
            <a:pPr>
              <a:lnSpc>
                <a:spcPct val="120000"/>
              </a:lnSpc>
              <a:spcBef>
                <a:spcPts val="0"/>
              </a:spcBef>
              <a:spcAft>
                <a:spcPts val="300"/>
              </a:spcAft>
            </a:pPr>
            <a:r>
              <a:rPr lang="en-US" b="0" dirty="0"/>
              <a:t>Measures that relate to overall satisfaction are similar across respondent type, but improvement focus is different</a:t>
            </a:r>
          </a:p>
          <a:p>
            <a:pPr lvl="1">
              <a:lnSpc>
                <a:spcPct val="120000"/>
              </a:lnSpc>
              <a:spcBef>
                <a:spcPts val="0"/>
              </a:spcBef>
              <a:spcAft>
                <a:spcPts val="300"/>
              </a:spcAft>
            </a:pPr>
            <a:r>
              <a:rPr lang="en-US" dirty="0"/>
              <a:t>Relationships with overall satisfaction theme toward staff service (e.g., courteous, professionalism, responsive) and appearance (e.g., maintenance of headstones/gravesite, cemetery appearance)</a:t>
            </a:r>
          </a:p>
          <a:p>
            <a:pPr lvl="1">
              <a:lnSpc>
                <a:spcPct val="120000"/>
              </a:lnSpc>
              <a:spcBef>
                <a:spcPts val="300"/>
              </a:spcBef>
              <a:spcAft>
                <a:spcPts val="300"/>
              </a:spcAft>
            </a:pPr>
            <a:r>
              <a:rPr lang="en-US" b="1" dirty="0"/>
              <a:t>Recommendation </a:t>
            </a:r>
            <a:r>
              <a:rPr lang="en-US" b="1" dirty="0" smtClean="0"/>
              <a:t>4 </a:t>
            </a:r>
            <a:r>
              <a:rPr lang="en-US" b="1" dirty="0"/>
              <a:t>(</a:t>
            </a:r>
            <a:r>
              <a:rPr lang="en-US" b="1" dirty="0" smtClean="0"/>
              <a:t>R4) </a:t>
            </a:r>
            <a:r>
              <a:rPr lang="en-US" b="1" dirty="0"/>
              <a:t>-  </a:t>
            </a:r>
            <a:r>
              <a:rPr lang="en-US" dirty="0"/>
              <a:t>Improving quality of service</a:t>
            </a:r>
          </a:p>
          <a:p>
            <a:pPr lvl="2">
              <a:lnSpc>
                <a:spcPct val="120000"/>
              </a:lnSpc>
              <a:spcBef>
                <a:spcPts val="300"/>
              </a:spcBef>
              <a:spcAft>
                <a:spcPts val="300"/>
              </a:spcAft>
            </a:pPr>
            <a:r>
              <a:rPr lang="en-US" dirty="0"/>
              <a:t>Specifically, resources and improvement efforts should focus on </a:t>
            </a:r>
            <a:r>
              <a:rPr lang="en-US" b="1" dirty="0"/>
              <a:t>(</a:t>
            </a:r>
            <a:r>
              <a:rPr lang="en-US" b="1" dirty="0" smtClean="0"/>
              <a:t>R4a</a:t>
            </a:r>
            <a:r>
              <a:rPr lang="en-US" b="1" dirty="0"/>
              <a:t>)</a:t>
            </a:r>
            <a:r>
              <a:rPr lang="en-US" dirty="0"/>
              <a:t> expanding hours of operation, and </a:t>
            </a:r>
            <a:r>
              <a:rPr lang="en-US" b="1" dirty="0"/>
              <a:t>(</a:t>
            </a:r>
            <a:r>
              <a:rPr lang="en-US" b="1" dirty="0" smtClean="0"/>
              <a:t>R4b</a:t>
            </a:r>
            <a:r>
              <a:rPr lang="en-US" b="1" dirty="0"/>
              <a:t>)</a:t>
            </a:r>
            <a:r>
              <a:rPr lang="en-US" dirty="0"/>
              <a:t> gravesite/columbaria </a:t>
            </a:r>
            <a:r>
              <a:rPr lang="en-US" dirty="0" smtClean="0"/>
              <a:t>appearance</a:t>
            </a:r>
          </a:p>
          <a:p>
            <a:pPr lvl="2">
              <a:lnSpc>
                <a:spcPct val="120000"/>
              </a:lnSpc>
              <a:spcBef>
                <a:spcPts val="300"/>
              </a:spcBef>
              <a:spcAft>
                <a:spcPts val="300"/>
              </a:spcAft>
            </a:pPr>
            <a:r>
              <a:rPr lang="en-US" b="1" dirty="0" smtClean="0"/>
              <a:t>(R4c) </a:t>
            </a:r>
            <a:r>
              <a:rPr lang="en-US" dirty="0" smtClean="0"/>
              <a:t>Examine relationships between quality of service and the All-Employee Survey (AES) results at the cemetery level (where possible).</a:t>
            </a:r>
            <a:endParaRPr lang="en-US" dirty="0"/>
          </a:p>
          <a:p>
            <a:pPr lvl="1">
              <a:lnSpc>
                <a:spcPct val="120000"/>
              </a:lnSpc>
              <a:spcBef>
                <a:spcPts val="300"/>
              </a:spcBef>
              <a:spcAft>
                <a:spcPts val="300"/>
              </a:spcAft>
            </a:pPr>
            <a:r>
              <a:rPr lang="en-US" b="1" dirty="0"/>
              <a:t>Recommendation </a:t>
            </a:r>
            <a:r>
              <a:rPr lang="en-US" b="1" dirty="0" smtClean="0"/>
              <a:t>5 </a:t>
            </a:r>
            <a:r>
              <a:rPr lang="en-US" b="1" dirty="0"/>
              <a:t>(</a:t>
            </a:r>
            <a:r>
              <a:rPr lang="en-US" b="1" dirty="0" smtClean="0"/>
              <a:t>R5) </a:t>
            </a:r>
            <a:r>
              <a:rPr lang="en-US" b="1" dirty="0"/>
              <a:t>-  </a:t>
            </a:r>
            <a:r>
              <a:rPr lang="en-US" dirty="0"/>
              <a:t>Improving staff professionalism, courtesy, and knowledge</a:t>
            </a:r>
          </a:p>
          <a:p>
            <a:pPr lvl="2">
              <a:lnSpc>
                <a:spcPct val="120000"/>
              </a:lnSpc>
              <a:spcBef>
                <a:spcPts val="300"/>
              </a:spcBef>
              <a:spcAft>
                <a:spcPts val="300"/>
              </a:spcAft>
            </a:pPr>
            <a:r>
              <a:rPr lang="en-US" b="1" dirty="0"/>
              <a:t>(</a:t>
            </a:r>
            <a:r>
              <a:rPr lang="en-US" b="1" dirty="0" smtClean="0"/>
              <a:t>R5a</a:t>
            </a:r>
            <a:r>
              <a:rPr lang="en-US" b="1" dirty="0"/>
              <a:t>)</a:t>
            </a:r>
            <a:r>
              <a:rPr lang="en-US" dirty="0"/>
              <a:t> Assess whether there are any knowledge gaps among staff (specifically those that interact most frequently with Funeral Directors), and </a:t>
            </a:r>
            <a:r>
              <a:rPr lang="en-US" b="1" dirty="0"/>
              <a:t>(</a:t>
            </a:r>
            <a:r>
              <a:rPr lang="en-US" b="1" dirty="0" smtClean="0"/>
              <a:t>R5b</a:t>
            </a:r>
            <a:r>
              <a:rPr lang="en-US" b="1" dirty="0"/>
              <a:t>) </a:t>
            </a:r>
            <a:r>
              <a:rPr lang="en-US" dirty="0"/>
              <a:t>responsiveness to customer requests</a:t>
            </a:r>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38</a:t>
            </a:fld>
            <a:endParaRPr lang="en-US" dirty="0">
              <a:solidFill>
                <a:schemeClr val="bg1"/>
              </a:solidFill>
            </a:endParaRPr>
          </a:p>
        </p:txBody>
      </p:sp>
    </p:spTree>
    <p:extLst>
      <p:ext uri="{BB962C8B-B14F-4D97-AF65-F5344CB8AC3E}">
        <p14:creationId xmlns:p14="http://schemas.microsoft.com/office/powerpoint/2010/main" val="33393497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1"/>
            <a:ext cx="7772400" cy="609600"/>
          </a:xfrm>
        </p:spPr>
        <p:txBody>
          <a:bodyPr>
            <a:normAutofit/>
          </a:bodyPr>
          <a:lstStyle/>
          <a:p>
            <a:pPr algn="ctr"/>
            <a:r>
              <a:rPr lang="en-US" sz="3200" dirty="0" smtClean="0"/>
              <a:t>Discussion/Questions?</a:t>
            </a:r>
            <a:endParaRPr lang="en-US" sz="3200" dirty="0"/>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39</a:t>
            </a:fld>
            <a:endParaRPr lang="en-US" dirty="0">
              <a:solidFill>
                <a:schemeClr val="bg1"/>
              </a:solidFill>
            </a:endParaRPr>
          </a:p>
        </p:txBody>
      </p:sp>
    </p:spTree>
    <p:extLst>
      <p:ext uri="{BB962C8B-B14F-4D97-AF65-F5344CB8AC3E}">
        <p14:creationId xmlns:p14="http://schemas.microsoft.com/office/powerpoint/2010/main" val="94462411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ICF Palette">
      <a:dk1>
        <a:sysClr val="windowText" lastClr="000000"/>
      </a:dk1>
      <a:lt1>
        <a:sysClr val="window" lastClr="FFFFFF"/>
      </a:lt1>
      <a:dk2>
        <a:srgbClr val="757561"/>
      </a:dk2>
      <a:lt2>
        <a:srgbClr val="E4E4E0"/>
      </a:lt2>
      <a:accent1>
        <a:srgbClr val="0067AB"/>
      </a:accent1>
      <a:accent2>
        <a:srgbClr val="677719"/>
      </a:accent2>
      <a:accent3>
        <a:srgbClr val="C27B13"/>
      </a:accent3>
      <a:accent4>
        <a:srgbClr val="8A2003"/>
      </a:accent4>
      <a:accent5>
        <a:srgbClr val="CCE1EE"/>
      </a:accent5>
      <a:accent6>
        <a:srgbClr val="F3E5D0"/>
      </a:accent6>
      <a:hlink>
        <a:srgbClr val="0067AB"/>
      </a:hlink>
      <a:folHlink>
        <a:srgbClr val="0067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9726</TotalTime>
  <Words>3390</Words>
  <Application>Microsoft Office PowerPoint</Application>
  <PresentationFormat>On-screen Show (4:3)</PresentationFormat>
  <Paragraphs>330</Paragraphs>
  <Slides>39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Times New Roman</vt:lpstr>
      <vt:lpstr>Wingdings</vt:lpstr>
      <vt:lpstr>Theme1</vt:lpstr>
      <vt:lpstr>2015 National Cemetery Satisfaction Survey</vt:lpstr>
      <vt:lpstr>Briefing Agenda</vt:lpstr>
      <vt:lpstr>Overview</vt:lpstr>
      <vt:lpstr>PowerPoint Presentation</vt:lpstr>
      <vt:lpstr>PowerPoint Presentation</vt:lpstr>
      <vt:lpstr>Survey Background - I</vt:lpstr>
      <vt:lpstr>PowerPoint Presentation</vt:lpstr>
      <vt:lpstr>PowerPoint Presentation</vt:lpstr>
      <vt:lpstr>Strategic Performance Measures</vt:lpstr>
      <vt:lpstr>PowerPoint Presentation</vt:lpstr>
      <vt:lpstr>PowerPoint Presentation</vt:lpstr>
      <vt:lpstr>Strategic Performance Measure: Quality of Service</vt:lpstr>
      <vt:lpstr>Strategic Performance Measure: Quality of Service</vt:lpstr>
      <vt:lpstr>PowerPoint Presentation</vt:lpstr>
      <vt:lpstr>Strategic Performance Measure: Overall Appearance</vt:lpstr>
      <vt:lpstr>Strategic Performance Measure: Recommendation</vt:lpstr>
      <vt:lpstr>Strategic Performance Measure: Recommendation</vt:lpstr>
      <vt:lpstr>Key Findings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Cemetery and State/Tribal Veterans Cemetery Comparisons</vt:lpstr>
      <vt:lpstr>Appearance Comparison</vt:lpstr>
      <vt:lpstr>Quality of Service Comparison</vt:lpstr>
      <vt:lpstr>Interment Comparison</vt:lpstr>
      <vt:lpstr>Improvement Analysis</vt:lpstr>
      <vt:lpstr>PowerPoint Presentation</vt:lpstr>
      <vt:lpstr>PowerPoint Presentation</vt:lpstr>
      <vt:lpstr>PowerPoint Presentation</vt:lpstr>
      <vt:lpstr>PowerPoint Presentation</vt:lpstr>
      <vt:lpstr>Conclusions/recommendations</vt:lpstr>
      <vt:lpstr>Conclusions/Recommendations - I</vt:lpstr>
      <vt:lpstr>Conclusions/Recommendations - II</vt:lpstr>
      <vt:lpstr>Conclusions/Recommendations - III</vt:lpstr>
      <vt:lpstr>Discussion/Questions?</vt:lpstr>
    </vt:vector>
  </TitlesOfParts>
  <Company>ICF International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2011 VA MEMORIAL PRODUCTS SURVEY</dc:title>
  <dc:creator>ICFI</dc:creator>
  <cp:lastModifiedBy>Brassell, Thomas</cp:lastModifiedBy>
  <cp:revision>539</cp:revision>
  <cp:lastPrinted>2015-04-28T14:27:29Z</cp:lastPrinted>
  <dcterms:created xsi:type="dcterms:W3CDTF">2011-12-05T20:08:26Z</dcterms:created>
  <dcterms:modified xsi:type="dcterms:W3CDTF">2015-12-17T01:47:52Z</dcterms:modified>
</cp:coreProperties>
</file>