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8"/>
  </p:notesMasterIdLst>
  <p:sldIdLst>
    <p:sldId id="303" r:id="rId2"/>
    <p:sldId id="304" r:id="rId3"/>
    <p:sldId id="305" r:id="rId4"/>
    <p:sldId id="261" r:id="rId5"/>
    <p:sldId id="257" r:id="rId6"/>
    <p:sldId id="258" r:id="rId7"/>
    <p:sldId id="260" r:id="rId8"/>
    <p:sldId id="306" r:id="rId9"/>
    <p:sldId id="296" r:id="rId10"/>
    <p:sldId id="307" r:id="rId11"/>
    <p:sldId id="308" r:id="rId12"/>
    <p:sldId id="324" r:id="rId13"/>
    <p:sldId id="311" r:id="rId14"/>
    <p:sldId id="325" r:id="rId15"/>
    <p:sldId id="327" r:id="rId16"/>
    <p:sldId id="312" r:id="rId17"/>
    <p:sldId id="313" r:id="rId18"/>
    <p:sldId id="314" r:id="rId19"/>
    <p:sldId id="315" r:id="rId20"/>
    <p:sldId id="323" r:id="rId21"/>
    <p:sldId id="317" r:id="rId22"/>
    <p:sldId id="318" r:id="rId23"/>
    <p:sldId id="319" r:id="rId24"/>
    <p:sldId id="320" r:id="rId25"/>
    <p:sldId id="326" r:id="rId26"/>
    <p:sldId id="321" r:id="rId27"/>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K" initials="JFK" lastIdx="10" clrIdx="0"/>
  <p:cmAuthor id="1" name="Thomas Brassell" initials="TB" lastIdx="7" clrIdx="1"/>
  <p:cmAuthor id="2" name="Ronald Z. Szoc, PhD" initials="RZS" lastIdx="1" clrIdx="2"/>
  <p:cmAuthor id="3" name="Department of Veterans Affairs" initials="DoVA" lastIdx="2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51" autoAdjust="0"/>
    <p:restoredTop sz="94660"/>
  </p:normalViewPr>
  <p:slideViewPr>
    <p:cSldViewPr>
      <p:cViewPr varScale="1">
        <p:scale>
          <a:sx n="110" d="100"/>
          <a:sy n="110" d="100"/>
        </p:scale>
        <p:origin x="1290" y="78"/>
      </p:cViewPr>
      <p:guideLst>
        <p:guide orient="horz" pos="2160"/>
        <p:guide pos="2880"/>
      </p:guideLst>
    </p:cSldViewPr>
  </p:slideViewPr>
  <p:notesTextViewPr>
    <p:cViewPr>
      <p:scale>
        <a:sx n="1" d="1"/>
        <a:sy n="1" d="1"/>
      </p:scale>
      <p:origin x="0" y="0"/>
    </p:cViewPr>
  </p:notesTextViewPr>
  <p:sorterViewPr>
    <p:cViewPr>
      <p:scale>
        <a:sx n="90" d="100"/>
        <a:sy n="90" d="100"/>
      </p:scale>
      <p:origin x="0" y="618"/>
    </p:cViewPr>
  </p:sorterViewPr>
  <p:notesViewPr>
    <p:cSldViewPr>
      <p:cViewPr varScale="1">
        <p:scale>
          <a:sx n="65" d="100"/>
          <a:sy n="65" d="100"/>
        </p:scale>
        <p:origin x="-2208" y="-102"/>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128C7B7F-F6E7-45CC-996D-B00312DFA861}" type="datetimeFigureOut">
              <a:rPr lang="en-US" smtClean="0"/>
              <a:pPr/>
              <a:t>12/16/2015</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64633077-2E6E-4F08-A483-415FFA216CCF}" type="slidenum">
              <a:rPr lang="en-US" smtClean="0"/>
              <a:pPr/>
              <a:t>‹#›</a:t>
            </a:fld>
            <a:endParaRPr lang="en-US" dirty="0"/>
          </a:p>
        </p:txBody>
      </p:sp>
    </p:spTree>
    <p:extLst>
      <p:ext uri="{BB962C8B-B14F-4D97-AF65-F5344CB8AC3E}">
        <p14:creationId xmlns:p14="http://schemas.microsoft.com/office/powerpoint/2010/main" val="134940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a:t>
            </a:fld>
            <a:endParaRPr lang="en-US" dirty="0"/>
          </a:p>
        </p:txBody>
      </p:sp>
    </p:spTree>
    <p:extLst>
      <p:ext uri="{BB962C8B-B14F-4D97-AF65-F5344CB8AC3E}">
        <p14:creationId xmlns:p14="http://schemas.microsoft.com/office/powerpoint/2010/main" val="852445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4</a:t>
            </a:fld>
            <a:endParaRPr lang="en-US" dirty="0"/>
          </a:p>
        </p:txBody>
      </p:sp>
    </p:spTree>
    <p:extLst>
      <p:ext uri="{BB962C8B-B14F-4D97-AF65-F5344CB8AC3E}">
        <p14:creationId xmlns:p14="http://schemas.microsoft.com/office/powerpoint/2010/main" val="2679774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5</a:t>
            </a:fld>
            <a:endParaRPr lang="en-US" dirty="0"/>
          </a:p>
        </p:txBody>
      </p:sp>
    </p:spTree>
    <p:extLst>
      <p:ext uri="{BB962C8B-B14F-4D97-AF65-F5344CB8AC3E}">
        <p14:creationId xmlns:p14="http://schemas.microsoft.com/office/powerpoint/2010/main" val="3873419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6</a:t>
            </a:fld>
            <a:endParaRPr lang="en-US" dirty="0"/>
          </a:p>
        </p:txBody>
      </p:sp>
    </p:spTree>
    <p:extLst>
      <p:ext uri="{BB962C8B-B14F-4D97-AF65-F5344CB8AC3E}">
        <p14:creationId xmlns:p14="http://schemas.microsoft.com/office/powerpoint/2010/main" val="2923328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7</a:t>
            </a:fld>
            <a:endParaRPr lang="en-US" dirty="0"/>
          </a:p>
        </p:txBody>
      </p:sp>
    </p:spTree>
    <p:extLst>
      <p:ext uri="{BB962C8B-B14F-4D97-AF65-F5344CB8AC3E}">
        <p14:creationId xmlns:p14="http://schemas.microsoft.com/office/powerpoint/2010/main" val="1469745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9</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10</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2" y="8783420"/>
            <a:ext cx="3048000" cy="452656"/>
          </a:xfrm>
          <a:prstGeom prst="rect">
            <a:avLst/>
          </a:prstGeom>
          <a:noFill/>
          <a:ln w="9525">
            <a:noFill/>
            <a:miter lim="800000"/>
            <a:headEnd/>
            <a:tailEnd/>
          </a:ln>
        </p:spPr>
        <p:txBody>
          <a:bodyPr lIns="90431" tIns="45226" rIns="90431" bIns="45226" anchor="b"/>
          <a:lstStyle/>
          <a:p>
            <a:pPr algn="r" defTabSz="905838" eaLnBrk="0" hangingPunct="0"/>
            <a:fld id="{D8F7B9EF-22F7-44DF-999E-1B22EFCFC5B2}" type="slidenum">
              <a:rPr lang="en-US" b="0">
                <a:latin typeface="Times New Roman" pitchFamily="18" charset="0"/>
              </a:rPr>
              <a:pPr algn="r" defTabSz="905838" eaLnBrk="0" hangingPunct="0"/>
              <a:t>12</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2" y="4389345"/>
            <a:ext cx="5184776" cy="4163804"/>
          </a:xfrm>
          <a:noFill/>
          <a:ln/>
        </p:spPr>
        <p:txBody>
          <a:bodyPr/>
          <a:lstStyle/>
          <a:p>
            <a:endParaRPr lang="en-US" dirty="0" smtClean="0"/>
          </a:p>
        </p:txBody>
      </p:sp>
    </p:spTree>
    <p:extLst>
      <p:ext uri="{BB962C8B-B14F-4D97-AF65-F5344CB8AC3E}">
        <p14:creationId xmlns:p14="http://schemas.microsoft.com/office/powerpoint/2010/main" val="641966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2" y="8783420"/>
            <a:ext cx="3048000" cy="452656"/>
          </a:xfrm>
          <a:prstGeom prst="rect">
            <a:avLst/>
          </a:prstGeom>
          <a:noFill/>
          <a:ln w="9525">
            <a:noFill/>
            <a:miter lim="800000"/>
            <a:headEnd/>
            <a:tailEnd/>
          </a:ln>
        </p:spPr>
        <p:txBody>
          <a:bodyPr lIns="90431" tIns="45226" rIns="90431" bIns="45226" anchor="b"/>
          <a:lstStyle/>
          <a:p>
            <a:pPr algn="r" defTabSz="905838" eaLnBrk="0" hangingPunct="0"/>
            <a:fld id="{D8F7B9EF-22F7-44DF-999E-1B22EFCFC5B2}" type="slidenum">
              <a:rPr lang="en-US" b="0">
                <a:latin typeface="Times New Roman" pitchFamily="18" charset="0"/>
              </a:rPr>
              <a:pPr algn="r" defTabSz="905838" eaLnBrk="0" hangingPunct="0"/>
              <a:t>13</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2" y="4389345"/>
            <a:ext cx="5184776" cy="4163804"/>
          </a:xfrm>
          <a:noFill/>
          <a:ln/>
        </p:spPr>
        <p:txBody>
          <a:bodyPr/>
          <a:lstStyle/>
          <a:p>
            <a:endParaRPr lang="en-US" dirty="0" smtClean="0"/>
          </a:p>
        </p:txBody>
      </p:sp>
    </p:spTree>
    <p:extLst>
      <p:ext uri="{BB962C8B-B14F-4D97-AF65-F5344CB8AC3E}">
        <p14:creationId xmlns:p14="http://schemas.microsoft.com/office/powerpoint/2010/main" val="1492839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2" y="8783420"/>
            <a:ext cx="3048000" cy="452656"/>
          </a:xfrm>
          <a:prstGeom prst="rect">
            <a:avLst/>
          </a:prstGeom>
          <a:noFill/>
          <a:ln w="9525">
            <a:noFill/>
            <a:miter lim="800000"/>
            <a:headEnd/>
            <a:tailEnd/>
          </a:ln>
        </p:spPr>
        <p:txBody>
          <a:bodyPr lIns="90431" tIns="45226" rIns="90431" bIns="45226" anchor="b"/>
          <a:lstStyle/>
          <a:p>
            <a:pPr algn="r" defTabSz="905838" eaLnBrk="0" hangingPunct="0"/>
            <a:fld id="{D8F7B9EF-22F7-44DF-999E-1B22EFCFC5B2}" type="slidenum">
              <a:rPr lang="en-US" b="0">
                <a:latin typeface="Times New Roman" pitchFamily="18" charset="0"/>
              </a:rPr>
              <a:pPr algn="r" defTabSz="905838" eaLnBrk="0" hangingPunct="0"/>
              <a:t>14</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2" y="4389345"/>
            <a:ext cx="5184776" cy="4163804"/>
          </a:xfrm>
          <a:noFill/>
          <a:ln/>
        </p:spPr>
        <p:txBody>
          <a:bodyPr/>
          <a:lstStyle/>
          <a:p>
            <a:endParaRPr lang="en-US" dirty="0" smtClean="0"/>
          </a:p>
        </p:txBody>
      </p:sp>
    </p:spTree>
    <p:extLst>
      <p:ext uri="{BB962C8B-B14F-4D97-AF65-F5344CB8AC3E}">
        <p14:creationId xmlns:p14="http://schemas.microsoft.com/office/powerpoint/2010/main" val="641966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2" y="8783420"/>
            <a:ext cx="3048000" cy="452656"/>
          </a:xfrm>
          <a:prstGeom prst="rect">
            <a:avLst/>
          </a:prstGeom>
          <a:noFill/>
          <a:ln w="9525">
            <a:noFill/>
            <a:miter lim="800000"/>
            <a:headEnd/>
            <a:tailEnd/>
          </a:ln>
        </p:spPr>
        <p:txBody>
          <a:bodyPr lIns="90431" tIns="45226" rIns="90431" bIns="45226" anchor="b"/>
          <a:lstStyle/>
          <a:p>
            <a:pPr algn="r" defTabSz="905838" eaLnBrk="0" hangingPunct="0"/>
            <a:fld id="{D8F7B9EF-22F7-44DF-999E-1B22EFCFC5B2}" type="slidenum">
              <a:rPr lang="en-US" b="0">
                <a:latin typeface="Times New Roman" pitchFamily="18" charset="0"/>
              </a:rPr>
              <a:pPr algn="r" defTabSz="905838" eaLnBrk="0" hangingPunct="0"/>
              <a:t>15</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2" y="4389345"/>
            <a:ext cx="5184776" cy="4163804"/>
          </a:xfrm>
          <a:noFill/>
          <a:ln/>
        </p:spPr>
        <p:txBody>
          <a:bodyPr/>
          <a:lstStyle/>
          <a:p>
            <a:endParaRPr lang="en-US" dirty="0" smtClean="0"/>
          </a:p>
        </p:txBody>
      </p:sp>
    </p:spTree>
    <p:extLst>
      <p:ext uri="{BB962C8B-B14F-4D97-AF65-F5344CB8AC3E}">
        <p14:creationId xmlns:p14="http://schemas.microsoft.com/office/powerpoint/2010/main" val="1759725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962402" y="8783420"/>
            <a:ext cx="3048000" cy="452656"/>
          </a:xfrm>
          <a:prstGeom prst="rect">
            <a:avLst/>
          </a:prstGeom>
          <a:noFill/>
          <a:ln w="9525">
            <a:noFill/>
            <a:miter lim="800000"/>
            <a:headEnd/>
            <a:tailEnd/>
          </a:ln>
        </p:spPr>
        <p:txBody>
          <a:bodyPr lIns="90431" tIns="45226" rIns="90431" bIns="45226" anchor="b"/>
          <a:lstStyle/>
          <a:p>
            <a:pPr algn="r" defTabSz="905838" eaLnBrk="0" hangingPunct="0"/>
            <a:fld id="{D8F7B9EF-22F7-44DF-999E-1B22EFCFC5B2}" type="slidenum">
              <a:rPr lang="en-US" b="0">
                <a:latin typeface="Times New Roman" pitchFamily="18" charset="0"/>
              </a:rPr>
              <a:pPr algn="r" defTabSz="905838" eaLnBrk="0" hangingPunct="0"/>
              <a:t>16</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2" y="4389345"/>
            <a:ext cx="5184776" cy="4163804"/>
          </a:xfrm>
          <a:noFill/>
          <a:ln/>
        </p:spPr>
        <p:txBody>
          <a:bodyPr/>
          <a:lstStyle/>
          <a:p>
            <a:endParaRPr lang="en-US" dirty="0" smtClean="0"/>
          </a:p>
        </p:txBody>
      </p:sp>
    </p:spTree>
    <p:extLst>
      <p:ext uri="{BB962C8B-B14F-4D97-AF65-F5344CB8AC3E}">
        <p14:creationId xmlns:p14="http://schemas.microsoft.com/office/powerpoint/2010/main" val="728358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22</a:t>
            </a:fld>
            <a:endParaRPr lang="en-US" dirty="0"/>
          </a:p>
        </p:txBody>
      </p:sp>
    </p:spTree>
    <p:extLst>
      <p:ext uri="{BB962C8B-B14F-4D97-AF65-F5344CB8AC3E}">
        <p14:creationId xmlns:p14="http://schemas.microsoft.com/office/powerpoint/2010/main" val="2508401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23</a:t>
            </a:fld>
            <a:endParaRPr lang="en-US" dirty="0"/>
          </a:p>
        </p:txBody>
      </p:sp>
    </p:spTree>
    <p:extLst>
      <p:ext uri="{BB962C8B-B14F-4D97-AF65-F5344CB8AC3E}">
        <p14:creationId xmlns:p14="http://schemas.microsoft.com/office/powerpoint/2010/main" val="3059480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24</a:t>
            </a:fld>
            <a:endParaRPr lang="en-US" dirty="0"/>
          </a:p>
        </p:txBody>
      </p:sp>
    </p:spTree>
    <p:extLst>
      <p:ext uri="{BB962C8B-B14F-4D97-AF65-F5344CB8AC3E}">
        <p14:creationId xmlns:p14="http://schemas.microsoft.com/office/powerpoint/2010/main" val="3059480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25</a:t>
            </a:fld>
            <a:endParaRPr lang="en-US" dirty="0"/>
          </a:p>
        </p:txBody>
      </p:sp>
    </p:spTree>
    <p:extLst>
      <p:ext uri="{BB962C8B-B14F-4D97-AF65-F5344CB8AC3E}">
        <p14:creationId xmlns:p14="http://schemas.microsoft.com/office/powerpoint/2010/main" val="3059480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26</a:t>
            </a:fld>
            <a:endParaRPr lang="en-US" dirty="0"/>
          </a:p>
        </p:txBody>
      </p:sp>
    </p:spTree>
    <p:extLst>
      <p:ext uri="{BB962C8B-B14F-4D97-AF65-F5344CB8AC3E}">
        <p14:creationId xmlns:p14="http://schemas.microsoft.com/office/powerpoint/2010/main" val="2508401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descr="Quad_Health1.jpg"/>
          <p:cNvPicPr>
            <a:picLocks noChangeAspect="1"/>
          </p:cNvPicPr>
          <p:nvPr/>
        </p:nvPicPr>
        <p:blipFill>
          <a:blip r:embed="rId2" cstate="print"/>
          <a:stretch>
            <a:fillRect/>
          </a:stretch>
        </p:blipFill>
        <p:spPr>
          <a:xfrm>
            <a:off x="805786" y="1503108"/>
            <a:ext cx="2377440" cy="2377440"/>
          </a:xfrm>
          <a:prstGeom prst="rect">
            <a:avLst/>
          </a:prstGeom>
        </p:spPr>
      </p:pic>
      <p:sp>
        <p:nvSpPr>
          <p:cNvPr id="2" name="Title 1"/>
          <p:cNvSpPr>
            <a:spLocks noGrp="1"/>
          </p:cNvSpPr>
          <p:nvPr>
            <p:ph type="ctrTitle" hasCustomPrompt="1"/>
          </p:nvPr>
        </p:nvSpPr>
        <p:spPr>
          <a:xfrm>
            <a:off x="3448594" y="1887539"/>
            <a:ext cx="5009606" cy="550862"/>
          </a:xfrm>
        </p:spPr>
        <p:txBody>
          <a:bodyPr/>
          <a:lstStyle>
            <a:lvl1pPr>
              <a:defRPr/>
            </a:lvl1pPr>
          </a:lstStyle>
          <a:p>
            <a:r>
              <a:rPr lang="en-US" dirty="0" smtClean="0"/>
              <a:t>Insert Presentation Title Here</a:t>
            </a:r>
            <a:endParaRPr lang="en-US" dirty="0"/>
          </a:p>
        </p:txBody>
      </p:sp>
      <p:sp>
        <p:nvSpPr>
          <p:cNvPr id="3" name="Subtitle 2"/>
          <p:cNvSpPr>
            <a:spLocks noGrp="1"/>
          </p:cNvSpPr>
          <p:nvPr>
            <p:ph type="subTitle" idx="1" hasCustomPrompt="1"/>
          </p:nvPr>
        </p:nvSpPr>
        <p:spPr>
          <a:xfrm>
            <a:off x="3448594" y="2874933"/>
            <a:ext cx="5007426" cy="554067"/>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Subtitle Here</a:t>
            </a:r>
            <a:endParaRPr lang="en-US" dirty="0"/>
          </a:p>
        </p:txBody>
      </p:sp>
      <p:sp>
        <p:nvSpPr>
          <p:cNvPr id="9" name="Text Placeholder 8"/>
          <p:cNvSpPr>
            <a:spLocks noGrp="1"/>
          </p:cNvSpPr>
          <p:nvPr>
            <p:ph type="body" sz="quarter" idx="10" hasCustomPrompt="1"/>
          </p:nvPr>
        </p:nvSpPr>
        <p:spPr>
          <a:xfrm>
            <a:off x="3448594" y="5033736"/>
            <a:ext cx="4894262" cy="426538"/>
          </a:xfrm>
        </p:spPr>
        <p:txBody>
          <a:bodyPr>
            <a:normAutofit/>
          </a:bodyPr>
          <a:lstStyle>
            <a:lvl1pPr>
              <a:buNone/>
              <a:defRPr sz="1800">
                <a:solidFill>
                  <a:schemeClr val="tx2"/>
                </a:solidFill>
              </a:defRPr>
            </a:lvl1pPr>
          </a:lstStyle>
          <a:p>
            <a:pPr lvl="0"/>
            <a:r>
              <a:rPr lang="en-US" dirty="0" smtClean="0"/>
              <a:t>Insert Date Here (optional)</a:t>
            </a:r>
            <a:endParaRPr lang="en-US" dirty="0"/>
          </a:p>
        </p:txBody>
      </p:sp>
      <p:sp>
        <p:nvSpPr>
          <p:cNvPr id="13" name="Text Placeholder 12"/>
          <p:cNvSpPr>
            <a:spLocks noGrp="1"/>
          </p:cNvSpPr>
          <p:nvPr>
            <p:ph type="body" sz="quarter" idx="11" hasCustomPrompt="1"/>
          </p:nvPr>
        </p:nvSpPr>
        <p:spPr>
          <a:xfrm>
            <a:off x="3448594" y="4345895"/>
            <a:ext cx="4964112" cy="452437"/>
          </a:xfrm>
        </p:spPr>
        <p:txBody>
          <a:bodyPr/>
          <a:lstStyle>
            <a:lvl1pPr>
              <a:buNone/>
              <a:defRPr baseline="0">
                <a:solidFill>
                  <a:schemeClr val="accent1"/>
                </a:solidFill>
              </a:defRPr>
            </a:lvl1pPr>
          </a:lstStyle>
          <a:p>
            <a:pPr lvl="0"/>
            <a:r>
              <a:rPr lang="en-US" dirty="0" smtClean="0"/>
              <a:t>Insert Client Name Here (or delete block)</a:t>
            </a:r>
            <a:endParaRPr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with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2825" y="1887539"/>
            <a:ext cx="5259388" cy="550862"/>
          </a:xfrm>
        </p:spPr>
        <p:txBody>
          <a:bodyPr anchor="t">
            <a:normAutofit/>
          </a:bodyPr>
          <a:lstStyle>
            <a:lvl1pPr marL="0" indent="0" algn="l">
              <a:defRPr sz="2800" b="1" cap="none" baseline="0">
                <a:solidFill>
                  <a:schemeClr val="tx1"/>
                </a:solidFill>
              </a:defRPr>
            </a:lvl1pPr>
          </a:lstStyle>
          <a:p>
            <a:r>
              <a:rPr lang="en-US" dirty="0" smtClean="0"/>
              <a:t>Insert Section Divider Here</a:t>
            </a:r>
            <a:endParaRPr lang="en-US" dirty="0"/>
          </a:p>
        </p:txBody>
      </p:sp>
      <p:sp>
        <p:nvSpPr>
          <p:cNvPr id="3" name="Text Placeholder 2"/>
          <p:cNvSpPr>
            <a:spLocks noGrp="1"/>
          </p:cNvSpPr>
          <p:nvPr>
            <p:ph type="body" idx="1" hasCustomPrompt="1"/>
          </p:nvPr>
        </p:nvSpPr>
        <p:spPr>
          <a:xfrm>
            <a:off x="3552825" y="2906713"/>
            <a:ext cx="4941888" cy="522287"/>
          </a:xfrm>
        </p:spPr>
        <p:txBody>
          <a:bodyPr anchor="t" anchorCtr="0"/>
          <a:lstStyle>
            <a:lvl1pPr marL="0" indent="0">
              <a:buNone/>
              <a:defRPr sz="2200" b="0" i="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Insert Subtitle or Callout Text Here</a:t>
            </a:r>
          </a:p>
        </p:txBody>
      </p:sp>
      <p:sp>
        <p:nvSpPr>
          <p:cNvPr id="8" name="Picture Placeholder 28"/>
          <p:cNvSpPr>
            <a:spLocks noGrp="1"/>
          </p:cNvSpPr>
          <p:nvPr>
            <p:ph type="pic" sz="quarter" idx="13"/>
          </p:nvPr>
        </p:nvSpPr>
        <p:spPr>
          <a:xfrm>
            <a:off x="889000" y="1514920"/>
            <a:ext cx="1968500" cy="1968500"/>
          </a:xfrm>
          <a:solidFill>
            <a:schemeClr val="bg1"/>
          </a:solidFill>
          <a:ln w="50800">
            <a:noFill/>
          </a:ln>
          <a:effectLst>
            <a:outerShdw blurRad="50800" dist="38100" dir="2700000" algn="tl" rotWithShape="0">
              <a:prstClr val="black">
                <a:alpha val="40000"/>
              </a:prstClr>
            </a:outerShdw>
          </a:effectLst>
        </p:spPr>
        <p:txBody>
          <a:bodyPr/>
          <a:lstStyle>
            <a:lvl1pPr>
              <a:buNone/>
              <a:defRPr>
                <a:latin typeface="Calibri" pitchFamily="34" charset="0"/>
                <a:cs typeface="Calibri" pitchFamily="34" charset="0"/>
              </a:defRPr>
            </a:lvl1pPr>
          </a:lstStyle>
          <a:p>
            <a:r>
              <a:rPr lang="en-US" smtClean="0"/>
              <a:t>Click icon to add picture</a:t>
            </a:r>
            <a:endParaRPr lang="en-US" dirty="0"/>
          </a:p>
        </p:txBody>
      </p:sp>
      <p:sp>
        <p:nvSpPr>
          <p:cNvPr id="9" name="Text Placeholder 26"/>
          <p:cNvSpPr>
            <a:spLocks noGrp="1"/>
          </p:cNvSpPr>
          <p:nvPr>
            <p:ph type="body" sz="quarter" idx="11" hasCustomPrompt="1"/>
          </p:nvPr>
        </p:nvSpPr>
        <p:spPr>
          <a:xfrm>
            <a:off x="482600" y="3608966"/>
            <a:ext cx="2781300" cy="965200"/>
          </a:xfrm>
        </p:spPr>
        <p:txBody>
          <a:bodyPr anchor="t" anchorCtr="1"/>
          <a:lstStyle>
            <a:lvl1pPr marL="0" indent="0" algn="ctr">
              <a:buNone/>
              <a:defRPr lang="en-US" sz="1800" kern="0" baseline="0" dirty="0">
                <a:solidFill>
                  <a:srgbClr val="454539"/>
                </a:solidFill>
                <a:latin typeface="Calibri" pitchFamily="34" charset="0"/>
                <a:ea typeface="Calibri" pitchFamily="34" charset="0"/>
                <a:cs typeface="Calibri" pitchFamily="34" charset="0"/>
              </a:defRPr>
            </a:lvl1pPr>
          </a:lstStyle>
          <a:p>
            <a:pPr marL="0" lvl="0" indent="0" algn="ctr" rtl="0" eaLnBrk="1" fontAlgn="base" hangingPunct="1">
              <a:spcBef>
                <a:spcPct val="0"/>
              </a:spcBef>
              <a:spcAft>
                <a:spcPct val="0"/>
              </a:spcAft>
              <a:buClr>
                <a:srgbClr val="0067AB"/>
              </a:buClr>
              <a:buFont typeface="Wingdings" pitchFamily="2" charset="2"/>
              <a:buNone/>
            </a:pPr>
            <a:r>
              <a:rPr lang="en-US" dirty="0" smtClean="0"/>
              <a:t>Insert Name Here</a:t>
            </a:r>
            <a:endParaRPr lang="en-US" dirty="0"/>
          </a:p>
        </p:txBody>
      </p:sp>
      <p:sp>
        <p:nvSpPr>
          <p:cNvPr id="6" name="TextBox 5"/>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withou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6938" y="1887539"/>
            <a:ext cx="7915275" cy="550862"/>
          </a:xfrm>
        </p:spPr>
        <p:txBody>
          <a:bodyPr anchor="t">
            <a:normAutofit/>
          </a:bodyPr>
          <a:lstStyle>
            <a:lvl1pPr marL="0" indent="0" algn="l">
              <a:defRPr sz="2800" b="1" cap="none" baseline="0">
                <a:solidFill>
                  <a:schemeClr val="tx1"/>
                </a:solidFill>
              </a:defRPr>
            </a:lvl1pPr>
          </a:lstStyle>
          <a:p>
            <a:r>
              <a:rPr lang="en-US" dirty="0" smtClean="0"/>
              <a:t>Insert Section Divider Here</a:t>
            </a:r>
            <a:endParaRPr lang="en-US" dirty="0"/>
          </a:p>
        </p:txBody>
      </p:sp>
      <p:sp>
        <p:nvSpPr>
          <p:cNvPr id="3" name="Text Placeholder 2"/>
          <p:cNvSpPr>
            <a:spLocks noGrp="1"/>
          </p:cNvSpPr>
          <p:nvPr>
            <p:ph type="body" idx="1" hasCustomPrompt="1"/>
          </p:nvPr>
        </p:nvSpPr>
        <p:spPr>
          <a:xfrm>
            <a:off x="896938" y="2906713"/>
            <a:ext cx="7597775" cy="522287"/>
          </a:xfrm>
        </p:spPr>
        <p:txBody>
          <a:bodyPr anchor="t" anchorCtr="0"/>
          <a:lstStyle>
            <a:lvl1pPr marL="0" indent="0">
              <a:buNone/>
              <a:defRPr sz="2200" b="0" i="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Insert Subtitle or Callout Text Here</a:t>
            </a:r>
          </a:p>
        </p:txBody>
      </p:sp>
      <p:sp>
        <p:nvSpPr>
          <p:cNvPr id="5" name="TextBox 4"/>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013" y="458788"/>
            <a:ext cx="8586061" cy="504825"/>
          </a:xfrm>
        </p:spPr>
        <p:txBody>
          <a:bodyPr/>
          <a:lstStyle>
            <a:lvl1pPr>
              <a:defRPr/>
            </a:lvl1pPr>
          </a:lstStyle>
          <a:p>
            <a:r>
              <a:rPr lang="en-US" dirty="0" smtClean="0"/>
              <a:t>Insert Slide Title Here</a:t>
            </a:r>
            <a:endParaRPr lang="en-US" dirty="0"/>
          </a:p>
        </p:txBody>
      </p:sp>
      <p:sp>
        <p:nvSpPr>
          <p:cNvPr id="3" name="Content Placeholder 2"/>
          <p:cNvSpPr>
            <a:spLocks noGrp="1"/>
          </p:cNvSpPr>
          <p:nvPr>
            <p:ph idx="1" hasCustomPrompt="1"/>
          </p:nvPr>
        </p:nvSpPr>
        <p:spPr/>
        <p:txBody>
          <a:body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cxnSp>
        <p:nvCxnSpPr>
          <p:cNvPr id="9" name="Straight Connector 8"/>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7" name="TextBox 6"/>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Insert Slide Title Here</a:t>
            </a:r>
            <a:endParaRPr lang="en-US" dirty="0"/>
          </a:p>
        </p:txBody>
      </p:sp>
      <p:sp>
        <p:nvSpPr>
          <p:cNvPr id="3" name="Content Placeholder 2"/>
          <p:cNvSpPr>
            <a:spLocks noGrp="1"/>
          </p:cNvSpPr>
          <p:nvPr>
            <p:ph sz="half" idx="1" hasCustomPrompt="1"/>
          </p:nvPr>
        </p:nvSpPr>
        <p:spPr>
          <a:xfrm>
            <a:off x="227013" y="1268413"/>
            <a:ext cx="4038600" cy="459898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4" name="Content Placeholder 3"/>
          <p:cNvSpPr>
            <a:spLocks noGrp="1"/>
          </p:cNvSpPr>
          <p:nvPr>
            <p:ph sz="half" idx="2" hasCustomPrompt="1"/>
          </p:nvPr>
        </p:nvSpPr>
        <p:spPr>
          <a:xfrm>
            <a:off x="4572000" y="1268413"/>
            <a:ext cx="4038600" cy="459898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cxnSp>
        <p:nvCxnSpPr>
          <p:cNvPr id="10" name="Straight Connector 9"/>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11" name="Text Placeholder 8"/>
          <p:cNvSpPr>
            <a:spLocks noGrp="1"/>
          </p:cNvSpPr>
          <p:nvPr>
            <p:ph type="body" sz="quarter" idx="14" hasCustomPrompt="1"/>
          </p:nvPr>
        </p:nvSpPr>
        <p:spPr>
          <a:xfrm>
            <a:off x="228599" y="6189133"/>
            <a:ext cx="8623300"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2" name="TextBox 11"/>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sp>
        <p:nvSpPr>
          <p:cNvPr id="3" name="Text Placeholder 2"/>
          <p:cNvSpPr>
            <a:spLocks noGrp="1"/>
          </p:cNvSpPr>
          <p:nvPr>
            <p:ph type="body" idx="1"/>
          </p:nvPr>
        </p:nvSpPr>
        <p:spPr>
          <a:xfrm>
            <a:off x="338138" y="1268413"/>
            <a:ext cx="4040188" cy="639762"/>
          </a:xfrm>
        </p:spPr>
        <p:txBody>
          <a:bodyPr anchor="ctr" anchorCtr="1">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hasCustomPrompt="1"/>
          </p:nvPr>
        </p:nvSpPr>
        <p:spPr>
          <a:xfrm>
            <a:off x="338138" y="1908175"/>
            <a:ext cx="4040188" cy="3951288"/>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5" name="Text Placeholder 4"/>
          <p:cNvSpPr>
            <a:spLocks noGrp="1"/>
          </p:cNvSpPr>
          <p:nvPr>
            <p:ph type="body" sz="quarter" idx="3"/>
          </p:nvPr>
        </p:nvSpPr>
        <p:spPr>
          <a:xfrm>
            <a:off x="4572000" y="1268413"/>
            <a:ext cx="4041775" cy="639762"/>
          </a:xfrm>
        </p:spPr>
        <p:txBody>
          <a:bodyPr anchor="ctr" anchorCtr="1">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hasCustomPrompt="1"/>
          </p:nvPr>
        </p:nvSpPr>
        <p:spPr>
          <a:xfrm>
            <a:off x="4572000" y="1908175"/>
            <a:ext cx="4041775" cy="3951288"/>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cxnSp>
        <p:nvCxnSpPr>
          <p:cNvPr id="10" name="Straight Connector 9"/>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11"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13" name="Text Placeholder 8"/>
          <p:cNvSpPr>
            <a:spLocks noGrp="1"/>
          </p:cNvSpPr>
          <p:nvPr>
            <p:ph type="body" sz="quarter" idx="14" hasCustomPrompt="1"/>
          </p:nvPr>
        </p:nvSpPr>
        <p:spPr>
          <a:xfrm>
            <a:off x="228599" y="6189133"/>
            <a:ext cx="8623300"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4" name="TextBox 13"/>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cxnSp>
        <p:nvCxnSpPr>
          <p:cNvPr id="6" name="Straight Connector 5"/>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9" name="Text Placeholder 10"/>
          <p:cNvSpPr>
            <a:spLocks noGrp="1"/>
          </p:cNvSpPr>
          <p:nvPr>
            <p:ph type="body" sz="quarter" idx="14" hasCustomPrompt="1"/>
          </p:nvPr>
        </p:nvSpPr>
        <p:spPr>
          <a:xfrm>
            <a:off x="349249" y="1079864"/>
            <a:ext cx="8464551" cy="434612"/>
          </a:xfrm>
        </p:spPr>
        <p:txBody>
          <a:bodyPr anchor="t" anchorCtr="1"/>
          <a:lstStyle>
            <a:lvl1pPr marL="0" indent="0" algn="ctr">
              <a:spcBef>
                <a:spcPts val="0"/>
              </a:spcBef>
              <a:spcAft>
                <a:spcPts val="0"/>
              </a:spcAft>
              <a:buNone/>
              <a:defRPr sz="2400" b="1" i="0" kern="0" baseline="0">
                <a:solidFill>
                  <a:srgbClr val="302714"/>
                </a:solidFill>
                <a:latin typeface="Calibri" pitchFamily="34" charset="0"/>
                <a:cs typeface="Calibri" pitchFamily="34" charset="0"/>
              </a:defRPr>
            </a:lvl1pPr>
          </a:lstStyle>
          <a:p>
            <a:pPr lvl="0"/>
            <a:r>
              <a:rPr lang="en-US" dirty="0" smtClean="0"/>
              <a:t>Insert Chart or Table Title Here</a:t>
            </a:r>
          </a:p>
        </p:txBody>
      </p:sp>
      <p:sp>
        <p:nvSpPr>
          <p:cNvPr id="13" name="Content Placeholder 12"/>
          <p:cNvSpPr>
            <a:spLocks noGrp="1"/>
          </p:cNvSpPr>
          <p:nvPr>
            <p:ph sz="quarter" idx="15" hasCustomPrompt="1"/>
          </p:nvPr>
        </p:nvSpPr>
        <p:spPr>
          <a:xfrm>
            <a:off x="338138" y="1698171"/>
            <a:ext cx="8474075" cy="4372429"/>
          </a:xfrm>
        </p:spPr>
        <p:txBody>
          <a:bodyPr/>
          <a:lstStyle>
            <a:lvl1pPr>
              <a:buNone/>
              <a:defRPr baseline="0"/>
            </a:lvl1pPr>
          </a:lstStyle>
          <a:p>
            <a:pPr lvl="0"/>
            <a:r>
              <a:rPr lang="en-US" dirty="0" smtClean="0"/>
              <a:t>Click to Add Chart/Table/Graphic Here</a:t>
            </a:r>
            <a:endParaRPr lang="en-US" dirty="0"/>
          </a:p>
        </p:txBody>
      </p:sp>
      <p:sp>
        <p:nvSpPr>
          <p:cNvPr id="14" name="Text Placeholder 8"/>
          <p:cNvSpPr>
            <a:spLocks noGrp="1"/>
          </p:cNvSpPr>
          <p:nvPr>
            <p:ph type="body" sz="quarter" idx="16" hasCustomPrompt="1"/>
          </p:nvPr>
        </p:nvSpPr>
        <p:spPr>
          <a:xfrm>
            <a:off x="228599" y="6189133"/>
            <a:ext cx="8583614"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0" name="TextBox 9"/>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cxnSp>
        <p:nvCxnSpPr>
          <p:cNvPr id="6" name="Straight Connector 5"/>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9" name="TextBox 8"/>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amp;A or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8138" y="2473659"/>
            <a:ext cx="8474075" cy="824706"/>
          </a:xfrm>
        </p:spPr>
        <p:txBody>
          <a:bodyPr anchor="t">
            <a:noAutofit/>
          </a:bodyPr>
          <a:lstStyle>
            <a:lvl1pPr marL="0" indent="0" algn="ctr">
              <a:defRPr sz="4000" b="1" cap="none" baseline="0">
                <a:solidFill>
                  <a:schemeClr val="tx1"/>
                </a:solidFill>
              </a:defRPr>
            </a:lvl1pPr>
          </a:lstStyle>
          <a:p>
            <a:r>
              <a:rPr lang="en-US" dirty="0" smtClean="0"/>
              <a:t>Insert Q&amp;A or Thank You Here</a:t>
            </a:r>
            <a:endParaRPr lang="en-US" dirty="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pic>
        <p:nvPicPr>
          <p:cNvPr id="3" name="Picture 2" descr="ICF_block.tif"/>
          <p:cNvPicPr>
            <a:picLocks noChangeAspect="1"/>
          </p:cNvPicPr>
          <p:nvPr/>
        </p:nvPicPr>
        <p:blipFill>
          <a:blip r:embed="rId2" cstate="print"/>
          <a:stretch>
            <a:fillRect/>
          </a:stretch>
        </p:blipFill>
        <p:spPr>
          <a:xfrm>
            <a:off x="3735324" y="2195068"/>
            <a:ext cx="1673352" cy="1673352"/>
          </a:xfrm>
          <a:prstGeom prst="rect">
            <a:avLst/>
          </a:prstGeom>
        </p:spPr>
      </p:pic>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12408"/>
            <a:ext cx="2133600" cy="365125"/>
          </a:xfrm>
          <a:prstGeom prst="rect">
            <a:avLst/>
          </a:prstGeom>
        </p:spPr>
        <p:txBody>
          <a:bodyPr/>
          <a:lstStyle/>
          <a:p>
            <a:fld id="{2AF95478-7B24-417F-BFA3-4BB56EE7C28F}" type="datetime1">
              <a:rPr lang="en-US" smtClean="0"/>
              <a:pPr/>
              <a:t>12/16/2015</a:t>
            </a:fld>
            <a:endParaRPr lang="en-US" dirty="0"/>
          </a:p>
        </p:txBody>
      </p:sp>
      <p:sp>
        <p:nvSpPr>
          <p:cNvPr id="5" name="Footer Placeholder 4"/>
          <p:cNvSpPr>
            <a:spLocks noGrp="1"/>
          </p:cNvSpPr>
          <p:nvPr>
            <p:ph type="ftr" sz="quarter" idx="11"/>
          </p:nvPr>
        </p:nvSpPr>
        <p:spPr>
          <a:xfrm>
            <a:off x="2831123" y="6312408"/>
            <a:ext cx="3481754"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12408"/>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172348679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EFE5C45-EA4E-4A1C-8ADE-077736822614}" type="datetime1">
              <a:rPr lang="en-US" smtClean="0"/>
              <a:pPr/>
              <a:t>12/16/2015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2119200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1FA921-D0F5-4A18-B03F-8E1B09545AC6}" type="datetime1">
              <a:rPr lang="en-US" smtClean="0"/>
              <a:pPr/>
              <a:t>12/16/2015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2243110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egular Slide">
    <p:spTree>
      <p:nvGrpSpPr>
        <p:cNvPr id="1" name=""/>
        <p:cNvGrpSpPr/>
        <p:nvPr/>
      </p:nvGrpSpPr>
      <p:grpSpPr>
        <a:xfrm>
          <a:off x="0" y="0"/>
          <a:ext cx="0" cy="0"/>
          <a:chOff x="0" y="0"/>
          <a:chExt cx="0" cy="0"/>
        </a:xfrm>
      </p:grpSpPr>
      <p:sp>
        <p:nvSpPr>
          <p:cNvPr id="14" name="Title 13"/>
          <p:cNvSpPr>
            <a:spLocks noGrp="1"/>
          </p:cNvSpPr>
          <p:nvPr>
            <p:ph type="title"/>
          </p:nvPr>
        </p:nvSpPr>
        <p:spPr>
          <a:xfrm>
            <a:off x="0" y="0"/>
            <a:ext cx="9144000" cy="595747"/>
          </a:xfrm>
          <a:prstGeom prst="rect">
            <a:avLst/>
          </a:prstGeom>
          <a:solidFill>
            <a:schemeClr val="accent2"/>
          </a:solidFill>
        </p:spPr>
        <p:txBody>
          <a:bodyPr anchor="ctr" anchorCtr="0"/>
          <a:lstStyle>
            <a:lvl1pPr algn="l">
              <a:defRPr sz="2400" b="1">
                <a:solidFill>
                  <a:schemeClr val="bg1"/>
                </a:solidFill>
              </a:defRPr>
            </a:lvl1pPr>
          </a:lstStyle>
          <a:p>
            <a:r>
              <a:rPr lang="en-US" dirty="0" smtClean="0"/>
              <a:t>Click to edit Master title style</a:t>
            </a:r>
            <a:endParaRPr lang="en-US" dirty="0"/>
          </a:p>
        </p:txBody>
      </p:sp>
      <p:sp>
        <p:nvSpPr>
          <p:cNvPr id="8" name="Text Placeholder 7"/>
          <p:cNvSpPr>
            <a:spLocks noGrp="1"/>
          </p:cNvSpPr>
          <p:nvPr>
            <p:ph type="body" sz="quarter" idx="10"/>
          </p:nvPr>
        </p:nvSpPr>
        <p:spPr>
          <a:xfrm>
            <a:off x="55988" y="762141"/>
            <a:ext cx="8894048" cy="1399167"/>
          </a:xfrm>
          <a:prstGeom prst="rect">
            <a:avLst/>
          </a:prstGeom>
        </p:spPr>
        <p:txBody>
          <a:bodyPr/>
          <a:lstStyle>
            <a:lvl1pPr marL="166688" indent="-166688">
              <a:spcAft>
                <a:spcPts val="1200"/>
              </a:spcAft>
              <a:buClr>
                <a:schemeClr val="accent2"/>
              </a:buClr>
              <a:buFont typeface="Wingdings" pitchFamily="2" charset="2"/>
              <a:buChar char="§"/>
              <a:defRPr sz="1600"/>
            </a:lvl1pPr>
            <a:lvl2pPr marL="623888" indent="-166688">
              <a:spcAft>
                <a:spcPts val="1200"/>
              </a:spcAft>
              <a:buClr>
                <a:schemeClr val="accent2"/>
              </a:buClr>
              <a:defRPr sz="1600"/>
            </a:lvl2pPr>
            <a:lvl3pPr marL="1081088" indent="-166688">
              <a:spcAft>
                <a:spcPts val="1200"/>
              </a:spcAft>
              <a:buClr>
                <a:schemeClr val="accent2"/>
              </a:buClr>
              <a:buFont typeface="Arial" pitchFamily="34" charset="0"/>
              <a:buChar cha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974717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013" y="458788"/>
            <a:ext cx="8585200" cy="504825"/>
          </a:xfrm>
          <a:prstGeom prst="rect">
            <a:avLst/>
          </a:prstGeom>
        </p:spPr>
        <p:txBody>
          <a:bodyPr vert="horz" lIns="91440" tIns="45720" rIns="91440" bIns="45720" rtlCol="0" anchor="ctr">
            <a:normAutofit/>
          </a:bodyPr>
          <a:lstStyle/>
          <a:p>
            <a:r>
              <a:rPr lang="en-US" dirty="0" smtClean="0"/>
              <a:t>Insert Slide Title Here</a:t>
            </a:r>
            <a:endParaRPr lang="en-US" dirty="0"/>
          </a:p>
        </p:txBody>
      </p:sp>
      <p:sp>
        <p:nvSpPr>
          <p:cNvPr id="3" name="Text Placeholder 2"/>
          <p:cNvSpPr>
            <a:spLocks noGrp="1"/>
          </p:cNvSpPr>
          <p:nvPr>
            <p:ph type="body" idx="1"/>
          </p:nvPr>
        </p:nvSpPr>
        <p:spPr>
          <a:xfrm>
            <a:off x="227013" y="1268414"/>
            <a:ext cx="8585200" cy="4857750"/>
          </a:xfrm>
          <a:prstGeom prst="rect">
            <a:avLst/>
          </a:prstGeom>
        </p:spPr>
        <p:txBody>
          <a:bodyPr vert="horz" lIns="91440" tIns="45720" rIns="91440" bIns="45720" rtlCol="0">
            <a:normAutofit/>
          </a:body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pic>
        <p:nvPicPr>
          <p:cNvPr id="7" name="Picture 6" descr="icf tagline footer bar 2-28-12.png"/>
          <p:cNvPicPr>
            <a:picLocks noChangeAspect="1"/>
          </p:cNvPicPr>
          <p:nvPr/>
        </p:nvPicPr>
        <p:blipFill>
          <a:blip r:embed="rId17" cstate="print"/>
          <a:stretch>
            <a:fillRect/>
          </a:stretch>
        </p:blipFill>
        <p:spPr>
          <a:xfrm>
            <a:off x="0" y="6550749"/>
            <a:ext cx="9144000" cy="32308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635375"/>
            <a:ext cx="7772400" cy="1470025"/>
          </a:xfrm>
        </p:spPr>
        <p:txBody>
          <a:bodyPr/>
          <a:lstStyle/>
          <a:p>
            <a:pPr algn="ctr"/>
            <a:r>
              <a:rPr lang="en-US" dirty="0" smtClean="0"/>
              <a:t>2015 </a:t>
            </a:r>
            <a:r>
              <a:rPr lang="en-US" dirty="0"/>
              <a:t>VA MEMORIAL PRODUCTS SURVEY</a:t>
            </a:r>
          </a:p>
        </p:txBody>
      </p:sp>
      <p:sp>
        <p:nvSpPr>
          <p:cNvPr id="3" name="Subtitle 2"/>
          <p:cNvSpPr>
            <a:spLocks noGrp="1"/>
          </p:cNvSpPr>
          <p:nvPr>
            <p:ph type="subTitle" idx="1"/>
          </p:nvPr>
        </p:nvSpPr>
        <p:spPr>
          <a:xfrm>
            <a:off x="1371600" y="5105400"/>
            <a:ext cx="6400800" cy="1295400"/>
          </a:xfrm>
        </p:spPr>
        <p:txBody>
          <a:bodyPr/>
          <a:lstStyle/>
          <a:p>
            <a:r>
              <a:rPr lang="en-US" dirty="0" smtClean="0"/>
              <a:t>NATIONAL FINDINGS</a:t>
            </a:r>
          </a:p>
          <a:p>
            <a:r>
              <a:rPr lang="en-US" sz="2400" smtClean="0">
                <a:solidFill>
                  <a:schemeClr val="bg1">
                    <a:lumMod val="50000"/>
                  </a:schemeClr>
                </a:solidFill>
              </a:rPr>
              <a:t>December 18, </a:t>
            </a:r>
            <a:r>
              <a:rPr lang="en-US" sz="2400" dirty="0" smtClean="0">
                <a:solidFill>
                  <a:schemeClr val="bg1">
                    <a:lumMod val="50000"/>
                  </a:schemeClr>
                </a:solidFill>
              </a:rPr>
              <a:t>2015</a:t>
            </a:r>
            <a:endParaRPr lang="en-US" sz="2400" dirty="0">
              <a:solidFill>
                <a:schemeClr val="bg1">
                  <a:lumMod val="50000"/>
                </a:schemeClr>
              </a:solidFill>
            </a:endParaRPr>
          </a:p>
        </p:txBody>
      </p:sp>
      <p:pic>
        <p:nvPicPr>
          <p:cNvPr id="4" name="Picture 3" descr="Logoblue"/>
          <p:cNvPicPr/>
          <p:nvPr/>
        </p:nvPicPr>
        <p:blipFill>
          <a:blip r:embed="rId3" cstate="print"/>
          <a:srcRect/>
          <a:stretch>
            <a:fillRect/>
          </a:stretch>
        </p:blipFill>
        <p:spPr bwMode="auto">
          <a:xfrm>
            <a:off x="3276600" y="1600200"/>
            <a:ext cx="2277110" cy="2255520"/>
          </a:xfrm>
          <a:prstGeom prst="rect">
            <a:avLst/>
          </a:prstGeom>
          <a:noFill/>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9000" y="5029200"/>
            <a:ext cx="1409700" cy="1409700"/>
          </a:xfrm>
          <a:prstGeom prst="rect">
            <a:avLst/>
          </a:prstGeom>
        </p:spPr>
      </p:pic>
      <p:sp>
        <p:nvSpPr>
          <p:cNvPr id="9"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a:t>
            </a:fld>
            <a:endParaRPr lang="en-US" dirty="0">
              <a:solidFill>
                <a:schemeClr val="bg1"/>
              </a:solidFill>
            </a:endParaRPr>
          </a:p>
        </p:txBody>
      </p:sp>
      <p:sp>
        <p:nvSpPr>
          <p:cNvPr id="10" name="Title 1"/>
          <p:cNvSpPr txBox="1">
            <a:spLocks/>
          </p:cNvSpPr>
          <p:nvPr/>
        </p:nvSpPr>
        <p:spPr>
          <a:xfrm>
            <a:off x="752554" y="10076"/>
            <a:ext cx="77724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en-US" dirty="0" smtClean="0"/>
              <a:t>U.S. Department of Veterans Affairs</a:t>
            </a:r>
          </a:p>
          <a:p>
            <a:pPr algn="ctr"/>
            <a:r>
              <a:rPr lang="en-US" dirty="0" smtClean="0"/>
              <a:t>National Cemetery Administration</a:t>
            </a:r>
            <a:endParaRPr lang="en-US" dirty="0"/>
          </a:p>
        </p:txBody>
      </p:sp>
    </p:spTree>
    <p:extLst>
      <p:ext uri="{BB962C8B-B14F-4D97-AF65-F5344CB8AC3E}">
        <p14:creationId xmlns:p14="http://schemas.microsoft.com/office/powerpoint/2010/main" val="2084724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76200"/>
            <a:ext cx="8585200" cy="504825"/>
          </a:xfrm>
        </p:spPr>
        <p:txBody>
          <a:bodyPr>
            <a:normAutofit fontScale="90000"/>
          </a:bodyPr>
          <a:lstStyle/>
          <a:p>
            <a:r>
              <a:rPr lang="en-US" dirty="0" smtClean="0"/>
              <a:t>Briefing Agenda</a:t>
            </a:r>
            <a:endParaRPr lang="en-US" dirty="0"/>
          </a:p>
        </p:txBody>
      </p:sp>
      <p:sp>
        <p:nvSpPr>
          <p:cNvPr id="3" name="Content Placeholder 2"/>
          <p:cNvSpPr>
            <a:spLocks noGrp="1"/>
          </p:cNvSpPr>
          <p:nvPr>
            <p:ph idx="1"/>
          </p:nvPr>
        </p:nvSpPr>
        <p:spPr>
          <a:xfrm>
            <a:off x="227013" y="685800"/>
            <a:ext cx="8585200" cy="5638800"/>
          </a:xfrm>
        </p:spPr>
        <p:txBody>
          <a:bodyPr>
            <a:normAutofit/>
          </a:bodyPr>
          <a:lstStyle/>
          <a:p>
            <a:pPr>
              <a:lnSpc>
                <a:spcPct val="120000"/>
              </a:lnSpc>
              <a:spcBef>
                <a:spcPts val="0"/>
              </a:spcBef>
            </a:pPr>
            <a:r>
              <a:rPr lang="en-US" b="0" dirty="0" smtClean="0"/>
              <a:t>Overview</a:t>
            </a:r>
          </a:p>
          <a:p>
            <a:pPr>
              <a:lnSpc>
                <a:spcPct val="120000"/>
              </a:lnSpc>
              <a:spcBef>
                <a:spcPts val="0"/>
              </a:spcBef>
            </a:pPr>
            <a:r>
              <a:rPr lang="en-US" b="0" dirty="0" smtClean="0"/>
              <a:t>Strategic Performance Measures</a:t>
            </a:r>
          </a:p>
          <a:p>
            <a:pPr>
              <a:lnSpc>
                <a:spcPct val="120000"/>
              </a:lnSpc>
              <a:spcBef>
                <a:spcPts val="0"/>
              </a:spcBef>
            </a:pPr>
            <a:r>
              <a:rPr lang="en-US" b="0" dirty="0" smtClean="0"/>
              <a:t>Key Findings</a:t>
            </a:r>
          </a:p>
          <a:p>
            <a:pPr>
              <a:lnSpc>
                <a:spcPct val="120000"/>
              </a:lnSpc>
              <a:spcBef>
                <a:spcPts val="0"/>
              </a:spcBef>
            </a:pPr>
            <a:r>
              <a:rPr lang="en-US" b="0" dirty="0" smtClean="0"/>
              <a:t>Improvement Analysis</a:t>
            </a:r>
          </a:p>
          <a:p>
            <a:pPr>
              <a:lnSpc>
                <a:spcPct val="120000"/>
              </a:lnSpc>
              <a:spcBef>
                <a:spcPts val="0"/>
              </a:spcBef>
            </a:pPr>
            <a:r>
              <a:rPr lang="en-US" b="0" dirty="0" smtClean="0"/>
              <a:t>Conclusions/Recommendations</a:t>
            </a:r>
          </a:p>
          <a:p>
            <a:pPr>
              <a:lnSpc>
                <a:spcPct val="120000"/>
              </a:lnSpc>
              <a:spcBef>
                <a:spcPts val="0"/>
              </a:spcBef>
            </a:pPr>
            <a:r>
              <a:rPr lang="en-US" b="0" dirty="0" smtClean="0"/>
              <a:t>Discussion/Questions</a:t>
            </a:r>
          </a:p>
          <a:p>
            <a:pPr lvl="1"/>
            <a:endParaRPr lang="en-US" dirty="0" smtClean="0"/>
          </a:p>
          <a:p>
            <a:pPr lvl="1"/>
            <a:endParaRPr lang="en-US" dirty="0" smtClean="0"/>
          </a:p>
          <a:p>
            <a:endParaRPr lang="en-US" dirty="0"/>
          </a:p>
        </p:txBody>
      </p:sp>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691188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Overview</a:t>
            </a:r>
            <a:endParaRPr lang="en-US" sz="3200" dirty="0"/>
          </a:p>
        </p:txBody>
      </p:sp>
      <p:sp>
        <p:nvSpPr>
          <p:cNvPr id="3"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46384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762000"/>
          </a:xfrm>
        </p:spPr>
        <p:txBody>
          <a:bodyPr>
            <a:normAutofit/>
          </a:bodyPr>
          <a:lstStyle/>
          <a:p>
            <a:r>
              <a:rPr lang="en-US" sz="2500" b="1" dirty="0" smtClean="0"/>
              <a:t>Executive Summary</a:t>
            </a:r>
            <a:endParaRPr lang="en-US" sz="2500" b="1" dirty="0"/>
          </a:p>
        </p:txBody>
      </p:sp>
      <p:sp>
        <p:nvSpPr>
          <p:cNvPr id="3" name="Content Placeholder 2"/>
          <p:cNvSpPr>
            <a:spLocks noGrp="1"/>
          </p:cNvSpPr>
          <p:nvPr>
            <p:ph idx="1"/>
          </p:nvPr>
        </p:nvSpPr>
        <p:spPr>
          <a:xfrm>
            <a:off x="304800" y="533400"/>
            <a:ext cx="8610600" cy="6019800"/>
          </a:xfrm>
          <a:noFill/>
        </p:spPr>
        <p:txBody>
          <a:bodyPr>
            <a:normAutofit fontScale="77500" lnSpcReduction="20000"/>
          </a:bodyPr>
          <a:lstStyle/>
          <a:p>
            <a:r>
              <a:rPr lang="en-US" sz="2000" dirty="0" smtClean="0"/>
              <a:t>We have data from 2013 and 2014 for trend comparisons.</a:t>
            </a:r>
          </a:p>
          <a:p>
            <a:r>
              <a:rPr lang="en-US" sz="2000" dirty="0" smtClean="0"/>
              <a:t>Overall, </a:t>
            </a:r>
            <a:r>
              <a:rPr lang="en-US" dirty="0" smtClean="0"/>
              <a:t>89</a:t>
            </a:r>
            <a:r>
              <a:rPr lang="en-US" sz="2000" dirty="0" smtClean="0"/>
              <a:t> percent of all respondents (90% of </a:t>
            </a:r>
            <a:r>
              <a:rPr lang="en-US" sz="2000" dirty="0" smtClean="0"/>
              <a:t>Next of Kin </a:t>
            </a:r>
            <a:r>
              <a:rPr lang="en-US" sz="2000" dirty="0" smtClean="0"/>
              <a:t>and </a:t>
            </a:r>
            <a:r>
              <a:rPr lang="en-US" dirty="0" smtClean="0"/>
              <a:t>88</a:t>
            </a:r>
            <a:r>
              <a:rPr lang="en-US" sz="2000" dirty="0" smtClean="0"/>
              <a:t>% of </a:t>
            </a:r>
            <a:r>
              <a:rPr lang="en-US" sz="2000" dirty="0" smtClean="0"/>
              <a:t>Funeral Directors) </a:t>
            </a:r>
            <a:r>
              <a:rPr lang="en-US" sz="2000" dirty="0" smtClean="0"/>
              <a:t>were very or somewhat satisfied with their experiences with the VA Memorial Programs Service products and services</a:t>
            </a:r>
          </a:p>
          <a:p>
            <a:r>
              <a:rPr lang="en-US" dirty="0"/>
              <a:t>Strategic Performance Measures</a:t>
            </a:r>
          </a:p>
          <a:p>
            <a:pPr lvl="1"/>
            <a:r>
              <a:rPr lang="en-US" dirty="0" smtClean="0"/>
              <a:t>91</a:t>
            </a:r>
            <a:r>
              <a:rPr lang="en-US" sz="1800" dirty="0" smtClean="0"/>
              <a:t> percent of all respondents (93% of </a:t>
            </a:r>
            <a:r>
              <a:rPr lang="en-US" sz="1800" dirty="0" smtClean="0"/>
              <a:t>Next of Kin </a:t>
            </a:r>
            <a:r>
              <a:rPr lang="en-US" sz="1800" dirty="0" smtClean="0"/>
              <a:t>and 91% of </a:t>
            </a:r>
            <a:r>
              <a:rPr lang="en-US" sz="1800" dirty="0" smtClean="0"/>
              <a:t>Funeral Directors) </a:t>
            </a:r>
            <a:r>
              <a:rPr lang="en-US" sz="1800" dirty="0" smtClean="0"/>
              <a:t>agreed or strongly agreed the overall quality of the VA headstones, markers, or medallions they received was excellent</a:t>
            </a:r>
          </a:p>
          <a:p>
            <a:pPr lvl="1"/>
            <a:r>
              <a:rPr lang="en-US" dirty="0" smtClean="0"/>
              <a:t>89 percent of </a:t>
            </a:r>
            <a:r>
              <a:rPr lang="en-US" dirty="0" smtClean="0"/>
              <a:t>Next of Kin </a:t>
            </a:r>
            <a:r>
              <a:rPr lang="en-US" dirty="0" smtClean="0"/>
              <a:t>agreed or strongly agreed that the overall quality of the Presidential Memorial Certificate (PMC) was excellent.</a:t>
            </a:r>
            <a:endParaRPr lang="en-US" sz="1800" dirty="0" smtClean="0"/>
          </a:p>
          <a:p>
            <a:r>
              <a:rPr lang="en-US" dirty="0" smtClean="0"/>
              <a:t>Key Findings</a:t>
            </a:r>
          </a:p>
          <a:p>
            <a:pPr lvl="1"/>
            <a:r>
              <a:rPr lang="en-US" dirty="0" smtClean="0"/>
              <a:t>94 percent of </a:t>
            </a:r>
            <a:r>
              <a:rPr lang="en-US" dirty="0" smtClean="0"/>
              <a:t>Next of Kin </a:t>
            </a:r>
            <a:r>
              <a:rPr lang="en-US" dirty="0" smtClean="0"/>
              <a:t>and 89% of </a:t>
            </a:r>
            <a:r>
              <a:rPr lang="en-US" dirty="0" smtClean="0"/>
              <a:t>Funeral Directors </a:t>
            </a:r>
            <a:r>
              <a:rPr lang="en-US" dirty="0" smtClean="0"/>
              <a:t>reported being satisfied with the service received from a NCA Customer Service Representative. Satisfaction was significantly greater for </a:t>
            </a:r>
            <a:r>
              <a:rPr lang="en-US" dirty="0" smtClean="0"/>
              <a:t>Funeral Directors </a:t>
            </a:r>
            <a:r>
              <a:rPr lang="en-US" dirty="0" smtClean="0"/>
              <a:t>that spoke directly to a NCA representative.</a:t>
            </a:r>
          </a:p>
          <a:p>
            <a:pPr lvl="1"/>
            <a:r>
              <a:rPr lang="en-US" dirty="0" smtClean="0"/>
              <a:t>Consistent with 2013 and 2014, the </a:t>
            </a:r>
            <a:r>
              <a:rPr lang="en-US" dirty="0"/>
              <a:t>lowest satisfaction rating </a:t>
            </a:r>
            <a:r>
              <a:rPr lang="en-US" dirty="0" smtClean="0"/>
              <a:t>received </a:t>
            </a:r>
            <a:r>
              <a:rPr lang="en-US" dirty="0"/>
              <a:t>across any quality area of the headstones or makers was the inscription </a:t>
            </a:r>
            <a:r>
              <a:rPr lang="en-US" dirty="0" smtClean="0"/>
              <a:t>depth (78% in 2015).</a:t>
            </a:r>
          </a:p>
          <a:p>
            <a:pPr lvl="1"/>
            <a:r>
              <a:rPr lang="en-US" dirty="0" smtClean="0"/>
              <a:t>Unexpected costs of more than $100 had a significant impact on the overall satisfaction of </a:t>
            </a:r>
            <a:r>
              <a:rPr lang="en-US" dirty="0" smtClean="0"/>
              <a:t>Next of Kin.</a:t>
            </a:r>
            <a:endParaRPr lang="en-US" dirty="0"/>
          </a:p>
          <a:p>
            <a:r>
              <a:rPr lang="en-US" dirty="0" smtClean="0"/>
              <a:t>Improvement Analysis</a:t>
            </a:r>
            <a:endParaRPr lang="en-US" dirty="0"/>
          </a:p>
          <a:p>
            <a:pPr lvl="1"/>
            <a:r>
              <a:rPr lang="en-US" dirty="0"/>
              <a:t>An analysis of respondent satisfaction and importance identified the following areas for improvement:</a:t>
            </a:r>
          </a:p>
          <a:p>
            <a:pPr lvl="2"/>
            <a:r>
              <a:rPr lang="en-US" sz="1800" dirty="0" smtClean="0"/>
              <a:t>Next of Kin </a:t>
            </a:r>
            <a:r>
              <a:rPr lang="en-US" sz="1800" dirty="0"/>
              <a:t>– </a:t>
            </a:r>
            <a:r>
              <a:rPr lang="en-US" sz="1800" dirty="0" smtClean="0"/>
              <a:t>time it took to receive the headstone/marker/medallion</a:t>
            </a:r>
          </a:p>
          <a:p>
            <a:pPr lvl="2"/>
            <a:r>
              <a:rPr lang="en-US" sz="1800" dirty="0" smtClean="0"/>
              <a:t>Funeral Directors </a:t>
            </a:r>
            <a:r>
              <a:rPr lang="en-US" sz="1800" dirty="0"/>
              <a:t>– timeliness of getting problems </a:t>
            </a:r>
            <a:r>
              <a:rPr lang="en-US" sz="1800" dirty="0" smtClean="0"/>
              <a:t>resolved</a:t>
            </a:r>
          </a:p>
          <a:p>
            <a:pPr lvl="1"/>
            <a:r>
              <a:rPr lang="en-US" dirty="0"/>
              <a:t>Multiple items were identified as being related to the respective Funeral Director and </a:t>
            </a:r>
            <a:r>
              <a:rPr lang="en-US" dirty="0" smtClean="0"/>
              <a:t>Next of Kin </a:t>
            </a:r>
            <a:r>
              <a:rPr lang="en-US" dirty="0" smtClean="0"/>
              <a:t>strategic performance measures </a:t>
            </a:r>
            <a:r>
              <a:rPr lang="en-US" dirty="0"/>
              <a:t>including experience with headstone/marker/medallion issues, and satisfaction with </a:t>
            </a:r>
            <a:r>
              <a:rPr lang="en-US" dirty="0" smtClean="0"/>
              <a:t>the </a:t>
            </a:r>
            <a:r>
              <a:rPr lang="en-US" dirty="0"/>
              <a:t>ordering </a:t>
            </a:r>
            <a:r>
              <a:rPr lang="en-US" dirty="0" smtClean="0"/>
              <a:t>process.</a:t>
            </a:r>
            <a:endParaRPr lang="en-US" dirty="0"/>
          </a:p>
        </p:txBody>
      </p:sp>
      <p:sp>
        <p:nvSpPr>
          <p:cNvPr id="4"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3108073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838200"/>
          </a:xfrm>
        </p:spPr>
        <p:txBody>
          <a:bodyPr>
            <a:normAutofit/>
          </a:bodyPr>
          <a:lstStyle/>
          <a:p>
            <a:r>
              <a:rPr lang="en-US" sz="2500" b="1" dirty="0" smtClean="0"/>
              <a:t>Survey Background</a:t>
            </a:r>
            <a:endParaRPr lang="en-US" sz="2500" b="1" dirty="0"/>
          </a:p>
        </p:txBody>
      </p:sp>
      <p:sp>
        <p:nvSpPr>
          <p:cNvPr id="3" name="Content Placeholder 2"/>
          <p:cNvSpPr>
            <a:spLocks noGrp="1"/>
          </p:cNvSpPr>
          <p:nvPr>
            <p:ph idx="1"/>
          </p:nvPr>
        </p:nvSpPr>
        <p:spPr>
          <a:xfrm>
            <a:off x="381000" y="609600"/>
            <a:ext cx="8458200" cy="5943600"/>
          </a:xfrm>
        </p:spPr>
        <p:txBody>
          <a:bodyPr>
            <a:normAutofit/>
          </a:bodyPr>
          <a:lstStyle/>
          <a:p>
            <a:pPr>
              <a:spcAft>
                <a:spcPts val="150"/>
              </a:spcAft>
            </a:pPr>
            <a:r>
              <a:rPr lang="en-US" sz="2000" b="0" dirty="0" smtClean="0"/>
              <a:t>The purpose of the survey is to better assess customer awareness, knowledge, and satisfaction with products and services provided by NCA’s Memorial Programs Service.</a:t>
            </a:r>
          </a:p>
          <a:p>
            <a:r>
              <a:rPr lang="en-US" b="0" dirty="0"/>
              <a:t>The survey collects data from family members of recently deceased Veterans and the </a:t>
            </a:r>
            <a:r>
              <a:rPr lang="en-US" b="0" dirty="0" smtClean="0"/>
              <a:t>Funeral Directors </a:t>
            </a:r>
            <a:r>
              <a:rPr lang="en-US" b="0" dirty="0"/>
              <a:t>who serve those families at national cemeteries</a:t>
            </a:r>
          </a:p>
          <a:p>
            <a:pPr>
              <a:spcAft>
                <a:spcPts val="150"/>
              </a:spcAft>
            </a:pPr>
            <a:r>
              <a:rPr lang="en-US" sz="2000" b="0" dirty="0" smtClean="0"/>
              <a:t>The survey targets several key areas in satisfaction: Information and Communication, and Quality of Products and </a:t>
            </a:r>
            <a:r>
              <a:rPr lang="en-US" b="0" dirty="0" smtClean="0"/>
              <a:t>S</a:t>
            </a:r>
            <a:r>
              <a:rPr lang="en-US" sz="2000" b="0" dirty="0" smtClean="0"/>
              <a:t>ervices</a:t>
            </a:r>
          </a:p>
          <a:p>
            <a:pPr>
              <a:spcAft>
                <a:spcPts val="150"/>
              </a:spcAft>
            </a:pPr>
            <a:r>
              <a:rPr lang="en-US" sz="2000" b="0" dirty="0" smtClean="0"/>
              <a:t>The 2015 </a:t>
            </a:r>
            <a:r>
              <a:rPr lang="en-US" sz="2000" b="0" dirty="0"/>
              <a:t>survey represents the </a:t>
            </a:r>
            <a:r>
              <a:rPr lang="en-US" b="0" dirty="0" smtClean="0"/>
              <a:t>sixth</a:t>
            </a:r>
            <a:r>
              <a:rPr lang="en-US" sz="2000" b="0" dirty="0" smtClean="0"/>
              <a:t> full administration </a:t>
            </a:r>
            <a:r>
              <a:rPr lang="en-US" sz="2000" b="0" dirty="0"/>
              <a:t>of this customer satisfaction </a:t>
            </a:r>
            <a:r>
              <a:rPr lang="en-US" sz="2000" b="0" dirty="0" smtClean="0"/>
              <a:t>survey.</a:t>
            </a:r>
          </a:p>
          <a:p>
            <a:pPr lvl="1">
              <a:spcAft>
                <a:spcPts val="150"/>
              </a:spcAft>
            </a:pPr>
            <a:r>
              <a:rPr lang="en-US" dirty="0"/>
              <a:t>T</a:t>
            </a:r>
            <a:r>
              <a:rPr lang="en-US" sz="1800" dirty="0" smtClean="0"/>
              <a:t>hree new </a:t>
            </a:r>
            <a:r>
              <a:rPr lang="en-US" sz="1800" dirty="0"/>
              <a:t>questions were </a:t>
            </a:r>
            <a:r>
              <a:rPr lang="en-US" sz="1800" dirty="0" smtClean="0"/>
              <a:t>added to and one question dropped from the </a:t>
            </a:r>
            <a:r>
              <a:rPr lang="en-US" sz="1800" dirty="0" smtClean="0"/>
              <a:t>Next of Kin </a:t>
            </a:r>
            <a:r>
              <a:rPr lang="en-US" sz="1800" dirty="0" smtClean="0"/>
              <a:t>survey. Text and response options wer</a:t>
            </a:r>
            <a:r>
              <a:rPr lang="en-US" dirty="0" smtClean="0"/>
              <a:t>e also edited for six</a:t>
            </a:r>
            <a:r>
              <a:rPr lang="en-US" sz="1800" dirty="0" smtClean="0"/>
              <a:t> questions.</a:t>
            </a:r>
          </a:p>
          <a:p>
            <a:pPr lvl="1">
              <a:spcAft>
                <a:spcPts val="150"/>
              </a:spcAft>
            </a:pPr>
            <a:r>
              <a:rPr lang="en-US" sz="1800" dirty="0" smtClean="0"/>
              <a:t>One new question was added to and one was dropped from the Funeral Director survey. Two questions were truncated into one, and text and response options were also edited for </a:t>
            </a:r>
            <a:r>
              <a:rPr lang="en-US" dirty="0" smtClean="0"/>
              <a:t>seven </a:t>
            </a:r>
            <a:r>
              <a:rPr lang="en-US" sz="1800" dirty="0" smtClean="0"/>
              <a:t>questions.</a:t>
            </a:r>
            <a:endParaRPr lang="en-US" sz="2000" dirty="0" smtClean="0"/>
          </a:p>
          <a:p>
            <a:endParaRPr lang="en-US" sz="1600" dirty="0"/>
          </a:p>
        </p:txBody>
      </p:sp>
      <p:sp>
        <p:nvSpPr>
          <p:cNvPr id="4"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925557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685800"/>
          </a:xfrm>
        </p:spPr>
        <p:txBody>
          <a:bodyPr>
            <a:normAutofit/>
          </a:bodyPr>
          <a:lstStyle/>
          <a:p>
            <a:r>
              <a:rPr lang="en-US" sz="2500" b="1" dirty="0" smtClean="0"/>
              <a:t>Methodology</a:t>
            </a:r>
            <a:endParaRPr lang="en-US" sz="2500" b="1" dirty="0"/>
          </a:p>
        </p:txBody>
      </p:sp>
      <p:sp>
        <p:nvSpPr>
          <p:cNvPr id="3" name="Content Placeholder 2"/>
          <p:cNvSpPr>
            <a:spLocks noGrp="1"/>
          </p:cNvSpPr>
          <p:nvPr>
            <p:ph idx="1"/>
          </p:nvPr>
        </p:nvSpPr>
        <p:spPr>
          <a:xfrm>
            <a:off x="228600" y="762000"/>
            <a:ext cx="8686800" cy="5410200"/>
          </a:xfrm>
        </p:spPr>
        <p:txBody>
          <a:bodyPr>
            <a:normAutofit fontScale="92500" lnSpcReduction="10000"/>
          </a:bodyPr>
          <a:lstStyle/>
          <a:p>
            <a:pPr>
              <a:spcAft>
                <a:spcPts val="150"/>
              </a:spcAft>
            </a:pPr>
            <a:r>
              <a:rPr lang="en-US" sz="1800" b="0" dirty="0" smtClean="0"/>
              <a:t>The 2015 questionnaire included 37 questions for </a:t>
            </a:r>
            <a:r>
              <a:rPr lang="en-US" sz="1800" b="0" dirty="0" smtClean="0"/>
              <a:t>Next of Kin; </a:t>
            </a:r>
            <a:r>
              <a:rPr lang="en-US" sz="1800" b="0" dirty="0" smtClean="0"/>
              <a:t>26 questions for </a:t>
            </a:r>
            <a:r>
              <a:rPr lang="en-US" sz="1800" b="0" dirty="0" smtClean="0"/>
              <a:t>Funeral Directors, </a:t>
            </a:r>
            <a:r>
              <a:rPr lang="en-US" sz="1800" b="0" dirty="0" smtClean="0"/>
              <a:t>including some open-ended questions.</a:t>
            </a:r>
          </a:p>
          <a:p>
            <a:pPr>
              <a:spcAft>
                <a:spcPts val="150"/>
              </a:spcAft>
            </a:pPr>
            <a:r>
              <a:rPr lang="en-US" sz="1800" b="0" dirty="0" smtClean="0"/>
              <a:t>To draw the sample, we </a:t>
            </a:r>
            <a:r>
              <a:rPr lang="en-US" sz="1800" b="0" dirty="0"/>
              <a:t>d</a:t>
            </a:r>
            <a:r>
              <a:rPr lang="en-US" sz="1800" b="0" dirty="0" smtClean="0"/>
              <a:t>etermined sample size needed to obtain a representative sample of bronze markers, headstones and medallions at the 95% confidence </a:t>
            </a:r>
            <a:r>
              <a:rPr lang="en-US" sz="1800" b="0" dirty="0" smtClean="0"/>
              <a:t>level.</a:t>
            </a:r>
            <a:endParaRPr lang="en-US" sz="1800" b="0" dirty="0" smtClean="0"/>
          </a:p>
          <a:p>
            <a:pPr>
              <a:spcAft>
                <a:spcPts val="150"/>
              </a:spcAft>
            </a:pPr>
            <a:r>
              <a:rPr lang="en-US" sz="1800" b="0" dirty="0" smtClean="0"/>
              <a:t>The </a:t>
            </a:r>
            <a:r>
              <a:rPr lang="en-US" sz="1800" b="0" dirty="0" smtClean="0"/>
              <a:t>Next of Kin </a:t>
            </a:r>
            <a:r>
              <a:rPr lang="en-US" sz="1800" b="0" dirty="0" smtClean="0"/>
              <a:t>sample size was 2,500, and </a:t>
            </a:r>
            <a:r>
              <a:rPr lang="en-US" sz="1800" b="0" dirty="0"/>
              <a:t>t</a:t>
            </a:r>
            <a:r>
              <a:rPr lang="en-US" sz="1800" b="0" dirty="0" smtClean="0"/>
              <a:t>he </a:t>
            </a:r>
            <a:r>
              <a:rPr lang="en-US" sz="1800" b="0" dirty="0"/>
              <a:t>funeral director sample size was </a:t>
            </a:r>
            <a:r>
              <a:rPr lang="en-US" sz="1800" b="0" dirty="0" smtClean="0"/>
              <a:t>12,789.</a:t>
            </a:r>
            <a:endParaRPr lang="en-US" sz="1800" b="0" dirty="0"/>
          </a:p>
          <a:p>
            <a:pPr>
              <a:spcAft>
                <a:spcPts val="150"/>
              </a:spcAft>
            </a:pPr>
            <a:r>
              <a:rPr lang="en-US" sz="1800" b="0" dirty="0" smtClean="0"/>
              <a:t>Identical to the 2014 administration, in 2015 </a:t>
            </a:r>
            <a:r>
              <a:rPr lang="en-US" sz="1800" b="0" dirty="0"/>
              <a:t>the three funeral director surveys (National Cemetery, Memorial Products, and State/Tribal) were combined into one consolidated instrument in recognition that many </a:t>
            </a:r>
            <a:r>
              <a:rPr lang="en-US" sz="1800" b="0" dirty="0" smtClean="0"/>
              <a:t>Funeral Directors </a:t>
            </a:r>
            <a:r>
              <a:rPr lang="en-US" sz="1800" b="0" dirty="0"/>
              <a:t>could be sampled for all three surveys. </a:t>
            </a:r>
            <a:endParaRPr lang="en-US" sz="1800" b="0" dirty="0" smtClean="0"/>
          </a:p>
          <a:p>
            <a:pPr>
              <a:spcAft>
                <a:spcPts val="150"/>
              </a:spcAft>
            </a:pPr>
            <a:r>
              <a:rPr lang="en-US" sz="1800" b="0" dirty="0"/>
              <a:t>The sample of </a:t>
            </a:r>
            <a:r>
              <a:rPr lang="en-US" sz="1800" b="0" dirty="0" smtClean="0"/>
              <a:t>Next of Kin </a:t>
            </a:r>
            <a:r>
              <a:rPr lang="en-US" sz="1800" b="0" dirty="0"/>
              <a:t>was selected </a:t>
            </a:r>
            <a:r>
              <a:rPr lang="en-US" sz="1800" b="0" dirty="0" smtClean="0"/>
              <a:t>at the end of May </a:t>
            </a:r>
            <a:r>
              <a:rPr lang="en-US" sz="1800" b="0" dirty="0"/>
              <a:t>of </a:t>
            </a:r>
            <a:r>
              <a:rPr lang="en-US" sz="1800" b="0" dirty="0" smtClean="0"/>
              <a:t>2015 </a:t>
            </a:r>
            <a:r>
              <a:rPr lang="en-US" sz="1800" b="0" dirty="0"/>
              <a:t>using a minimum bereavement buffer period of 3 months (i.e., interments prior to </a:t>
            </a:r>
            <a:r>
              <a:rPr lang="en-US" sz="1800" b="0" dirty="0" smtClean="0"/>
              <a:t>February 28, 2015).</a:t>
            </a:r>
            <a:endParaRPr lang="en-US" sz="1800" b="0" dirty="0"/>
          </a:p>
          <a:p>
            <a:pPr>
              <a:spcAft>
                <a:spcPts val="150"/>
              </a:spcAft>
            </a:pPr>
            <a:r>
              <a:rPr lang="en-US" sz="1800" b="0" dirty="0"/>
              <a:t>The survey was administered </a:t>
            </a:r>
            <a:r>
              <a:rPr lang="en-US" sz="1800" b="0" dirty="0" smtClean="0"/>
              <a:t> from August 20 to October 9</a:t>
            </a:r>
            <a:r>
              <a:rPr lang="en-US" sz="1800" b="0" dirty="0"/>
              <a:t>, </a:t>
            </a:r>
            <a:r>
              <a:rPr lang="en-US" sz="1800" b="0" dirty="0" smtClean="0"/>
              <a:t>2015. </a:t>
            </a:r>
            <a:endParaRPr lang="en-US" sz="1800" b="0" dirty="0"/>
          </a:p>
          <a:p>
            <a:pPr>
              <a:spcAft>
                <a:spcPts val="150"/>
              </a:spcAft>
            </a:pPr>
            <a:r>
              <a:rPr lang="en-US" sz="1800" b="0" dirty="0" smtClean="0"/>
              <a:t>All </a:t>
            </a:r>
            <a:r>
              <a:rPr lang="en-US" sz="1800" b="0" dirty="0"/>
              <a:t>mail communications contained a web link to access the survey online</a:t>
            </a:r>
          </a:p>
          <a:p>
            <a:pPr>
              <a:spcAft>
                <a:spcPts val="150"/>
              </a:spcAft>
            </a:pPr>
            <a:r>
              <a:rPr lang="en-US" sz="1800" b="0" dirty="0"/>
              <a:t>A toll-free assistance line for survey respondents was </a:t>
            </a:r>
            <a:r>
              <a:rPr lang="en-US" sz="1800" b="0" dirty="0" smtClean="0"/>
              <a:t>available to respondents during </a:t>
            </a:r>
            <a:r>
              <a:rPr lang="en-US" sz="1800" b="0" dirty="0"/>
              <a:t>regular business </a:t>
            </a:r>
            <a:r>
              <a:rPr lang="en-US" sz="1800" b="0" dirty="0" smtClean="0"/>
              <a:t>hours</a:t>
            </a:r>
            <a:endParaRPr lang="en-US" sz="2000" b="0" dirty="0"/>
          </a:p>
        </p:txBody>
      </p:sp>
      <p:sp>
        <p:nvSpPr>
          <p:cNvPr id="4"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67648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76200"/>
            <a:ext cx="8585200" cy="504825"/>
          </a:xfrm>
        </p:spPr>
        <p:txBody>
          <a:bodyPr>
            <a:normAutofit fontScale="90000"/>
          </a:bodyPr>
          <a:lstStyle/>
          <a:p>
            <a:r>
              <a:rPr lang="en-US" dirty="0" smtClean="0"/>
              <a:t>Response Rates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99641240"/>
              </p:ext>
            </p:extLst>
          </p:nvPr>
        </p:nvGraphicFramePr>
        <p:xfrm>
          <a:off x="1371600" y="885956"/>
          <a:ext cx="6553200" cy="5286244"/>
        </p:xfrm>
        <a:graphic>
          <a:graphicData uri="http://schemas.openxmlformats.org/drawingml/2006/table">
            <a:tbl>
              <a:tblPr>
                <a:tableStyleId>{5C22544A-7EE6-4342-B048-85BDC9FD1C3A}</a:tableStyleId>
              </a:tblPr>
              <a:tblGrid>
                <a:gridCol w="2109075"/>
                <a:gridCol w="1481375"/>
                <a:gridCol w="1481375"/>
                <a:gridCol w="1481375"/>
              </a:tblGrid>
              <a:tr h="521109">
                <a:tc gridSpan="4">
                  <a:txBody>
                    <a:bodyPr/>
                    <a:lstStyle/>
                    <a:p>
                      <a:pPr marL="0" marR="0" indent="0" algn="ctr">
                        <a:spcBef>
                          <a:spcPts val="300"/>
                        </a:spcBef>
                        <a:spcAft>
                          <a:spcPts val="300"/>
                        </a:spcAft>
                        <a:tabLst>
                          <a:tab pos="457200" algn="l"/>
                          <a:tab pos="457200" algn="l"/>
                        </a:tabLst>
                      </a:pPr>
                      <a:r>
                        <a:rPr lang="en-US" sz="1800" b="1" cap="small" dirty="0">
                          <a:effectLst/>
                        </a:rPr>
                        <a:t>Survey Response Rates</a:t>
                      </a:r>
                      <a:endParaRPr lang="en-US" sz="1600" b="1" dirty="0">
                        <a:effectLst/>
                        <a:latin typeface="Times New Roman"/>
                        <a:ea typeface="Times New Roman"/>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651388">
                <a:tc>
                  <a:txBody>
                    <a:bodyPr/>
                    <a:lstStyle/>
                    <a:p>
                      <a:pPr marL="0" marR="0" indent="0" algn="ctr">
                        <a:spcBef>
                          <a:spcPts val="300"/>
                        </a:spcBef>
                        <a:spcAft>
                          <a:spcPts val="300"/>
                        </a:spcAft>
                        <a:tabLst>
                          <a:tab pos="457200" algn="l"/>
                          <a:tab pos="457200" algn="l"/>
                        </a:tabLst>
                      </a:pPr>
                      <a:endParaRPr lang="en-US" sz="1600"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smtClean="0">
                          <a:effectLst/>
                        </a:rPr>
                        <a:t>Next of Kin</a:t>
                      </a:r>
                      <a:endParaRPr lang="en-US" sz="16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smtClean="0">
                          <a:effectLst/>
                        </a:rPr>
                        <a:t>Funeral Directors</a:t>
                      </a:r>
                      <a:endParaRPr lang="en-US" sz="16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a:effectLst/>
                        </a:rPr>
                        <a:t>Total</a:t>
                      </a:r>
                      <a:endParaRPr lang="en-US" sz="1600" b="1" dirty="0">
                        <a:effectLst/>
                        <a:latin typeface="Times New Roman"/>
                        <a:ea typeface="Times New Roman"/>
                      </a:endParaRPr>
                    </a:p>
                  </a:txBody>
                  <a:tcPr marL="68580" marR="68580" marT="0" marB="0" anchor="ctr"/>
                </a:tc>
              </a:tr>
              <a:tr h="409443">
                <a:tc>
                  <a:txBody>
                    <a:bodyPr/>
                    <a:lstStyle/>
                    <a:p>
                      <a:pPr marL="0" marR="0" indent="0" algn="ctr" defTabSz="914400" rtl="0" eaLnBrk="1" latinLnBrk="0" hangingPunct="1">
                        <a:spcBef>
                          <a:spcPts val="300"/>
                        </a:spcBef>
                        <a:spcAft>
                          <a:spcPts val="300"/>
                        </a:spcAft>
                        <a:tabLst>
                          <a:tab pos="457200" algn="l"/>
                          <a:tab pos="457200" algn="l"/>
                        </a:tabLst>
                      </a:pPr>
                      <a:r>
                        <a:rPr lang="en-US" sz="1400" b="1" kern="1200" dirty="0" smtClean="0">
                          <a:solidFill>
                            <a:schemeClr val="dk1"/>
                          </a:solidFill>
                          <a:effectLst/>
                          <a:latin typeface="+mn-lt"/>
                          <a:ea typeface="+mn-ea"/>
                          <a:cs typeface="+mn-cs"/>
                        </a:rPr>
                        <a:t>Sample Frame</a:t>
                      </a:r>
                      <a:endParaRPr lang="en-US" sz="1400" b="1" kern="1200" dirty="0">
                        <a:solidFill>
                          <a:schemeClr val="dk1"/>
                        </a:solidFill>
                        <a:effectLst/>
                        <a:latin typeface="+mn-lt"/>
                        <a:ea typeface="+mn-ea"/>
                        <a:cs typeface="+mn-cs"/>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80,144</a:t>
                      </a:r>
                      <a:endParaRPr lang="en-US" sz="1400" dirty="0">
                        <a:solidFill>
                          <a:schemeClr val="tx1"/>
                        </a:solidFill>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12,789</a:t>
                      </a:r>
                      <a:endParaRPr lang="en-US" sz="1400" dirty="0">
                        <a:solidFill>
                          <a:schemeClr val="tx1"/>
                        </a:solidFill>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92,933</a:t>
                      </a:r>
                      <a:endParaRPr lang="en-US" sz="1400" dirty="0">
                        <a:solidFill>
                          <a:schemeClr val="tx1"/>
                        </a:solidFill>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Total </a:t>
                      </a:r>
                      <a:r>
                        <a:rPr lang="en-US" sz="1400" b="1" dirty="0" smtClean="0">
                          <a:effectLst/>
                        </a:rPr>
                        <a:t>Sample Sent</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latin typeface="+mn-lt"/>
                        </a:rPr>
                        <a:t>2,500</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12,789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15,289</a:t>
                      </a:r>
                      <a:endParaRPr lang="en-US" sz="1400" dirty="0">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     Undeliverable</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rPr>
                        <a:t>79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470</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549</a:t>
                      </a:r>
                      <a:endParaRPr lang="en-US" sz="1400" dirty="0">
                        <a:effectLst/>
                        <a:latin typeface="+mn-lt"/>
                        <a:ea typeface="Times New Roman"/>
                      </a:endParaRPr>
                    </a:p>
                  </a:txBody>
                  <a:tcPr marL="68580" marR="68580" marT="0" marB="0" anchor="ctr"/>
                </a:tc>
              </a:tr>
              <a:tr h="818887">
                <a:tc>
                  <a:txBody>
                    <a:bodyPr/>
                    <a:lstStyle/>
                    <a:p>
                      <a:pPr marL="0" marR="0" indent="0" algn="ctr">
                        <a:spcBef>
                          <a:spcPts val="300"/>
                        </a:spcBef>
                        <a:spcAft>
                          <a:spcPts val="300"/>
                        </a:spcAft>
                        <a:tabLst>
                          <a:tab pos="457200" algn="l"/>
                          <a:tab pos="457200" algn="l"/>
                        </a:tabLst>
                      </a:pPr>
                      <a:r>
                        <a:rPr lang="fr-FR" sz="1400" b="1" dirty="0">
                          <a:effectLst/>
                        </a:rPr>
                        <a:t>Total Eligible Questionnaires</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fr-FR" sz="1400" dirty="0" smtClean="0">
                          <a:effectLst/>
                          <a:latin typeface="+mn-lt"/>
                        </a:rPr>
                        <a:t>2,421</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12,319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14,740</a:t>
                      </a:r>
                      <a:endParaRPr lang="en-US" sz="1400" dirty="0">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Total Returned Surveys</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rPr>
                        <a:t>1,160</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2,961</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4,121</a:t>
                      </a:r>
                      <a:endParaRPr lang="en-US" sz="1400" dirty="0">
                        <a:effectLst/>
                        <a:latin typeface="+mn-lt"/>
                        <a:ea typeface="Times New Roman"/>
                      </a:endParaRPr>
                    </a:p>
                  </a:txBody>
                  <a:tcPr marL="68580" marR="68580" marT="0" marB="0" anchor="ctr"/>
                </a:tc>
              </a:tr>
              <a:tr h="409444">
                <a:tc>
                  <a:txBody>
                    <a:bodyPr/>
                    <a:lstStyle/>
                    <a:p>
                      <a:pPr marL="0" marR="0" indent="0" algn="r" defTabSz="914400" rtl="0" eaLnBrk="1" fontAlgn="auto" latinLnBrk="0" hangingPunct="1">
                        <a:lnSpc>
                          <a:spcPct val="100000"/>
                        </a:lnSpc>
                        <a:spcBef>
                          <a:spcPts val="300"/>
                        </a:spcBef>
                        <a:spcAft>
                          <a:spcPts val="300"/>
                        </a:spcAft>
                        <a:buClrTx/>
                        <a:buSzTx/>
                        <a:buFontTx/>
                        <a:buNone/>
                        <a:tabLst>
                          <a:tab pos="457200" algn="l"/>
                          <a:tab pos="457200" algn="l"/>
                        </a:tabLst>
                        <a:defRPr/>
                      </a:pPr>
                      <a:r>
                        <a:rPr lang="en-US" sz="1300" b="1" dirty="0" smtClean="0">
                          <a:effectLst/>
                          <a:latin typeface="+mn-lt"/>
                        </a:rPr>
                        <a:t>Mail Returns</a:t>
                      </a:r>
                      <a:endParaRPr lang="en-US" sz="1300" b="1" dirty="0" smtClean="0">
                        <a:effectLst/>
                        <a:latin typeface="+mn-lt"/>
                        <a:ea typeface="Times New Roman"/>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887</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2,179</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3,066</a:t>
                      </a:r>
                      <a:endParaRPr lang="en-US" sz="1300" kern="1200" dirty="0">
                        <a:solidFill>
                          <a:schemeClr val="dk1"/>
                        </a:solidFill>
                        <a:effectLst/>
                        <a:latin typeface="+mn-lt"/>
                        <a:ea typeface="Times New Roman"/>
                        <a:cs typeface="+mn-cs"/>
                      </a:endParaRPr>
                    </a:p>
                  </a:txBody>
                  <a:tcPr marL="68580" marR="68580" marT="0" marB="0" anchor="ctr"/>
                </a:tc>
              </a:tr>
              <a:tr h="428757">
                <a:tc>
                  <a:txBody>
                    <a:bodyPr/>
                    <a:lstStyle/>
                    <a:p>
                      <a:pPr marL="0" marR="0" indent="0" algn="r" defTabSz="914400" rtl="0" eaLnBrk="1" fontAlgn="auto" latinLnBrk="0" hangingPunct="1">
                        <a:lnSpc>
                          <a:spcPct val="100000"/>
                        </a:lnSpc>
                        <a:spcBef>
                          <a:spcPts val="300"/>
                        </a:spcBef>
                        <a:spcAft>
                          <a:spcPts val="300"/>
                        </a:spcAft>
                        <a:buClrTx/>
                        <a:buSzTx/>
                        <a:buFontTx/>
                        <a:buNone/>
                        <a:tabLst>
                          <a:tab pos="457200" algn="l"/>
                          <a:tab pos="457200" algn="l"/>
                        </a:tabLst>
                        <a:defRPr/>
                      </a:pPr>
                      <a:r>
                        <a:rPr lang="en-US" sz="1300" b="1" dirty="0" smtClean="0">
                          <a:effectLst/>
                          <a:latin typeface="+mn-lt"/>
                        </a:rPr>
                        <a:t>Web Returns</a:t>
                      </a:r>
                      <a:endParaRPr lang="en-US" sz="1300" b="1" dirty="0" smtClean="0">
                        <a:effectLst/>
                        <a:latin typeface="+mn-lt"/>
                        <a:ea typeface="Times New Roman"/>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273</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782</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1,055</a:t>
                      </a:r>
                      <a:endParaRPr lang="en-US" sz="1300" kern="1200" dirty="0">
                        <a:solidFill>
                          <a:schemeClr val="dk1"/>
                        </a:solidFill>
                        <a:effectLst/>
                        <a:latin typeface="+mn-lt"/>
                        <a:ea typeface="Times New Roman"/>
                        <a:cs typeface="+mn-cs"/>
                      </a:endParaRPr>
                    </a:p>
                  </a:txBody>
                  <a:tcPr marL="68580" marR="68580" marT="0" marB="0" anchor="ctr"/>
                </a:tc>
              </a:tr>
              <a:tr h="818887">
                <a:tc>
                  <a:txBody>
                    <a:bodyPr/>
                    <a:lstStyle/>
                    <a:p>
                      <a:pPr marL="0" marR="0" indent="0" algn="ctr">
                        <a:spcBef>
                          <a:spcPts val="300"/>
                        </a:spcBef>
                        <a:spcAft>
                          <a:spcPts val="300"/>
                        </a:spcAft>
                        <a:tabLst>
                          <a:tab pos="457200" algn="l"/>
                          <a:tab pos="457200" algn="l"/>
                        </a:tabLst>
                      </a:pPr>
                      <a:r>
                        <a:rPr lang="en-US" sz="1400" b="1" dirty="0">
                          <a:effectLst/>
                        </a:rPr>
                        <a:t>Total Response Rate (Returned/Eligible</a:t>
                      </a:r>
                      <a:r>
                        <a:rPr lang="en-US" sz="1400" dirty="0">
                          <a:effectLst/>
                        </a:rPr>
                        <a:t>)</a:t>
                      </a:r>
                      <a:endParaRPr lang="en-US" sz="1600"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600" b="1" dirty="0" smtClean="0">
                          <a:effectLst/>
                          <a:latin typeface="+mn-lt"/>
                        </a:rPr>
                        <a:t>48%</a:t>
                      </a:r>
                      <a:endParaRPr lang="en-US" sz="1600" b="1"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600" b="1" dirty="0" smtClean="0">
                          <a:effectLst/>
                          <a:latin typeface="+mn-lt"/>
                        </a:rPr>
                        <a:t>24%</a:t>
                      </a:r>
                      <a:endParaRPr lang="en-US" sz="1600" b="1"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fr-FR" sz="1600" b="1" dirty="0" smtClean="0">
                          <a:effectLst/>
                          <a:latin typeface="+mn-lt"/>
                        </a:rPr>
                        <a:t>28%</a:t>
                      </a:r>
                      <a:endParaRPr lang="en-US" sz="1600" b="1" dirty="0">
                        <a:effectLst/>
                        <a:latin typeface="+mn-lt"/>
                        <a:ea typeface="Times New Roman"/>
                      </a:endParaRPr>
                    </a:p>
                  </a:txBody>
                  <a:tcPr marL="68580" marR="68580" marT="0" marB="0" anchor="ctr"/>
                </a:tc>
              </a:tr>
            </a:tbl>
          </a:graphicData>
        </a:graphic>
      </p:graphicFrame>
      <p:sp>
        <p:nvSpPr>
          <p:cNvPr id="4"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2227214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Strategic Performance Measures</a:t>
            </a:r>
            <a:endParaRPr lang="en-US" sz="10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643139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144000" cy="609600"/>
          </a:xfrm>
        </p:spPr>
        <p:txBody>
          <a:bodyPr>
            <a:normAutofit/>
          </a:bodyPr>
          <a:lstStyle/>
          <a:p>
            <a:r>
              <a:rPr lang="en-US" sz="2500" dirty="0" smtClean="0"/>
              <a:t>Strategic Performance Measure: Quality Of Product</a:t>
            </a:r>
            <a:endParaRPr lang="en-US" sz="2500" dirty="0"/>
          </a:p>
        </p:txBody>
      </p:sp>
      <p:sp>
        <p:nvSpPr>
          <p:cNvPr id="12" name="TextBox 11"/>
          <p:cNvSpPr txBox="1"/>
          <p:nvPr/>
        </p:nvSpPr>
        <p:spPr>
          <a:xfrm>
            <a:off x="457200" y="457200"/>
            <a:ext cx="8077200" cy="646331"/>
          </a:xfrm>
          <a:prstGeom prst="rect">
            <a:avLst/>
          </a:prstGeom>
          <a:noFill/>
        </p:spPr>
        <p:txBody>
          <a:bodyPr wrap="square" rtlCol="0">
            <a:spAutoFit/>
          </a:bodyPr>
          <a:lstStyle/>
          <a:p>
            <a:pPr algn="ctr"/>
            <a:r>
              <a:rPr lang="en-US" b="1" dirty="0" smtClean="0"/>
              <a:t>The overall quality of the headstone, marker, or medallion I received from the VA was excellent.</a:t>
            </a:r>
            <a:endParaRPr lang="en-US" b="1" dirty="0"/>
          </a:p>
        </p:txBody>
      </p:sp>
      <p:sp>
        <p:nvSpPr>
          <p:cNvPr id="10" name="Rectangle 12"/>
          <p:cNvSpPr>
            <a:spLocks noChangeArrowheads="1"/>
          </p:cNvSpPr>
          <p:nvPr/>
        </p:nvSpPr>
        <p:spPr bwMode="auto">
          <a:xfrm>
            <a:off x="148191" y="4648200"/>
            <a:ext cx="8767209" cy="1831271"/>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b="0" dirty="0" smtClean="0"/>
              <a:t>Question text changed in 2015, to an agreement scale. In 2014 and 2013, question text asked respondents to rate the quality from “Extremely Poor” to “Excellent”. As a result, comparisons with previous years should be interpreted with caution.</a:t>
            </a:r>
          </a:p>
          <a:p>
            <a:pPr marL="168275" indent="-168275" eaLnBrk="0" hangingPunct="0">
              <a:spcBef>
                <a:spcPts val="600"/>
              </a:spcBef>
              <a:buClr>
                <a:srgbClr val="0067AB"/>
              </a:buClr>
              <a:buFont typeface="Wingdings" pitchFamily="2" charset="2"/>
              <a:buChar char="§"/>
            </a:pPr>
            <a:r>
              <a:rPr lang="en-US" b="0" dirty="0" smtClean="0"/>
              <a:t>Overall </a:t>
            </a:r>
            <a:r>
              <a:rPr lang="en-US" dirty="0" smtClean="0"/>
              <a:t>91</a:t>
            </a:r>
            <a:r>
              <a:rPr lang="en-US" b="0" dirty="0" smtClean="0"/>
              <a:t> percent of respondents </a:t>
            </a:r>
            <a:r>
              <a:rPr lang="en-US" dirty="0" smtClean="0"/>
              <a:t>agreed that the quality of the headstone, marker, or medallion received was excellent, a statistically significant increase from previous year scores, driven largely by the increase among </a:t>
            </a:r>
            <a:r>
              <a:rPr lang="en-US" dirty="0" smtClean="0"/>
              <a:t>Funeral Directors </a:t>
            </a:r>
            <a:r>
              <a:rPr lang="en-US" dirty="0" smtClean="0"/>
              <a:t>(10% increase).</a:t>
            </a:r>
            <a:endParaRPr lang="en-US" b="0" dirty="0" smtClean="0"/>
          </a:p>
        </p:txBody>
      </p:sp>
      <p:sp>
        <p:nvSpPr>
          <p:cNvPr id="6"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9</a:t>
            </a:fld>
            <a:endParaRPr lang="en-US" dirty="0">
              <a:solidFill>
                <a:schemeClr val="bg1"/>
              </a:solidFill>
            </a:endParaRPr>
          </a:p>
        </p:txBody>
      </p:sp>
      <p:pic>
        <p:nvPicPr>
          <p:cNvPr id="3" name="Picture 2"/>
          <p:cNvPicPr/>
          <p:nvPr>
            <p:extLst>
              <p:ext uri="{D42A27DB-BD31-4B8C-83A1-F6EECF244321}">
                <p14:modId xmlns:p14="http://schemas.microsoft.com/office/powerpoint/2010/main" val="272848626"/>
              </p:ext>
            </p:extLst>
          </p:nvPr>
        </p:nvPicPr>
        <p:blipFill>
          <a:blip r:embed="rId3"/>
          <a:stretch>
            <a:fillRect/>
          </a:stretch>
        </p:blipFill>
        <p:spPr>
          <a:xfrm>
            <a:off x="142875" y="-303213"/>
            <a:ext cx="8772525" cy="5789613"/>
          </a:xfrm>
          <a:prstGeom prst="rect">
            <a:avLst/>
          </a:prstGeom>
        </p:spPr>
      </p:pic>
    </p:spTree>
    <p:extLst>
      <p:ext uri="{BB962C8B-B14F-4D97-AF65-F5344CB8AC3E}">
        <p14:creationId xmlns:p14="http://schemas.microsoft.com/office/powerpoint/2010/main" val="1527308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144000" cy="609600"/>
          </a:xfrm>
        </p:spPr>
        <p:txBody>
          <a:bodyPr>
            <a:normAutofit/>
          </a:bodyPr>
          <a:lstStyle/>
          <a:p>
            <a:r>
              <a:rPr lang="en-US" sz="2500" dirty="0" smtClean="0"/>
              <a:t>Strategic Performance Measure: Quality Of PMC</a:t>
            </a:r>
            <a:endParaRPr lang="en-US" sz="2500" dirty="0"/>
          </a:p>
        </p:txBody>
      </p:sp>
      <p:sp>
        <p:nvSpPr>
          <p:cNvPr id="12" name="TextBox 11"/>
          <p:cNvSpPr txBox="1"/>
          <p:nvPr/>
        </p:nvSpPr>
        <p:spPr>
          <a:xfrm>
            <a:off x="381000" y="533400"/>
            <a:ext cx="8229600" cy="646331"/>
          </a:xfrm>
          <a:prstGeom prst="rect">
            <a:avLst/>
          </a:prstGeom>
          <a:noFill/>
        </p:spPr>
        <p:txBody>
          <a:bodyPr wrap="square" rtlCol="0">
            <a:spAutoFit/>
          </a:bodyPr>
          <a:lstStyle/>
          <a:p>
            <a:pPr algn="ctr"/>
            <a:r>
              <a:rPr lang="en-US" b="1" dirty="0" smtClean="0"/>
              <a:t>The overall quality of the Presidential Memorial Certificate (PMC) I received from the VA was excellent</a:t>
            </a:r>
            <a:endParaRPr lang="en-US" b="1" dirty="0"/>
          </a:p>
        </p:txBody>
      </p:sp>
      <p:sp>
        <p:nvSpPr>
          <p:cNvPr id="10" name="Rectangle 12"/>
          <p:cNvSpPr>
            <a:spLocks noChangeArrowheads="1"/>
          </p:cNvSpPr>
          <p:nvPr/>
        </p:nvSpPr>
        <p:spPr bwMode="auto">
          <a:xfrm>
            <a:off x="132379" y="5181600"/>
            <a:ext cx="8767209" cy="1277273"/>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b="0" dirty="0" smtClean="0"/>
              <a:t>Overall </a:t>
            </a:r>
            <a:r>
              <a:rPr lang="en-US" dirty="0" smtClean="0"/>
              <a:t>89</a:t>
            </a:r>
            <a:r>
              <a:rPr lang="en-US" b="0" dirty="0" smtClean="0"/>
              <a:t> percent of </a:t>
            </a:r>
            <a:r>
              <a:rPr lang="en-US" dirty="0" smtClean="0"/>
              <a:t>Next of Kin</a:t>
            </a:r>
            <a:r>
              <a:rPr lang="en-US" b="0" dirty="0" smtClean="0"/>
              <a:t> </a:t>
            </a:r>
            <a:r>
              <a:rPr lang="en-US" dirty="0" smtClean="0"/>
              <a:t>agreed that the quality of the PMC they received was excellent.</a:t>
            </a:r>
            <a:endParaRPr lang="en-US" b="0" dirty="0" smtClean="0"/>
          </a:p>
          <a:p>
            <a:pPr marL="168275" indent="-168275" eaLnBrk="0" hangingPunct="0">
              <a:spcBef>
                <a:spcPts val="600"/>
              </a:spcBef>
              <a:buClr>
                <a:srgbClr val="0067AB"/>
              </a:buClr>
              <a:buFont typeface="Wingdings" pitchFamily="2" charset="2"/>
              <a:buChar char="§"/>
            </a:pPr>
            <a:r>
              <a:rPr lang="en-US" dirty="0" smtClean="0"/>
              <a:t>Over the past 3 years agreement on the overall quality of the PMC has remained consistent.</a:t>
            </a:r>
          </a:p>
        </p:txBody>
      </p:sp>
      <p:sp>
        <p:nvSpPr>
          <p:cNvPr id="6" name="Slide Number Placeholder 7"/>
          <p:cNvSpPr txBox="1">
            <a:spLocks/>
          </p:cNvSpPr>
          <p:nvPr/>
        </p:nvSpPr>
        <p:spPr>
          <a:xfrm>
            <a:off x="8610600" y="6553200"/>
            <a:ext cx="533400" cy="28257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10</a:t>
            </a:fld>
            <a:endParaRPr lang="en-US" dirty="0">
              <a:solidFill>
                <a:schemeClr val="bg1"/>
              </a:solidFill>
            </a:endParaRPr>
          </a:p>
        </p:txBody>
      </p:sp>
      <p:pic>
        <p:nvPicPr>
          <p:cNvPr id="4" name="Picture 3"/>
          <p:cNvPicPr/>
          <p:nvPr>
            <p:extLst>
              <p:ext uri="{D42A27DB-BD31-4B8C-83A1-F6EECF244321}">
                <p14:modId xmlns:p14="http://schemas.microsoft.com/office/powerpoint/2010/main" val="3475836875"/>
              </p:ext>
            </p:extLst>
          </p:nvPr>
        </p:nvPicPr>
        <p:blipFill>
          <a:blip r:embed="rId3"/>
          <a:stretch>
            <a:fillRect/>
          </a:stretch>
        </p:blipFill>
        <p:spPr>
          <a:xfrm>
            <a:off x="246063" y="536575"/>
            <a:ext cx="8772525" cy="6372225"/>
          </a:xfrm>
          <a:prstGeom prst="rect">
            <a:avLst/>
          </a:prstGeom>
        </p:spPr>
      </p:pic>
    </p:spTree>
    <p:extLst>
      <p:ext uri="{BB962C8B-B14F-4D97-AF65-F5344CB8AC3E}">
        <p14:creationId xmlns:p14="http://schemas.microsoft.com/office/powerpoint/2010/main" val="3738375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71800"/>
            <a:ext cx="8585200" cy="504825"/>
          </a:xfrm>
        </p:spPr>
        <p:txBody>
          <a:bodyPr>
            <a:noAutofit/>
          </a:bodyPr>
          <a:lstStyle/>
          <a:p>
            <a:pPr algn="ctr"/>
            <a:r>
              <a:rPr lang="en-US" sz="3200" dirty="0" smtClean="0"/>
              <a:t>Key Findings</a:t>
            </a:r>
            <a:endParaRPr lang="en-US" sz="32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11</a:t>
            </a:fld>
            <a:endParaRPr lang="en-US" dirty="0">
              <a:solidFill>
                <a:schemeClr val="bg1"/>
              </a:solidFill>
            </a:endParaRPr>
          </a:p>
        </p:txBody>
      </p:sp>
    </p:spTree>
    <p:extLst>
      <p:ext uri="{BB962C8B-B14F-4D97-AF65-F5344CB8AC3E}">
        <p14:creationId xmlns:p14="http://schemas.microsoft.com/office/powerpoint/2010/main" val="3662711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224391" y="488144"/>
            <a:ext cx="8767209" cy="2788456"/>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dirty="0"/>
              <a:t>6</a:t>
            </a:r>
            <a:r>
              <a:rPr lang="en-US" b="0" dirty="0" smtClean="0"/>
              <a:t> percent of </a:t>
            </a:r>
            <a:r>
              <a:rPr lang="en-US" b="0" dirty="0" smtClean="0"/>
              <a:t>Next of Kin </a:t>
            </a:r>
            <a:r>
              <a:rPr lang="en-US" b="0" dirty="0" smtClean="0"/>
              <a:t>and 25 percent of </a:t>
            </a:r>
            <a:r>
              <a:rPr lang="en-US" b="0" dirty="0" smtClean="0"/>
              <a:t>Funeral Directors </a:t>
            </a:r>
            <a:r>
              <a:rPr lang="en-US" b="0" dirty="0" smtClean="0"/>
              <a:t>called the NCA Applicant Assistance number. Majority of calls were to check on the status of their order, only 10 percent of calls were to file a complaint (a significant decrease from 2014).</a:t>
            </a:r>
          </a:p>
          <a:p>
            <a:pPr marL="625475" lvl="1" indent="-168275" eaLnBrk="0" hangingPunct="0">
              <a:spcBef>
                <a:spcPct val="20000"/>
              </a:spcBef>
              <a:buClr>
                <a:srgbClr val="0067AB"/>
              </a:buClr>
              <a:buFont typeface="Wingdings" pitchFamily="2" charset="2"/>
              <a:buChar char="§"/>
            </a:pPr>
            <a:r>
              <a:rPr lang="en-US" dirty="0" smtClean="0"/>
              <a:t>Funeral Directors </a:t>
            </a:r>
            <a:r>
              <a:rPr lang="en-US" dirty="0" smtClean="0"/>
              <a:t>that spoke directly to a NCA Customer Service Representative reported significantly higher levels of satisfaction with the service than those that were transferred and those that didn’t know if they’d been transferred.</a:t>
            </a:r>
            <a:endParaRPr lang="en-US" b="0" dirty="0" smtClean="0"/>
          </a:p>
          <a:p>
            <a:pPr marL="168275" indent="-168275" eaLnBrk="0" hangingPunct="0">
              <a:spcBef>
                <a:spcPct val="20000"/>
              </a:spcBef>
              <a:buClr>
                <a:srgbClr val="0067AB"/>
              </a:buClr>
              <a:buFont typeface="Wingdings" pitchFamily="2" charset="2"/>
              <a:buChar char="§"/>
            </a:pPr>
            <a:r>
              <a:rPr lang="en-US" dirty="0" smtClean="0"/>
              <a:t>There was a significant increase in the percentage of </a:t>
            </a:r>
            <a:r>
              <a:rPr lang="en-US" dirty="0" smtClean="0"/>
              <a:t>Next of Kin </a:t>
            </a:r>
            <a:r>
              <a:rPr lang="en-US" dirty="0" smtClean="0"/>
              <a:t>respondents that were “Very Satisfied” with the service they received.</a:t>
            </a:r>
          </a:p>
          <a:p>
            <a:pPr marL="168275" indent="-168275" eaLnBrk="0" hangingPunct="0">
              <a:spcBef>
                <a:spcPct val="20000"/>
              </a:spcBef>
              <a:buClr>
                <a:srgbClr val="0067AB"/>
              </a:buClr>
              <a:buFont typeface="Wingdings" pitchFamily="2" charset="2"/>
              <a:buChar char="§"/>
            </a:pPr>
            <a:endParaRPr lang="en-US" sz="2000" b="0" dirty="0" smtClean="0"/>
          </a:p>
        </p:txBody>
      </p:sp>
      <p:sp>
        <p:nvSpPr>
          <p:cNvPr id="3" name="TextBox 2"/>
          <p:cNvSpPr txBox="1"/>
          <p:nvPr/>
        </p:nvSpPr>
        <p:spPr>
          <a:xfrm>
            <a:off x="76200" y="76200"/>
            <a:ext cx="8686800" cy="477054"/>
          </a:xfrm>
          <a:prstGeom prst="rect">
            <a:avLst/>
          </a:prstGeom>
          <a:noFill/>
        </p:spPr>
        <p:txBody>
          <a:bodyPr wrap="square" rtlCol="0">
            <a:spAutoFit/>
          </a:bodyPr>
          <a:lstStyle/>
          <a:p>
            <a:r>
              <a:rPr lang="en-US" sz="2500" b="1" dirty="0" smtClean="0">
                <a:solidFill>
                  <a:schemeClr val="accent1"/>
                </a:solidFill>
                <a:latin typeface="+mj-lt"/>
                <a:ea typeface="+mj-ea"/>
                <a:cs typeface="+mj-cs"/>
              </a:rPr>
              <a:t>NCA Customer Service - Findings</a:t>
            </a:r>
            <a:endParaRPr lang="en-US" sz="2500" b="1" dirty="0">
              <a:solidFill>
                <a:schemeClr val="accent1"/>
              </a:solidFill>
              <a:latin typeface="+mj-lt"/>
              <a:ea typeface="+mj-ea"/>
              <a:cs typeface="+mj-cs"/>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12</a:t>
            </a:fld>
            <a:endParaRPr lang="en-US" dirty="0">
              <a:solidFill>
                <a:schemeClr val="bg1"/>
              </a:solidFill>
            </a:endParaRPr>
          </a:p>
        </p:txBody>
      </p:sp>
      <p:pic>
        <p:nvPicPr>
          <p:cNvPr id="2" name="Picture 1"/>
          <p:cNvPicPr/>
          <p:nvPr>
            <p:extLst>
              <p:ext uri="{D42A27DB-BD31-4B8C-83A1-F6EECF244321}">
                <p14:modId xmlns:p14="http://schemas.microsoft.com/office/powerpoint/2010/main" val="1475340917"/>
              </p:ext>
            </p:extLst>
          </p:nvPr>
        </p:nvPicPr>
        <p:blipFill>
          <a:blip r:embed="rId3"/>
          <a:stretch>
            <a:fillRect/>
          </a:stretch>
        </p:blipFill>
        <p:spPr>
          <a:xfrm>
            <a:off x="219075" y="381000"/>
            <a:ext cx="8772525" cy="6265081"/>
          </a:xfrm>
          <a:prstGeom prst="rect">
            <a:avLst/>
          </a:prstGeom>
        </p:spPr>
      </p:pic>
    </p:spTree>
    <p:extLst>
      <p:ext uri="{BB962C8B-B14F-4D97-AF65-F5344CB8AC3E}">
        <p14:creationId xmlns:p14="http://schemas.microsoft.com/office/powerpoint/2010/main" val="2334558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132379" y="519363"/>
            <a:ext cx="8767209" cy="1766637"/>
          </a:xfrm>
          <a:prstGeom prst="rect">
            <a:avLst/>
          </a:prstGeom>
          <a:noFill/>
          <a:ln w="9525">
            <a:noFill/>
            <a:miter lim="800000"/>
            <a:headEnd/>
            <a:tailEnd/>
          </a:ln>
        </p:spPr>
        <p:txBody>
          <a:bodyPr wrap="square">
            <a:spAutoFit/>
          </a:bodyPr>
          <a:lstStyle/>
          <a:p>
            <a:pPr marL="168275" indent="-168275" eaLnBrk="0" hangingPunct="0">
              <a:spcBef>
                <a:spcPct val="20000"/>
              </a:spcBef>
              <a:buClr>
                <a:schemeClr val="accent1"/>
              </a:buClr>
              <a:buFont typeface="Wingdings" pitchFamily="2" charset="2"/>
              <a:buChar char="§"/>
            </a:pPr>
            <a:r>
              <a:rPr lang="en-US" sz="1700" dirty="0" smtClean="0"/>
              <a:t>76 percent of respondents (80% </a:t>
            </a:r>
            <a:r>
              <a:rPr lang="en-US" sz="1700" dirty="0" smtClean="0"/>
              <a:t>Next of Kin; </a:t>
            </a:r>
            <a:r>
              <a:rPr lang="en-US" sz="1700" dirty="0" smtClean="0"/>
              <a:t>75% </a:t>
            </a:r>
            <a:r>
              <a:rPr lang="en-US" sz="1700" dirty="0" smtClean="0"/>
              <a:t>Funeral Directors) </a:t>
            </a:r>
            <a:r>
              <a:rPr lang="en-US" sz="1700" dirty="0" smtClean="0"/>
              <a:t>were satisfied with the amount of time it took to receive their headstone or marker</a:t>
            </a:r>
          </a:p>
          <a:p>
            <a:pPr marL="625475" lvl="1" indent="-168275" eaLnBrk="0" hangingPunct="0">
              <a:spcBef>
                <a:spcPct val="20000"/>
              </a:spcBef>
              <a:buClr>
                <a:schemeClr val="accent1"/>
              </a:buClr>
              <a:buFont typeface="Wingdings" pitchFamily="2" charset="2"/>
              <a:buChar char="§"/>
            </a:pPr>
            <a:r>
              <a:rPr lang="en-US" sz="1700" dirty="0" smtClean="0"/>
              <a:t>The difference between </a:t>
            </a:r>
            <a:r>
              <a:rPr lang="en-US" sz="1700" dirty="0" smtClean="0"/>
              <a:t>Next of Kin </a:t>
            </a:r>
            <a:r>
              <a:rPr lang="en-US" sz="1700" dirty="0" smtClean="0"/>
              <a:t>and </a:t>
            </a:r>
            <a:r>
              <a:rPr lang="en-US" sz="1700" dirty="0" smtClean="0"/>
              <a:t>Funeral Directors </a:t>
            </a:r>
            <a:r>
              <a:rPr lang="en-US" sz="1700" dirty="0" smtClean="0"/>
              <a:t>was significant</a:t>
            </a:r>
          </a:p>
          <a:p>
            <a:pPr marL="168275" indent="-168275" eaLnBrk="0" hangingPunct="0">
              <a:spcBef>
                <a:spcPct val="20000"/>
              </a:spcBef>
              <a:buClr>
                <a:schemeClr val="accent1"/>
              </a:buClr>
              <a:buFont typeface="Wingdings" pitchFamily="2" charset="2"/>
              <a:buChar char="§"/>
            </a:pPr>
            <a:r>
              <a:rPr lang="en-US" sz="1700" dirty="0" smtClean="0"/>
              <a:t>There were no significant differences in the perceptions of the quality of the headstones/markers, or the length of time to correct errors from 2014 to 2015 among </a:t>
            </a:r>
            <a:r>
              <a:rPr lang="en-US" sz="1700" dirty="0" smtClean="0"/>
              <a:t>Funeral Directors </a:t>
            </a:r>
            <a:r>
              <a:rPr lang="en-US" sz="1700" dirty="0" smtClean="0"/>
              <a:t>(graph below)</a:t>
            </a:r>
            <a:endParaRPr lang="en-US" sz="1700" b="0" dirty="0" smtClean="0"/>
          </a:p>
        </p:txBody>
      </p:sp>
      <p:sp>
        <p:nvSpPr>
          <p:cNvPr id="3" name="TextBox 2"/>
          <p:cNvSpPr txBox="1"/>
          <p:nvPr/>
        </p:nvSpPr>
        <p:spPr>
          <a:xfrm>
            <a:off x="76200" y="56346"/>
            <a:ext cx="6858000" cy="477054"/>
          </a:xfrm>
          <a:prstGeom prst="rect">
            <a:avLst/>
          </a:prstGeom>
          <a:noFill/>
        </p:spPr>
        <p:txBody>
          <a:bodyPr wrap="square" rtlCol="0">
            <a:spAutoFit/>
          </a:bodyPr>
          <a:lstStyle/>
          <a:p>
            <a:r>
              <a:rPr lang="en-US" sz="2500" b="1" dirty="0" smtClean="0">
                <a:solidFill>
                  <a:schemeClr val="accent1"/>
                </a:solidFill>
              </a:rPr>
              <a:t>Evaluation of Headstone/Marker</a:t>
            </a:r>
            <a:endParaRPr lang="en-US" sz="2500" b="1" dirty="0">
              <a:solidFill>
                <a:schemeClr val="accent1"/>
              </a:solidFill>
            </a:endParaRPr>
          </a:p>
        </p:txBody>
      </p:sp>
      <p:sp>
        <p:nvSpPr>
          <p:cNvPr id="5"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13</a:t>
            </a:fld>
            <a:endParaRPr lang="en-US" dirty="0">
              <a:solidFill>
                <a:schemeClr val="bg1"/>
              </a:solidFill>
            </a:endParaRPr>
          </a:p>
        </p:txBody>
      </p:sp>
      <p:pic>
        <p:nvPicPr>
          <p:cNvPr id="4" name="Picture 3"/>
          <p:cNvPicPr/>
          <p:nvPr>
            <p:extLst>
              <p:ext uri="{D42A27DB-BD31-4B8C-83A1-F6EECF244321}">
                <p14:modId xmlns:p14="http://schemas.microsoft.com/office/powerpoint/2010/main" val="63032023"/>
              </p:ext>
            </p:extLst>
          </p:nvPr>
        </p:nvPicPr>
        <p:blipFill>
          <a:blip r:embed="rId3"/>
          <a:stretch>
            <a:fillRect/>
          </a:stretch>
        </p:blipFill>
        <p:spPr>
          <a:xfrm>
            <a:off x="152400" y="257175"/>
            <a:ext cx="8772525" cy="6372225"/>
          </a:xfrm>
          <a:prstGeom prst="rect">
            <a:avLst/>
          </a:prstGeom>
        </p:spPr>
      </p:pic>
    </p:spTree>
    <p:extLst>
      <p:ext uri="{BB962C8B-B14F-4D97-AF65-F5344CB8AC3E}">
        <p14:creationId xmlns:p14="http://schemas.microsoft.com/office/powerpoint/2010/main" val="34438002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132379" y="457200"/>
            <a:ext cx="8767209" cy="3570208"/>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dirty="0" smtClean="0"/>
              <a:t>In 2015, 31 percent of </a:t>
            </a:r>
            <a:r>
              <a:rPr lang="en-US" dirty="0" smtClean="0"/>
              <a:t>Funeral Directors </a:t>
            </a:r>
            <a:r>
              <a:rPr lang="en-US" dirty="0" smtClean="0"/>
              <a:t>indicated they had experienced problems with delivered headstones, markers or medallions – identical to 2014</a:t>
            </a:r>
            <a:endParaRPr lang="en-US" dirty="0"/>
          </a:p>
          <a:p>
            <a:pPr marL="625475" lvl="1" indent="-168275" eaLnBrk="0" hangingPunct="0">
              <a:spcBef>
                <a:spcPct val="20000"/>
              </a:spcBef>
              <a:buClr>
                <a:srgbClr val="0067AB"/>
              </a:buClr>
              <a:buFont typeface="Wingdings" pitchFamily="2" charset="2"/>
              <a:buChar char="§"/>
            </a:pPr>
            <a:r>
              <a:rPr lang="en-US" sz="1600" b="0" dirty="0" smtClean="0"/>
              <a:t>Of these respondents, 67 percent of </a:t>
            </a:r>
            <a:r>
              <a:rPr lang="en-US" sz="1600" b="0" dirty="0" smtClean="0"/>
              <a:t>Funeral Directors </a:t>
            </a:r>
            <a:r>
              <a:rPr lang="en-US" sz="1600" b="0" dirty="0" smtClean="0"/>
              <a:t>indicated that less than 1% of the markers received had problems (next highest - </a:t>
            </a:r>
            <a:r>
              <a:rPr lang="en-US" sz="1600" dirty="0" smtClean="0"/>
              <a:t>26</a:t>
            </a:r>
            <a:r>
              <a:rPr lang="en-US" sz="1600" b="0" dirty="0" smtClean="0"/>
              <a:t>% indicated 1% to 5%)</a:t>
            </a:r>
          </a:p>
          <a:p>
            <a:pPr marL="625475" lvl="1" indent="-168275" eaLnBrk="0" hangingPunct="0">
              <a:spcBef>
                <a:spcPct val="20000"/>
              </a:spcBef>
              <a:buClr>
                <a:srgbClr val="0067AB"/>
              </a:buClr>
              <a:buFont typeface="Wingdings" pitchFamily="2" charset="2"/>
              <a:buChar char="§"/>
            </a:pPr>
            <a:r>
              <a:rPr lang="en-US" sz="1600" dirty="0" smtClean="0"/>
              <a:t>The most common error reported was Typographical errors (54%), Damaged (47%), and Wrong Information (26%) – consistent over the past three years</a:t>
            </a:r>
          </a:p>
          <a:p>
            <a:pPr marL="168275" indent="-168275" eaLnBrk="0" hangingPunct="0">
              <a:spcBef>
                <a:spcPct val="20000"/>
              </a:spcBef>
              <a:buClr>
                <a:srgbClr val="0067AB"/>
              </a:buClr>
              <a:buFont typeface="Wingdings" pitchFamily="2" charset="2"/>
              <a:buChar char="§"/>
            </a:pPr>
            <a:r>
              <a:rPr lang="en-US" b="0" dirty="0" smtClean="0"/>
              <a:t>There were no significant differences in overall satisfaction between those Funeral Directors that identified problems, and those that did not (86% and 89%, respectively). However, </a:t>
            </a:r>
            <a:r>
              <a:rPr lang="en-US" dirty="0"/>
              <a:t>t</a:t>
            </a:r>
            <a:r>
              <a:rPr lang="en-US" b="0" dirty="0" smtClean="0"/>
              <a:t>here was a significant difference in perceptions of overall quality (89% and 92%, respectively).</a:t>
            </a:r>
            <a:endParaRPr lang="en-US" dirty="0" smtClean="0"/>
          </a:p>
          <a:p>
            <a:pPr marL="168275" indent="-168275" eaLnBrk="0" hangingPunct="0">
              <a:spcBef>
                <a:spcPct val="20000"/>
              </a:spcBef>
              <a:buClr>
                <a:srgbClr val="0067AB"/>
              </a:buClr>
              <a:buFont typeface="Wingdings" pitchFamily="2" charset="2"/>
              <a:buChar char="§"/>
            </a:pPr>
            <a:r>
              <a:rPr lang="en-US" sz="2000" dirty="0" smtClean="0"/>
              <a:t>Funeral Directors that reported a problem were overall satisfied with the timeliness in which the problems were corrected (85%).</a:t>
            </a:r>
            <a:endParaRPr lang="en-US" sz="2000" b="0" dirty="0" smtClean="0"/>
          </a:p>
        </p:txBody>
      </p:sp>
      <p:sp>
        <p:nvSpPr>
          <p:cNvPr id="3" name="TextBox 2"/>
          <p:cNvSpPr txBox="1"/>
          <p:nvPr/>
        </p:nvSpPr>
        <p:spPr>
          <a:xfrm>
            <a:off x="76200" y="56346"/>
            <a:ext cx="8686800" cy="477054"/>
          </a:xfrm>
          <a:prstGeom prst="rect">
            <a:avLst/>
          </a:prstGeom>
          <a:noFill/>
        </p:spPr>
        <p:txBody>
          <a:bodyPr wrap="square" rtlCol="0">
            <a:spAutoFit/>
          </a:bodyPr>
          <a:lstStyle/>
          <a:p>
            <a:r>
              <a:rPr lang="en-US" sz="2500" b="1" dirty="0" smtClean="0">
                <a:solidFill>
                  <a:schemeClr val="accent1"/>
                </a:solidFill>
                <a:latin typeface="+mj-lt"/>
                <a:ea typeface="+mj-ea"/>
                <a:cs typeface="+mj-cs"/>
              </a:rPr>
              <a:t>Headstone, Marker, Medallion Issues</a:t>
            </a:r>
            <a:endParaRPr lang="en-US" sz="2500" b="1" dirty="0">
              <a:solidFill>
                <a:schemeClr val="accent1"/>
              </a:solidFill>
              <a:latin typeface="+mj-lt"/>
              <a:ea typeface="+mj-ea"/>
              <a:cs typeface="+mj-cs"/>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14</a:t>
            </a:fld>
            <a:endParaRPr lang="en-US" dirty="0">
              <a:solidFill>
                <a:schemeClr val="bg1"/>
              </a:solidFill>
            </a:endParaRPr>
          </a:p>
        </p:txBody>
      </p:sp>
      <p:pic>
        <p:nvPicPr>
          <p:cNvPr id="4" name="Picture 3"/>
          <p:cNvPicPr/>
          <p:nvPr>
            <p:extLst>
              <p:ext uri="{D42A27DB-BD31-4B8C-83A1-F6EECF244321}">
                <p14:modId xmlns:p14="http://schemas.microsoft.com/office/powerpoint/2010/main" val="2112398883"/>
              </p:ext>
            </p:extLst>
          </p:nvPr>
        </p:nvPicPr>
        <p:blipFill>
          <a:blip r:embed="rId3"/>
          <a:stretch>
            <a:fillRect/>
          </a:stretch>
        </p:blipFill>
        <p:spPr>
          <a:xfrm>
            <a:off x="376238" y="835025"/>
            <a:ext cx="8763000" cy="5842000"/>
          </a:xfrm>
          <a:prstGeom prst="rect">
            <a:avLst/>
          </a:prstGeom>
        </p:spPr>
      </p:pic>
    </p:spTree>
    <p:extLst>
      <p:ext uri="{BB962C8B-B14F-4D97-AF65-F5344CB8AC3E}">
        <p14:creationId xmlns:p14="http://schemas.microsoft.com/office/powerpoint/2010/main" val="1804567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132379" y="537389"/>
            <a:ext cx="8767209" cy="2899255"/>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dirty="0" smtClean="0"/>
              <a:t>In 2015, 83 percent of </a:t>
            </a:r>
            <a:r>
              <a:rPr lang="en-US" dirty="0" smtClean="0"/>
              <a:t>Next of Kin </a:t>
            </a:r>
            <a:r>
              <a:rPr lang="en-US" dirty="0" smtClean="0"/>
              <a:t>indicated they were not required to pay any unexpected fees regarding their government headstone/marker/medallion</a:t>
            </a:r>
          </a:p>
          <a:p>
            <a:pPr marL="625475" lvl="1" indent="-168275" eaLnBrk="0" hangingPunct="0">
              <a:spcBef>
                <a:spcPct val="20000"/>
              </a:spcBef>
              <a:buClr>
                <a:srgbClr val="0067AB"/>
              </a:buClr>
              <a:buFont typeface="Wingdings" pitchFamily="2" charset="2"/>
              <a:buChar char="§"/>
            </a:pPr>
            <a:r>
              <a:rPr lang="en-US" dirty="0" smtClean="0"/>
              <a:t>59 percent of </a:t>
            </a:r>
            <a:r>
              <a:rPr lang="en-US" dirty="0" smtClean="0"/>
              <a:t>Next of Kin </a:t>
            </a:r>
            <a:r>
              <a:rPr lang="en-US" dirty="0" smtClean="0"/>
              <a:t>that indicated they were required to pay an unexpected cost</a:t>
            </a:r>
            <a:r>
              <a:rPr lang="en-US" dirty="0"/>
              <a:t> </a:t>
            </a:r>
            <a:r>
              <a:rPr lang="en-US" dirty="0" smtClean="0"/>
              <a:t>report an expense of $100 or more.</a:t>
            </a:r>
          </a:p>
          <a:p>
            <a:pPr marL="625475" lvl="1" indent="-168275" eaLnBrk="0" hangingPunct="0">
              <a:spcBef>
                <a:spcPct val="20000"/>
              </a:spcBef>
              <a:buClr>
                <a:srgbClr val="0067AB"/>
              </a:buClr>
              <a:buFont typeface="Wingdings" pitchFamily="2" charset="2"/>
              <a:buChar char="§"/>
            </a:pPr>
            <a:r>
              <a:rPr lang="en-US" dirty="0" smtClean="0"/>
              <a:t>The table below provides the average unexpected amount reported across the three different products</a:t>
            </a:r>
          </a:p>
          <a:p>
            <a:pPr marL="625475" lvl="1" indent="-168275" eaLnBrk="0" hangingPunct="0">
              <a:spcBef>
                <a:spcPct val="20000"/>
              </a:spcBef>
              <a:buClr>
                <a:srgbClr val="0067AB"/>
              </a:buClr>
              <a:buFont typeface="Wingdings" pitchFamily="2" charset="2"/>
              <a:buChar char="§"/>
            </a:pPr>
            <a:endParaRPr lang="en-US" b="0" dirty="0" smtClean="0"/>
          </a:p>
          <a:p>
            <a:pPr marL="168275" indent="-168275" eaLnBrk="0" hangingPunct="0">
              <a:spcBef>
                <a:spcPct val="20000"/>
              </a:spcBef>
              <a:buClr>
                <a:srgbClr val="0067AB"/>
              </a:buClr>
              <a:buFont typeface="Wingdings" pitchFamily="2" charset="2"/>
              <a:buChar char="§"/>
            </a:pPr>
            <a:endParaRPr lang="en-US" dirty="0" smtClean="0"/>
          </a:p>
          <a:p>
            <a:pPr marL="168275" indent="-168275" eaLnBrk="0" hangingPunct="0">
              <a:spcBef>
                <a:spcPct val="20000"/>
              </a:spcBef>
              <a:buClr>
                <a:srgbClr val="0067AB"/>
              </a:buClr>
              <a:buFont typeface="Wingdings" pitchFamily="2" charset="2"/>
              <a:buChar char="§"/>
            </a:pPr>
            <a:endParaRPr lang="en-US" sz="2000" b="0" dirty="0" smtClean="0"/>
          </a:p>
        </p:txBody>
      </p:sp>
      <p:sp>
        <p:nvSpPr>
          <p:cNvPr id="3" name="TextBox 2"/>
          <p:cNvSpPr txBox="1"/>
          <p:nvPr/>
        </p:nvSpPr>
        <p:spPr>
          <a:xfrm>
            <a:off x="76200" y="56346"/>
            <a:ext cx="8686800" cy="477054"/>
          </a:xfrm>
          <a:prstGeom prst="rect">
            <a:avLst/>
          </a:prstGeom>
          <a:noFill/>
        </p:spPr>
        <p:txBody>
          <a:bodyPr wrap="square" rtlCol="0">
            <a:spAutoFit/>
          </a:bodyPr>
          <a:lstStyle/>
          <a:p>
            <a:r>
              <a:rPr lang="en-US" sz="2500" b="1" dirty="0" smtClean="0">
                <a:solidFill>
                  <a:schemeClr val="accent1"/>
                </a:solidFill>
                <a:latin typeface="+mj-lt"/>
                <a:ea typeface="+mj-ea"/>
                <a:cs typeface="+mj-cs"/>
              </a:rPr>
              <a:t>Headstone, Marker, Medallion Costs</a:t>
            </a:r>
            <a:endParaRPr lang="en-US" sz="2500" b="1" dirty="0">
              <a:solidFill>
                <a:schemeClr val="accent1"/>
              </a:solidFill>
              <a:latin typeface="+mj-lt"/>
              <a:ea typeface="+mj-ea"/>
              <a:cs typeface="+mj-cs"/>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15</a:t>
            </a:fld>
            <a:endParaRPr lang="en-US"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295549003"/>
              </p:ext>
            </p:extLst>
          </p:nvPr>
        </p:nvGraphicFramePr>
        <p:xfrm>
          <a:off x="337851" y="2514600"/>
          <a:ext cx="8458200" cy="1371600"/>
        </p:xfrm>
        <a:graphic>
          <a:graphicData uri="http://schemas.openxmlformats.org/drawingml/2006/table">
            <a:tbl>
              <a:tblPr/>
              <a:tblGrid>
                <a:gridCol w="2405349"/>
                <a:gridCol w="1752600"/>
                <a:gridCol w="2286000"/>
                <a:gridCol w="2014251"/>
              </a:tblGrid>
              <a:tr h="457200">
                <a:tc>
                  <a:txBody>
                    <a:bodyPr/>
                    <a:lstStyle/>
                    <a:p>
                      <a:pPr algn="l" fontAlgn="b"/>
                      <a:r>
                        <a:rPr lang="en-US" sz="1600" b="1" i="0" u="none" strike="noStrike" dirty="0" smtClean="0">
                          <a:solidFill>
                            <a:srgbClr val="FFFFFF"/>
                          </a:solidFill>
                          <a:latin typeface="Calibri"/>
                        </a:rPr>
                        <a:t>Product</a:t>
                      </a:r>
                      <a:endParaRPr lang="en-US" sz="1600" b="1" i="0" u="none" strike="noStrike" dirty="0">
                        <a:solidFill>
                          <a:srgbClr val="FFFFFF"/>
                        </a:solidFill>
                        <a:latin typeface="Calibri"/>
                      </a:endParaRPr>
                    </a:p>
                  </a:txBody>
                  <a:tcPr marR="7620" marT="762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1600" b="1" i="0" u="none" strike="noStrike" dirty="0" smtClean="0">
                          <a:solidFill>
                            <a:srgbClr val="FFFFFF"/>
                          </a:solidFill>
                          <a:latin typeface="Calibri"/>
                        </a:rPr>
                        <a:t>Mean Unexpected Cost</a:t>
                      </a:r>
                      <a:endParaRPr lang="en-US" sz="1600" b="1" i="0" u="none" strike="noStrike" dirty="0">
                        <a:solidFill>
                          <a:srgbClr val="FFFFFF"/>
                        </a:solidFill>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1600" b="1" i="0" u="none" strike="noStrike" dirty="0" smtClean="0">
                          <a:solidFill>
                            <a:srgbClr val="FFFFFF"/>
                          </a:solidFill>
                          <a:latin typeface="Calibri"/>
                        </a:rPr>
                        <a:t>Minimum Unexpected Cost</a:t>
                      </a:r>
                      <a:endParaRPr lang="en-US" sz="1600" b="1" i="0" u="none" strike="noStrike" dirty="0">
                        <a:solidFill>
                          <a:srgbClr val="FFFFFF"/>
                        </a:solidFill>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US" sz="1600" b="1" i="0" u="none" strike="noStrike" dirty="0" smtClean="0">
                          <a:solidFill>
                            <a:srgbClr val="FFFFFF"/>
                          </a:solidFill>
                          <a:latin typeface="Calibri"/>
                        </a:rPr>
                        <a:t>Maximum Unexpected Cost</a:t>
                      </a:r>
                      <a:endParaRPr lang="en-US" sz="1600" b="1" i="0" u="none" strike="noStrike" dirty="0">
                        <a:solidFill>
                          <a:srgbClr val="FFFFFF"/>
                        </a:solidFill>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266700">
                <a:tc>
                  <a:txBody>
                    <a:bodyPr/>
                    <a:lstStyle/>
                    <a:p>
                      <a:pPr marL="91440" algn="l" rtl="0" fontAlgn="ctr"/>
                      <a:r>
                        <a:rPr lang="en-US" sz="1400" b="0" i="0" u="none" strike="noStrike" dirty="0" smtClean="0">
                          <a:solidFill>
                            <a:srgbClr val="000000"/>
                          </a:solidFill>
                          <a:latin typeface="Calibri"/>
                        </a:rPr>
                        <a:t>Bronze Marker</a:t>
                      </a:r>
                      <a:endParaRPr lang="en-US" sz="1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$506.94</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$0.00*</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$4000.00</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4800">
                <a:tc>
                  <a:txBody>
                    <a:bodyPr/>
                    <a:lstStyle/>
                    <a:p>
                      <a:pPr marL="91440" algn="l" rtl="0" fontAlgn="ctr"/>
                      <a:r>
                        <a:rPr lang="en-US" sz="1400" b="0" i="0" u="none" strike="noStrike" dirty="0" smtClean="0">
                          <a:solidFill>
                            <a:srgbClr val="000000"/>
                          </a:solidFill>
                          <a:latin typeface="Calibri"/>
                        </a:rPr>
                        <a:t>Granite/Marble</a:t>
                      </a:r>
                      <a:r>
                        <a:rPr lang="en-US" sz="1400" b="0" i="0" u="none" strike="noStrike" baseline="0" dirty="0" smtClean="0">
                          <a:solidFill>
                            <a:srgbClr val="000000"/>
                          </a:solidFill>
                          <a:latin typeface="Calibri"/>
                        </a:rPr>
                        <a:t> Headstone</a:t>
                      </a:r>
                      <a:endParaRPr lang="en-US" sz="1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rtl="0" fontAlgn="ctr"/>
                      <a:r>
                        <a:rPr lang="en-US" sz="1400" b="0" i="0" u="none" strike="noStrike" dirty="0" smtClean="0">
                          <a:solidFill>
                            <a:srgbClr val="000000"/>
                          </a:solidFill>
                          <a:latin typeface="Calibri"/>
                        </a:rPr>
                        <a:t>$409.65</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rtl="0" fontAlgn="ctr"/>
                      <a:r>
                        <a:rPr lang="en-US" sz="1400" b="0" i="0" u="none" strike="noStrike" dirty="0" smtClean="0">
                          <a:solidFill>
                            <a:srgbClr val="000000"/>
                          </a:solidFill>
                          <a:latin typeface="Calibri"/>
                        </a:rPr>
                        <a:t>$0.00*</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rtl="0" fontAlgn="ctr"/>
                      <a:r>
                        <a:rPr lang="en-US" sz="1400" b="0" i="0" u="none" strike="noStrike" dirty="0" smtClean="0">
                          <a:solidFill>
                            <a:srgbClr val="000000"/>
                          </a:solidFill>
                          <a:latin typeface="Calibri"/>
                        </a:rPr>
                        <a:t>$7500.00</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r h="304800">
                <a:tc>
                  <a:txBody>
                    <a:bodyPr/>
                    <a:lstStyle/>
                    <a:p>
                      <a:pPr marL="91440" algn="l" rtl="0" fontAlgn="ctr"/>
                      <a:r>
                        <a:rPr lang="en-US" sz="1400" b="0" i="0" u="none" strike="noStrike" dirty="0" smtClean="0">
                          <a:solidFill>
                            <a:srgbClr val="000000"/>
                          </a:solidFill>
                          <a:latin typeface="Calibri"/>
                        </a:rPr>
                        <a:t>Bronze</a:t>
                      </a:r>
                      <a:r>
                        <a:rPr lang="en-US" sz="1400" b="0" i="0" u="none" strike="noStrike" baseline="0" dirty="0" smtClean="0">
                          <a:solidFill>
                            <a:srgbClr val="000000"/>
                          </a:solidFill>
                          <a:latin typeface="Calibri"/>
                        </a:rPr>
                        <a:t> Medallion</a:t>
                      </a:r>
                      <a:endParaRPr lang="en-US" sz="1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$185.53</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$0.00*</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$1050.00</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9" name="Rectangle 12"/>
          <p:cNvSpPr>
            <a:spLocks noChangeArrowheads="1"/>
          </p:cNvSpPr>
          <p:nvPr/>
        </p:nvSpPr>
        <p:spPr bwMode="auto">
          <a:xfrm>
            <a:off x="148191" y="4343400"/>
            <a:ext cx="8767209" cy="646331"/>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dirty="0" smtClean="0"/>
              <a:t>Reporting an expense of over $100 had a significant negative relationship with overall satisfaction. Mean scores are provided below.</a:t>
            </a:r>
            <a:endParaRPr lang="en-US" sz="2000" b="0" dirty="0" smtClean="0"/>
          </a:p>
        </p:txBody>
      </p:sp>
      <p:sp>
        <p:nvSpPr>
          <p:cNvPr id="10" name="Content Placeholder 2"/>
          <p:cNvSpPr txBox="1">
            <a:spLocks/>
          </p:cNvSpPr>
          <p:nvPr/>
        </p:nvSpPr>
        <p:spPr>
          <a:xfrm>
            <a:off x="254000" y="3962400"/>
            <a:ext cx="8585200" cy="260425"/>
          </a:xfrm>
          <a:prstGeom prst="rect">
            <a:avLst/>
          </a:prstGeom>
        </p:spPr>
        <p:txBody>
          <a:bodyPr vert="horz" lIns="91440" tIns="45720" rIns="91440" bIns="45720" rtlCol="0">
            <a:normAutofit fontScale="92500" lnSpcReduction="2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0" dirty="0" smtClean="0"/>
              <a:t>*Respondents intentionally reported an unexpected cost of $0.00</a:t>
            </a:r>
            <a:endParaRPr lang="en-US" sz="1400" b="0" dirty="0"/>
          </a:p>
        </p:txBody>
      </p:sp>
      <p:graphicFrame>
        <p:nvGraphicFramePr>
          <p:cNvPr id="11" name="Table 10"/>
          <p:cNvGraphicFramePr>
            <a:graphicFrameLocks noGrp="1"/>
          </p:cNvGraphicFramePr>
          <p:nvPr>
            <p:extLst>
              <p:ext uri="{D42A27DB-BD31-4B8C-83A1-F6EECF244321}">
                <p14:modId xmlns:p14="http://schemas.microsoft.com/office/powerpoint/2010/main" val="2594654058"/>
              </p:ext>
            </p:extLst>
          </p:nvPr>
        </p:nvGraphicFramePr>
        <p:xfrm>
          <a:off x="304800" y="5029200"/>
          <a:ext cx="8458200" cy="1198245"/>
        </p:xfrm>
        <a:graphic>
          <a:graphicData uri="http://schemas.openxmlformats.org/drawingml/2006/table">
            <a:tbl>
              <a:tblPr/>
              <a:tblGrid>
                <a:gridCol w="5486400"/>
                <a:gridCol w="2971800"/>
              </a:tblGrid>
              <a:tr h="309706">
                <a:tc>
                  <a:txBody>
                    <a:bodyPr/>
                    <a:lstStyle/>
                    <a:p>
                      <a:pPr algn="l" fontAlgn="b"/>
                      <a:r>
                        <a:rPr lang="en-US" sz="1600" b="1" i="0" u="none" strike="noStrike" dirty="0" smtClean="0">
                          <a:solidFill>
                            <a:srgbClr val="FFFFFF"/>
                          </a:solidFill>
                          <a:latin typeface="Calibri"/>
                        </a:rPr>
                        <a:t>Product</a:t>
                      </a:r>
                      <a:endParaRPr lang="en-US" sz="1600" b="1" i="0" u="none" strike="noStrike" dirty="0">
                        <a:solidFill>
                          <a:srgbClr val="FFFFFF"/>
                        </a:solidFill>
                        <a:latin typeface="Calibri"/>
                      </a:endParaRPr>
                    </a:p>
                  </a:txBody>
                  <a:tcPr marR="7620" marT="762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1600" b="1" i="0" u="none" strike="noStrike" dirty="0" smtClean="0">
                          <a:solidFill>
                            <a:srgbClr val="FFFFFF"/>
                          </a:solidFill>
                          <a:latin typeface="Calibri"/>
                        </a:rPr>
                        <a:t>Mean Overall Satisfaction Rating</a:t>
                      </a:r>
                      <a:endParaRPr lang="en-US" sz="1600" b="1" i="0" u="none" strike="noStrike" dirty="0">
                        <a:solidFill>
                          <a:srgbClr val="FFFFFF"/>
                        </a:solidFill>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452294">
                <a:tc>
                  <a:txBody>
                    <a:bodyPr/>
                    <a:lstStyle/>
                    <a:p>
                      <a:pPr marL="91440" algn="l" rtl="0" fontAlgn="ctr"/>
                      <a:r>
                        <a:rPr lang="en-US" sz="1400" b="0" i="0" u="none" strike="noStrike" dirty="0" smtClean="0">
                          <a:solidFill>
                            <a:srgbClr val="000000"/>
                          </a:solidFill>
                          <a:latin typeface="Calibri"/>
                        </a:rPr>
                        <a:t>Respondents</a:t>
                      </a:r>
                      <a:r>
                        <a:rPr lang="en-US" sz="1400" b="0" i="0" u="none" strike="noStrike" baseline="0" dirty="0" smtClean="0">
                          <a:solidFill>
                            <a:srgbClr val="000000"/>
                          </a:solidFill>
                          <a:latin typeface="Calibri"/>
                        </a:rPr>
                        <a:t> that indicated an u</a:t>
                      </a:r>
                      <a:r>
                        <a:rPr lang="en-US" sz="1400" b="0" i="0" u="none" strike="noStrike" dirty="0" smtClean="0">
                          <a:solidFill>
                            <a:srgbClr val="000000"/>
                          </a:solidFill>
                          <a:latin typeface="Calibri"/>
                        </a:rPr>
                        <a:t>nexpected cost of $100 or more</a:t>
                      </a:r>
                      <a:endParaRPr lang="en-US" sz="1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400" b="0" i="0" u="none" strike="noStrike" dirty="0" smtClean="0">
                          <a:solidFill>
                            <a:srgbClr val="000000"/>
                          </a:solidFill>
                          <a:latin typeface="Calibri"/>
                        </a:rPr>
                        <a:t>4.33</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4800">
                <a:tc>
                  <a:txBody>
                    <a:bodyPr/>
                    <a:lstStyle/>
                    <a:p>
                      <a:pPr marL="91440" algn="l" rtl="0" fontAlgn="ctr"/>
                      <a:r>
                        <a:rPr lang="en-US" sz="1400" b="0" i="0" u="none" strike="noStrike" dirty="0" smtClean="0">
                          <a:solidFill>
                            <a:srgbClr val="000000"/>
                          </a:solidFill>
                          <a:latin typeface="Calibri"/>
                        </a:rPr>
                        <a:t>Respondents that indicated no unexpected</a:t>
                      </a:r>
                      <a:r>
                        <a:rPr lang="en-US" sz="1400" b="0" i="0" u="none" strike="noStrike" baseline="0" dirty="0" smtClean="0">
                          <a:solidFill>
                            <a:srgbClr val="000000"/>
                          </a:solidFill>
                          <a:latin typeface="Calibri"/>
                        </a:rPr>
                        <a:t> cost or unexpected costs of less than $100</a:t>
                      </a:r>
                      <a:endParaRPr lang="en-US" sz="1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rtl="0" fontAlgn="ctr"/>
                      <a:r>
                        <a:rPr lang="en-US" sz="1400" b="0" i="0" u="none" strike="noStrike" dirty="0" smtClean="0">
                          <a:solidFill>
                            <a:srgbClr val="000000"/>
                          </a:solidFill>
                          <a:latin typeface="Calibri"/>
                        </a:rPr>
                        <a:t>4.62</a:t>
                      </a:r>
                      <a:endParaRPr lang="en-US" sz="1400" b="0" i="0" u="none" strike="noStrike" dirty="0">
                        <a:solidFill>
                          <a:srgbClr val="000000"/>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r>
            </a:tbl>
          </a:graphicData>
        </a:graphic>
      </p:graphicFrame>
    </p:spTree>
    <p:extLst>
      <p:ext uri="{BB962C8B-B14F-4D97-AF65-F5344CB8AC3E}">
        <p14:creationId xmlns:p14="http://schemas.microsoft.com/office/powerpoint/2010/main" val="10099157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Rectangle 12"/>
          <p:cNvSpPr>
            <a:spLocks noChangeArrowheads="1"/>
          </p:cNvSpPr>
          <p:nvPr/>
        </p:nvSpPr>
        <p:spPr bwMode="auto">
          <a:xfrm>
            <a:off x="132379" y="945863"/>
            <a:ext cx="8767209" cy="658642"/>
          </a:xfrm>
          <a:prstGeom prst="rect">
            <a:avLst/>
          </a:prstGeom>
          <a:noFill/>
          <a:ln w="9525">
            <a:noFill/>
            <a:miter lim="800000"/>
            <a:headEnd/>
            <a:tailEnd/>
          </a:ln>
        </p:spPr>
        <p:txBody>
          <a:bodyPr wrap="square">
            <a:spAutoFit/>
          </a:bodyPr>
          <a:lstStyle/>
          <a:p>
            <a:pPr marL="168275" indent="-168275" eaLnBrk="0" hangingPunct="0">
              <a:spcBef>
                <a:spcPct val="20000"/>
              </a:spcBef>
              <a:buClr>
                <a:srgbClr val="990000"/>
              </a:buClr>
            </a:pPr>
            <a:endParaRPr lang="en-US" sz="2000" b="0" dirty="0" smtClean="0"/>
          </a:p>
          <a:p>
            <a:pPr marL="168275" indent="-168275" eaLnBrk="0" hangingPunct="0">
              <a:spcBef>
                <a:spcPct val="20000"/>
              </a:spcBef>
              <a:buClr>
                <a:srgbClr val="990000"/>
              </a:buClr>
              <a:buFont typeface="Wingdings" pitchFamily="2" charset="2"/>
              <a:buChar char="§"/>
            </a:pPr>
            <a:endParaRPr lang="en-US" sz="1400" b="0" dirty="0"/>
          </a:p>
        </p:txBody>
      </p:sp>
      <p:sp>
        <p:nvSpPr>
          <p:cNvPr id="5" name="Rectangle 12"/>
          <p:cNvSpPr>
            <a:spLocks noChangeArrowheads="1"/>
          </p:cNvSpPr>
          <p:nvPr/>
        </p:nvSpPr>
        <p:spPr bwMode="auto">
          <a:xfrm>
            <a:off x="132379" y="531008"/>
            <a:ext cx="8767209" cy="877163"/>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700" b="0" dirty="0" smtClean="0"/>
              <a:t>Primary methods of learning of benefits: Funeral </a:t>
            </a:r>
            <a:r>
              <a:rPr lang="en-US" sz="1700" dirty="0"/>
              <a:t>D</a:t>
            </a:r>
            <a:r>
              <a:rPr lang="en-US" sz="1700" b="0" dirty="0" smtClean="0"/>
              <a:t>irector (</a:t>
            </a:r>
            <a:r>
              <a:rPr lang="en-US" sz="1700" dirty="0" smtClean="0"/>
              <a:t>53</a:t>
            </a:r>
            <a:r>
              <a:rPr lang="en-US" sz="1700" b="0" dirty="0" smtClean="0"/>
              <a:t>%) and Veteran/family member (</a:t>
            </a:r>
            <a:r>
              <a:rPr lang="en-US" sz="1700" dirty="0" smtClean="0"/>
              <a:t>27</a:t>
            </a:r>
            <a:r>
              <a:rPr lang="en-US" sz="1700" b="0" dirty="0" smtClean="0"/>
              <a:t>%) – these trends have stayed consistent for the past three years and there were no significant differences across age.</a:t>
            </a:r>
          </a:p>
        </p:txBody>
      </p:sp>
      <p:sp>
        <p:nvSpPr>
          <p:cNvPr id="16" name="Rectangle 15"/>
          <p:cNvSpPr/>
          <p:nvPr/>
        </p:nvSpPr>
        <p:spPr>
          <a:xfrm>
            <a:off x="76200" y="56346"/>
            <a:ext cx="7180521" cy="477054"/>
          </a:xfrm>
          <a:prstGeom prst="rect">
            <a:avLst/>
          </a:prstGeom>
        </p:spPr>
        <p:txBody>
          <a:bodyPr wrap="square">
            <a:spAutoFit/>
          </a:bodyPr>
          <a:lstStyle/>
          <a:p>
            <a:r>
              <a:rPr lang="en-US" sz="2500" b="1" dirty="0" smtClean="0">
                <a:solidFill>
                  <a:srgbClr val="0067AB"/>
                </a:solidFill>
              </a:rPr>
              <a:t>Outreach</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16</a:t>
            </a:fld>
            <a:endParaRPr lang="en-US" dirty="0">
              <a:solidFill>
                <a:schemeClr val="bg1"/>
              </a:solidFill>
            </a:endParaRPr>
          </a:p>
        </p:txBody>
      </p:sp>
      <p:pic>
        <p:nvPicPr>
          <p:cNvPr id="3" name="Picture 2"/>
          <p:cNvPicPr/>
          <p:nvPr>
            <p:extLst>
              <p:ext uri="{D42A27DB-BD31-4B8C-83A1-F6EECF244321}">
                <p14:modId xmlns:p14="http://schemas.microsoft.com/office/powerpoint/2010/main" val="306061780"/>
              </p:ext>
            </p:extLst>
          </p:nvPr>
        </p:nvPicPr>
        <p:blipFill>
          <a:blip r:embed="rId3"/>
          <a:stretch>
            <a:fillRect/>
          </a:stretch>
        </p:blipFill>
        <p:spPr>
          <a:xfrm>
            <a:off x="187325" y="104775"/>
            <a:ext cx="8772525" cy="6372225"/>
          </a:xfrm>
          <a:prstGeom prst="rect">
            <a:avLst/>
          </a:prstGeom>
        </p:spPr>
      </p:pic>
    </p:spTree>
    <p:extLst>
      <p:ext uri="{BB962C8B-B14F-4D97-AF65-F5344CB8AC3E}">
        <p14:creationId xmlns:p14="http://schemas.microsoft.com/office/powerpoint/2010/main" val="2457445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Improvement Analysis</a:t>
            </a:r>
            <a:endParaRPr lang="en-US" sz="32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17</a:t>
            </a:fld>
            <a:endParaRPr lang="en-US" dirty="0">
              <a:solidFill>
                <a:schemeClr val="bg1"/>
              </a:solidFill>
            </a:endParaRPr>
          </a:p>
        </p:txBody>
      </p:sp>
    </p:spTree>
    <p:extLst>
      <p:ext uri="{BB962C8B-B14F-4D97-AF65-F5344CB8AC3E}">
        <p14:creationId xmlns:p14="http://schemas.microsoft.com/office/powerpoint/2010/main" val="2096383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533400"/>
            <a:ext cx="8585200" cy="1447800"/>
          </a:xfrm>
        </p:spPr>
        <p:txBody>
          <a:bodyPr>
            <a:normAutofit fontScale="77500" lnSpcReduction="20000"/>
          </a:bodyPr>
          <a:lstStyle/>
          <a:p>
            <a:r>
              <a:rPr lang="en-US" sz="2100" dirty="0" smtClean="0"/>
              <a:t>A quadrant analysis ranks measures on derived importance to the customer and reported satisfaction</a:t>
            </a:r>
          </a:p>
          <a:p>
            <a:pPr lvl="1"/>
            <a:r>
              <a:rPr lang="en-US" sz="2000" dirty="0" smtClean="0"/>
              <a:t>For this analysis, </a:t>
            </a:r>
            <a:r>
              <a:rPr lang="en-US" sz="2000" dirty="0"/>
              <a:t>s</a:t>
            </a:r>
            <a:r>
              <a:rPr lang="en-US" sz="2000" dirty="0" smtClean="0"/>
              <a:t>atisfaction is determined by the level of agreement indicated by the respondent to the statement. The higher agreement, the greater the satisfaction.</a:t>
            </a:r>
          </a:p>
          <a:p>
            <a:pPr lvl="1"/>
            <a:r>
              <a:rPr lang="en-US" sz="2000" dirty="0" smtClean="0"/>
              <a:t>Derived importance is determined by calculating the strength of the relationship between the specific item and overall reported satisfaction.</a:t>
            </a:r>
            <a:endParaRPr lang="en-US" sz="2000" dirty="0"/>
          </a:p>
        </p:txBody>
      </p:sp>
      <p:sp>
        <p:nvSpPr>
          <p:cNvPr id="5" name="Title 1"/>
          <p:cNvSpPr txBox="1">
            <a:spLocks/>
          </p:cNvSpPr>
          <p:nvPr/>
        </p:nvSpPr>
        <p:spPr>
          <a:xfrm>
            <a:off x="228600" y="0"/>
            <a:ext cx="8229600" cy="533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Quadrant Analysis – </a:t>
            </a:r>
            <a:r>
              <a:rPr lang="en-US" sz="2500" dirty="0" smtClean="0"/>
              <a:t>Next of Kin</a:t>
            </a:r>
            <a:endParaRPr lang="en-US" sz="2500" dirty="0"/>
          </a:p>
        </p:txBody>
      </p:sp>
      <p:graphicFrame>
        <p:nvGraphicFramePr>
          <p:cNvPr id="6" name="Table 5"/>
          <p:cNvGraphicFramePr>
            <a:graphicFrameLocks noGrp="1"/>
          </p:cNvGraphicFramePr>
          <p:nvPr>
            <p:extLst>
              <p:ext uri="{D42A27DB-BD31-4B8C-83A1-F6EECF244321}">
                <p14:modId xmlns:p14="http://schemas.microsoft.com/office/powerpoint/2010/main" val="915615636"/>
              </p:ext>
            </p:extLst>
          </p:nvPr>
        </p:nvGraphicFramePr>
        <p:xfrm>
          <a:off x="261683" y="2057400"/>
          <a:ext cx="8577517" cy="3886200"/>
        </p:xfrm>
        <a:graphic>
          <a:graphicData uri="http://schemas.openxmlformats.org/drawingml/2006/table">
            <a:tbl>
              <a:tblPr>
                <a:tableStyleId>{5C22544A-7EE6-4342-B048-85BDC9FD1C3A}</a:tableStyleId>
              </a:tblPr>
              <a:tblGrid>
                <a:gridCol w="182494"/>
                <a:gridCol w="4088996"/>
                <a:gridCol w="4306027"/>
              </a:tblGrid>
              <a:tr h="1951241">
                <a:tc rowSpan="2">
                  <a:txBody>
                    <a:bodyPr/>
                    <a:lstStyle/>
                    <a:p>
                      <a:pPr algn="ctr" fontAlgn="ctr"/>
                      <a:r>
                        <a:rPr lang="en-US" sz="1100" b="1" u="none" strike="noStrike" dirty="0">
                          <a:solidFill>
                            <a:schemeClr val="tx1"/>
                          </a:solidFill>
                          <a:effectLst/>
                        </a:rPr>
                        <a:t>←     (Lower)               Satisfaction               (Higher)     →</a:t>
                      </a:r>
                      <a:endParaRPr lang="en-US" sz="1100" b="1" i="0" u="none" strike="noStrike" dirty="0">
                        <a:solidFill>
                          <a:schemeClr val="tx1"/>
                        </a:solidFill>
                        <a:effectLst/>
                        <a:latin typeface="Calibri"/>
                      </a:endParaRPr>
                    </a:p>
                  </a:txBody>
                  <a:tcPr marL="7427" marR="7427" marT="7427" marB="0" vert="vert270" anchor="ctr">
                    <a:noFill/>
                  </a:tcPr>
                </a:tc>
                <a:tc>
                  <a:txBody>
                    <a:bodyPr/>
                    <a:lstStyle/>
                    <a:p>
                      <a:pPr algn="l" fontAlgn="ctr"/>
                      <a:r>
                        <a:rPr lang="en-US" sz="1100" b="1" u="sng" strike="noStrike" dirty="0" smtClean="0">
                          <a:effectLst/>
                        </a:rPr>
                        <a:t>Block</a:t>
                      </a:r>
                      <a:r>
                        <a:rPr lang="en-US" sz="1100" b="1" u="sng" strike="noStrike" baseline="0" dirty="0" smtClean="0">
                          <a:effectLst/>
                        </a:rPr>
                        <a:t> 1 - </a:t>
                      </a:r>
                      <a:r>
                        <a:rPr lang="en-US" sz="1100" b="1" u="sng" strike="noStrike" dirty="0" smtClean="0">
                          <a:effectLst/>
                        </a:rPr>
                        <a:t>Higher Satisfaction/Lower Importance</a:t>
                      </a:r>
                      <a:r>
                        <a:rPr lang="en-US" sz="1100" u="sng" strike="noStrike" dirty="0">
                          <a:effectLst/>
                        </a:rPr>
                        <a:t/>
                      </a:r>
                      <a:br>
                        <a:rPr lang="en-US" sz="1100" u="sng" strike="noStrike" dirty="0">
                          <a:effectLst/>
                        </a:rPr>
                      </a:br>
                      <a:endParaRPr lang="en-US" sz="1100" b="0" i="0" u="none" strike="noStrike" dirty="0" smtClean="0">
                        <a:solidFill>
                          <a:schemeClr val="tx1"/>
                        </a:solidFill>
                        <a:effectLst/>
                        <a:latin typeface="+mn-lt"/>
                      </a:endParaRPr>
                    </a:p>
                    <a:p>
                      <a:pPr algn="l" fontAlgn="ctr"/>
                      <a:r>
                        <a:rPr lang="en-US" sz="1100" b="0" u="none" strike="noStrike" dirty="0" smtClean="0">
                          <a:solidFill>
                            <a:schemeClr val="tx1"/>
                          </a:solidFill>
                          <a:effectLst/>
                        </a:rPr>
                        <a:t>q11 – How satisfied were you with the service you received from the </a:t>
                      </a:r>
                    </a:p>
                    <a:p>
                      <a:pPr algn="l" fontAlgn="ctr"/>
                      <a:r>
                        <a:rPr lang="en-US" sz="1100" b="0" u="none" strike="noStrike" dirty="0" smtClean="0">
                          <a:solidFill>
                            <a:schemeClr val="tx1"/>
                          </a:solidFill>
                          <a:effectLst/>
                        </a:rPr>
                        <a:t>           NCA Customer</a:t>
                      </a:r>
                      <a:r>
                        <a:rPr lang="en-US" sz="1100" b="0" u="none" strike="noStrike" baseline="0" dirty="0" smtClean="0">
                          <a:solidFill>
                            <a:schemeClr val="tx1"/>
                          </a:solidFill>
                          <a:effectLst/>
                        </a:rPr>
                        <a:t> Service representative?</a:t>
                      </a:r>
                      <a:endParaRPr lang="en-US" sz="1100" b="0" u="none" strike="noStrike" dirty="0" smtClean="0">
                        <a:solidFill>
                          <a:schemeClr val="tx1"/>
                        </a:solidFill>
                        <a:effectLst/>
                      </a:endParaRPr>
                    </a:p>
                    <a:p>
                      <a:pPr algn="l" fontAlgn="ctr"/>
                      <a:endParaRPr lang="en-US" sz="1100" b="0" i="0" u="none" strike="noStrike" dirty="0" smtClean="0">
                        <a:solidFill>
                          <a:schemeClr val="tx1"/>
                        </a:solidFill>
                        <a:effectLst/>
                        <a:latin typeface="+mn-lt"/>
                      </a:endParaRPr>
                    </a:p>
                  </a:txBody>
                  <a:tcPr marL="7427" marR="7427" marT="7427" marB="0" anchor="ctr">
                    <a:solidFill>
                      <a:srgbClr val="FFFF00"/>
                    </a:solidFill>
                  </a:tcPr>
                </a:tc>
                <a:tc>
                  <a:txBody>
                    <a:bodyPr/>
                    <a:lstStyle/>
                    <a:p>
                      <a:pPr algn="l" fontAlgn="ctr"/>
                      <a:r>
                        <a:rPr lang="en-US" sz="1100" b="1" u="sng" strike="noStrike" dirty="0" smtClean="0">
                          <a:effectLst/>
                        </a:rPr>
                        <a:t>Block 2 - Higher Satisfaction/Higher Importance</a:t>
                      </a:r>
                      <a:r>
                        <a:rPr lang="en-US" sz="1100" u="sng" strike="noStrike" dirty="0">
                          <a:effectLst/>
                        </a:rPr>
                        <a:t/>
                      </a:r>
                      <a:br>
                        <a:rPr lang="en-US" sz="1100" u="sng" strike="noStrike" dirty="0">
                          <a:effectLst/>
                        </a:rPr>
                      </a:br>
                      <a:endParaRPr lang="en-US" sz="1100" u="sng" strike="noStrike" dirty="0">
                        <a:effectLst/>
                      </a:endParaRPr>
                    </a:p>
                    <a:p>
                      <a:pPr algn="l" fontAlgn="ctr"/>
                      <a:r>
                        <a:rPr lang="en-US" sz="1100" b="0" u="none" strike="noStrike" dirty="0" smtClean="0">
                          <a:effectLst/>
                        </a:rPr>
                        <a:t>q7 – How satisfied were you with the process</a:t>
                      </a:r>
                      <a:r>
                        <a:rPr lang="en-US" sz="1100" b="0" u="none" strike="noStrike" baseline="0" dirty="0" smtClean="0">
                          <a:effectLst/>
                        </a:rPr>
                        <a:t> you used to order the </a:t>
                      </a:r>
                    </a:p>
                    <a:p>
                      <a:pPr algn="l" fontAlgn="ctr"/>
                      <a:r>
                        <a:rPr lang="en-US" sz="1100" b="0" u="none" strike="noStrike" baseline="0" dirty="0" smtClean="0">
                          <a:effectLst/>
                        </a:rPr>
                        <a:t>         headstone, marker, or medallion?</a:t>
                      </a:r>
                    </a:p>
                    <a:p>
                      <a:pPr algn="l" fontAlgn="ctr"/>
                      <a:r>
                        <a:rPr lang="en-US" sz="1100" b="0" u="none" strike="noStrike" baseline="0" dirty="0" smtClean="0">
                          <a:effectLst/>
                        </a:rPr>
                        <a:t>q14 – How satisfied were you with the ease of finding information you </a:t>
                      </a:r>
                    </a:p>
                    <a:p>
                      <a:pPr algn="l" fontAlgn="ctr"/>
                      <a:r>
                        <a:rPr lang="en-US" sz="1100" b="0" u="none" strike="noStrike" baseline="0" dirty="0" smtClean="0">
                          <a:effectLst/>
                        </a:rPr>
                        <a:t>           were looking for?</a:t>
                      </a:r>
                      <a:endParaRPr lang="en-US" sz="1100" b="0" u="none" strike="noStrike" dirty="0" smtClean="0">
                        <a:effectLst/>
                      </a:endParaRPr>
                    </a:p>
                  </a:txBody>
                  <a:tcPr marL="7427" marR="7427" marT="7427" marB="0" anchor="ctr">
                    <a:solidFill>
                      <a:srgbClr val="5DEC52"/>
                    </a:solidFill>
                  </a:tcPr>
                </a:tc>
              </a:tr>
              <a:tr h="1751576">
                <a:tc vMerge="1">
                  <a:txBody>
                    <a:bodyPr/>
                    <a:lstStyle/>
                    <a:p>
                      <a:endParaRPr lang="en-US"/>
                    </a:p>
                  </a:txBody>
                  <a:tcPr/>
                </a:tc>
                <a:tc>
                  <a:txBody>
                    <a:bodyPr/>
                    <a:lstStyle/>
                    <a:p>
                      <a:pPr algn="l" fontAlgn="ctr"/>
                      <a:r>
                        <a:rPr lang="en-US" sz="1100" b="1" u="sng" strike="noStrike" dirty="0" smtClean="0">
                          <a:solidFill>
                            <a:schemeClr val="tx1"/>
                          </a:solidFill>
                          <a:effectLst/>
                        </a:rPr>
                        <a:t>Block 3 - Lower Satisfaction/Lower Importance</a:t>
                      </a:r>
                      <a:r>
                        <a:rPr lang="en-US" sz="1100" u="sng" strike="noStrike" dirty="0">
                          <a:solidFill>
                            <a:schemeClr val="tx1"/>
                          </a:solidFill>
                          <a:effectLst/>
                        </a:rPr>
                        <a:t/>
                      </a:r>
                      <a:br>
                        <a:rPr lang="en-US" sz="1100" u="sng" strike="noStrike" dirty="0">
                          <a:solidFill>
                            <a:schemeClr val="tx1"/>
                          </a:solidFill>
                          <a:effectLst/>
                        </a:rPr>
                      </a:br>
                      <a:endParaRPr lang="en-US" sz="1100" u="sng" strike="noStrike" dirty="0" smtClean="0">
                        <a:solidFill>
                          <a:schemeClr val="tx1"/>
                        </a:solidFill>
                        <a:effectLst/>
                      </a:endParaRP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chemeClr val="tx1"/>
                          </a:solidFill>
                          <a:effectLst/>
                          <a:latin typeface="+mn-lt"/>
                        </a:rPr>
                        <a:t>q20 – The overall quality of the headstone, marker, or medallion I </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chemeClr val="tx1"/>
                          </a:solidFill>
                          <a:effectLst/>
                          <a:latin typeface="+mn-lt"/>
                        </a:rPr>
                        <a:t>           received from the VA was excellent.</a:t>
                      </a:r>
                      <a:endParaRPr lang="en-US" sz="1100" b="0" i="0" u="sng" strike="noStrike" dirty="0" smtClean="0">
                        <a:solidFill>
                          <a:srgbClr val="000000"/>
                        </a:solidFill>
                        <a:effectLst/>
                        <a:latin typeface="+mn-lt"/>
                      </a:endParaRPr>
                    </a:p>
                    <a:p>
                      <a:pPr algn="l" fontAlgn="ctr"/>
                      <a:r>
                        <a:rPr lang="en-US" sz="1100" b="0" i="0" u="none" strike="noStrike" dirty="0" smtClean="0">
                          <a:solidFill>
                            <a:schemeClr val="tx1"/>
                          </a:solidFill>
                          <a:effectLst/>
                          <a:latin typeface="+mn-lt"/>
                        </a:rPr>
                        <a:t>q22</a:t>
                      </a:r>
                      <a:r>
                        <a:rPr lang="en-US" sz="1100" b="0" i="0" u="none" strike="noStrike" baseline="0" dirty="0" smtClean="0">
                          <a:solidFill>
                            <a:schemeClr val="tx1"/>
                          </a:solidFill>
                          <a:effectLst/>
                          <a:latin typeface="+mn-lt"/>
                        </a:rPr>
                        <a:t> </a:t>
                      </a:r>
                      <a:r>
                        <a:rPr lang="en-US" sz="1100" b="0" i="0" u="none" strike="noStrike" baseline="0" dirty="0" smtClean="0">
                          <a:solidFill>
                            <a:schemeClr val="tx1"/>
                          </a:solidFill>
                          <a:effectLst/>
                          <a:latin typeface="+mn-lt"/>
                        </a:rPr>
                        <a:t>– The overall quality of the PMC I received from the VA was</a:t>
                      </a:r>
                    </a:p>
                    <a:p>
                      <a:pPr algn="l" fontAlgn="ctr"/>
                      <a:r>
                        <a:rPr lang="en-US" sz="1100" b="0" i="0" u="none" strike="noStrike" baseline="0" dirty="0" smtClean="0">
                          <a:solidFill>
                            <a:schemeClr val="tx1"/>
                          </a:solidFill>
                          <a:effectLst/>
                          <a:latin typeface="+mn-lt"/>
                        </a:rPr>
                        <a:t>           excellent.</a:t>
                      </a:r>
                    </a:p>
                    <a:p>
                      <a:pPr algn="l" fontAlgn="ctr"/>
                      <a:endParaRPr lang="en-US" sz="1100" b="0" i="0" u="none" strike="noStrike" dirty="0">
                        <a:solidFill>
                          <a:schemeClr val="tx1"/>
                        </a:solidFill>
                        <a:effectLst/>
                        <a:latin typeface="Calibri"/>
                      </a:endParaRPr>
                    </a:p>
                  </a:txBody>
                  <a:tcPr marL="7427" marR="7427" marT="7427" marB="0" anchor="ctr">
                    <a:solidFill>
                      <a:srgbClr val="FFFF00"/>
                    </a:solidFill>
                  </a:tcPr>
                </a:tc>
                <a:tc>
                  <a:txBody>
                    <a:bodyPr/>
                    <a:lstStyle/>
                    <a:p>
                      <a:pPr algn="l" fontAlgn="ctr"/>
                      <a:r>
                        <a:rPr lang="en-US" sz="1100" b="1" u="sng" strike="noStrike" dirty="0" smtClean="0">
                          <a:solidFill>
                            <a:schemeClr val="bg1"/>
                          </a:solidFill>
                          <a:effectLst/>
                        </a:rPr>
                        <a:t>Block</a:t>
                      </a:r>
                      <a:r>
                        <a:rPr lang="en-US" sz="1100" b="1" u="sng" strike="noStrike" baseline="0" dirty="0" smtClean="0">
                          <a:solidFill>
                            <a:schemeClr val="bg1"/>
                          </a:solidFill>
                          <a:effectLst/>
                        </a:rPr>
                        <a:t> 4 - </a:t>
                      </a:r>
                      <a:r>
                        <a:rPr lang="en-US" sz="1100" b="1" u="sng" strike="noStrike" dirty="0" smtClean="0">
                          <a:solidFill>
                            <a:schemeClr val="bg1"/>
                          </a:solidFill>
                          <a:effectLst/>
                        </a:rPr>
                        <a:t>Lower Satisfaction/Higher Importance</a:t>
                      </a:r>
                    </a:p>
                    <a:p>
                      <a:pPr algn="l" fontAlgn="ctr"/>
                      <a:endParaRPr lang="en-US" sz="1100" b="1" u="sng" strike="noStrike" dirty="0" smtClean="0">
                        <a:solidFill>
                          <a:schemeClr val="bg1"/>
                        </a:solidFill>
                        <a:effectLst/>
                      </a:endParaRPr>
                    </a:p>
                    <a:p>
                      <a:pPr algn="l" fontAlgn="ctr"/>
                      <a:r>
                        <a:rPr lang="en-US" sz="1100" b="0" i="0" u="none" strike="noStrike" dirty="0" smtClean="0">
                          <a:solidFill>
                            <a:schemeClr val="bg1"/>
                          </a:solidFill>
                          <a:effectLst/>
                          <a:latin typeface="+mn-lt"/>
                        </a:rPr>
                        <a:t>q18 – How satisfied were you with the amount of time it took to</a:t>
                      </a:r>
                    </a:p>
                    <a:p>
                      <a:pPr algn="l" fontAlgn="ctr"/>
                      <a:r>
                        <a:rPr lang="en-US" sz="1100" b="0" i="0" u="none" strike="noStrike" baseline="0" dirty="0" smtClean="0">
                          <a:solidFill>
                            <a:schemeClr val="bg1"/>
                          </a:solidFill>
                          <a:effectLst/>
                          <a:latin typeface="+mn-lt"/>
                        </a:rPr>
                        <a:t>           </a:t>
                      </a:r>
                      <a:r>
                        <a:rPr lang="en-US" sz="1100" b="0" i="0" u="none" strike="noStrike" dirty="0" smtClean="0">
                          <a:solidFill>
                            <a:schemeClr val="bg1"/>
                          </a:solidFill>
                          <a:effectLst/>
                          <a:latin typeface="+mn-lt"/>
                        </a:rPr>
                        <a:t>receive the headstone, marker, or medallion?</a:t>
                      </a:r>
                    </a:p>
                  </a:txBody>
                  <a:tcPr marL="7427" marR="7427" marT="7427" marB="0" anchor="ctr">
                    <a:solidFill>
                      <a:srgbClr val="FF0000"/>
                    </a:solidFill>
                  </a:tcPr>
                </a:tc>
              </a:tr>
              <a:tr h="183383">
                <a:tc>
                  <a:txBody>
                    <a:bodyPr/>
                    <a:lstStyle/>
                    <a:p>
                      <a:pPr algn="l" fontAlgn="b"/>
                      <a:r>
                        <a:rPr lang="en-US" sz="900" u="none" strike="noStrike" dirty="0">
                          <a:effectLst/>
                        </a:rPr>
                        <a:t> </a:t>
                      </a:r>
                      <a:endParaRPr lang="en-US" sz="900" b="0" i="0" u="none" strike="noStrike" dirty="0">
                        <a:solidFill>
                          <a:srgbClr val="000000"/>
                        </a:solidFill>
                        <a:effectLst/>
                        <a:latin typeface="Calibri"/>
                      </a:endParaRPr>
                    </a:p>
                  </a:txBody>
                  <a:tcPr marL="7427" marR="7427" marT="7427" marB="0" anchor="b">
                    <a:noFill/>
                  </a:tcPr>
                </a:tc>
                <a:tc gridSpan="2">
                  <a:txBody>
                    <a:bodyPr/>
                    <a:lstStyle/>
                    <a:p>
                      <a:pPr algn="ctr" fontAlgn="b"/>
                      <a:r>
                        <a:rPr lang="en-US" sz="1100" b="1" u="none" strike="noStrike" dirty="0">
                          <a:effectLst/>
                        </a:rPr>
                        <a:t>←     (Lower)                                   Importance                                   (Higher)     →</a:t>
                      </a:r>
                      <a:endParaRPr lang="en-US" sz="1100" b="1" i="0" u="none" strike="noStrike" dirty="0">
                        <a:solidFill>
                          <a:srgbClr val="000000"/>
                        </a:solidFill>
                        <a:effectLst/>
                        <a:latin typeface="Calibri"/>
                      </a:endParaRPr>
                    </a:p>
                  </a:txBody>
                  <a:tcPr marL="7427" marR="7427" marT="7427" marB="0" anchor="b">
                    <a:noFill/>
                  </a:tcPr>
                </a:tc>
                <a:tc hMerge="1">
                  <a:txBody>
                    <a:bodyPr/>
                    <a:lstStyle/>
                    <a:p>
                      <a:endParaRPr lang="en-US"/>
                    </a:p>
                  </a:txBody>
                  <a:tcPr/>
                </a:tc>
              </a:tr>
            </a:tbl>
          </a:graphicData>
        </a:graphic>
      </p:graphicFrame>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18</a:t>
            </a:fld>
            <a:endParaRPr lang="en-US" dirty="0">
              <a:solidFill>
                <a:schemeClr val="bg1"/>
              </a:solidFill>
            </a:endParaRPr>
          </a:p>
        </p:txBody>
      </p:sp>
      <p:sp>
        <p:nvSpPr>
          <p:cNvPr id="7" name="Content Placeholder 2"/>
          <p:cNvSpPr txBox="1">
            <a:spLocks/>
          </p:cNvSpPr>
          <p:nvPr/>
        </p:nvSpPr>
        <p:spPr>
          <a:xfrm>
            <a:off x="152400" y="6096000"/>
            <a:ext cx="8585200" cy="381000"/>
          </a:xfrm>
          <a:prstGeom prst="rect">
            <a:avLst/>
          </a:prstGeom>
        </p:spPr>
        <p:txBody>
          <a:bodyPr vert="horz" lIns="91440" tIns="45720" rIns="91440" bIns="45720" rtlCol="0">
            <a:normAutofit/>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1600" dirty="0" smtClean="0"/>
              <a:t>No </a:t>
            </a:r>
            <a:r>
              <a:rPr lang="en-US" sz="1600" dirty="0" smtClean="0"/>
              <a:t>change from 2014 in item </a:t>
            </a:r>
            <a:r>
              <a:rPr lang="en-US" sz="1600" dirty="0" smtClean="0"/>
              <a:t>Importance. Items that fell in Block 2 were also identical to 2014.</a:t>
            </a:r>
            <a:endParaRPr lang="en-US" sz="1600" dirty="0" smtClean="0"/>
          </a:p>
        </p:txBody>
      </p:sp>
    </p:spTree>
    <p:extLst>
      <p:ext uri="{BB962C8B-B14F-4D97-AF65-F5344CB8AC3E}">
        <p14:creationId xmlns:p14="http://schemas.microsoft.com/office/powerpoint/2010/main" val="2948400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381000"/>
            <a:ext cx="8585200" cy="2286000"/>
          </a:xfrm>
        </p:spPr>
        <p:txBody>
          <a:bodyPr>
            <a:normAutofit/>
          </a:bodyPr>
          <a:lstStyle/>
          <a:p>
            <a:r>
              <a:rPr lang="en-US" sz="1600" b="0" dirty="0" smtClean="0"/>
              <a:t>We performed a regression analysis that calculated the strength of the relationship between each Strategic Performance Measure and the items of interest. The tables below present each Strategic Performance Measure and the measures that are key components of each respective score.</a:t>
            </a:r>
          </a:p>
        </p:txBody>
      </p:sp>
      <p:sp>
        <p:nvSpPr>
          <p:cNvPr id="5" name="Title 1"/>
          <p:cNvSpPr txBox="1">
            <a:spLocks/>
          </p:cNvSpPr>
          <p:nvPr/>
        </p:nvSpPr>
        <p:spPr>
          <a:xfrm>
            <a:off x="228600" y="-7620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 Components – </a:t>
            </a:r>
            <a:r>
              <a:rPr lang="en-US" sz="2500" dirty="0" smtClean="0"/>
              <a:t>Next of Kin</a:t>
            </a:r>
            <a:endParaRPr lang="en-US" sz="25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19</a:t>
            </a:fld>
            <a:endParaRPr lang="en-US" dirty="0">
              <a:solidFill>
                <a:schemeClr val="bg1"/>
              </a:solidFill>
            </a:endParaRPr>
          </a:p>
        </p:txBody>
      </p:sp>
      <p:sp>
        <p:nvSpPr>
          <p:cNvPr id="8" name="Content Placeholder 2"/>
          <p:cNvSpPr txBox="1">
            <a:spLocks/>
          </p:cNvSpPr>
          <p:nvPr/>
        </p:nvSpPr>
        <p:spPr>
          <a:xfrm>
            <a:off x="228600" y="6096000"/>
            <a:ext cx="8585200" cy="533400"/>
          </a:xfrm>
          <a:prstGeom prst="rect">
            <a:avLst/>
          </a:prstGeom>
        </p:spPr>
        <p:txBody>
          <a:bodyPr vert="horz" lIns="91440" tIns="45720" rIns="91440" bIns="45720" rtlCol="0">
            <a:normAutofit/>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0" dirty="0" smtClean="0"/>
              <a:t>*Mean not provided as questions do not use Likert-type scales; note 14 percent reported it took over 3 months for headstone to arrive and 12 percent had visit the VA web site</a:t>
            </a:r>
            <a:endParaRPr lang="en-US" sz="1200" b="0" dirty="0"/>
          </a:p>
        </p:txBody>
      </p:sp>
      <p:pic>
        <p:nvPicPr>
          <p:cNvPr id="4" name="Picture 3"/>
          <p:cNvPicPr/>
          <p:nvPr>
            <p:extLst>
              <p:ext uri="{D42A27DB-BD31-4B8C-83A1-F6EECF244321}">
                <p14:modId xmlns:p14="http://schemas.microsoft.com/office/powerpoint/2010/main" val="2839048097"/>
              </p:ext>
            </p:extLst>
          </p:nvPr>
        </p:nvPicPr>
        <p:blipFill>
          <a:blip r:embed="rId2"/>
          <a:stretch>
            <a:fillRect/>
          </a:stretch>
        </p:blipFill>
        <p:spPr>
          <a:xfrm>
            <a:off x="228600" y="1219200"/>
            <a:ext cx="8612187" cy="4876800"/>
          </a:xfrm>
          <a:prstGeom prst="rect">
            <a:avLst/>
          </a:prstGeom>
        </p:spPr>
      </p:pic>
    </p:spTree>
    <p:extLst>
      <p:ext uri="{BB962C8B-B14F-4D97-AF65-F5344CB8AC3E}">
        <p14:creationId xmlns:p14="http://schemas.microsoft.com/office/powerpoint/2010/main" val="2589825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533400"/>
            <a:ext cx="8585200" cy="1447800"/>
          </a:xfrm>
        </p:spPr>
        <p:txBody>
          <a:bodyPr>
            <a:normAutofit fontScale="77500" lnSpcReduction="20000"/>
          </a:bodyPr>
          <a:lstStyle/>
          <a:p>
            <a:r>
              <a:rPr lang="en-US" sz="2100" dirty="0" smtClean="0"/>
              <a:t>A quadrant analysis ranks measures on derived importance to the customer and reported satisfaction</a:t>
            </a:r>
          </a:p>
          <a:p>
            <a:pPr lvl="1"/>
            <a:r>
              <a:rPr lang="en-US" sz="2000" dirty="0" smtClean="0"/>
              <a:t>For this analysis, </a:t>
            </a:r>
            <a:r>
              <a:rPr lang="en-US" sz="2000" dirty="0"/>
              <a:t>s</a:t>
            </a:r>
            <a:r>
              <a:rPr lang="en-US" sz="2000" dirty="0" smtClean="0"/>
              <a:t>atisfaction is determined by the level of agreement indicated by the respondent to the statement. The higher agreement, the greater the satisfaction.</a:t>
            </a:r>
          </a:p>
          <a:p>
            <a:pPr lvl="1"/>
            <a:r>
              <a:rPr lang="en-US" sz="2000" dirty="0" smtClean="0"/>
              <a:t>Derived importance is determined by calculating the strength of the relationship between the specific item and overall reported satisfaction.</a:t>
            </a:r>
            <a:endParaRPr lang="en-US" sz="2000" dirty="0"/>
          </a:p>
        </p:txBody>
      </p:sp>
      <p:sp>
        <p:nvSpPr>
          <p:cNvPr id="5" name="Title 1"/>
          <p:cNvSpPr txBox="1">
            <a:spLocks/>
          </p:cNvSpPr>
          <p:nvPr/>
        </p:nvSpPr>
        <p:spPr>
          <a:xfrm>
            <a:off x="228600" y="0"/>
            <a:ext cx="8229600" cy="533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Quadrant Analysis – </a:t>
            </a:r>
            <a:r>
              <a:rPr lang="en-US" sz="2500" dirty="0" smtClean="0"/>
              <a:t>Funeral Directors</a:t>
            </a:r>
            <a:endParaRPr lang="en-US" sz="2500" dirty="0"/>
          </a:p>
        </p:txBody>
      </p:sp>
      <p:graphicFrame>
        <p:nvGraphicFramePr>
          <p:cNvPr id="6" name="Table 5"/>
          <p:cNvGraphicFramePr>
            <a:graphicFrameLocks noGrp="1"/>
          </p:cNvGraphicFramePr>
          <p:nvPr>
            <p:extLst>
              <p:ext uri="{D42A27DB-BD31-4B8C-83A1-F6EECF244321}">
                <p14:modId xmlns:p14="http://schemas.microsoft.com/office/powerpoint/2010/main" val="2250408281"/>
              </p:ext>
            </p:extLst>
          </p:nvPr>
        </p:nvGraphicFramePr>
        <p:xfrm>
          <a:off x="261683" y="1981199"/>
          <a:ext cx="8577517" cy="3962401"/>
        </p:xfrm>
        <a:graphic>
          <a:graphicData uri="http://schemas.openxmlformats.org/drawingml/2006/table">
            <a:tbl>
              <a:tblPr>
                <a:tableStyleId>{5C22544A-7EE6-4342-B048-85BDC9FD1C3A}</a:tableStyleId>
              </a:tblPr>
              <a:tblGrid>
                <a:gridCol w="182494"/>
                <a:gridCol w="4088996"/>
                <a:gridCol w="4306027"/>
              </a:tblGrid>
              <a:tr h="1989501">
                <a:tc rowSpan="2">
                  <a:txBody>
                    <a:bodyPr/>
                    <a:lstStyle/>
                    <a:p>
                      <a:pPr algn="ctr" fontAlgn="ctr"/>
                      <a:r>
                        <a:rPr lang="en-US" sz="1100" b="1" u="none" strike="noStrike" dirty="0">
                          <a:solidFill>
                            <a:schemeClr val="tx1"/>
                          </a:solidFill>
                          <a:effectLst/>
                        </a:rPr>
                        <a:t>←     (Lower)               Satisfaction               (Higher)     →</a:t>
                      </a:r>
                      <a:endParaRPr lang="en-US" sz="1100" b="1" i="0" u="none" strike="noStrike" dirty="0">
                        <a:solidFill>
                          <a:schemeClr val="tx1"/>
                        </a:solidFill>
                        <a:effectLst/>
                        <a:latin typeface="Calibri"/>
                      </a:endParaRPr>
                    </a:p>
                  </a:txBody>
                  <a:tcPr marL="7427" marR="7427" marT="7427" marB="0" vert="vert270" anchor="ctr">
                    <a:noFill/>
                  </a:tcPr>
                </a:tc>
                <a:tc>
                  <a:txBody>
                    <a:bodyPr/>
                    <a:lstStyle/>
                    <a:p>
                      <a:pPr algn="l" fontAlgn="ctr"/>
                      <a:r>
                        <a:rPr lang="en-US" sz="1100" b="1" u="sng" strike="noStrike" dirty="0" smtClean="0">
                          <a:effectLst/>
                        </a:rPr>
                        <a:t>Block</a:t>
                      </a:r>
                      <a:r>
                        <a:rPr lang="en-US" sz="1100" b="1" u="sng" strike="noStrike" baseline="0" dirty="0" smtClean="0">
                          <a:effectLst/>
                        </a:rPr>
                        <a:t> 1 - </a:t>
                      </a:r>
                      <a:r>
                        <a:rPr lang="en-US" sz="1100" b="1" u="sng" strike="noStrike" dirty="0" smtClean="0">
                          <a:effectLst/>
                        </a:rPr>
                        <a:t>Higher Satisfaction/Lower Importance</a:t>
                      </a:r>
                      <a:r>
                        <a:rPr lang="en-US" sz="1100" u="sng" strike="noStrike" dirty="0">
                          <a:effectLst/>
                        </a:rPr>
                        <a:t/>
                      </a:r>
                      <a:br>
                        <a:rPr lang="en-US" sz="1100" u="sng" strike="noStrike" dirty="0">
                          <a:effectLst/>
                        </a:rPr>
                      </a:br>
                      <a:r>
                        <a:rPr lang="en-US" sz="1100" b="0" i="0" u="none" strike="noStrike" dirty="0" smtClean="0">
                          <a:solidFill>
                            <a:srgbClr val="000000"/>
                          </a:solidFill>
                          <a:effectLst/>
                          <a:latin typeface="Calibri"/>
                        </a:rPr>
                        <a:t>*No items loaded in this Block</a:t>
                      </a:r>
                      <a:endParaRPr lang="en-US" sz="1100" b="0" i="0" u="none" strike="noStrike" dirty="0">
                        <a:solidFill>
                          <a:srgbClr val="000000"/>
                        </a:solidFill>
                        <a:effectLst/>
                        <a:latin typeface="Calibri"/>
                      </a:endParaRPr>
                    </a:p>
                  </a:txBody>
                  <a:tcPr marL="7427" marR="7427" marT="7427" marB="0" anchor="ctr">
                    <a:solidFill>
                      <a:srgbClr val="FFFF00"/>
                    </a:solidFill>
                  </a:tcPr>
                </a:tc>
                <a:tc>
                  <a:txBody>
                    <a:bodyPr/>
                    <a:lstStyle/>
                    <a:p>
                      <a:pPr algn="l" fontAlgn="ctr"/>
                      <a:r>
                        <a:rPr lang="en-US" sz="1100" b="1" u="sng" strike="noStrike" dirty="0" smtClean="0">
                          <a:effectLst/>
                        </a:rPr>
                        <a:t>Block 2 - Higher Satisfaction/Higher Importance</a:t>
                      </a:r>
                      <a:r>
                        <a:rPr lang="en-US" sz="1100" u="sng" strike="noStrike" dirty="0">
                          <a:effectLst/>
                        </a:rPr>
                        <a:t/>
                      </a:r>
                      <a:br>
                        <a:rPr lang="en-US" sz="1100" u="sng" strike="noStrike" dirty="0">
                          <a:effectLst/>
                        </a:rPr>
                      </a:br>
                      <a:endParaRPr lang="en-US" sz="1100" u="sng" strike="noStrike" dirty="0">
                        <a:effectLst/>
                      </a:endParaRPr>
                    </a:p>
                    <a:p>
                      <a:pPr algn="l" fontAlgn="ctr"/>
                      <a:r>
                        <a:rPr lang="en-US" sz="1100" b="0" u="none" strike="noStrike" dirty="0" smtClean="0">
                          <a:effectLst/>
                        </a:rPr>
                        <a:t>q4 - How satisfied are you with the process you typically used to order </a:t>
                      </a:r>
                    </a:p>
                    <a:p>
                      <a:pPr algn="l" fontAlgn="ctr"/>
                      <a:r>
                        <a:rPr lang="en-US" sz="1100" b="0" u="none" strike="noStrike" dirty="0" smtClean="0">
                          <a:effectLst/>
                        </a:rPr>
                        <a:t>        headstones, markers, and medallions?</a:t>
                      </a:r>
                    </a:p>
                    <a:p>
                      <a:pPr algn="l" fontAlgn="ctr"/>
                      <a:r>
                        <a:rPr lang="en-US" sz="1100" b="0" u="none" strike="noStrike" dirty="0" smtClean="0">
                          <a:effectLst/>
                        </a:rPr>
                        <a:t>q8 - </a:t>
                      </a:r>
                      <a:r>
                        <a:rPr lang="en-US" sz="1100" b="0" u="none" strike="noStrike" dirty="0" smtClean="0">
                          <a:solidFill>
                            <a:schemeClr val="tx1"/>
                          </a:solidFill>
                          <a:effectLst/>
                        </a:rPr>
                        <a:t>How satisfied were you with the service you received from the NCA </a:t>
                      </a:r>
                    </a:p>
                    <a:p>
                      <a:pPr algn="l" fontAlgn="ctr"/>
                      <a:r>
                        <a:rPr lang="en-US" sz="1100" b="0" u="none" strike="noStrike" dirty="0" smtClean="0">
                          <a:solidFill>
                            <a:schemeClr val="tx1"/>
                          </a:solidFill>
                          <a:effectLst/>
                        </a:rPr>
                        <a:t>        Customer</a:t>
                      </a:r>
                      <a:r>
                        <a:rPr lang="en-US" sz="1100" b="0" u="none" strike="noStrike" baseline="0" dirty="0" smtClean="0">
                          <a:solidFill>
                            <a:schemeClr val="tx1"/>
                          </a:solidFill>
                          <a:effectLst/>
                        </a:rPr>
                        <a:t> Service representative?</a:t>
                      </a:r>
                      <a:endParaRPr lang="en-US" sz="1100" b="0" u="none" strike="noStrike" dirty="0" smtClean="0">
                        <a:solidFill>
                          <a:schemeClr val="tx1"/>
                        </a:solidFill>
                        <a:effectLst/>
                      </a:endParaRPr>
                    </a:p>
                    <a:p>
                      <a:pPr algn="l" fontAlgn="ctr"/>
                      <a:r>
                        <a:rPr lang="en-US" sz="1100" b="0" u="none" strike="noStrike" dirty="0" smtClean="0">
                          <a:effectLst/>
                        </a:rPr>
                        <a:t>q11 - How satisfied were you with the ease of finding the information you </a:t>
                      </a:r>
                    </a:p>
                    <a:p>
                      <a:pPr algn="l" fontAlgn="ctr"/>
                      <a:r>
                        <a:rPr lang="en-US" sz="1100" b="0" u="none" strike="noStrike" dirty="0" smtClean="0">
                          <a:effectLst/>
                        </a:rPr>
                        <a:t>          were looking for?</a:t>
                      </a:r>
                    </a:p>
                    <a:p>
                      <a:pPr algn="l" fontAlgn="ctr"/>
                      <a:r>
                        <a:rPr lang="en-US" sz="1100" b="0" u="none" strike="noStrike" dirty="0" smtClean="0">
                          <a:effectLst/>
                        </a:rPr>
                        <a:t>q21</a:t>
                      </a:r>
                      <a:r>
                        <a:rPr lang="en-US" sz="1100" b="0" u="none" strike="noStrike" baseline="0" dirty="0" smtClean="0">
                          <a:effectLst/>
                        </a:rPr>
                        <a:t> – Overall quality of VA headstone/marker</a:t>
                      </a:r>
                      <a:endParaRPr lang="en-US" sz="1100" b="0" u="none" strike="noStrike" dirty="0" smtClean="0">
                        <a:effectLst/>
                      </a:endParaRPr>
                    </a:p>
                  </a:txBody>
                  <a:tcPr marL="7427" marR="7427" marT="7427" marB="0" anchor="ctr">
                    <a:solidFill>
                      <a:srgbClr val="5DEC52"/>
                    </a:solidFill>
                  </a:tcPr>
                </a:tc>
              </a:tr>
              <a:tr h="1785921">
                <a:tc vMerge="1">
                  <a:txBody>
                    <a:bodyPr/>
                    <a:lstStyle/>
                    <a:p>
                      <a:endParaRPr lang="en-US"/>
                    </a:p>
                  </a:txBody>
                  <a:tcPr/>
                </a:tc>
                <a:tc>
                  <a:txBody>
                    <a:bodyPr/>
                    <a:lstStyle/>
                    <a:p>
                      <a:pPr algn="l" fontAlgn="ctr"/>
                      <a:r>
                        <a:rPr lang="en-US" sz="1100" b="1" u="sng" strike="noStrike" dirty="0" smtClean="0">
                          <a:solidFill>
                            <a:schemeClr val="tx1"/>
                          </a:solidFill>
                          <a:effectLst/>
                        </a:rPr>
                        <a:t>Block 3 - Lower Satisfaction/Lower Importance</a:t>
                      </a:r>
                      <a:r>
                        <a:rPr lang="en-US" sz="1100" u="sng" strike="noStrike" dirty="0">
                          <a:solidFill>
                            <a:schemeClr val="tx1"/>
                          </a:solidFill>
                          <a:effectLst/>
                        </a:rPr>
                        <a:t/>
                      </a:r>
                      <a:br>
                        <a:rPr lang="en-US" sz="1100" u="sng" strike="noStrike" dirty="0">
                          <a:solidFill>
                            <a:schemeClr val="tx1"/>
                          </a:solidFill>
                          <a:effectLst/>
                        </a:rPr>
                      </a:br>
                      <a:endParaRPr lang="en-US" sz="1100" u="sng" strike="noStrike" dirty="0" smtClean="0">
                        <a:solidFill>
                          <a:schemeClr val="tx1"/>
                        </a:solidFill>
                        <a:effectLst/>
                      </a:endParaRPr>
                    </a:p>
                    <a:p>
                      <a:pPr algn="l" fontAlgn="ctr"/>
                      <a:r>
                        <a:rPr lang="en-US" sz="1100" b="0" i="0" u="none" strike="noStrike" dirty="0" smtClean="0">
                          <a:solidFill>
                            <a:schemeClr val="tx1"/>
                          </a:solidFill>
                          <a:effectLst/>
                          <a:latin typeface="+mn-lt"/>
                        </a:rPr>
                        <a:t>q15 - How satisfied are you with the amount of time it takes to receive </a:t>
                      </a:r>
                    </a:p>
                    <a:p>
                      <a:pPr algn="l" fontAlgn="ctr"/>
                      <a:r>
                        <a:rPr lang="en-US" sz="1100" b="0" i="0" u="none" strike="noStrike" dirty="0" smtClean="0">
                          <a:solidFill>
                            <a:schemeClr val="tx1"/>
                          </a:solidFill>
                          <a:effectLst/>
                          <a:latin typeface="+mn-lt"/>
                        </a:rPr>
                        <a:t>          VA markers?</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chemeClr val="tx1"/>
                          </a:solidFill>
                          <a:effectLst/>
                          <a:latin typeface="+mn-lt"/>
                        </a:rPr>
                        <a:t>q20a – Cut quality of VA headstone/marker</a:t>
                      </a:r>
                    </a:p>
                    <a:p>
                      <a:pPr algn="l" fontAlgn="ctr"/>
                      <a:r>
                        <a:rPr lang="en-US" sz="1100" b="0" i="0" u="none" strike="noStrike" dirty="0" smtClean="0">
                          <a:solidFill>
                            <a:schemeClr val="tx1"/>
                          </a:solidFill>
                          <a:effectLst/>
                          <a:latin typeface="+mn-lt"/>
                        </a:rPr>
                        <a:t>q20b – Polish quality of VA headstone/marker</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chemeClr val="tx1"/>
                          </a:solidFill>
                          <a:effectLst/>
                          <a:latin typeface="+mn-lt"/>
                        </a:rPr>
                        <a:t>q20c – Color quality of VA headstone/marker</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chemeClr val="tx1"/>
                          </a:solidFill>
                          <a:effectLst/>
                          <a:latin typeface="+mn-lt"/>
                        </a:rPr>
                        <a:t>q20d</a:t>
                      </a:r>
                      <a:r>
                        <a:rPr lang="en-US" sz="1100" b="0" i="0" u="none" strike="noStrike" baseline="0" dirty="0" smtClean="0">
                          <a:solidFill>
                            <a:schemeClr val="tx1"/>
                          </a:solidFill>
                          <a:effectLst/>
                          <a:latin typeface="+mn-lt"/>
                        </a:rPr>
                        <a:t> – Finish quality of VA headstone/marker</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chemeClr val="tx1"/>
                          </a:solidFill>
                          <a:effectLst/>
                          <a:latin typeface="+mn-lt"/>
                        </a:rPr>
                        <a:t>q20e – Depth</a:t>
                      </a:r>
                      <a:r>
                        <a:rPr lang="en-US" sz="1100" b="0" i="0" u="none" strike="noStrike" baseline="0" dirty="0" smtClean="0">
                          <a:solidFill>
                            <a:schemeClr val="tx1"/>
                          </a:solidFill>
                          <a:effectLst/>
                          <a:latin typeface="+mn-lt"/>
                        </a:rPr>
                        <a:t> of inscription</a:t>
                      </a:r>
                      <a:endParaRPr lang="en-US" sz="1100" b="0" i="0" u="none" strike="noStrike" dirty="0">
                        <a:solidFill>
                          <a:schemeClr val="tx1"/>
                        </a:solidFill>
                        <a:effectLst/>
                        <a:latin typeface="Calibri"/>
                      </a:endParaRPr>
                    </a:p>
                  </a:txBody>
                  <a:tcPr marL="7427" marR="7427" marT="7427" marB="0" anchor="ctr">
                    <a:solidFill>
                      <a:srgbClr val="FFFF00"/>
                    </a:solidFill>
                  </a:tcPr>
                </a:tc>
                <a:tc>
                  <a:txBody>
                    <a:bodyPr/>
                    <a:lstStyle/>
                    <a:p>
                      <a:pPr algn="l" fontAlgn="ctr"/>
                      <a:r>
                        <a:rPr lang="en-US" sz="1100" b="1" u="sng" strike="noStrike" dirty="0" smtClean="0">
                          <a:solidFill>
                            <a:schemeClr val="bg1"/>
                          </a:solidFill>
                          <a:effectLst/>
                        </a:rPr>
                        <a:t>Block</a:t>
                      </a:r>
                      <a:r>
                        <a:rPr lang="en-US" sz="1100" b="1" u="sng" strike="noStrike" baseline="0" dirty="0" smtClean="0">
                          <a:solidFill>
                            <a:schemeClr val="bg1"/>
                          </a:solidFill>
                          <a:effectLst/>
                        </a:rPr>
                        <a:t> 4 - </a:t>
                      </a:r>
                      <a:r>
                        <a:rPr lang="en-US" sz="1100" b="1" u="sng" strike="noStrike" dirty="0" smtClean="0">
                          <a:solidFill>
                            <a:schemeClr val="bg1"/>
                          </a:solidFill>
                          <a:effectLst/>
                        </a:rPr>
                        <a:t>Lower Satisfaction/Higher Importance</a:t>
                      </a:r>
                    </a:p>
                    <a:p>
                      <a:pPr algn="l" fontAlgn="ctr"/>
                      <a:endParaRPr lang="en-US" sz="1100" b="1" u="sng" strike="noStrike" dirty="0" smtClean="0">
                        <a:solidFill>
                          <a:schemeClr val="bg1"/>
                        </a:solidFill>
                        <a:effectLst/>
                      </a:endParaRPr>
                    </a:p>
                    <a:p>
                      <a:pPr algn="l" fontAlgn="ctr"/>
                      <a:r>
                        <a:rPr lang="en-US" sz="1100" b="0" u="none" strike="noStrike" dirty="0" smtClean="0">
                          <a:solidFill>
                            <a:schemeClr val="bg1"/>
                          </a:solidFill>
                          <a:effectLst/>
                        </a:rPr>
                        <a:t>q19 - How satisfied are you with the timeliness in which problems have </a:t>
                      </a:r>
                    </a:p>
                    <a:p>
                      <a:pPr algn="l" fontAlgn="ctr"/>
                      <a:r>
                        <a:rPr lang="en-US" sz="1100" b="0" u="none" strike="noStrike" dirty="0" smtClean="0">
                          <a:solidFill>
                            <a:schemeClr val="bg1"/>
                          </a:solidFill>
                          <a:effectLst/>
                        </a:rPr>
                        <a:t>          been corrected?</a:t>
                      </a:r>
                    </a:p>
                  </a:txBody>
                  <a:tcPr marL="7427" marR="7427" marT="7427" marB="0" anchor="ctr">
                    <a:solidFill>
                      <a:srgbClr val="FF0000"/>
                    </a:solidFill>
                  </a:tcPr>
                </a:tc>
              </a:tr>
              <a:tr h="186979">
                <a:tc>
                  <a:txBody>
                    <a:bodyPr/>
                    <a:lstStyle/>
                    <a:p>
                      <a:pPr algn="l" fontAlgn="b"/>
                      <a:r>
                        <a:rPr lang="en-US" sz="900" u="none" strike="noStrike" dirty="0">
                          <a:effectLst/>
                        </a:rPr>
                        <a:t> </a:t>
                      </a:r>
                      <a:endParaRPr lang="en-US" sz="900" b="0" i="0" u="none" strike="noStrike" dirty="0">
                        <a:solidFill>
                          <a:srgbClr val="000000"/>
                        </a:solidFill>
                        <a:effectLst/>
                        <a:latin typeface="Calibri"/>
                      </a:endParaRPr>
                    </a:p>
                  </a:txBody>
                  <a:tcPr marL="7427" marR="7427" marT="7427" marB="0" anchor="b">
                    <a:noFill/>
                  </a:tcPr>
                </a:tc>
                <a:tc gridSpan="2">
                  <a:txBody>
                    <a:bodyPr/>
                    <a:lstStyle/>
                    <a:p>
                      <a:pPr algn="ctr" fontAlgn="b"/>
                      <a:r>
                        <a:rPr lang="en-US" sz="1100" b="1" u="none" strike="noStrike" dirty="0">
                          <a:effectLst/>
                        </a:rPr>
                        <a:t>←     (Lower)                                   Importance                                   (Higher)     →</a:t>
                      </a:r>
                      <a:endParaRPr lang="en-US" sz="1100" b="1" i="0" u="none" strike="noStrike" dirty="0">
                        <a:solidFill>
                          <a:srgbClr val="000000"/>
                        </a:solidFill>
                        <a:effectLst/>
                        <a:latin typeface="Calibri"/>
                      </a:endParaRPr>
                    </a:p>
                  </a:txBody>
                  <a:tcPr marL="7427" marR="7427" marT="7427" marB="0" anchor="b">
                    <a:noFill/>
                  </a:tcPr>
                </a:tc>
                <a:tc hMerge="1">
                  <a:txBody>
                    <a:bodyPr/>
                    <a:lstStyle/>
                    <a:p>
                      <a:endParaRPr lang="en-US"/>
                    </a:p>
                  </a:txBody>
                  <a:tcPr/>
                </a:tc>
              </a:tr>
            </a:tbl>
          </a:graphicData>
        </a:graphic>
      </p:graphicFrame>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20</a:t>
            </a:fld>
            <a:endParaRPr lang="en-US" dirty="0">
              <a:solidFill>
                <a:schemeClr val="bg1"/>
              </a:solidFill>
            </a:endParaRPr>
          </a:p>
        </p:txBody>
      </p:sp>
      <p:sp>
        <p:nvSpPr>
          <p:cNvPr id="9" name="Content Placeholder 2"/>
          <p:cNvSpPr txBox="1">
            <a:spLocks/>
          </p:cNvSpPr>
          <p:nvPr/>
        </p:nvSpPr>
        <p:spPr>
          <a:xfrm>
            <a:off x="152400" y="6019800"/>
            <a:ext cx="8585200" cy="533400"/>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1600" dirty="0" smtClean="0"/>
              <a:t>No </a:t>
            </a:r>
            <a:r>
              <a:rPr lang="en-US" sz="1600" dirty="0" smtClean="0"/>
              <a:t>change from 2014 in item </a:t>
            </a:r>
            <a:r>
              <a:rPr lang="en-US" sz="1600" dirty="0" smtClean="0"/>
              <a:t>Importance. Items that fell in Block 2 and Block 4 were also identical to 2014.</a:t>
            </a:r>
            <a:endParaRPr lang="en-US" sz="1600" dirty="0" smtClean="0"/>
          </a:p>
        </p:txBody>
      </p:sp>
    </p:spTree>
    <p:extLst>
      <p:ext uri="{BB962C8B-B14F-4D97-AF65-F5344CB8AC3E}">
        <p14:creationId xmlns:p14="http://schemas.microsoft.com/office/powerpoint/2010/main" val="32602214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533400"/>
            <a:ext cx="8585200" cy="2667000"/>
          </a:xfrm>
        </p:spPr>
        <p:txBody>
          <a:bodyPr>
            <a:normAutofit/>
          </a:bodyPr>
          <a:lstStyle/>
          <a:p>
            <a:r>
              <a:rPr lang="en-US" b="0" dirty="0" smtClean="0"/>
              <a:t>We performed a regression analysis that calculated the strength of the relationship between each Strategic Performance Measure and the items of interest. The tables below present each Strategic Performance Measure and </a:t>
            </a:r>
            <a:r>
              <a:rPr lang="en-US" b="0" dirty="0"/>
              <a:t>the measures that are key components of each respective score</a:t>
            </a:r>
            <a:r>
              <a:rPr lang="en-US" b="0" dirty="0" smtClean="0"/>
              <a:t>.</a:t>
            </a:r>
          </a:p>
        </p:txBody>
      </p:sp>
      <p:sp>
        <p:nvSpPr>
          <p:cNvPr id="5" name="Title 1"/>
          <p:cNvSpPr txBox="1">
            <a:spLocks/>
          </p:cNvSpPr>
          <p:nvPr/>
        </p:nvSpPr>
        <p:spPr>
          <a:xfrm>
            <a:off x="228600" y="0"/>
            <a:ext cx="8229600" cy="685800"/>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 Components – </a:t>
            </a:r>
            <a:r>
              <a:rPr lang="en-US" sz="2500" dirty="0" smtClean="0"/>
              <a:t>Funeral Directors</a:t>
            </a:r>
            <a:endParaRPr lang="en-US" sz="2500" dirty="0"/>
          </a:p>
        </p:txBody>
      </p:sp>
      <p:sp>
        <p:nvSpPr>
          <p:cNvPr id="7" name="Slide Number Placeholder 7"/>
          <p:cNvSpPr txBox="1">
            <a:spLocks/>
          </p:cNvSpPr>
          <p:nvPr/>
        </p:nvSpPr>
        <p:spPr>
          <a:xfrm>
            <a:off x="8686800" y="6575425"/>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21</a:t>
            </a:fld>
            <a:endParaRPr lang="en-US" dirty="0">
              <a:solidFill>
                <a:schemeClr val="bg1"/>
              </a:solidFill>
            </a:endParaRPr>
          </a:p>
        </p:txBody>
      </p:sp>
      <p:pic>
        <p:nvPicPr>
          <p:cNvPr id="4" name="Picture 3"/>
          <p:cNvPicPr/>
          <p:nvPr>
            <p:extLst>
              <p:ext uri="{D42A27DB-BD31-4B8C-83A1-F6EECF244321}">
                <p14:modId xmlns:p14="http://schemas.microsoft.com/office/powerpoint/2010/main" val="3048881651"/>
              </p:ext>
            </p:extLst>
          </p:nvPr>
        </p:nvPicPr>
        <p:blipFill>
          <a:blip r:embed="rId2"/>
          <a:stretch>
            <a:fillRect/>
          </a:stretch>
        </p:blipFill>
        <p:spPr>
          <a:xfrm>
            <a:off x="233363" y="1981200"/>
            <a:ext cx="8677275" cy="3257550"/>
          </a:xfrm>
          <a:prstGeom prst="rect">
            <a:avLst/>
          </a:prstGeom>
        </p:spPr>
      </p:pic>
      <p:sp>
        <p:nvSpPr>
          <p:cNvPr id="8" name="Content Placeholder 2"/>
          <p:cNvSpPr txBox="1">
            <a:spLocks/>
          </p:cNvSpPr>
          <p:nvPr/>
        </p:nvSpPr>
        <p:spPr>
          <a:xfrm>
            <a:off x="228600" y="5257800"/>
            <a:ext cx="8585200" cy="533400"/>
          </a:xfrm>
          <a:prstGeom prst="rect">
            <a:avLst/>
          </a:prstGeom>
        </p:spPr>
        <p:txBody>
          <a:bodyPr vert="horz" lIns="91440" tIns="45720" rIns="91440" bIns="45720" rtlCol="0">
            <a:normAutofit/>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0" dirty="0" smtClean="0"/>
              <a:t>*Mean not provided as questions do not use Likert-type scales; note 31 percent reported experiencing a problem with a delivered product</a:t>
            </a:r>
            <a:endParaRPr lang="en-US" sz="1400" b="0" dirty="0"/>
          </a:p>
        </p:txBody>
      </p:sp>
    </p:spTree>
    <p:extLst>
      <p:ext uri="{BB962C8B-B14F-4D97-AF65-F5344CB8AC3E}">
        <p14:creationId xmlns:p14="http://schemas.microsoft.com/office/powerpoint/2010/main" val="38523670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1"/>
            <a:ext cx="8153400" cy="685800"/>
          </a:xfrm>
        </p:spPr>
        <p:txBody>
          <a:bodyPr>
            <a:normAutofit/>
          </a:bodyPr>
          <a:lstStyle/>
          <a:p>
            <a:pPr algn="ctr"/>
            <a:r>
              <a:rPr lang="en-US" sz="3200" dirty="0" smtClean="0"/>
              <a:t>Conclusions/recommendations</a:t>
            </a:r>
            <a:endParaRPr lang="en-US" sz="32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22</a:t>
            </a:fld>
            <a:endParaRPr lang="en-US" dirty="0">
              <a:solidFill>
                <a:schemeClr val="bg1"/>
              </a:solidFill>
            </a:endParaRPr>
          </a:p>
        </p:txBody>
      </p:sp>
    </p:spTree>
    <p:extLst>
      <p:ext uri="{BB962C8B-B14F-4D97-AF65-F5344CB8AC3E}">
        <p14:creationId xmlns:p14="http://schemas.microsoft.com/office/powerpoint/2010/main" val="2079658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4775"/>
            <a:ext cx="8585200" cy="504825"/>
          </a:xfrm>
        </p:spPr>
        <p:txBody>
          <a:bodyPr>
            <a:normAutofit fontScale="90000"/>
          </a:bodyPr>
          <a:lstStyle/>
          <a:p>
            <a:r>
              <a:rPr lang="en-US" dirty="0" smtClean="0"/>
              <a:t>Conclusions/Recommendations - I</a:t>
            </a:r>
            <a:endParaRPr lang="en-US" dirty="0"/>
          </a:p>
        </p:txBody>
      </p:sp>
      <p:sp>
        <p:nvSpPr>
          <p:cNvPr id="3" name="Content Placeholder 2"/>
          <p:cNvSpPr>
            <a:spLocks noGrp="1"/>
          </p:cNvSpPr>
          <p:nvPr>
            <p:ph idx="1"/>
          </p:nvPr>
        </p:nvSpPr>
        <p:spPr>
          <a:xfrm>
            <a:off x="227012" y="685800"/>
            <a:ext cx="8688387" cy="5181600"/>
          </a:xfrm>
        </p:spPr>
        <p:txBody>
          <a:bodyPr>
            <a:normAutofit/>
          </a:bodyPr>
          <a:lstStyle/>
          <a:p>
            <a:pPr>
              <a:lnSpc>
                <a:spcPct val="120000"/>
              </a:lnSpc>
              <a:spcBef>
                <a:spcPts val="300"/>
              </a:spcBef>
              <a:spcAft>
                <a:spcPts val="300"/>
              </a:spcAft>
            </a:pPr>
            <a:r>
              <a:rPr lang="en-US" b="0" dirty="0" smtClean="0"/>
              <a:t>Overall, scores on the strategic </a:t>
            </a:r>
            <a:r>
              <a:rPr lang="en-US" b="0" dirty="0"/>
              <a:t>p</a:t>
            </a:r>
            <a:r>
              <a:rPr lang="en-US" b="0" dirty="0" smtClean="0"/>
              <a:t>erformance </a:t>
            </a:r>
            <a:r>
              <a:rPr lang="en-US" b="0" dirty="0"/>
              <a:t>m</a:t>
            </a:r>
            <a:r>
              <a:rPr lang="en-US" b="0" dirty="0" smtClean="0"/>
              <a:t>easures (overall quality of VA headstones/markers, overall quality of the PMC) were high (91% and 89%, respectively)</a:t>
            </a:r>
          </a:p>
          <a:p>
            <a:pPr lvl="1">
              <a:lnSpc>
                <a:spcPct val="120000"/>
              </a:lnSpc>
              <a:spcBef>
                <a:spcPts val="300"/>
              </a:spcBef>
              <a:spcAft>
                <a:spcPts val="300"/>
              </a:spcAft>
            </a:pPr>
            <a:r>
              <a:rPr lang="en-US" dirty="0"/>
              <a:t>In 2015, there was a statistically significant increase in Funeral Director and </a:t>
            </a:r>
            <a:r>
              <a:rPr lang="en-US" dirty="0" smtClean="0"/>
              <a:t>Next of Kin </a:t>
            </a:r>
            <a:r>
              <a:rPr lang="en-US" dirty="0"/>
              <a:t>ratings (91% and 93%, respectively) of overall quality from 2014.</a:t>
            </a:r>
          </a:p>
          <a:p>
            <a:pPr>
              <a:lnSpc>
                <a:spcPct val="120000"/>
              </a:lnSpc>
              <a:spcBef>
                <a:spcPts val="300"/>
              </a:spcBef>
              <a:spcAft>
                <a:spcPts val="300"/>
              </a:spcAft>
            </a:pPr>
            <a:r>
              <a:rPr lang="en-US" b="0" dirty="0"/>
              <a:t>Overall, respondents that contact the NCA Applicant Assistance number reported high levels of satisfaction with the service they received </a:t>
            </a:r>
            <a:r>
              <a:rPr lang="en-US" b="0" dirty="0" smtClean="0"/>
              <a:t>(</a:t>
            </a:r>
            <a:r>
              <a:rPr lang="en-US" b="0" dirty="0" smtClean="0"/>
              <a:t>90</a:t>
            </a:r>
            <a:r>
              <a:rPr lang="en-US" b="0" dirty="0" smtClean="0"/>
              <a:t>%).</a:t>
            </a:r>
            <a:endParaRPr lang="en-US" b="0" dirty="0"/>
          </a:p>
          <a:p>
            <a:pPr lvl="1">
              <a:lnSpc>
                <a:spcPct val="120000"/>
              </a:lnSpc>
              <a:spcBef>
                <a:spcPts val="300"/>
              </a:spcBef>
              <a:spcAft>
                <a:spcPts val="300"/>
              </a:spcAft>
            </a:pPr>
            <a:r>
              <a:rPr lang="en-US" dirty="0"/>
              <a:t>In 2015 there was a significant decrease from 2014 in the number of respondents that indicated they called to file a complaint (10% and 14% respectively</a:t>
            </a:r>
            <a:r>
              <a:rPr lang="en-US" dirty="0" smtClean="0"/>
              <a:t>).</a:t>
            </a:r>
            <a:endParaRPr lang="en-US" b="0" dirty="0" smtClean="0"/>
          </a:p>
          <a:p>
            <a:pPr>
              <a:lnSpc>
                <a:spcPct val="120000"/>
              </a:lnSpc>
              <a:spcBef>
                <a:spcPts val="300"/>
              </a:spcBef>
              <a:spcAft>
                <a:spcPts val="300"/>
              </a:spcAft>
            </a:pPr>
            <a:r>
              <a:rPr lang="en-US" b="0" dirty="0" smtClean="0"/>
              <a:t>Funeral director ratings of VA headstones/markers were overall positive</a:t>
            </a:r>
          </a:p>
          <a:p>
            <a:pPr lvl="1">
              <a:lnSpc>
                <a:spcPct val="120000"/>
              </a:lnSpc>
              <a:spcBef>
                <a:spcPts val="300"/>
              </a:spcBef>
              <a:spcAft>
                <a:spcPts val="300"/>
              </a:spcAft>
            </a:pPr>
            <a:r>
              <a:rPr lang="en-US" sz="2000" dirty="0" smtClean="0"/>
              <a:t>Inscription depth has consistently been the </a:t>
            </a:r>
            <a:r>
              <a:rPr lang="en-US" sz="2000" dirty="0"/>
              <a:t>l</a:t>
            </a:r>
            <a:r>
              <a:rPr lang="en-US" sz="2000" dirty="0" smtClean="0"/>
              <a:t>owest rated quality area over the past three years, with 78 percent of respondents indicating above average/excellent in 2015</a:t>
            </a:r>
            <a:r>
              <a:rPr lang="en-US" sz="2000" dirty="0" smtClean="0"/>
              <a:t>.</a:t>
            </a:r>
            <a:endParaRPr lang="en-US" sz="2000" dirty="0" smtClean="0"/>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23</a:t>
            </a:fld>
            <a:endParaRPr lang="en-US" dirty="0">
              <a:solidFill>
                <a:schemeClr val="bg1"/>
              </a:solidFill>
            </a:endParaRPr>
          </a:p>
        </p:txBody>
      </p:sp>
    </p:spTree>
    <p:extLst>
      <p:ext uri="{BB962C8B-B14F-4D97-AF65-F5344CB8AC3E}">
        <p14:creationId xmlns:p14="http://schemas.microsoft.com/office/powerpoint/2010/main" val="1689026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575"/>
            <a:ext cx="8585200" cy="504825"/>
          </a:xfrm>
        </p:spPr>
        <p:txBody>
          <a:bodyPr>
            <a:normAutofit fontScale="90000"/>
          </a:bodyPr>
          <a:lstStyle/>
          <a:p>
            <a:r>
              <a:rPr lang="en-US" dirty="0" smtClean="0"/>
              <a:t>Conclusions/Recommendations - II</a:t>
            </a:r>
            <a:endParaRPr lang="en-US" dirty="0"/>
          </a:p>
        </p:txBody>
      </p:sp>
      <p:sp>
        <p:nvSpPr>
          <p:cNvPr id="3" name="Content Placeholder 2"/>
          <p:cNvSpPr>
            <a:spLocks noGrp="1"/>
          </p:cNvSpPr>
          <p:nvPr>
            <p:ph idx="1"/>
          </p:nvPr>
        </p:nvSpPr>
        <p:spPr>
          <a:xfrm>
            <a:off x="152400" y="457200"/>
            <a:ext cx="8688387" cy="6096000"/>
          </a:xfrm>
        </p:spPr>
        <p:txBody>
          <a:bodyPr>
            <a:noAutofit/>
          </a:bodyPr>
          <a:lstStyle/>
          <a:p>
            <a:pPr>
              <a:lnSpc>
                <a:spcPct val="120000"/>
              </a:lnSpc>
              <a:spcBef>
                <a:spcPts val="0"/>
              </a:spcBef>
              <a:spcAft>
                <a:spcPts val="300"/>
              </a:spcAft>
            </a:pPr>
            <a:r>
              <a:rPr lang="en-US" sz="1800" b="0" dirty="0"/>
              <a:t>Overall </a:t>
            </a:r>
            <a:r>
              <a:rPr lang="en-US" sz="1800" b="0" dirty="0" smtClean="0"/>
              <a:t>Satisfaction and Strategic Performance Measures</a:t>
            </a:r>
            <a:endParaRPr lang="en-US" sz="1800" b="0" dirty="0"/>
          </a:p>
          <a:p>
            <a:pPr lvl="1">
              <a:lnSpc>
                <a:spcPct val="120000"/>
              </a:lnSpc>
              <a:spcBef>
                <a:spcPts val="0"/>
              </a:spcBef>
              <a:spcAft>
                <a:spcPts val="300"/>
              </a:spcAft>
            </a:pPr>
            <a:r>
              <a:rPr lang="en-US" sz="1600" dirty="0"/>
              <a:t>To improve overall </a:t>
            </a:r>
            <a:r>
              <a:rPr lang="en-US" sz="1600" dirty="0" smtClean="0"/>
              <a:t>satisfaction and strategic performance measure ratings, </a:t>
            </a:r>
            <a:r>
              <a:rPr lang="en-US" sz="1600" dirty="0"/>
              <a:t>the data suggests that NCA should focus on the following:</a:t>
            </a:r>
          </a:p>
          <a:p>
            <a:pPr lvl="2">
              <a:lnSpc>
                <a:spcPct val="120000"/>
              </a:lnSpc>
              <a:spcBef>
                <a:spcPts val="0"/>
              </a:spcBef>
              <a:spcAft>
                <a:spcPts val="300"/>
              </a:spcAft>
            </a:pPr>
            <a:r>
              <a:rPr lang="en-US" b="1" dirty="0" smtClean="0"/>
              <a:t>Recommendation 1 (R1) – </a:t>
            </a:r>
            <a:r>
              <a:rPr lang="en-US" dirty="0" smtClean="0"/>
              <a:t>Timeliness in which headstones/markers/medallions are received </a:t>
            </a:r>
            <a:r>
              <a:rPr lang="en-US" dirty="0" smtClean="0"/>
              <a:t>(Next of Kin </a:t>
            </a:r>
            <a:r>
              <a:rPr lang="en-US" dirty="0" smtClean="0"/>
              <a:t>specific)</a:t>
            </a:r>
          </a:p>
          <a:p>
            <a:pPr lvl="3">
              <a:lnSpc>
                <a:spcPct val="120000"/>
              </a:lnSpc>
              <a:spcBef>
                <a:spcPts val="0"/>
              </a:spcBef>
              <a:spcAft>
                <a:spcPts val="300"/>
              </a:spcAft>
            </a:pPr>
            <a:r>
              <a:rPr lang="en-US" sz="1400" dirty="0"/>
              <a:t>Establishing expectations is important to maintaining customer satisfaction. NCA could </a:t>
            </a:r>
            <a:r>
              <a:rPr lang="en-US" sz="1400" dirty="0" smtClean="0"/>
              <a:t>investigate </a:t>
            </a:r>
            <a:r>
              <a:rPr lang="en-US" sz="1400" b="1" dirty="0"/>
              <a:t>(R1a) </a:t>
            </a:r>
            <a:r>
              <a:rPr lang="en-US" sz="1400" dirty="0"/>
              <a:t>the expectations </a:t>
            </a:r>
            <a:r>
              <a:rPr lang="en-US" sz="1400" dirty="0" smtClean="0"/>
              <a:t>communicated to respondents </a:t>
            </a:r>
            <a:r>
              <a:rPr lang="en-US" sz="1400" dirty="0"/>
              <a:t>regarding how </a:t>
            </a:r>
            <a:r>
              <a:rPr lang="en-US" sz="1400" dirty="0" smtClean="0"/>
              <a:t>soon they should received the product, and </a:t>
            </a:r>
            <a:r>
              <a:rPr lang="en-US" sz="1400" b="1" dirty="0" smtClean="0"/>
              <a:t>(R1b)</a:t>
            </a:r>
            <a:r>
              <a:rPr lang="en-US" sz="1400" dirty="0" smtClean="0"/>
              <a:t> verify timelines with producing vendors to ensure consistency between communication.</a:t>
            </a:r>
          </a:p>
          <a:p>
            <a:pPr lvl="2">
              <a:lnSpc>
                <a:spcPct val="120000"/>
              </a:lnSpc>
              <a:spcBef>
                <a:spcPts val="0"/>
              </a:spcBef>
              <a:spcAft>
                <a:spcPts val="300"/>
              </a:spcAft>
            </a:pPr>
            <a:r>
              <a:rPr lang="en-US" b="1" dirty="0"/>
              <a:t>Recommendation 2 (R2</a:t>
            </a:r>
            <a:r>
              <a:rPr lang="en-US" b="1" dirty="0" smtClean="0"/>
              <a:t>)</a:t>
            </a:r>
            <a:r>
              <a:rPr lang="en-US" dirty="0"/>
              <a:t> – Timeliness </a:t>
            </a:r>
            <a:r>
              <a:rPr lang="en-US" dirty="0"/>
              <a:t>in which problems are resolved should be examined (Funeral Director specific)</a:t>
            </a:r>
          </a:p>
          <a:p>
            <a:pPr lvl="3">
              <a:lnSpc>
                <a:spcPct val="120000"/>
              </a:lnSpc>
              <a:spcBef>
                <a:spcPts val="0"/>
              </a:spcBef>
              <a:spcAft>
                <a:spcPts val="300"/>
              </a:spcAft>
            </a:pPr>
            <a:r>
              <a:rPr lang="en-US" sz="1400" dirty="0"/>
              <a:t>NCA could investigate  </a:t>
            </a:r>
            <a:r>
              <a:rPr lang="en-US" sz="1400" b="1" dirty="0"/>
              <a:t>(R2a) </a:t>
            </a:r>
            <a:r>
              <a:rPr lang="en-US" sz="1400" dirty="0"/>
              <a:t>the expectations communicated regarding how quickly problems should be resolved, </a:t>
            </a:r>
            <a:r>
              <a:rPr lang="en-US" sz="1400" b="1" dirty="0"/>
              <a:t>(R2b)</a:t>
            </a:r>
            <a:r>
              <a:rPr lang="en-US" sz="1400" dirty="0"/>
              <a:t> the average turnaround for fixing reported issues, </a:t>
            </a:r>
            <a:r>
              <a:rPr lang="en-US" sz="1400" b="1" dirty="0"/>
              <a:t>(R2c)</a:t>
            </a:r>
            <a:r>
              <a:rPr lang="en-US" sz="1400" dirty="0"/>
              <a:t> is the turnaround timeframe and process transparent to the customer</a:t>
            </a:r>
          </a:p>
          <a:p>
            <a:pPr lvl="3">
              <a:lnSpc>
                <a:spcPct val="120000"/>
              </a:lnSpc>
              <a:spcBef>
                <a:spcPts val="0"/>
              </a:spcBef>
              <a:spcAft>
                <a:spcPts val="300"/>
              </a:spcAft>
            </a:pPr>
            <a:r>
              <a:rPr lang="en-US" sz="1400" dirty="0"/>
              <a:t>The most commonly reported error for the past three years has been Typographical (54% in 2015). NCA could </a:t>
            </a:r>
            <a:r>
              <a:rPr lang="en-US" sz="1400" b="1" dirty="0"/>
              <a:t>(R2d)</a:t>
            </a:r>
            <a:r>
              <a:rPr lang="en-US" sz="1400" dirty="0"/>
              <a:t> examine this process to identify whether there are any additional quality control steps that could be taken to reduce the likelihood of these errors occurring.</a:t>
            </a:r>
          </a:p>
          <a:p>
            <a:pPr lvl="4">
              <a:lnSpc>
                <a:spcPct val="120000"/>
              </a:lnSpc>
              <a:spcBef>
                <a:spcPts val="0"/>
              </a:spcBef>
              <a:spcAft>
                <a:spcPts val="300"/>
              </a:spcAft>
            </a:pPr>
            <a:r>
              <a:rPr lang="en-US" sz="1600" dirty="0"/>
              <a:t>Instances of errors was also </a:t>
            </a:r>
            <a:r>
              <a:rPr lang="en-US" sz="1600" dirty="0" smtClean="0"/>
              <a:t>discussed in Key </a:t>
            </a:r>
            <a:r>
              <a:rPr lang="en-US" sz="1600" dirty="0" smtClean="0"/>
              <a:t>Findings</a:t>
            </a:r>
          </a:p>
          <a:p>
            <a:pPr lvl="2">
              <a:lnSpc>
                <a:spcPct val="120000"/>
              </a:lnSpc>
              <a:spcBef>
                <a:spcPts val="0"/>
              </a:spcBef>
              <a:spcAft>
                <a:spcPts val="300"/>
              </a:spcAft>
            </a:pPr>
            <a:r>
              <a:rPr lang="en-US" b="1" dirty="0" smtClean="0"/>
              <a:t>Recommendation 3 (R3)</a:t>
            </a:r>
            <a:r>
              <a:rPr lang="en-US" dirty="0" smtClean="0"/>
              <a:t> – Add items that more directly relate to the PMC in order to better identify opportunities for improvement beyond overall experience.</a:t>
            </a:r>
            <a:endParaRPr lang="en-US" dirty="0" smtClean="0"/>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24</a:t>
            </a:fld>
            <a:endParaRPr lang="en-US" dirty="0">
              <a:solidFill>
                <a:schemeClr val="bg1"/>
              </a:solidFill>
            </a:endParaRPr>
          </a:p>
        </p:txBody>
      </p:sp>
    </p:spTree>
    <p:extLst>
      <p:ext uri="{BB962C8B-B14F-4D97-AF65-F5344CB8AC3E}">
        <p14:creationId xmlns:p14="http://schemas.microsoft.com/office/powerpoint/2010/main" val="26512473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575"/>
            <a:ext cx="8585200" cy="504825"/>
          </a:xfrm>
        </p:spPr>
        <p:txBody>
          <a:bodyPr>
            <a:normAutofit fontScale="90000"/>
          </a:bodyPr>
          <a:lstStyle/>
          <a:p>
            <a:r>
              <a:rPr lang="en-US" dirty="0" smtClean="0"/>
              <a:t>Conclusions/Recommendations - III</a:t>
            </a:r>
            <a:endParaRPr lang="en-US" dirty="0"/>
          </a:p>
        </p:txBody>
      </p:sp>
      <p:sp>
        <p:nvSpPr>
          <p:cNvPr id="3" name="Content Placeholder 2"/>
          <p:cNvSpPr>
            <a:spLocks noGrp="1"/>
          </p:cNvSpPr>
          <p:nvPr>
            <p:ph idx="1"/>
          </p:nvPr>
        </p:nvSpPr>
        <p:spPr>
          <a:xfrm>
            <a:off x="152400" y="457200"/>
            <a:ext cx="8763000" cy="5715000"/>
          </a:xfrm>
        </p:spPr>
        <p:txBody>
          <a:bodyPr>
            <a:noAutofit/>
          </a:bodyPr>
          <a:lstStyle/>
          <a:p>
            <a:pPr>
              <a:lnSpc>
                <a:spcPct val="120000"/>
              </a:lnSpc>
              <a:spcBef>
                <a:spcPts val="0"/>
              </a:spcBef>
              <a:spcAft>
                <a:spcPts val="300"/>
              </a:spcAft>
            </a:pPr>
            <a:r>
              <a:rPr lang="en-US" sz="1600" b="0" dirty="0" smtClean="0"/>
              <a:t>Key Findings</a:t>
            </a:r>
          </a:p>
          <a:p>
            <a:pPr lvl="1">
              <a:lnSpc>
                <a:spcPct val="120000"/>
              </a:lnSpc>
              <a:spcBef>
                <a:spcPts val="0"/>
              </a:spcBef>
              <a:spcAft>
                <a:spcPts val="300"/>
              </a:spcAft>
            </a:pPr>
            <a:r>
              <a:rPr lang="en-US" sz="1600" dirty="0" smtClean="0"/>
              <a:t>To address concerns associated in the key findings analysis, the data suggests NCA should consider focusing on the following:</a:t>
            </a:r>
          </a:p>
          <a:p>
            <a:pPr lvl="2">
              <a:lnSpc>
                <a:spcPct val="120000"/>
              </a:lnSpc>
              <a:spcBef>
                <a:spcPts val="0"/>
              </a:spcBef>
              <a:spcAft>
                <a:spcPts val="300"/>
              </a:spcAft>
            </a:pPr>
            <a:r>
              <a:rPr lang="en-US" b="1" dirty="0" smtClean="0"/>
              <a:t>Recommendation </a:t>
            </a:r>
            <a:r>
              <a:rPr lang="en-US" b="1" dirty="0" smtClean="0"/>
              <a:t>4 </a:t>
            </a:r>
            <a:r>
              <a:rPr lang="en-US" b="1" dirty="0" smtClean="0"/>
              <a:t>(</a:t>
            </a:r>
            <a:r>
              <a:rPr lang="en-US" b="1" dirty="0" smtClean="0"/>
              <a:t>R4) </a:t>
            </a:r>
            <a:r>
              <a:rPr lang="en-US" b="1" dirty="0" smtClean="0"/>
              <a:t>–</a:t>
            </a:r>
            <a:r>
              <a:rPr lang="en-US" dirty="0" smtClean="0"/>
              <a:t> Unexpected costs associated with headstones/markers/medallions</a:t>
            </a:r>
          </a:p>
          <a:p>
            <a:pPr lvl="3">
              <a:lnSpc>
                <a:spcPct val="120000"/>
              </a:lnSpc>
              <a:spcBef>
                <a:spcPts val="0"/>
              </a:spcBef>
              <a:spcAft>
                <a:spcPts val="300"/>
              </a:spcAft>
            </a:pPr>
            <a:r>
              <a:rPr lang="en-US" sz="1600" b="0" dirty="0" smtClean="0"/>
              <a:t>Unexpected costs greater than $100 resulted in a significant decrease in overall satisfaction. </a:t>
            </a:r>
            <a:r>
              <a:rPr lang="en-US" sz="1600" dirty="0" smtClean="0"/>
              <a:t>NCA should consider </a:t>
            </a:r>
            <a:r>
              <a:rPr lang="en-US" sz="1600" b="1" dirty="0" smtClean="0"/>
              <a:t>(</a:t>
            </a:r>
            <a:r>
              <a:rPr lang="en-US" sz="1600" b="1" dirty="0" smtClean="0"/>
              <a:t>R4a</a:t>
            </a:r>
            <a:r>
              <a:rPr lang="en-US" sz="1600" b="1" dirty="0" smtClean="0"/>
              <a:t>) </a:t>
            </a:r>
            <a:r>
              <a:rPr lang="en-US" sz="1600" dirty="0" smtClean="0"/>
              <a:t>examining its communication of cost expectations, and </a:t>
            </a:r>
            <a:r>
              <a:rPr lang="en-US" sz="1600" b="1" dirty="0" smtClean="0"/>
              <a:t>(</a:t>
            </a:r>
            <a:r>
              <a:rPr lang="en-US" sz="1600" b="1" dirty="0" smtClean="0"/>
              <a:t>R4b</a:t>
            </a:r>
            <a:r>
              <a:rPr lang="en-US" sz="1600" b="1" dirty="0" smtClean="0"/>
              <a:t>) </a:t>
            </a:r>
            <a:r>
              <a:rPr lang="en-US" sz="1600" dirty="0" smtClean="0"/>
              <a:t>whether respondents are attributing those costs to NCA rather than the third party’s responsible (e.g., private cemetery charge for headstone placement).</a:t>
            </a:r>
          </a:p>
          <a:p>
            <a:pPr lvl="2">
              <a:lnSpc>
                <a:spcPct val="120000"/>
              </a:lnSpc>
              <a:spcBef>
                <a:spcPts val="0"/>
              </a:spcBef>
              <a:spcAft>
                <a:spcPts val="300"/>
              </a:spcAft>
            </a:pPr>
            <a:r>
              <a:rPr lang="en-US" b="1" dirty="0"/>
              <a:t>Recommendation </a:t>
            </a:r>
            <a:r>
              <a:rPr lang="en-US" b="1" dirty="0"/>
              <a:t>5</a:t>
            </a:r>
            <a:r>
              <a:rPr lang="en-US" b="1" dirty="0" smtClean="0"/>
              <a:t> </a:t>
            </a:r>
            <a:r>
              <a:rPr lang="en-US" b="1" dirty="0"/>
              <a:t>(</a:t>
            </a:r>
            <a:r>
              <a:rPr lang="en-US" b="1" dirty="0" smtClean="0"/>
              <a:t>R5) </a:t>
            </a:r>
            <a:r>
              <a:rPr lang="en-US" b="1" dirty="0"/>
              <a:t>–</a:t>
            </a:r>
            <a:r>
              <a:rPr lang="en-US" dirty="0"/>
              <a:t> </a:t>
            </a:r>
            <a:r>
              <a:rPr lang="en-US" dirty="0" smtClean="0"/>
              <a:t>Assess </a:t>
            </a:r>
            <a:r>
              <a:rPr lang="en-US" dirty="0" smtClean="0"/>
              <a:t>expectations, as well as how </a:t>
            </a:r>
            <a:r>
              <a:rPr lang="en-US" dirty="0" smtClean="0"/>
              <a:t>informed </a:t>
            </a:r>
            <a:r>
              <a:rPr lang="en-US" dirty="0" smtClean="0"/>
              <a:t>Next of Kin </a:t>
            </a:r>
            <a:r>
              <a:rPr lang="en-US" dirty="0" smtClean="0"/>
              <a:t>feel after receiving benefit information regarding headstones/markers/medallions</a:t>
            </a:r>
          </a:p>
          <a:p>
            <a:pPr lvl="3">
              <a:lnSpc>
                <a:spcPct val="120000"/>
              </a:lnSpc>
              <a:spcBef>
                <a:spcPts val="0"/>
              </a:spcBef>
              <a:spcAft>
                <a:spcPts val="300"/>
              </a:spcAft>
            </a:pPr>
            <a:r>
              <a:rPr lang="en-US" sz="1600" dirty="0" smtClean="0"/>
              <a:t>Currently, the MPS asks </a:t>
            </a:r>
            <a:r>
              <a:rPr lang="en-US" sz="1600" dirty="0" smtClean="0"/>
              <a:t>Next of Kin </a:t>
            </a:r>
            <a:r>
              <a:rPr lang="en-US" sz="1600" dirty="0" smtClean="0"/>
              <a:t>how they learned about the headstone/marker/medallion (primary response is Funeral Director), but not how informed they feel. As a result, NCA cannot assess whether there are information gaps that could be impacting customer expectations/satisfaction.</a:t>
            </a:r>
            <a:endParaRPr lang="en-US" sz="1600" dirty="0"/>
          </a:p>
          <a:p>
            <a:pPr>
              <a:lnSpc>
                <a:spcPct val="120000"/>
              </a:lnSpc>
              <a:spcBef>
                <a:spcPts val="0"/>
              </a:spcBef>
              <a:spcAft>
                <a:spcPts val="300"/>
              </a:spcAft>
            </a:pPr>
            <a:r>
              <a:rPr lang="en-US" sz="1600" b="0" dirty="0" smtClean="0"/>
              <a:t>Assessing Dissatisfaction</a:t>
            </a:r>
          </a:p>
          <a:p>
            <a:pPr lvl="1">
              <a:lnSpc>
                <a:spcPct val="120000"/>
              </a:lnSpc>
              <a:spcBef>
                <a:spcPts val="0"/>
              </a:spcBef>
              <a:spcAft>
                <a:spcPts val="300"/>
              </a:spcAft>
            </a:pPr>
            <a:r>
              <a:rPr lang="en-US" sz="1600" b="1" dirty="0" smtClean="0"/>
              <a:t>Recommendation </a:t>
            </a:r>
            <a:r>
              <a:rPr lang="en-US" sz="1600" b="1" dirty="0" smtClean="0"/>
              <a:t>6 </a:t>
            </a:r>
            <a:r>
              <a:rPr lang="en-US" sz="1600" b="1" dirty="0" smtClean="0"/>
              <a:t>(</a:t>
            </a:r>
            <a:r>
              <a:rPr lang="en-US" sz="1600" b="1" dirty="0" smtClean="0"/>
              <a:t>R6)</a:t>
            </a:r>
            <a:r>
              <a:rPr lang="en-US" sz="1600" dirty="0" smtClean="0"/>
              <a:t> </a:t>
            </a:r>
            <a:r>
              <a:rPr lang="en-US" sz="1600" dirty="0" smtClean="0"/>
              <a:t>– Evaluate whether there is any anecdotal data collected that suggests dissatisfaction in specific areas of importance to NCA, and incorporate assessment questions of these areas into survey.</a:t>
            </a:r>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25</a:t>
            </a:fld>
            <a:endParaRPr lang="en-US" dirty="0">
              <a:solidFill>
                <a:schemeClr val="bg1"/>
              </a:solidFill>
            </a:endParaRPr>
          </a:p>
        </p:txBody>
      </p:sp>
    </p:spTree>
    <p:extLst>
      <p:ext uri="{BB962C8B-B14F-4D97-AF65-F5344CB8AC3E}">
        <p14:creationId xmlns:p14="http://schemas.microsoft.com/office/powerpoint/2010/main" val="7526354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1"/>
            <a:ext cx="7772400" cy="609600"/>
          </a:xfrm>
        </p:spPr>
        <p:txBody>
          <a:bodyPr>
            <a:normAutofit/>
          </a:bodyPr>
          <a:lstStyle/>
          <a:p>
            <a:pPr algn="ctr"/>
            <a:r>
              <a:rPr lang="en-US" sz="3200" dirty="0" smtClean="0"/>
              <a:t>Discussion/Questions?</a:t>
            </a:r>
            <a:endParaRPr lang="en-US" sz="32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26</a:t>
            </a:fld>
            <a:endParaRPr lang="en-US" dirty="0">
              <a:solidFill>
                <a:schemeClr val="bg1"/>
              </a:solidFill>
            </a:endParaRPr>
          </a:p>
        </p:txBody>
      </p:sp>
    </p:spTree>
    <p:extLst>
      <p:ext uri="{BB962C8B-B14F-4D97-AF65-F5344CB8AC3E}">
        <p14:creationId xmlns:p14="http://schemas.microsoft.com/office/powerpoint/2010/main" val="1435838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ICF Palette">
      <a:dk1>
        <a:sysClr val="windowText" lastClr="000000"/>
      </a:dk1>
      <a:lt1>
        <a:sysClr val="window" lastClr="FFFFFF"/>
      </a:lt1>
      <a:dk2>
        <a:srgbClr val="757561"/>
      </a:dk2>
      <a:lt2>
        <a:srgbClr val="E4E4E0"/>
      </a:lt2>
      <a:accent1>
        <a:srgbClr val="0067AB"/>
      </a:accent1>
      <a:accent2>
        <a:srgbClr val="677719"/>
      </a:accent2>
      <a:accent3>
        <a:srgbClr val="C27B13"/>
      </a:accent3>
      <a:accent4>
        <a:srgbClr val="8A2003"/>
      </a:accent4>
      <a:accent5>
        <a:srgbClr val="CCE1EE"/>
      </a:accent5>
      <a:accent6>
        <a:srgbClr val="F3E5D0"/>
      </a:accent6>
      <a:hlink>
        <a:srgbClr val="0067AB"/>
      </a:hlink>
      <a:folHlink>
        <a:srgbClr val="0067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7649</TotalTime>
  <Words>2556</Words>
  <Application>Microsoft Office PowerPoint</Application>
  <PresentationFormat>On-screen Show (4:3)</PresentationFormat>
  <Paragraphs>269</Paragraphs>
  <Slides>26</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Times New Roman</vt:lpstr>
      <vt:lpstr>Wingdings</vt:lpstr>
      <vt:lpstr>Theme1</vt:lpstr>
      <vt:lpstr>2015 VA MEMORIAL PRODUCTS SURVEY</vt:lpstr>
      <vt:lpstr>Briefing Agenda</vt:lpstr>
      <vt:lpstr>Overview</vt:lpstr>
      <vt:lpstr>Executive Summary</vt:lpstr>
      <vt:lpstr>Survey Background</vt:lpstr>
      <vt:lpstr>Methodology</vt:lpstr>
      <vt:lpstr>Response Rates</vt:lpstr>
      <vt:lpstr>Strategic Performance Measures</vt:lpstr>
      <vt:lpstr>Strategic Performance Measure: Quality Of Product</vt:lpstr>
      <vt:lpstr>Strategic Performance Measure: Quality Of PMC</vt:lpstr>
      <vt:lpstr>Key Findings</vt:lpstr>
      <vt:lpstr>PowerPoint Presentation</vt:lpstr>
      <vt:lpstr>PowerPoint Presentation</vt:lpstr>
      <vt:lpstr>PowerPoint Presentation</vt:lpstr>
      <vt:lpstr>PowerPoint Presentation</vt:lpstr>
      <vt:lpstr>PowerPoint Presentation</vt:lpstr>
      <vt:lpstr>Improvement Analysis</vt:lpstr>
      <vt:lpstr>PowerPoint Presentation</vt:lpstr>
      <vt:lpstr>PowerPoint Presentation</vt:lpstr>
      <vt:lpstr>PowerPoint Presentation</vt:lpstr>
      <vt:lpstr>PowerPoint Presentation</vt:lpstr>
      <vt:lpstr>Conclusions/recommendations</vt:lpstr>
      <vt:lpstr>Conclusions/Recommendations - I</vt:lpstr>
      <vt:lpstr>Conclusions/Recommendations - II</vt:lpstr>
      <vt:lpstr>Conclusions/Recommendations - III</vt:lpstr>
      <vt:lpstr>Discussion/Questions?</vt:lpstr>
    </vt:vector>
  </TitlesOfParts>
  <Company>ICF International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VA MEMORIAL PRODUCTS SURVEY</dc:title>
  <dc:creator>ICFI</dc:creator>
  <cp:lastModifiedBy>Brassell, Thomas</cp:lastModifiedBy>
  <cp:revision>411</cp:revision>
  <cp:lastPrinted>2015-03-31T18:17:17Z</cp:lastPrinted>
  <dcterms:created xsi:type="dcterms:W3CDTF">2011-12-05T20:08:26Z</dcterms:created>
  <dcterms:modified xsi:type="dcterms:W3CDTF">2015-12-16T21:22:51Z</dcterms:modified>
</cp:coreProperties>
</file>