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275" r:id="rId6"/>
    <p:sldId id="258" r:id="rId7"/>
    <p:sldId id="262" r:id="rId8"/>
    <p:sldId id="266" r:id="rId9"/>
    <p:sldId id="260" r:id="rId10"/>
    <p:sldId id="259" r:id="rId11"/>
    <p:sldId id="267" r:id="rId12"/>
    <p:sldId id="268" r:id="rId13"/>
    <p:sldId id="277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E"/>
    <a:srgbClr val="003F72"/>
    <a:srgbClr val="00213F"/>
    <a:srgbClr val="63AF34"/>
    <a:srgbClr val="274459"/>
    <a:srgbClr val="000000"/>
    <a:srgbClr val="8D0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89860" autoAdjust="0"/>
  </p:normalViewPr>
  <p:slideViewPr>
    <p:cSldViewPr snapToGrid="0" snapToObjects="1">
      <p:cViewPr>
        <p:scale>
          <a:sx n="73" d="100"/>
          <a:sy n="73" d="100"/>
        </p:scale>
        <p:origin x="-1818" y="-9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8CFEE-A4FD-E84A-AF63-8A839358F8E0}" type="datetimeFigureOut">
              <a:rPr lang="en-US" smtClean="0"/>
              <a:pPr/>
              <a:t>07/23/2015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E13C7-6AD9-3144-8B1C-4C22DC0CF7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225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C9B22-A6B8-A840-A0CD-4BCB8CCC052E}" type="datetimeFigureOut">
              <a:rPr lang="en-US" smtClean="0"/>
              <a:pPr/>
              <a:t>07/23/2015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6749D-B17A-F84C-A8CA-5F3CCF1540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560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Better pic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6749D-B17A-F84C-A8CA-5F3CCF1540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9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Definitions of </a:t>
            </a:r>
            <a:r>
              <a:rPr lang="en-US" dirty="0" err="1" smtClean="0"/>
              <a:t>ebenefits</a:t>
            </a:r>
            <a:r>
              <a:rPr lang="en-US" dirty="0" smtClean="0"/>
              <a:t>, SEP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6749D-B17A-F84C-A8CA-5F3CCF1540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3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Prototype Constraints: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Short time frame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Small budget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3953A-181A-4ABE-9C72-6457CB1FBC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72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</a:t>
            </a:r>
            <a:r>
              <a:rPr lang="en-US" baseline="0" dirty="0" smtClean="0"/>
              <a:t> process: “Document and Veteran identifiers” instead of VBMS Doc ID.  “Veteran’s Virtual File Folder” instead of VBMS e-folder.</a:t>
            </a:r>
            <a:br>
              <a:rPr lang="en-US" baseline="0" dirty="0" smtClean="0"/>
            </a:b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Notification: “Notification to View Correspondence” replaces “Corr. Not”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6749D-B17A-F84C-A8CA-5F3CCF1540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35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413"/>
            <a:ext cx="9144000" cy="20108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1" y="4259173"/>
            <a:ext cx="8449058" cy="976285"/>
          </a:xfrm>
        </p:spPr>
        <p:txBody>
          <a:bodyPr lIns="0" rIns="0" anchor="b" anchorCtr="0">
            <a:normAutofit/>
          </a:bodyPr>
          <a:lstStyle>
            <a:lvl1pPr algn="ctr">
              <a:defRPr sz="3200" b="0" i="0">
                <a:solidFill>
                  <a:srgbClr val="003F72"/>
                </a:solidFill>
                <a:latin typeface="Georgia"/>
                <a:cs typeface="Georgi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1" y="5297897"/>
            <a:ext cx="8449057" cy="872067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2000" b="0" i="0">
                <a:solidFill>
                  <a:srgbClr val="0083BE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5A1EF-B897-4782-9AA2-5AE69A15A2D9}" type="datetime4">
              <a:rPr lang="en-US" smtClean="0"/>
              <a:t>July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575523"/>
            <a:ext cx="9144000" cy="1107996"/>
          </a:xfrm>
          <a:prstGeom prst="rect">
            <a:avLst/>
          </a:prstGeom>
          <a:noFill/>
        </p:spPr>
        <p:txBody>
          <a:bodyPr wrap="square" lIns="0" bIns="0" rtlCol="0">
            <a:spAutoFit/>
          </a:bodyPr>
          <a:lstStyle/>
          <a:p>
            <a:pPr algn="ctr"/>
            <a:r>
              <a:rPr lang="en-US" sz="2000" b="0" i="0" dirty="0" smtClean="0">
                <a:solidFill>
                  <a:srgbClr val="003F72"/>
                </a:solidFill>
                <a:latin typeface="Georgia" panose="02040502050405020303" pitchFamily="18" charset="0"/>
                <a:cs typeface="Georgia"/>
              </a:rPr>
              <a:t>U.S. Department of Veterans Affairs  </a:t>
            </a:r>
            <a:r>
              <a:rPr lang="en-US" sz="2400" b="0" i="0" dirty="0" smtClean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  <a:cs typeface="Georgia"/>
              </a:rPr>
              <a:t>|</a:t>
            </a:r>
            <a:r>
              <a:rPr lang="en-US" sz="2000" b="0" i="0" dirty="0" smtClean="0">
                <a:solidFill>
                  <a:srgbClr val="003F72"/>
                </a:solidFill>
                <a:latin typeface="Georgia" panose="02040502050405020303" pitchFamily="18" charset="0"/>
                <a:cs typeface="Georgia"/>
              </a:rPr>
              <a:t>  Veterans Benefits Administration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 smtClean="0">
                <a:solidFill>
                  <a:srgbClr val="0083BE"/>
                </a:solidFill>
                <a:latin typeface="Georgia" panose="02040502050405020303" pitchFamily="18" charset="0"/>
                <a:cs typeface="Georgia"/>
              </a:rPr>
              <a:t>OFFICE OF BUSINESS PROCESS INTEGRATION (OBPI)</a:t>
            </a:r>
          </a:p>
          <a:p>
            <a:pPr algn="ctr"/>
            <a:endParaRPr lang="en-US" sz="2000" b="0" i="0" dirty="0">
              <a:solidFill>
                <a:srgbClr val="003F72"/>
              </a:solidFill>
              <a:latin typeface="Georgia" panose="02040502050405020303" pitchFamily="18" charset="0"/>
              <a:cs typeface="Georgi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33" y="1693280"/>
            <a:ext cx="2584491" cy="258449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413"/>
            <a:ext cx="1166053" cy="201084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327" y="1978412"/>
            <a:ext cx="1172673" cy="2016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F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A38B-08C1-4000-A3DF-EF20891879D8}" type="datetime4">
              <a:rPr lang="en-US" smtClean="0"/>
              <a:t>July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413"/>
            <a:ext cx="9144000" cy="20108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413"/>
            <a:ext cx="1166053" cy="20108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327" y="1978412"/>
            <a:ext cx="1172673" cy="201627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24AC-2A6E-404E-B436-6082AB244B77}" type="datetime4">
              <a:rPr lang="en-US" smtClean="0"/>
              <a:t>July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VA_Seal.png"/>
          <p:cNvPicPr>
            <a:picLocks noChangeAspect="1"/>
          </p:cNvPicPr>
          <p:nvPr userDrawn="1"/>
        </p:nvPicPr>
        <p:blipFill>
          <a:blip r:embed="rId5"/>
          <a:srcRect l="24597" r="49171"/>
          <a:stretch>
            <a:fillRect/>
          </a:stretch>
        </p:blipFill>
        <p:spPr>
          <a:xfrm>
            <a:off x="8305805" y="6090500"/>
            <a:ext cx="804333" cy="70104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4059932"/>
            <a:ext cx="7772400" cy="588433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rgbClr val="0083BE"/>
                </a:solidFill>
                <a:latin typeface="Georgia"/>
                <a:cs typeface="Georgi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588129"/>
            <a:ext cx="6899995" cy="1362075"/>
          </a:xfrm>
        </p:spPr>
        <p:txBody>
          <a:bodyPr anchor="b" anchorCtr="0">
            <a:normAutofit/>
          </a:bodyPr>
          <a:lstStyle>
            <a:lvl1pPr algn="l">
              <a:defRPr sz="3600" b="0" i="0" cap="none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898" y="40078"/>
            <a:ext cx="761937" cy="1170335"/>
          </a:xfrm>
          <a:prstGeom prst="rect">
            <a:avLst/>
          </a:prstGeom>
          <a:ln>
            <a:noFill/>
          </a:ln>
          <a:effectLst>
            <a:glow>
              <a:schemeClr val="bg1"/>
            </a:glo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0"/>
            <a:ext cx="4038600" cy="4525963"/>
          </a:xfrm>
        </p:spPr>
        <p:txBody>
          <a:bodyPr/>
          <a:lstStyle>
            <a:lvl1pPr>
              <a:defRPr sz="1800" b="0" i="0">
                <a:latin typeface="+mn-lt"/>
                <a:cs typeface="Georgia"/>
              </a:defRPr>
            </a:lvl1pPr>
            <a:lvl2pPr>
              <a:defRPr sz="1800" b="0" i="0">
                <a:latin typeface="+mn-lt"/>
                <a:cs typeface="Georgia"/>
              </a:defRPr>
            </a:lvl2pPr>
            <a:lvl3pPr>
              <a:defRPr sz="1800" b="0" i="0">
                <a:latin typeface="+mn-lt"/>
                <a:cs typeface="Georgia"/>
              </a:defRPr>
            </a:lvl3pPr>
            <a:lvl4pPr>
              <a:defRPr sz="1600" b="0" i="0">
                <a:latin typeface="+mn-lt"/>
                <a:cs typeface="Georgia"/>
              </a:defRPr>
            </a:lvl4pPr>
            <a:lvl5pPr>
              <a:defRPr sz="1600" b="0" i="0">
                <a:latin typeface="+mn-lt"/>
                <a:cs typeface="Georgi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6592" y="1600200"/>
            <a:ext cx="4038600" cy="45259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BE10-73C1-496F-A2F4-2FE79A055E6E}" type="datetime4">
              <a:rPr lang="en-US" smtClean="0"/>
              <a:t>July 23,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4081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solidFill>
                  <a:srgbClr val="003F72"/>
                </a:solidFill>
                <a:latin typeface="Georgia"/>
                <a:cs typeface="Georgi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057400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6592" y="140810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solidFill>
                  <a:srgbClr val="003F72"/>
                </a:solidFill>
                <a:latin typeface="Georgia"/>
                <a:cs typeface="Georgi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6592" y="2057400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B6D74-F950-4EDC-852F-84A2037F0F33}" type="datetime4">
              <a:rPr lang="en-US" smtClean="0"/>
              <a:t>July 23,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7040-B96A-4253-8A4B-89124B6773DA}" type="datetime4">
              <a:rPr lang="en-US" smtClean="0"/>
              <a:t>July 23,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91828-A6AB-4CB1-A767-C4E082ED3EB9}" type="datetime4">
              <a:rPr lang="en-US" smtClean="0"/>
              <a:t>July 23,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568462"/>
            <a:ext cx="3008313" cy="1162050"/>
          </a:xfrm>
        </p:spPr>
        <p:txBody>
          <a:bodyPr anchor="b"/>
          <a:lstStyle>
            <a:lvl1pPr algn="l">
              <a:defRPr sz="2000" b="0">
                <a:solidFill>
                  <a:srgbClr val="003F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6744" y="1600200"/>
            <a:ext cx="5111750" cy="42587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2730512"/>
            <a:ext cx="3008313" cy="31199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2085A-C8DF-416C-9C82-A11E4770F711}" type="datetime4">
              <a:rPr lang="en-US" smtClean="0"/>
              <a:t>July 23,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572768"/>
            <a:ext cx="3008376" cy="1161288"/>
          </a:xfrm>
        </p:spPr>
        <p:txBody>
          <a:bodyPr anchor="b"/>
          <a:lstStyle>
            <a:lvl1pPr algn="l">
              <a:defRPr sz="2000" b="0">
                <a:solidFill>
                  <a:srgbClr val="003F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66744" y="1600200"/>
            <a:ext cx="5111496" cy="4261104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2734056"/>
            <a:ext cx="3008376" cy="31181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8C71-3853-4475-A9DB-D5E14ABE5BA0}" type="datetime4">
              <a:rPr lang="en-US" smtClean="0"/>
              <a:t>July 23,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 rot="5400000" flipH="1" flipV="1">
            <a:off x="-2899495" y="3594101"/>
            <a:ext cx="6527802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546"/>
            <a:ext cx="9144000" cy="231648"/>
          </a:xfrm>
          <a:prstGeom prst="rect">
            <a:avLst/>
          </a:prstGeom>
        </p:spPr>
      </p:pic>
      <p:pic>
        <p:nvPicPr>
          <p:cNvPr id="15" name="Picture 14" descr="VA_Seal02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348140" y="6070858"/>
            <a:ext cx="737616" cy="73761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550334"/>
            <a:ext cx="8229600" cy="884238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600200"/>
            <a:ext cx="8229600" cy="4525963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6491822"/>
            <a:ext cx="21336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EC096-2341-49AE-BCAB-D0AF29BF5419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5144" y="649182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01" y="3208867"/>
            <a:ext cx="347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30787-6CF4-6E41-8C94-34BD91B769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166172" y="211387"/>
            <a:ext cx="4326466" cy="153888"/>
          </a:xfrm>
          <a:prstGeom prst="rect">
            <a:avLst/>
          </a:prstGeom>
          <a:noFill/>
        </p:spPr>
        <p:txBody>
          <a:bodyPr wrap="square" lIns="0" tIns="0" bIns="0" rtlCol="0" anchor="ctr" anchorCtr="0">
            <a:spAutoFit/>
          </a:bodyPr>
          <a:lstStyle/>
          <a:p>
            <a:pPr algn="r"/>
            <a:r>
              <a:rPr lang="en-US" sz="900" b="1" i="0" dirty="0" smtClean="0">
                <a:solidFill>
                  <a:schemeClr val="bg1">
                    <a:lumMod val="85000"/>
                  </a:schemeClr>
                </a:solidFill>
                <a:latin typeface="Georgia" panose="02040502050405020303" pitchFamily="18" charset="0"/>
                <a:cs typeface="Georgia"/>
              </a:rPr>
              <a:t>OFFICE</a:t>
            </a:r>
            <a:r>
              <a:rPr lang="en-US" sz="600" b="1" i="0" dirty="0" smtClean="0">
                <a:solidFill>
                  <a:schemeClr val="bg1">
                    <a:lumMod val="85000"/>
                  </a:schemeClr>
                </a:solidFill>
                <a:latin typeface="Georgia" panose="02040502050405020303" pitchFamily="18" charset="0"/>
                <a:cs typeface="Georgia"/>
              </a:rPr>
              <a:t> OF </a:t>
            </a:r>
            <a:r>
              <a:rPr lang="en-US" sz="900" b="1" i="0" dirty="0" smtClean="0">
                <a:solidFill>
                  <a:schemeClr val="bg1">
                    <a:lumMod val="85000"/>
                  </a:schemeClr>
                </a:solidFill>
                <a:latin typeface="Georgia" panose="02040502050405020303" pitchFamily="18" charset="0"/>
                <a:cs typeface="Georgia"/>
              </a:rPr>
              <a:t>BUSINESS</a:t>
            </a:r>
            <a:r>
              <a:rPr lang="en-US" sz="900" b="1" i="0" baseline="0" dirty="0" smtClean="0">
                <a:solidFill>
                  <a:schemeClr val="bg1">
                    <a:lumMod val="85000"/>
                  </a:schemeClr>
                </a:solidFill>
                <a:latin typeface="Georgia" panose="02040502050405020303" pitchFamily="18" charset="0"/>
                <a:cs typeface="Georgia"/>
              </a:rPr>
              <a:t> PROCESS INTEGRATION</a:t>
            </a:r>
            <a:r>
              <a:rPr lang="en-US" sz="1000" b="1" i="0" baseline="0" dirty="0" smtClean="0">
                <a:solidFill>
                  <a:schemeClr val="bg1">
                    <a:lumMod val="85000"/>
                  </a:schemeClr>
                </a:solidFill>
                <a:latin typeface="Georgia" panose="02040502050405020303" pitchFamily="18" charset="0"/>
                <a:cs typeface="Georgia"/>
              </a:rPr>
              <a:t> </a:t>
            </a:r>
            <a:r>
              <a:rPr lang="en-US" sz="600" b="1" i="0" baseline="0" dirty="0" smtClean="0">
                <a:solidFill>
                  <a:schemeClr val="bg1">
                    <a:lumMod val="85000"/>
                  </a:schemeClr>
                </a:solidFill>
                <a:latin typeface="Georgia" panose="02040502050405020303" pitchFamily="18" charset="0"/>
                <a:cs typeface="Georgia"/>
              </a:rPr>
              <a:t>(OBPI)</a:t>
            </a:r>
            <a:endParaRPr lang="en-US" sz="600" b="1" i="0" dirty="0">
              <a:solidFill>
                <a:schemeClr val="bg1">
                  <a:lumMod val="85000"/>
                </a:schemeClr>
              </a:solidFill>
              <a:latin typeface="Georgia" panose="02040502050405020303" pitchFamily="18" charset="0"/>
              <a:cs typeface="Georgi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898" y="40078"/>
            <a:ext cx="761937" cy="1170335"/>
          </a:xfrm>
          <a:prstGeom prst="rect">
            <a:avLst/>
          </a:prstGeom>
          <a:ln>
            <a:noFill/>
          </a:ln>
          <a:effectLst>
            <a:glow>
              <a:schemeClr val="bg1"/>
            </a:glo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0" i="0" kern="1200">
          <a:solidFill>
            <a:srgbClr val="003F72"/>
          </a:solidFill>
          <a:latin typeface="Georgia"/>
          <a:ea typeface="+mj-ea"/>
          <a:cs typeface="Georgia"/>
        </a:defRPr>
      </a:lvl1pPr>
    </p:titleStyle>
    <p:bodyStyle>
      <a:lvl1pPr marL="182880" indent="-182880" algn="l" defTabSz="457200" rtl="0" eaLnBrk="1" latinLnBrk="0" hangingPunct="1">
        <a:spcBef>
          <a:spcPct val="20000"/>
        </a:spcBef>
        <a:buClr>
          <a:srgbClr val="0083BE"/>
        </a:buClr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65760" indent="-182880" algn="l" defTabSz="457200" rtl="0" eaLnBrk="1" latinLnBrk="0" hangingPunct="1">
        <a:spcBef>
          <a:spcPct val="20000"/>
        </a:spcBef>
        <a:buClr>
          <a:srgbClr val="0083BE"/>
        </a:buClr>
        <a:buFont typeface="Arial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48640" indent="-182880" algn="l" defTabSz="457200" rtl="0" eaLnBrk="1" latinLnBrk="0" hangingPunct="1">
        <a:spcBef>
          <a:spcPct val="20000"/>
        </a:spcBef>
        <a:buClr>
          <a:srgbClr val="0083BE"/>
        </a:buClr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31520" indent="-182880" algn="l" defTabSz="457200" rtl="0" eaLnBrk="1" latinLnBrk="0" hangingPunct="1">
        <a:spcBef>
          <a:spcPct val="20000"/>
        </a:spcBef>
        <a:buClr>
          <a:srgbClr val="0083BE"/>
        </a:buClr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14400" indent="-182880" algn="l" defTabSz="457200" rtl="0" eaLnBrk="1" latinLnBrk="0" hangingPunct="1">
        <a:spcBef>
          <a:spcPct val="20000"/>
        </a:spcBef>
        <a:buClr>
          <a:srgbClr val="0083BE"/>
        </a:buClr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nefits.va.gov/benefits/offices.asp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Correspondence Engine and Notification (CEN)/Centralized Printing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This presentation will review: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5257800"/>
          </a:xfrm>
        </p:spPr>
        <p:txBody>
          <a:bodyPr>
            <a:noAutofit/>
          </a:bodyPr>
          <a:lstStyle/>
          <a:p>
            <a:pPr marL="463550" indent="-463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err="1" smtClean="0"/>
              <a:t>OBPI</a:t>
            </a:r>
            <a:endParaRPr lang="en-US" sz="3000" dirty="0"/>
          </a:p>
          <a:p>
            <a:pPr marL="463550" indent="-463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/>
              <a:t>VBA Printing Background</a:t>
            </a:r>
            <a:endParaRPr lang="en-US" sz="3000" dirty="0"/>
          </a:p>
          <a:p>
            <a:pPr marL="463550" indent="-463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/>
              <a:t>Centralized Printing</a:t>
            </a:r>
            <a:endParaRPr lang="en-US" sz="3000" dirty="0"/>
          </a:p>
          <a:p>
            <a:pPr marL="463550" indent="-463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/>
              <a:t>Enterprise Solution</a:t>
            </a:r>
            <a:endParaRPr lang="en-US" sz="3000" dirty="0"/>
          </a:p>
          <a:p>
            <a:pPr marL="463550" indent="-463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/>
              <a:t>CEN Process</a:t>
            </a:r>
            <a:endParaRPr lang="en-US" sz="3000" dirty="0"/>
          </a:p>
          <a:p>
            <a:pPr marL="463550" indent="-4635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/>
              <a:t>Resources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45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OBPI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 err="1" smtClean="0"/>
              <a:t>OBPI</a:t>
            </a:r>
            <a:r>
              <a:rPr lang="en-US" sz="2400" b="1" dirty="0" smtClean="0"/>
              <a:t> = The Office of Business Process Integration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OBPI is responsible for ensuring </a:t>
            </a:r>
            <a:r>
              <a:rPr lang="en-US" sz="2400" dirty="0" smtClean="0"/>
              <a:t>the Veterans Benefits Administration’s (VBA) strategic </a:t>
            </a:r>
            <a:r>
              <a:rPr lang="en-US" sz="2400" dirty="0"/>
              <a:t>business needs and requirements are properly documented, integrated and communicated both internally and externally. OBPI facilitates the design, development and </a:t>
            </a:r>
            <a:r>
              <a:rPr lang="en-US" sz="2400" dirty="0" smtClean="0"/>
              <a:t>implementation of business </a:t>
            </a:r>
            <a:r>
              <a:rPr lang="en-US" sz="2400" dirty="0"/>
              <a:t>systems and information technology to enhance claims processing within VBA.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43E8-1FF6-4605-B9B4-5A00215C1E28}" type="datetime4">
              <a:rPr lang="en-US" smtClean="0"/>
              <a:t>July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 descr="Integrated Te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13" y="1941209"/>
            <a:ext cx="1952625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7040-B96A-4253-8A4B-89124B6773DA}" type="datetime4">
              <a:rPr lang="en-US" smtClean="0"/>
              <a:t>July 23,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1" name="Picture 3" descr="C:\Users\VBACOPARONT\Desktop\VBA O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" y="418189"/>
            <a:ext cx="9135199" cy="566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99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Background on Printing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/>
          <a:lstStyle/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VBA currently receives and sends mail from every </a:t>
            </a:r>
            <a:r>
              <a:rPr lang="en-US" sz="2000" dirty="0" smtClean="0"/>
              <a:t>facility using </a:t>
            </a:r>
            <a:r>
              <a:rPr lang="en-US" sz="2000" dirty="0"/>
              <a:t>a variety of templates, fonts and methods. 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VBA </a:t>
            </a:r>
            <a:r>
              <a:rPr lang="en-US" sz="2000" dirty="0" smtClean="0"/>
              <a:t>currently </a:t>
            </a:r>
            <a:r>
              <a:rPr lang="en-US" sz="2000" dirty="0"/>
              <a:t>use 13 systems to create over 17.9M correspondence annually at a cost of $10.3M (print and mail costs). 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If left unchanged, the projected cost of outbound printing and mailing for FY16-20 will be $65.6M.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The VA Center for Innovation (VACI) is providing funding for the development of the CEN prototype “stand alone application”; this pilot will serve as proof of concept. </a:t>
            </a:r>
          </a:p>
          <a:p>
            <a:pPr marL="0" indent="0">
              <a:spcBef>
                <a:spcPct val="0"/>
              </a:spcBef>
              <a:buNone/>
            </a:pPr>
            <a:endParaRPr lang="en-US" sz="1600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  </a:t>
            </a:r>
            <a:endParaRPr lang="en-US" sz="1600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21090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B6D74-F950-4EDC-852F-84A2037F0F33}" type="datetime4">
              <a:rPr lang="en-US" smtClean="0"/>
              <a:t>July 23,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301165" y="1526731"/>
            <a:ext cx="6449836" cy="3727477"/>
            <a:chOff x="759426" y="2840637"/>
            <a:chExt cx="6610350" cy="3941163"/>
          </a:xfrm>
        </p:grpSpPr>
        <p:grpSp>
          <p:nvGrpSpPr>
            <p:cNvPr id="25" name="Group 24"/>
            <p:cNvGrpSpPr/>
            <p:nvPr/>
          </p:nvGrpSpPr>
          <p:grpSpPr>
            <a:xfrm>
              <a:off x="759426" y="2993038"/>
              <a:ext cx="6610350" cy="3788762"/>
              <a:chOff x="759426" y="2993038"/>
              <a:chExt cx="6610350" cy="3788762"/>
            </a:xfrm>
          </p:grpSpPr>
          <p:pic>
            <p:nvPicPr>
              <p:cNvPr id="28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426" y="2993038"/>
                <a:ext cx="6610350" cy="3788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9" name="Rectangle 28"/>
              <p:cNvSpPr/>
              <p:nvPr/>
            </p:nvSpPr>
            <p:spPr bwMode="auto">
              <a:xfrm>
                <a:off x="5410200" y="3313785"/>
                <a:ext cx="1811745" cy="267615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 bwMode="auto">
              <a:xfrm>
                <a:off x="3483428" y="3467100"/>
                <a:ext cx="1600200" cy="4000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3657600" y="5334000"/>
                <a:ext cx="16002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3559628" y="5638800"/>
                <a:ext cx="1850572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570514" y="3780667"/>
                <a:ext cx="1306286" cy="48653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26" name="Rectangle 25"/>
            <p:cNvSpPr/>
            <p:nvPr/>
          </p:nvSpPr>
          <p:spPr bwMode="auto">
            <a:xfrm>
              <a:off x="1354213" y="3429000"/>
              <a:ext cx="1295400" cy="3048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rgbClr val="003366"/>
                  </a:solidFill>
                  <a:latin typeface="+mn-lt"/>
                </a:rPr>
                <a:t>Current State </a:t>
              </a: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519295" y="2840637"/>
              <a:ext cx="1828800" cy="3048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solidFill>
                    <a:schemeClr val="accent2"/>
                  </a:solidFill>
                  <a:latin typeface="+mn-lt"/>
                </a:rPr>
                <a:t>Future State </a:t>
              </a:r>
              <a:endParaRPr lang="en-US" sz="1400" dirty="0">
                <a:solidFill>
                  <a:schemeClr val="accent2"/>
                </a:solidFill>
                <a:latin typeface="+mn-lt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66008" y="603401"/>
            <a:ext cx="7720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systems to create over 17.9M letters annually of which 16.8M  are printed through VBA facilities  at a cost of $10.3M per year.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4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939" y="547992"/>
            <a:ext cx="8229600" cy="884238"/>
          </a:xfrm>
        </p:spPr>
        <p:txBody>
          <a:bodyPr/>
          <a:lstStyle/>
          <a:p>
            <a:r>
              <a:rPr lang="en-US" dirty="0" smtClean="0"/>
              <a:t>Centralized Printing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C7F1-42F8-4AFC-9AF9-DD6F8D894620}" type="datetime4">
              <a:rPr lang="en-US" smtClean="0"/>
              <a:t>July 23, 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6C1C5-DDED-F441-8E37-37560264356D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52203"/>
              </p:ext>
            </p:extLst>
          </p:nvPr>
        </p:nvGraphicFramePr>
        <p:xfrm>
          <a:off x="2776196" y="3228423"/>
          <a:ext cx="3810000" cy="144780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810000"/>
              </a:tblGrid>
              <a:tr h="319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Current Printing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State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12870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Local RO Printing - 16%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Central Printing - 78%</a:t>
                      </a:r>
                    </a:p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  e.g</a:t>
                      </a:r>
                      <a:r>
                        <a:rPr lang="en-US" sz="1400" dirty="0">
                          <a:effectLst/>
                          <a:latin typeface="+mj-lt"/>
                        </a:rPr>
                        <a:t>., Hines, Austin,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Phil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effectLst/>
                          <a:latin typeface="+mj-lt"/>
                        </a:rPr>
                        <a:t>eCorrespondence</a:t>
                      </a:r>
                      <a:r>
                        <a:rPr lang="en-US" sz="1400" dirty="0">
                          <a:effectLst/>
                          <a:latin typeface="+mj-lt"/>
                        </a:rPr>
                        <a:t> - 6% </a:t>
                      </a:r>
                      <a:endParaRPr lang="en-US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119507"/>
              </p:ext>
            </p:extLst>
          </p:nvPr>
        </p:nvGraphicFramePr>
        <p:xfrm>
          <a:off x="2765810" y="4959624"/>
          <a:ext cx="3810000" cy="1372396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810000"/>
              </a:tblGrid>
              <a:tr h="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Target Printing 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State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127032">
                <a:tc>
                  <a:txBody>
                    <a:bodyPr/>
                    <a:lstStyle/>
                    <a:p>
                      <a:pPr marL="34290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Local RO Printing -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0%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Central Printing -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25%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286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e.g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., Hines, Austin,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Phil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eCorrespondence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75%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8243" y="1197098"/>
            <a:ext cx="84630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VBA prints and sends </a:t>
            </a:r>
            <a:r>
              <a:rPr lang="en-US" dirty="0"/>
              <a:t>mail from </a:t>
            </a:r>
            <a:r>
              <a:rPr lang="en-US" dirty="0" smtClean="0"/>
              <a:t>various facilities, including Regional Offices (</a:t>
            </a:r>
            <a:r>
              <a:rPr lang="en-US" dirty="0" err="1" smtClean="0"/>
              <a:t>ROs</a:t>
            </a:r>
            <a:r>
              <a:rPr lang="en-US" dirty="0" smtClean="0"/>
              <a:t>) and Central Offices.  </a:t>
            </a:r>
          </a:p>
          <a:p>
            <a:endParaRPr lang="en-US" dirty="0"/>
          </a:p>
          <a:p>
            <a:r>
              <a:rPr lang="en-US" dirty="0" smtClean="0"/>
              <a:t>There are 56 Regional offices and 3 Information Technology Centers( Hines, Austin, Philadelphia)</a:t>
            </a:r>
          </a:p>
          <a:p>
            <a:r>
              <a:rPr lang="en-US" dirty="0" smtClean="0"/>
              <a:t>A list of these offices can </a:t>
            </a:r>
            <a:r>
              <a:rPr lang="en-US" dirty="0"/>
              <a:t>be found </a:t>
            </a:r>
            <a:r>
              <a:rPr lang="en-US" dirty="0" smtClean="0"/>
              <a:t>here: </a:t>
            </a:r>
            <a:r>
              <a:rPr lang="en-US" dirty="0">
                <a:hlinkClick r:id="rId2" tooltip="http://www.benefits.va.gov/benefits/offices.asp"/>
              </a:rPr>
              <a:t>http://www.benefits.va.gov/benefits/offices.asp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000" dirty="0" smtClean="0"/>
              <a:t>Enterprise Solution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1800" dirty="0" smtClean="0">
                <a:latin typeface="+mj-lt"/>
              </a:rPr>
              <a:t>CEN will serve as an enterprise-wide correspondence shared service to centrally manage all outbound correspondence across the VBA.</a:t>
            </a:r>
          </a:p>
          <a:p>
            <a:pPr>
              <a:defRPr/>
            </a:pPr>
            <a:r>
              <a:rPr lang="en-US" sz="1800" dirty="0" smtClean="0">
                <a:latin typeface="+mj-lt"/>
                <a:ea typeface="+mn-ea"/>
                <a:cs typeface="+mn-cs"/>
              </a:rPr>
              <a:t>CEN will enhance </a:t>
            </a:r>
            <a:r>
              <a:rPr lang="en-US" sz="1800" dirty="0">
                <a:latin typeface="+mj-lt"/>
                <a:ea typeface="+mn-ea"/>
                <a:cs typeface="+mn-cs"/>
              </a:rPr>
              <a:t>13 </a:t>
            </a:r>
            <a:r>
              <a:rPr lang="en-US" sz="1800" dirty="0" smtClean="0">
                <a:latin typeface="+mj-lt"/>
                <a:ea typeface="+mn-ea"/>
                <a:cs typeface="+mn-cs"/>
              </a:rPr>
              <a:t>VBA Systems </a:t>
            </a:r>
            <a:r>
              <a:rPr lang="en-US" sz="1800" dirty="0">
                <a:latin typeface="+mj-lt"/>
                <a:ea typeface="+mn-ea"/>
                <a:cs typeface="+mn-cs"/>
              </a:rPr>
              <a:t>(including </a:t>
            </a:r>
            <a:r>
              <a:rPr lang="en-US" sz="1800" dirty="0" smtClean="0">
                <a:latin typeface="+mj-lt"/>
                <a:ea typeface="+mn-ea"/>
                <a:cs typeface="+mn-cs"/>
              </a:rPr>
              <a:t>platforms such </a:t>
            </a:r>
            <a:r>
              <a:rPr lang="en-US" sz="1800" dirty="0">
                <a:latin typeface="+mj-lt"/>
                <a:ea typeface="+mn-ea"/>
                <a:cs typeface="+mn-cs"/>
              </a:rPr>
              <a:t>as </a:t>
            </a:r>
            <a:r>
              <a:rPr lang="en-US" sz="1800" dirty="0" err="1">
                <a:latin typeface="+mj-lt"/>
                <a:ea typeface="+mn-ea"/>
                <a:cs typeface="+mn-cs"/>
              </a:rPr>
              <a:t>eBenefits</a:t>
            </a:r>
            <a:r>
              <a:rPr lang="en-US" sz="1800" dirty="0">
                <a:latin typeface="+mj-lt"/>
                <a:ea typeface="+mn-ea"/>
                <a:cs typeface="+mn-cs"/>
              </a:rPr>
              <a:t> and SEP) to enable VA to provide real-time correspondence &amp; notifications using electronic communications.</a:t>
            </a:r>
          </a:p>
          <a:p>
            <a:pPr marL="0" indent="0">
              <a:buNone/>
              <a:defRPr/>
            </a:pPr>
            <a:endParaRPr lang="en-US" sz="1400" b="0" dirty="0" smtClean="0"/>
          </a:p>
          <a:p>
            <a:pPr marL="0" indent="0">
              <a:buNone/>
              <a:defRPr/>
            </a:pPr>
            <a:endParaRPr lang="en-US" sz="1400" b="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511796"/>
              </p:ext>
            </p:extLst>
          </p:nvPr>
        </p:nvGraphicFramePr>
        <p:xfrm>
          <a:off x="609600" y="3276600"/>
          <a:ext cx="8001000" cy="125182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001000"/>
              </a:tblGrid>
              <a:tr h="211212">
                <a:tc>
                  <a:txBody>
                    <a:bodyPr/>
                    <a:lstStyle/>
                    <a:p>
                      <a:pPr marL="0" indent="0">
                        <a:buNone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Benefits: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7988"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Improve the speed of correspondence and interaction</a:t>
                      </a:r>
                      <a:r>
                        <a:rPr lang="en-US" sz="14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with Veterans.</a:t>
                      </a:r>
                    </a:p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Provide convenient seamless communication between the VA and Veterans.</a:t>
                      </a:r>
                    </a:p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Provides and enterprise shared correspondence repository.</a:t>
                      </a:r>
                    </a:p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Reduces VBA operating costs through use of a common correspondence service.</a:t>
                      </a: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398401"/>
              </p:ext>
            </p:extLst>
          </p:nvPr>
        </p:nvGraphicFramePr>
        <p:xfrm>
          <a:off x="609600" y="4876800"/>
          <a:ext cx="8001000" cy="1285749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001000"/>
              </a:tblGrid>
              <a:tr h="213867"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Expected Outcomes: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5333">
                <a:tc>
                  <a:txBody>
                    <a:bodyPr/>
                    <a:lstStyle/>
                    <a:p>
                      <a:pPr marL="285750" marR="0" lvl="0" indent="-28575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Reduce outbound correspondence print volume by 75% by 2020, achieving a cost savings of $35M. </a:t>
                      </a:r>
                    </a:p>
                    <a:p>
                      <a:pPr marL="285750" marR="0" lvl="0" indent="-28575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Increase the Veterans that opt-in to receive correspondence electronically.</a:t>
                      </a:r>
                    </a:p>
                    <a:p>
                      <a:pPr marL="285750" marR="0" lvl="0" indent="-28575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Increase Veteran satisfaction through improved communication and access.</a:t>
                      </a: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58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533400"/>
            <a:ext cx="7985760" cy="884238"/>
          </a:xfrm>
        </p:spPr>
        <p:txBody>
          <a:bodyPr>
            <a:normAutofit/>
          </a:bodyPr>
          <a:lstStyle/>
          <a:p>
            <a:r>
              <a:rPr lang="en-US" sz="3500" dirty="0" smtClean="0"/>
              <a:t>CEN Pilot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 smtClean="0"/>
              <a:t>The CEN prototype will provide proof of concept and gather user feedback for the following:</a:t>
            </a:r>
          </a:p>
          <a:p>
            <a:r>
              <a:rPr lang="en-US" sz="2500" b="0" dirty="0" smtClean="0"/>
              <a:t>Centralizing Printing Efforts</a:t>
            </a:r>
          </a:p>
          <a:p>
            <a:r>
              <a:rPr lang="en-US" sz="2500" b="0" dirty="0"/>
              <a:t>Integrating an innovative solution for electronic correspondence by pulling information directly from the e-folder</a:t>
            </a:r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r>
              <a:rPr lang="en-US" sz="2500" dirty="0" smtClean="0"/>
              <a:t>The CEN prototype will NOT be:</a:t>
            </a:r>
          </a:p>
          <a:p>
            <a:r>
              <a:rPr lang="en-US" sz="2500" b="0" dirty="0" smtClean="0"/>
              <a:t>A permanent solution </a:t>
            </a:r>
          </a:p>
          <a:p>
            <a:r>
              <a:rPr lang="en-US" sz="2500" b="0" dirty="0" smtClean="0"/>
              <a:t>Dependent on or fully integrated with other systems</a:t>
            </a:r>
          </a:p>
        </p:txBody>
      </p:sp>
    </p:spTree>
    <p:extLst>
      <p:ext uri="{BB962C8B-B14F-4D97-AF65-F5344CB8AC3E}">
        <p14:creationId xmlns:p14="http://schemas.microsoft.com/office/powerpoint/2010/main" val="41547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 Process</a:t>
            </a:r>
            <a:endParaRPr lang="en-US" dirty="0"/>
          </a:p>
        </p:txBody>
      </p:sp>
      <p:pic>
        <p:nvPicPr>
          <p:cNvPr id="1026" name="Picture 2" descr="C:\Users\VBACOPARONT\Desktop\OBPI\CEN Docs\OBPI_CEN Process Infograph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014139"/>
            <a:ext cx="7909528" cy="534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19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CEN Team</a:t>
            </a:r>
            <a:endParaRPr lang="en-US" sz="3500" dirty="0"/>
          </a:p>
        </p:txBody>
      </p:sp>
      <p:sp>
        <p:nvSpPr>
          <p:cNvPr id="3" name="TextBox 2"/>
          <p:cNvSpPr txBox="1"/>
          <p:nvPr/>
        </p:nvSpPr>
        <p:spPr>
          <a:xfrm>
            <a:off x="1397726" y="1532045"/>
            <a:ext cx="6962868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500" dirty="0"/>
              <a:t>Marissa Limsiaco  -  Program Manager </a:t>
            </a:r>
            <a:endParaRPr lang="en-US" sz="2500" dirty="0" smtClean="0"/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500" dirty="0"/>
              <a:t>Christopher Maclin – Program Supervisor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500" dirty="0"/>
              <a:t>Michael Taylor –Technical Solutions Architect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500" dirty="0"/>
              <a:t>Drew </a:t>
            </a:r>
            <a:r>
              <a:rPr lang="en-US" sz="2500" dirty="0" smtClean="0"/>
              <a:t>Myklegard </a:t>
            </a:r>
            <a:r>
              <a:rPr lang="en-US" sz="2500" dirty="0"/>
              <a:t>– VA Center of Innovation Advisor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500" dirty="0"/>
              <a:t>Justin Isbell – Contracted Operations Representative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500" dirty="0"/>
              <a:t>Tory Paronish – Program Coordinator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500" dirty="0"/>
              <a:t>Anthony Dimaria – Program Coordinator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BPI_PPT_Template 06.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A69C133C4F374F804383DB37389F89" ma:contentTypeVersion="0" ma:contentTypeDescription="Create a new document." ma:contentTypeScope="" ma:versionID="5ada92e4f68d1eb3ea1973e86d94a9c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5EBA97-ABFA-46E9-8A79-A10A1CC3CD82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B323E19-F515-4F10-B719-1631E28642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786C44-0D57-43F9-8906-CDFBD7813E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OBPI_PPT_Template 06.15</Template>
  <TotalTime>412</TotalTime>
  <Words>601</Words>
  <Application>Microsoft Office PowerPoint</Application>
  <PresentationFormat>On-screen Show (4:3)</PresentationFormat>
  <Paragraphs>88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OBPI_PPT_Template 06.15</vt:lpstr>
      <vt:lpstr>The Correspondence Engine and Notification (CEN)/Centralized Printing Project</vt:lpstr>
      <vt:lpstr>This presentation will review:</vt:lpstr>
      <vt:lpstr>What is OBPI?</vt:lpstr>
      <vt:lpstr>PowerPoint Presentation</vt:lpstr>
      <vt:lpstr>Background on Printing</vt:lpstr>
      <vt:lpstr>PowerPoint Presentation</vt:lpstr>
      <vt:lpstr>Centralized Printing</vt:lpstr>
      <vt:lpstr>Enterprise Solution</vt:lpstr>
      <vt:lpstr>CEN Pilot</vt:lpstr>
      <vt:lpstr>CEN Process</vt:lpstr>
      <vt:lpstr>CEN Team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Department of Veterans Affairs</cp:lastModifiedBy>
  <cp:revision>14</cp:revision>
  <dcterms:created xsi:type="dcterms:W3CDTF">2015-06-29T19:21:05Z</dcterms:created>
  <dcterms:modified xsi:type="dcterms:W3CDTF">2015-07-23T17:49:01Z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0x01010084A69C133C4F374F804383DB37389F89</vt:lpwstr>
  </property>
</Properties>
</file>