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1" r:id="rId3"/>
    <p:sldId id="271" r:id="rId4"/>
    <p:sldId id="282" r:id="rId5"/>
    <p:sldId id="283" r:id="rId6"/>
    <p:sldId id="284" r:id="rId7"/>
    <p:sldId id="285" r:id="rId8"/>
    <p:sldId id="287" r:id="rId9"/>
    <p:sldId id="289" r:id="rId10"/>
    <p:sldId id="280" r:id="rId11"/>
    <p:sldId id="290" r:id="rId12"/>
  </p:sldIdLst>
  <p:sldSz cx="9144000" cy="6858000" type="screen4x3"/>
  <p:notesSz cx="7010400" cy="9223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8161" cy="460533"/>
          </a:xfrm>
          <a:prstGeom prst="rect">
            <a:avLst/>
          </a:prstGeom>
        </p:spPr>
        <p:txBody>
          <a:bodyPr vert="horz" lIns="91882" tIns="45941" rIns="91882" bIns="4594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634" y="1"/>
            <a:ext cx="3038161" cy="460533"/>
          </a:xfrm>
          <a:prstGeom prst="rect">
            <a:avLst/>
          </a:prstGeom>
        </p:spPr>
        <p:txBody>
          <a:bodyPr vert="horz" lIns="91882" tIns="45941" rIns="91882" bIns="45941" rtlCol="0"/>
          <a:lstStyle>
            <a:lvl1pPr algn="r">
              <a:defRPr sz="1200"/>
            </a:lvl1pPr>
          </a:lstStyle>
          <a:p>
            <a:fld id="{A2F56D83-4AB7-44A3-A347-71F26696E7C3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61255"/>
            <a:ext cx="3038161" cy="460533"/>
          </a:xfrm>
          <a:prstGeom prst="rect">
            <a:avLst/>
          </a:prstGeom>
        </p:spPr>
        <p:txBody>
          <a:bodyPr vert="horz" lIns="91882" tIns="45941" rIns="91882" bIns="4594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634" y="8761255"/>
            <a:ext cx="3038161" cy="460533"/>
          </a:xfrm>
          <a:prstGeom prst="rect">
            <a:avLst/>
          </a:prstGeom>
        </p:spPr>
        <p:txBody>
          <a:bodyPr vert="horz" lIns="91882" tIns="45941" rIns="91882" bIns="45941" rtlCol="0" anchor="b"/>
          <a:lstStyle>
            <a:lvl1pPr algn="r">
              <a:defRPr sz="1200"/>
            </a:lvl1pPr>
          </a:lstStyle>
          <a:p>
            <a:fld id="{47751A44-E8F6-4EFC-ABE8-AAC92026D1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627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1169"/>
          </a:xfrm>
          <a:prstGeom prst="rect">
            <a:avLst/>
          </a:prstGeom>
        </p:spPr>
        <p:txBody>
          <a:bodyPr vert="horz" lIns="92755" tIns="46377" rIns="92755" bIns="463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40" cy="461169"/>
          </a:xfrm>
          <a:prstGeom prst="rect">
            <a:avLst/>
          </a:prstGeom>
        </p:spPr>
        <p:txBody>
          <a:bodyPr vert="horz" lIns="92755" tIns="46377" rIns="92755" bIns="46377" rtlCol="0"/>
          <a:lstStyle>
            <a:lvl1pPr algn="r">
              <a:defRPr sz="1200"/>
            </a:lvl1pPr>
          </a:lstStyle>
          <a:p>
            <a:fld id="{30BF0C18-E00F-4F45-99CC-1B8F9F286CBD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692150"/>
            <a:ext cx="4613275" cy="3459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55" tIns="46377" rIns="92755" bIns="463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1105"/>
            <a:ext cx="5608320" cy="4150519"/>
          </a:xfrm>
          <a:prstGeom prst="rect">
            <a:avLst/>
          </a:prstGeom>
        </p:spPr>
        <p:txBody>
          <a:bodyPr vert="horz" lIns="92755" tIns="46377" rIns="92755" bIns="4637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60607"/>
            <a:ext cx="3037840" cy="461169"/>
          </a:xfrm>
          <a:prstGeom prst="rect">
            <a:avLst/>
          </a:prstGeom>
        </p:spPr>
        <p:txBody>
          <a:bodyPr vert="horz" lIns="92755" tIns="46377" rIns="92755" bIns="463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760607"/>
            <a:ext cx="3037840" cy="461169"/>
          </a:xfrm>
          <a:prstGeom prst="rect">
            <a:avLst/>
          </a:prstGeom>
        </p:spPr>
        <p:txBody>
          <a:bodyPr vert="horz" lIns="92755" tIns="46377" rIns="92755" bIns="46377" rtlCol="0" anchor="b"/>
          <a:lstStyle>
            <a:lvl1pPr algn="r">
              <a:defRPr sz="1200"/>
            </a:lvl1pPr>
          </a:lstStyle>
          <a:p>
            <a:fld id="{9403AA4E-110A-4BC0-A92C-EF796195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73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7C73D3-0DA9-48EE-B52B-429171D87759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16D355-2DD0-4CF4-9DE2-E2760CC66436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E23832-76DD-4262-876F-F4DE85FF05B8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AEA605-FDF8-433B-8EB4-B6B33BBED7D2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E7A5CA-79DE-487A-8272-D0F2C7CA5F80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971621" y="8763762"/>
            <a:ext cx="3038782" cy="459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34" tIns="46367" rIns="92734" bIns="46367" anchor="b"/>
          <a:lstStyle/>
          <a:p>
            <a:pPr algn="r" defTabSz="928242"/>
            <a:fld id="{8EFC252A-6059-408A-8A80-A57F12D6643C}" type="slidenum">
              <a:rPr lang="en-US" sz="1200">
                <a:latin typeface="Tahoma" pitchFamily="34" charset="0"/>
              </a:rPr>
              <a:pPr algn="r" defTabSz="928242"/>
              <a:t>10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8563" y="692150"/>
            <a:ext cx="4613275" cy="3459163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3016" tIns="46510" rIns="93016" bIns="46510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971621" y="8763762"/>
            <a:ext cx="3038782" cy="459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34" tIns="46367" rIns="92734" bIns="46367" anchor="b"/>
          <a:lstStyle/>
          <a:p>
            <a:pPr algn="r" defTabSz="928242"/>
            <a:fld id="{8EFC252A-6059-408A-8A80-A57F12D6643C}" type="slidenum">
              <a:rPr lang="en-US" sz="1200">
                <a:latin typeface="Tahoma" pitchFamily="34" charset="0"/>
              </a:rPr>
              <a:pPr algn="r" defTabSz="928242"/>
              <a:t>11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8563" y="692150"/>
            <a:ext cx="4613275" cy="3459163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3016" tIns="46510" rIns="93016" bIns="46510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F0E5-ADDE-46F8-A218-E410B9B40E26}" type="datetimeFigureOut">
              <a:rPr lang="en-US" smtClean="0"/>
              <a:pPr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bo.gov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vip.vetbiz.gov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494190" y="4786544"/>
            <a:ext cx="838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cs typeface="Times New Roman" pitchFamily="18" charset="0"/>
              </a:rPr>
              <a:t>Upgrade Electrical to Bldg. 203 Generator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VHA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NRM Construction Project 662-17-004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Pre-Proposal Conference and Site </a:t>
            </a:r>
            <a:r>
              <a:rPr lang="en-US" sz="2400" dirty="0">
                <a:ea typeface="Times New Roman" pitchFamily="18" charset="0"/>
                <a:cs typeface="Times New Roman" pitchFamily="18" charset="0"/>
              </a:rPr>
              <a:t>Visit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cs typeface="Times New Roman" pitchFamily="18" charset="0"/>
              </a:rPr>
              <a:t>May 9, 2017, 11:00AM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cs typeface="Times New Roman" pitchFamily="18" charset="0"/>
              </a:rPr>
              <a:t>Network Contracting Office 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/>
              <a:t>VA REPRESENTATIVES: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/>
              <a:t>Contracting Officer:  Karen Smith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/>
              <a:t>VA Engineering: Curtis Wood(Contracting Officer Representative</a:t>
            </a:r>
            <a:endParaRPr lang="en-US" dirty="0"/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	</a:t>
            </a:r>
            <a:r>
              <a:rPr lang="en-US" b="1" dirty="0"/>
              <a:t>Your point of contact for all correspondence:  </a:t>
            </a:r>
            <a:r>
              <a:rPr lang="en-US" sz="3500" b="1" dirty="0">
                <a:solidFill>
                  <a:srgbClr val="FF0000"/>
                </a:solidFill>
              </a:rPr>
              <a:t>karen.smith3@va.gov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Solicitation Requirements – review portions of the solicitation and offer requirements</a:t>
            </a:r>
          </a:p>
          <a:p>
            <a:r>
              <a:rPr lang="en-US" dirty="0"/>
              <a:t>Project Scope Overview – provided by Engineering </a:t>
            </a:r>
          </a:p>
          <a:p>
            <a:r>
              <a:rPr lang="en-US" dirty="0"/>
              <a:t>Q &amp; A - Open Discussion</a:t>
            </a:r>
          </a:p>
          <a:p>
            <a:r>
              <a:rPr lang="en-US" dirty="0"/>
              <a:t>Project Site Walk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PURPOSE: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Provide offerors an opportunity to inspect the site where the work will be performed and provide review of information concerning the solicitation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/>
              <a:t>QUESTIONS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/>
              <a:t>Proposal questions – Will address basic questions regarding the solicitation requirements, not technical questions regarding drawings/specifications</a:t>
            </a:r>
            <a:br>
              <a:rPr lang="en-US" dirty="0"/>
            </a:br>
            <a:endParaRPr lang="en-US" dirty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/>
              <a:t>Words of Caution- </a:t>
            </a:r>
            <a:r>
              <a:rPr lang="en-US" dirty="0"/>
              <a:t>Base your offer on the solicitation and amendments to the solicitation as issued.  Nothing said at this conference can be interpreted as an amendment to this solicitation unless issued as a formal amendment on FBO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/>
              <a:t>TECHNICAL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 rtlCol="0">
            <a:normAutofit fontScale="70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dirty="0"/>
              <a:t>Submit all solicitation questions (RFIs) in writing  to </a:t>
            </a:r>
            <a:r>
              <a:rPr lang="en-US" sz="4500" dirty="0">
                <a:solidFill>
                  <a:srgbClr val="FF0000"/>
                </a:solidFill>
              </a:rPr>
              <a:t>karen.smith3@va.gov</a:t>
            </a:r>
            <a:br>
              <a:rPr lang="en-US" sz="4500" dirty="0"/>
            </a:br>
            <a:br>
              <a:rPr lang="en-US" sz="4500" dirty="0"/>
            </a:br>
            <a:r>
              <a:rPr lang="en-US" sz="4500" b="1" u="sng" dirty="0"/>
              <a:t>Submit RFI’s using form provided in solicitation</a:t>
            </a:r>
            <a:endParaRPr lang="en-US" sz="4500" dirty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500" dirty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/>
              <a:t>Responses will be obtained and issued via amendment which will be posted on FBO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800" dirty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/>
              <a:t>Cutoff date for RFIs is: </a:t>
            </a:r>
            <a:r>
              <a:rPr lang="en-US" sz="3800" b="1" dirty="0">
                <a:solidFill>
                  <a:srgbClr val="FF0000"/>
                </a:solidFill>
              </a:rPr>
              <a:t>May17, 2017; 11:00 AM (local)</a:t>
            </a:r>
            <a:br>
              <a:rPr lang="en-US" sz="3800" dirty="0"/>
            </a:br>
            <a:r>
              <a:rPr lang="en-US" sz="3800" dirty="0"/>
              <a:t> 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/>
              <a:t>No questions will be answered after this date/time unless determined to be in the </a:t>
            </a:r>
            <a:r>
              <a:rPr lang="en-US" sz="3800" dirty="0" err="1"/>
              <a:t>Gov’s</a:t>
            </a:r>
            <a:r>
              <a:rPr lang="en-US" sz="3800" dirty="0"/>
              <a:t> best interest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/>
              <a:t>SOLICITATION OVERVIEW – 1442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/>
              <a:t>100% Set Aside for  Veteran Owned Small Businesses</a:t>
            </a:r>
            <a:br>
              <a:rPr lang="en-US" b="1" dirty="0"/>
            </a:br>
            <a:endParaRPr lang="en-US" dirty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/>
              <a:t>FBO is the only authorized website for bid information. Solicitation and all amendments will be issued on </a:t>
            </a:r>
            <a:r>
              <a:rPr lang="en-US" dirty="0">
                <a:hlinkClick r:id="rId3"/>
              </a:rPr>
              <a:t>www.fbo.gov</a:t>
            </a:r>
            <a:r>
              <a:rPr lang="en-US" dirty="0"/>
              <a:t>. </a:t>
            </a:r>
            <a:br>
              <a:rPr lang="en-US" dirty="0"/>
            </a:br>
            <a:endParaRPr lang="en-US" dirty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/>
              <a:t>All offerors shall be registered in both SAM </a:t>
            </a:r>
            <a:r>
              <a:rPr lang="en-US" u="sng" dirty="0">
                <a:solidFill>
                  <a:srgbClr val="FF0000"/>
                </a:solidFill>
              </a:rPr>
              <a:t>www.sam.gov</a:t>
            </a:r>
            <a:r>
              <a:rPr lang="en-US" dirty="0"/>
              <a:t>  &amp; VetBiz </a:t>
            </a:r>
            <a:r>
              <a:rPr lang="en-US" u="sng" dirty="0">
                <a:solidFill>
                  <a:srgbClr val="FF0000"/>
                </a:solidFill>
                <a:hlinkClick r:id="rId4"/>
              </a:rPr>
              <a:t>http://vip.vetbiz.gov</a:t>
            </a:r>
            <a:br>
              <a:rPr lang="en-US" u="sng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u="sng" dirty="0"/>
              <a:t>Offer will be verified that it is an SDVOSB Concern listed as verified in the VetBiz Database at time of submission of offer and time of Award</a:t>
            </a:r>
          </a:p>
          <a:p>
            <a:pPr eaLnBrk="1" hangingPunct="1">
              <a:buFont typeface="Arial" pitchFamily="34" charset="0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/>
              <a:t>Solicitation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/>
              <a:t> All bid documents are currently due 31 May 2017@ 10:00 AM—unless changed by amendment!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/>
              <a:t>Bid Guarantee due at time of submission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/>
              <a:t>Payment &amp; Performance Bonds due 10 days after award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/>
              <a:t>Bid Schedule Form, Calculation Worksheet and Brand Name or Equal submission due at the time </a:t>
            </a:r>
            <a:r>
              <a:rPr lang="en-US" sz="3200"/>
              <a:t>of submission</a:t>
            </a:r>
            <a:endParaRPr lang="en-US" sz="3200" dirty="0"/>
          </a:p>
          <a:p>
            <a:pPr marL="457200" lvl="1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/>
              <a:t>Solicitation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/>
              <a:t>Electronic copies are to be submitted to the email address listed in solicitation.  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/>
              <a:t>Bid Opening is in San Francisco</a:t>
            </a:r>
            <a:r>
              <a:rPr lang="en-US" sz="3200"/>
              <a:t>, May 31</a:t>
            </a:r>
            <a:r>
              <a:rPr lang="en-US" sz="3200" dirty="0"/>
              <a:t>, 2017 at 10:00 am local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/>
              <a:t>Project completion date is 300 days after issuance of the NTP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dirty="0"/>
              <a:t>Plans and Specifications</a:t>
            </a:r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>
                <a:latin typeface="+mj-lt"/>
              </a:rPr>
              <a:t>All specifications and drawings are available on FBO.  </a:t>
            </a:r>
          </a:p>
          <a:p>
            <a:pPr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</a:pPr>
            <a:endParaRPr lang="en-US" sz="2800" dirty="0"/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>
                <a:latin typeface="+mj-lt"/>
              </a:rPr>
              <a:t>Solicitation Questions?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u="sng" dirty="0"/>
              <a:t>SCOPE OVERVIEW</a:t>
            </a:r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</a:pPr>
            <a:endParaRPr lang="en-US" sz="28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1524000"/>
            <a:ext cx="7620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u="sng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/>
              <a:t>Curtis Wood, VA COR</a:t>
            </a:r>
          </a:p>
          <a:p>
            <a:endParaRPr lang="en-US" sz="4000" dirty="0"/>
          </a:p>
          <a:p>
            <a:pPr algn="ctr"/>
            <a:r>
              <a:rPr lang="en-US" sz="4000" dirty="0"/>
              <a:t>Move on to the bid-walk… 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FINAL 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3111</TotalTime>
  <Words>295</Words>
  <Application>Microsoft Office PowerPoint</Application>
  <PresentationFormat>On-screen Show (4:3)</PresentationFormat>
  <Paragraphs>66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Tahoma</vt:lpstr>
      <vt:lpstr>Times New Roman</vt:lpstr>
      <vt:lpstr>Office Theme</vt:lpstr>
      <vt:lpstr>Department of Veterans Affairs  Network Contracting Office (NCO) 21</vt:lpstr>
      <vt:lpstr>INTRODUCTIONS</vt:lpstr>
      <vt:lpstr>Agenda</vt:lpstr>
      <vt:lpstr>PURPOSE</vt:lpstr>
      <vt:lpstr>QUESTIONS</vt:lpstr>
      <vt:lpstr>TECHNICAL QUESTIONS</vt:lpstr>
      <vt:lpstr>SOLICITATION OVERVIEW – 1442</vt:lpstr>
      <vt:lpstr>Solicitation</vt:lpstr>
      <vt:lpstr>Solicitation</vt:lpstr>
      <vt:lpstr>Plans and Specifications</vt:lpstr>
      <vt:lpstr>SCOPE OVERVIEW</vt:lpstr>
    </vt:vector>
  </TitlesOfParts>
  <Company>Department of Veterans Affairs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Veterans Affairs  Network Contracting Office (NCO) 21</dc:title>
  <dc:creator>VHAMACCASTRJA</dc:creator>
  <cp:lastModifiedBy>Smith, Karen S.</cp:lastModifiedBy>
  <cp:revision>66</cp:revision>
  <cp:lastPrinted>2017-05-09T14:06:49Z</cp:lastPrinted>
  <dcterms:created xsi:type="dcterms:W3CDTF">2012-05-15T23:51:20Z</dcterms:created>
  <dcterms:modified xsi:type="dcterms:W3CDTF">2017-05-09T14:45:39Z</dcterms:modified>
</cp:coreProperties>
</file>