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7"/>
  </p:notesMasterIdLst>
  <p:sldIdLst>
    <p:sldId id="264" r:id="rId2"/>
    <p:sldId id="272" r:id="rId3"/>
    <p:sldId id="270" r:id="rId4"/>
    <p:sldId id="271" r:id="rId5"/>
    <p:sldId id="27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 Hinkle" initials="EH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6A07"/>
    <a:srgbClr val="7C2E2C"/>
    <a:srgbClr val="2E507A"/>
    <a:srgbClr val="C0504D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88498" autoAdjust="0"/>
  </p:normalViewPr>
  <p:slideViewPr>
    <p:cSldViewPr snapToGrid="0">
      <p:cViewPr varScale="1">
        <p:scale>
          <a:sx n="72" d="100"/>
          <a:sy n="72" d="100"/>
        </p:scale>
        <p:origin x="11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23A90-4C46-4A1C-94A1-D703C0D22E82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3C8D4-B530-40AC-B5E7-F7BDF4FC22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5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171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531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531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 t="95216"/>
          <a:stretch>
            <a:fillRect/>
          </a:stretch>
        </p:blipFill>
        <p:spPr bwMode="auto">
          <a:xfrm>
            <a:off x="-1" y="6531178"/>
            <a:ext cx="9144000" cy="32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b="86762"/>
          <a:stretch>
            <a:fillRect/>
          </a:stretch>
        </p:blipFill>
        <p:spPr bwMode="auto">
          <a:xfrm>
            <a:off x="0" y="0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1143000" y="2680094"/>
            <a:ext cx="6705600" cy="1446550"/>
          </a:xfrm>
        </p:spPr>
        <p:txBody>
          <a:bodyPr lIns="91440" tIns="45720" rIns="91440" bIns="45720" anchor="t" anchorCtr="0">
            <a:noAutofit/>
          </a:bodyPr>
          <a:lstStyle>
            <a:lvl1pPr algn="ctr">
              <a:defRPr sz="4000" b="0" baseline="0">
                <a:latin typeface="+mn-lt"/>
              </a:defRPr>
            </a:lvl1pPr>
          </a:lstStyle>
          <a:p>
            <a:pPr lvl="0"/>
            <a:r>
              <a:rPr lang="en-US" dirty="0"/>
              <a:t>Place name of presentation here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143000" y="1219203"/>
            <a:ext cx="6705600" cy="1447799"/>
          </a:xfrm>
        </p:spPr>
        <p:txBody>
          <a:bodyPr lIns="91440" tIns="45720" rIns="91440" bIns="45720">
            <a:noAutofit/>
          </a:bodyPr>
          <a:lstStyle>
            <a:lvl1pPr algn="ctr">
              <a:defRPr sz="2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PLACE OFFICE NAMES</a:t>
            </a:r>
          </a:p>
          <a:p>
            <a:pPr lvl="0"/>
            <a:r>
              <a:rPr lang="en-US" dirty="0"/>
              <a:t>HERE in THIS TYPE</a:t>
            </a:r>
          </a:p>
          <a:p>
            <a:pPr lvl="0"/>
            <a:r>
              <a:rPr lang="en-US" dirty="0"/>
              <a:t>OF FONT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143000" y="349905"/>
            <a:ext cx="6705600" cy="523220"/>
          </a:xfrm>
        </p:spPr>
        <p:txBody>
          <a:bodyPr tIns="45720" bIns="45720" anchor="b" anchorCtr="0">
            <a:noAutofit/>
          </a:bodyPr>
          <a:lstStyle>
            <a:lvl1pPr algn="ctr">
              <a:defRPr sz="2800" b="0" baseline="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 of XXX</a:t>
            </a:r>
          </a:p>
        </p:txBody>
      </p:sp>
      <p:pic>
        <p:nvPicPr>
          <p:cNvPr id="7" name="Picture 5" descr="https://upload.wikimedia.org/wikipedia/en/0/0e/US-DeptOfVeteransAffairs-Seal-Large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1" y="90838"/>
            <a:ext cx="669258" cy="669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422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22031" y="1481328"/>
            <a:ext cx="8301046" cy="4617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547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720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007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2377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2139"/>
            <a:ext cx="4040188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2139"/>
            <a:ext cx="4041775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1222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gi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11" name="Object 1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1" cstate="print"/>
          <a:srcRect t="95216"/>
          <a:stretch>
            <a:fillRect/>
          </a:stretch>
        </p:blipFill>
        <p:spPr bwMode="auto">
          <a:xfrm>
            <a:off x="-1" y="6531178"/>
            <a:ext cx="9144000" cy="32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 cstate="print"/>
          <a:srcRect b="86762"/>
          <a:stretch>
            <a:fillRect/>
          </a:stretch>
        </p:blipFill>
        <p:spPr bwMode="auto">
          <a:xfrm>
            <a:off x="0" y="0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608" y="112729"/>
            <a:ext cx="7679469" cy="738664"/>
          </a:xfrm>
          <a:prstGeom prst="rect">
            <a:avLst/>
          </a:prstGeom>
        </p:spPr>
        <p:txBody>
          <a:bodyPr vert="horz" lIns="45720" tIns="0" rIns="45720" bIns="0" rtlCol="0" anchor="ctr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477" y="1481328"/>
            <a:ext cx="8301046" cy="46188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8874182" y="6652366"/>
            <a:ext cx="157094" cy="153888"/>
          </a:xfrm>
          <a:prstGeom prst="rect">
            <a:avLst/>
          </a:prstGeom>
          <a:noFill/>
          <a:ln/>
          <a:effectLst/>
        </p:spPr>
        <p:txBody>
          <a:bodyPr wrap="none" lIns="0" tIns="0" rIns="0" bIns="0" rtlCol="0">
            <a:noAutofit/>
          </a:bodyPr>
          <a:lstStyle/>
          <a:p>
            <a:pPr algn="r">
              <a:defRPr/>
            </a:pPr>
            <a:fld id="{9D53E389-1311-4796-9190-1F74A8EADEA2}" type="slidenum">
              <a:rPr lang="en-US" sz="1000">
                <a:solidFill>
                  <a:srgbClr val="FFFFFF"/>
                </a:solidFill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8" name="Picture 5" descr="https://upload.wikimedia.org/wikipedia/en/0/0e/US-DeptOfVeteransAffairs-Seal-Large.png"/>
          <p:cNvPicPr>
            <a:picLocks noChangeAspect="1" noChangeArrowheads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5741" y="90838"/>
            <a:ext cx="669258" cy="669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2641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9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6363" indent="-233362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8988" indent="-230188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.gov/officeofacquisitionoperations/sac/nxEquipment.as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SAC/VHA Industry Engagement Day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VHA Procurement and Logistics Office</a:t>
            </a:r>
          </a:p>
          <a:p>
            <a:r>
              <a:rPr lang="en-US" dirty="0"/>
              <a:t>Equipment lifecycle management </a:t>
            </a:r>
          </a:p>
          <a:p>
            <a:r>
              <a:rPr lang="en-US" dirty="0"/>
              <a:t>program executive office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Department of Veterans Affairs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324348"/>
            <a:ext cx="6286500" cy="1752600"/>
          </a:xfrm>
          <a:prstGeom prst="rect">
            <a:avLst/>
          </a:prstGeom>
          <a:noFill/>
        </p:spPr>
        <p:txBody>
          <a:bodyPr wrap="square" tIns="45720" bIns="45720" rtlCol="0" anchor="b" anchorCtr="0"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en-US" sz="1400" dirty="0">
                <a:solidFill>
                  <a:prstClr val="black">
                    <a:tint val="75000"/>
                  </a:prstClr>
                </a:solidFill>
              </a:rPr>
              <a:t>Presentation for </a:t>
            </a:r>
          </a:p>
          <a:p>
            <a:pPr fontAlgn="base">
              <a:spcAft>
                <a:spcPct val="0"/>
              </a:spcAft>
            </a:pPr>
            <a:r>
              <a:rPr lang="en-US" sz="2900" b="1" dirty="0"/>
              <a:t>Vendor Community</a:t>
            </a:r>
          </a:p>
          <a:p>
            <a:pPr fontAlgn="base">
              <a:spcAft>
                <a:spcPct val="0"/>
              </a:spcAft>
            </a:pPr>
            <a:r>
              <a:rPr lang="en-US" sz="1400" dirty="0">
                <a:solidFill>
                  <a:prstClr val="black">
                    <a:tint val="75000"/>
                  </a:prstClr>
                </a:solidFill>
              </a:rPr>
              <a:t>Presented By</a:t>
            </a:r>
          </a:p>
          <a:p>
            <a:pPr fontAlgn="base">
              <a:spcAft>
                <a:spcPct val="0"/>
              </a:spcAft>
            </a:pPr>
            <a:r>
              <a:rPr lang="en-US" sz="1400" dirty="0">
                <a:solidFill>
                  <a:prstClr val="black">
                    <a:tint val="75000"/>
                  </a:prstClr>
                </a:solidFill>
              </a:rPr>
              <a:t>Jack DuFon</a:t>
            </a:r>
          </a:p>
          <a:p>
            <a:pPr fontAlgn="base">
              <a:spcAft>
                <a:spcPct val="0"/>
              </a:spcAft>
            </a:pPr>
            <a:r>
              <a:rPr lang="en-US" sz="1400" dirty="0">
                <a:solidFill>
                  <a:prstClr val="black">
                    <a:tint val="75000"/>
                  </a:prstClr>
                </a:solidFill>
              </a:rPr>
              <a:t>January 24, 2018</a:t>
            </a:r>
          </a:p>
        </p:txBody>
      </p:sp>
    </p:spTree>
    <p:extLst>
      <p:ext uri="{BB962C8B-B14F-4D97-AF65-F5344CB8AC3E}">
        <p14:creationId xmlns:p14="http://schemas.microsoft.com/office/powerpoint/2010/main" val="3768022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8C720E17-2D1C-47DC-B3B8-D8AB83A95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723" y="1324708"/>
            <a:ext cx="7251693" cy="4351016"/>
          </a:xfrm>
          <a:prstGeom prst="rect">
            <a:avLst/>
          </a:prstGeom>
        </p:spPr>
      </p:pic>
      <p:sp>
        <p:nvSpPr>
          <p:cNvPr id="3" name="BCG_Agenda_Title">
            <a:extLst>
              <a:ext uri="{FF2B5EF4-FFF2-40B4-BE49-F238E27FC236}">
                <a16:creationId xmlns:a16="http://schemas.microsoft.com/office/drawing/2014/main" id="{F5B990D3-E650-4E81-9476-B83FF580F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852" y="0"/>
            <a:ext cx="8273143" cy="831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45713" rIns="0" bIns="45713" anchor="ctr"/>
          <a:lstStyle/>
          <a:p>
            <a:r>
              <a:rPr lang="en-US" sz="2400" b="1" dirty="0">
                <a:solidFill>
                  <a:srgbClr val="FFFFFF"/>
                </a:solidFill>
              </a:rPr>
              <a:t>VHA is moving to a new supply chain operating model that focuses on total life cycle costs for all equipment</a:t>
            </a:r>
          </a:p>
        </p:txBody>
      </p:sp>
    </p:spTree>
    <p:extLst>
      <p:ext uri="{BB962C8B-B14F-4D97-AF65-F5344CB8AC3E}">
        <p14:creationId xmlns:p14="http://schemas.microsoft.com/office/powerpoint/2010/main" val="571566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4616337" y="1702816"/>
            <a:ext cx="4315398" cy="47625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Scope</a:t>
            </a:r>
          </a:p>
          <a:p>
            <a:pPr lvl="1"/>
            <a:r>
              <a:rPr lang="en-US" sz="1700" b="1" dirty="0"/>
              <a:t>VHA equipment inventory</a:t>
            </a:r>
            <a:endParaRPr lang="en-US" sz="1700" b="1" u="sng" dirty="0"/>
          </a:p>
          <a:p>
            <a:pPr lvl="2"/>
            <a:r>
              <a:rPr lang="en-US" sz="1500" dirty="0"/>
              <a:t>Major categories</a:t>
            </a:r>
          </a:p>
          <a:p>
            <a:pPr lvl="3"/>
            <a:r>
              <a:rPr lang="en-US" sz="1500" dirty="0"/>
              <a:t>High Tech Medical (HTME)</a:t>
            </a:r>
            <a:endParaRPr lang="en-US" sz="1500" b="1" u="sng" dirty="0"/>
          </a:p>
          <a:p>
            <a:pPr lvl="3"/>
            <a:r>
              <a:rPr lang="en-US" sz="1500" dirty="0"/>
              <a:t>Non HTME</a:t>
            </a:r>
            <a:endParaRPr lang="en-US" sz="1500" b="1" u="sng" dirty="0"/>
          </a:p>
          <a:p>
            <a:pPr marL="1143001" lvl="3" indent="0">
              <a:buNone/>
            </a:pPr>
            <a:r>
              <a:rPr lang="en-US" sz="1500" dirty="0"/>
              <a:t>			         </a:t>
            </a:r>
            <a:endParaRPr lang="en-US" sz="1500" b="1" u="sng" dirty="0"/>
          </a:p>
          <a:p>
            <a:pPr lvl="1"/>
            <a:r>
              <a:rPr lang="en-US" sz="1700" b="1" u="sng" dirty="0"/>
              <a:t>Est. 30% of total FY costs</a:t>
            </a:r>
            <a:r>
              <a:rPr lang="en-US" sz="1700" b="1" dirty="0"/>
              <a:t> spent above the surface</a:t>
            </a:r>
            <a:endParaRPr lang="en-US" sz="1700" dirty="0"/>
          </a:p>
          <a:p>
            <a:pPr lvl="2"/>
            <a:r>
              <a:rPr lang="en-US" sz="1500" dirty="0"/>
              <a:t>Equipment replacements </a:t>
            </a:r>
          </a:p>
          <a:p>
            <a:pPr lvl="2"/>
            <a:r>
              <a:rPr lang="en-US" sz="1500" dirty="0"/>
              <a:t>Based on 10 year replacement cycle</a:t>
            </a:r>
          </a:p>
          <a:p>
            <a:pPr lvl="2"/>
            <a:endParaRPr lang="en-US" sz="1500" dirty="0"/>
          </a:p>
          <a:p>
            <a:pPr lvl="1"/>
            <a:r>
              <a:rPr lang="en-US" sz="1700" b="1" u="sng" dirty="0"/>
              <a:t>Est. 70% of total FY costs</a:t>
            </a:r>
            <a:r>
              <a:rPr lang="en-US" sz="1700" dirty="0"/>
              <a:t> </a:t>
            </a:r>
            <a:r>
              <a:rPr lang="en-US" sz="1700" b="1" dirty="0"/>
              <a:t>spent below the surface</a:t>
            </a:r>
            <a:r>
              <a:rPr lang="en-US" sz="1700" dirty="0"/>
              <a:t> </a:t>
            </a:r>
          </a:p>
          <a:p>
            <a:pPr lvl="2"/>
            <a:r>
              <a:rPr lang="en-US" sz="1500" dirty="0"/>
              <a:t>Includes maintainers, support contracts, repair / operating materials, etc.</a:t>
            </a:r>
            <a:r>
              <a:rPr lang="en-US" sz="1500" b="1" dirty="0"/>
              <a:t> </a:t>
            </a:r>
          </a:p>
          <a:p>
            <a:r>
              <a:rPr lang="en-US" b="1" dirty="0">
                <a:solidFill>
                  <a:schemeClr val="bg1"/>
                </a:solidFill>
              </a:rPr>
              <a:t>ELCM done right</a:t>
            </a:r>
          </a:p>
          <a:p>
            <a:pPr lvl="1"/>
            <a:r>
              <a:rPr lang="en-US" sz="1700" b="1" dirty="0"/>
              <a:t>Linear Accelerator methodology/logic</a:t>
            </a:r>
          </a:p>
          <a:p>
            <a:pPr lvl="2"/>
            <a:r>
              <a:rPr lang="en-US" sz="1500" dirty="0"/>
              <a:t>Appropriate amount / configuration of equipment based on clinical need</a:t>
            </a:r>
          </a:p>
          <a:p>
            <a:pPr lvl="2"/>
            <a:r>
              <a:rPr lang="en-US" sz="1500" dirty="0"/>
              <a:t>May be able to use existing equipment more effectively, may not need all the “bells &amp; whistles”</a:t>
            </a:r>
          </a:p>
          <a:p>
            <a:pPr marL="1143001" lvl="3" indent="0">
              <a:buNone/>
            </a:pPr>
            <a:endParaRPr lang="en-US" sz="1500" dirty="0"/>
          </a:p>
          <a:p>
            <a:pPr lvl="1"/>
            <a:r>
              <a:rPr lang="en-US" sz="1700" b="1" dirty="0"/>
              <a:t>Enterprise risk</a:t>
            </a:r>
          </a:p>
          <a:p>
            <a:pPr lvl="2"/>
            <a:r>
              <a:rPr lang="en-US" dirty="0"/>
              <a:t>Detroit’s TVs</a:t>
            </a:r>
          </a:p>
          <a:p>
            <a:pPr lvl="3"/>
            <a:r>
              <a:rPr lang="en-US" sz="1500" dirty="0"/>
              <a:t>Bought using EOFY funds before supported system purchased; Found to be incompatible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69496"/>
            <a:ext cx="434340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2895600" y="2538182"/>
            <a:ext cx="1371600" cy="586018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033272" y="47298"/>
            <a:ext cx="7779670" cy="738664"/>
          </a:xfrm>
        </p:spPr>
        <p:txBody>
          <a:bodyPr/>
          <a:lstStyle/>
          <a:p>
            <a:br>
              <a:rPr lang="en-US" dirty="0">
                <a:latin typeface="Georgia"/>
                <a:cs typeface="Georgia"/>
              </a:rPr>
            </a:br>
            <a:r>
              <a:rPr lang="en-US" dirty="0">
                <a:cs typeface="Georgia"/>
              </a:rPr>
              <a:t>VHA seeks to partner with the vendor community to identify opportunities for efficiencies within the supply chain</a:t>
            </a:r>
            <a:br>
              <a:rPr lang="en-US" dirty="0">
                <a:latin typeface="Georgia"/>
                <a:cs typeface="Georgia"/>
              </a:rPr>
            </a:br>
            <a:endParaRPr lang="en-US" dirty="0"/>
          </a:p>
        </p:txBody>
      </p:sp>
      <p:sp>
        <p:nvSpPr>
          <p:cNvPr id="13" name="ColumnHeader"/>
          <p:cNvSpPr>
            <a:spLocks noChangeArrowheads="1"/>
          </p:cNvSpPr>
          <p:nvPr/>
        </p:nvSpPr>
        <p:spPr bwMode="gray">
          <a:xfrm>
            <a:off x="331852" y="1256939"/>
            <a:ext cx="3935348" cy="43088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tIns="91440" bIns="91440" anchor="b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Total Life Cycle Cost Analysis</a:t>
            </a:r>
          </a:p>
        </p:txBody>
      </p:sp>
      <p:sp>
        <p:nvSpPr>
          <p:cNvPr id="14" name="ColumnHeader"/>
          <p:cNvSpPr>
            <a:spLocks noChangeArrowheads="1"/>
          </p:cNvSpPr>
          <p:nvPr/>
        </p:nvSpPr>
        <p:spPr bwMode="gray">
          <a:xfrm>
            <a:off x="4770482" y="1262315"/>
            <a:ext cx="4042460" cy="43088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tIns="91440" bIns="91440" anchor="b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ELCM Opportunities</a:t>
            </a:r>
          </a:p>
        </p:txBody>
      </p:sp>
    </p:spTree>
    <p:extLst>
      <p:ext uri="{BB962C8B-B14F-4D97-AF65-F5344CB8AC3E}">
        <p14:creationId xmlns:p14="http://schemas.microsoft.com/office/powerpoint/2010/main" val="2648634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clinical sourcing strategy is informed by enterprise data and is multi-faceted when direct clinical input is required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24150" y="1623287"/>
            <a:ext cx="8791819" cy="4617720"/>
          </a:xfrm>
        </p:spPr>
        <p:txBody>
          <a:bodyPr/>
          <a:lstStyle/>
          <a:p>
            <a:r>
              <a:rPr lang="en-US" sz="1500" dirty="0">
                <a:latin typeface="+mn-lt"/>
              </a:rPr>
              <a:t>Clinically driven sourcing begins with an analysis of historically inventory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When a single manufacturer emerges as the predominant market share holder for all VHA facilities within a given requirement, that manufacturer is targeted for contracts</a:t>
            </a:r>
          </a:p>
          <a:p>
            <a:endParaRPr lang="en-US" sz="1400" b="0" dirty="0">
              <a:latin typeface="+mn-lt"/>
            </a:endParaRPr>
          </a:p>
          <a:p>
            <a:r>
              <a:rPr lang="en-US" sz="1500" dirty="0">
                <a:latin typeface="+mn-lt"/>
              </a:rPr>
              <a:t>When no single manufacturer emerges as an obvious choice for a national contract, the PEO has several methods of gauging clinical preference</a:t>
            </a:r>
          </a:p>
          <a:p>
            <a:pPr marL="742950" lvl="1" indent="-285750"/>
            <a:r>
              <a:rPr lang="en-US" sz="1400" b="1" dirty="0">
                <a:latin typeface="+mn-lt"/>
              </a:rPr>
              <a:t>Conducting Clinical IPTs</a:t>
            </a:r>
          </a:p>
          <a:p>
            <a:pPr marL="742950" lvl="1" indent="-285750"/>
            <a:r>
              <a:rPr lang="en-US" sz="1400" b="1" dirty="0">
                <a:latin typeface="+mn-lt"/>
              </a:rPr>
              <a:t>Consulting a clinical representative in the PEO</a:t>
            </a:r>
            <a:r>
              <a:rPr lang="en-US" sz="1400" b="0" dirty="0">
                <a:latin typeface="+mn-lt"/>
              </a:rPr>
              <a:t>, or others with </a:t>
            </a:r>
            <a:r>
              <a:rPr lang="en-US" sz="1400" dirty="0">
                <a:latin typeface="+mn-lt"/>
              </a:rPr>
              <a:t>strong backgrounds in medical equipment (i.e. biomedical engineers)</a:t>
            </a:r>
          </a:p>
          <a:p>
            <a:pPr marL="742950" lvl="1" indent="-285750"/>
            <a:r>
              <a:rPr lang="en-US" sz="1400" b="1" dirty="0">
                <a:latin typeface="+mn-lt"/>
              </a:rPr>
              <a:t>Engaging with Clinical Program Chiefs</a:t>
            </a:r>
          </a:p>
          <a:p>
            <a:endParaRPr lang="en-US" sz="1400" dirty="0">
              <a:latin typeface="+mn-lt"/>
            </a:endParaRPr>
          </a:p>
          <a:p>
            <a:r>
              <a:rPr lang="en-US" sz="1500" dirty="0">
                <a:latin typeface="+mn-lt"/>
              </a:rPr>
              <a:t>The PEO has processes in place to monitor and assess the availability of new technology within the clinical portfolio</a:t>
            </a:r>
            <a:r>
              <a:rPr lang="en-US" sz="1500" b="0" dirty="0">
                <a:latin typeface="+mn-lt"/>
              </a:rPr>
              <a:t>, including the push and pull approaches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dirty="0">
                <a:latin typeface="+mn-lt"/>
              </a:rPr>
              <a:t>The pull approach designates key clinical opinion leaders to </a:t>
            </a:r>
            <a:r>
              <a:rPr lang="en-US" sz="1400" dirty="0">
                <a:latin typeface="+mn-lt"/>
              </a:rPr>
              <a:t>solicit input from front-line doctors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dirty="0">
                <a:latin typeface="+mn-lt"/>
              </a:rPr>
              <a:t>The push approach involves </a:t>
            </a:r>
            <a:r>
              <a:rPr lang="en-US" sz="1400" dirty="0">
                <a:latin typeface="+mn-lt"/>
              </a:rPr>
              <a:t>periodic market research by the clinical team </a:t>
            </a:r>
            <a:r>
              <a:rPr lang="en-US" sz="1400" b="0" dirty="0">
                <a:latin typeface="+mn-lt"/>
              </a:rPr>
              <a:t>at the PEO to monitor new and developing technologies</a:t>
            </a:r>
          </a:p>
          <a:p>
            <a:pPr marL="742950" lvl="1" indent="-285750"/>
            <a:r>
              <a:rPr lang="en-US" sz="1400" b="0" dirty="0">
                <a:latin typeface="+mn-lt"/>
              </a:rPr>
              <a:t>When market research indicates that a newly available technology may be superior to what the VA uses, the clinical team then consults with front-line clinical staff to determine if it warrants deviating from the data driven approach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0" dirty="0">
              <a:latin typeface="+mn-lt"/>
            </a:endParaRPr>
          </a:p>
        </p:txBody>
      </p:sp>
      <p:sp>
        <p:nvSpPr>
          <p:cNvPr id="8" name="ColumnHeader"/>
          <p:cNvSpPr>
            <a:spLocks noChangeArrowheads="1"/>
          </p:cNvSpPr>
          <p:nvPr/>
        </p:nvSpPr>
        <p:spPr bwMode="gray">
          <a:xfrm>
            <a:off x="1405344" y="1021896"/>
            <a:ext cx="6684147" cy="43088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tIns="91440" bIns="91440" anchor="b">
            <a:spAutoFit/>
          </a:bodyPr>
          <a:lstStyle/>
          <a:p>
            <a:pPr algn="ctr"/>
            <a:r>
              <a:rPr lang="en-US" sz="1600" b="1" dirty="0"/>
              <a:t>Clinically Driven Sourcing Approach</a:t>
            </a:r>
          </a:p>
        </p:txBody>
      </p:sp>
    </p:spTree>
    <p:extLst>
      <p:ext uri="{BB962C8B-B14F-4D97-AF65-F5344CB8AC3E}">
        <p14:creationId xmlns:p14="http://schemas.microsoft.com/office/powerpoint/2010/main" val="362136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Non-Expendable Equipment Program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1789" y="1051035"/>
            <a:ext cx="7623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https://www.va.gov/officeofacquisitionoperations/sac/nxEquipment.asp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8656"/>
            <a:ext cx="9144001" cy="540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5475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Standard Theme">
  <a:themeElements>
    <a:clrScheme name="US">
      <a:dk1>
        <a:srgbClr val="000000"/>
      </a:dk1>
      <a:lt1>
        <a:srgbClr val="FFFFFF"/>
      </a:lt1>
      <a:dk2>
        <a:srgbClr val="003F72"/>
      </a:dk2>
      <a:lt2>
        <a:srgbClr val="808080"/>
      </a:lt2>
      <a:accent1>
        <a:srgbClr val="003F72"/>
      </a:accent1>
      <a:accent2>
        <a:srgbClr val="0083BE"/>
      </a:accent2>
      <a:accent3>
        <a:srgbClr val="05B2FF"/>
      </a:accent3>
      <a:accent4>
        <a:srgbClr val="7FD7FF"/>
      </a:accent4>
      <a:accent5>
        <a:srgbClr val="BFEBFF"/>
      </a:accent5>
      <a:accent6>
        <a:srgbClr val="E2E2E2"/>
      </a:accent6>
      <a:hlink>
        <a:srgbClr val="772432"/>
      </a:hlink>
      <a:folHlink>
        <a:srgbClr val="E6ACB6"/>
      </a:folHlink>
    </a:clrScheme>
    <a:fontScheme name="US ONLY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>
          <a:solidFill>
            <a:srgbClr val="E2E2E2"/>
          </a:solidFill>
        </a:ln>
        <a:effectLst/>
      </a:spPr>
      <a:bodyPr tIns="90000" bIns="90000" rtlCol="0" anchor="ctr" anchorCtr="0"/>
      <a:lstStyle>
        <a:defPPr algn="ctr">
          <a:defRPr sz="14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tIns="90000" bIns="90000" rtlCol="0" anchor="t">
        <a:spAutoFit/>
      </a:bodyPr>
      <a:lstStyle>
        <a:defPPr algn="ctr"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24717A60-ABA7-403E-9418-BA3D9F7F023B}" vid="{11C86260-17C0-4F30-9100-8C49DF19E2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374</TotalTime>
  <Words>307</Words>
  <Application>Microsoft Office PowerPoint</Application>
  <PresentationFormat>On-screen Show (4:3)</PresentationFormat>
  <Paragraphs>53</Paragraphs>
  <Slides>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Georgia</vt:lpstr>
      <vt:lpstr>1_Standard Theme</vt:lpstr>
      <vt:lpstr>think-cell Slide</vt:lpstr>
      <vt:lpstr>PowerPoint Presentation</vt:lpstr>
      <vt:lpstr>PowerPoint Presentation</vt:lpstr>
      <vt:lpstr> VHA seeks to partner with the vendor community to identify opportunities for efficiencies within the supply chain </vt:lpstr>
      <vt:lpstr>The clinical sourcing strategy is informed by enterprise data and is multi-faceted when direct clinical input is required</vt:lpstr>
      <vt:lpstr>Non-Expendable Equipment Program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April 17’ to July 17’, there has been a ~$109 mil reduction (~ $825 million to $714 mil) in FY12-16 UDOs</dc:title>
  <dc:creator>Forest Plourde-Cole</dc:creator>
  <cp:lastModifiedBy>Davis, Beth</cp:lastModifiedBy>
  <cp:revision>41</cp:revision>
  <dcterms:created xsi:type="dcterms:W3CDTF">2017-08-25T20:11:13Z</dcterms:created>
  <dcterms:modified xsi:type="dcterms:W3CDTF">2018-02-27T18:46:08Z</dcterms:modified>
</cp:coreProperties>
</file>