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CAE18E-4D73-4804-9F98-B7F6819B545B}" type="datetimeFigureOut">
              <a:rPr lang="en-US" smtClean="0"/>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255500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CAE18E-4D73-4804-9F98-B7F6819B545B}" type="datetimeFigureOut">
              <a:rPr lang="en-US" smtClean="0"/>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156089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CAE18E-4D73-4804-9F98-B7F6819B545B}" type="datetimeFigureOut">
              <a:rPr lang="en-US" smtClean="0"/>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3887624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CAE18E-4D73-4804-9F98-B7F6819B545B}" type="datetimeFigureOut">
              <a:rPr lang="en-US" smtClean="0"/>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415684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CAE18E-4D73-4804-9F98-B7F6819B545B}" type="datetimeFigureOut">
              <a:rPr lang="en-US" smtClean="0"/>
              <a:t>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2007719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CAE18E-4D73-4804-9F98-B7F6819B545B}" type="datetimeFigureOut">
              <a:rPr lang="en-US" smtClean="0"/>
              <a:t>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261133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E18E-4D73-4804-9F98-B7F6819B545B}" type="datetimeFigureOut">
              <a:rPr lang="en-US" smtClean="0"/>
              <a:t>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420326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AE18E-4D73-4804-9F98-B7F6819B545B}" type="datetimeFigureOut">
              <a:rPr lang="en-US" smtClean="0"/>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2349061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AE18E-4D73-4804-9F98-B7F6819B545B}" type="datetimeFigureOut">
              <a:rPr lang="en-US" smtClean="0"/>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1858172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CAE18E-4D73-4804-9F98-B7F6819B545B}" type="datetimeFigureOut">
              <a:rPr lang="en-US" smtClean="0"/>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2056104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CAE18E-4D73-4804-9F98-B7F6819B545B}" type="datetimeFigureOut">
              <a:rPr lang="en-US" smtClean="0"/>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F5A6E-D3EF-4849-A136-7A82EEEDBDC5}" type="slidenum">
              <a:rPr lang="en-US" smtClean="0"/>
              <a:t>‹#›</a:t>
            </a:fld>
            <a:endParaRPr lang="en-US"/>
          </a:p>
        </p:txBody>
      </p:sp>
    </p:spTree>
    <p:extLst>
      <p:ext uri="{BB962C8B-B14F-4D97-AF65-F5344CB8AC3E}">
        <p14:creationId xmlns:p14="http://schemas.microsoft.com/office/powerpoint/2010/main" val="3382208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AE18E-4D73-4804-9F98-B7F6819B545B}" type="datetimeFigureOut">
              <a:rPr lang="en-US" smtClean="0"/>
              <a:t>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7F5A6E-D3EF-4849-A136-7A82EEEDBDC5}" type="slidenum">
              <a:rPr lang="en-US" smtClean="0"/>
              <a:t>‹#›</a:t>
            </a:fld>
            <a:endParaRPr lang="en-US"/>
          </a:p>
        </p:txBody>
      </p:sp>
    </p:spTree>
    <p:extLst>
      <p:ext uri="{BB962C8B-B14F-4D97-AF65-F5344CB8AC3E}">
        <p14:creationId xmlns:p14="http://schemas.microsoft.com/office/powerpoint/2010/main" val="3191209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pPr algn="ctr"/>
            <a:r>
              <a:rPr lang="en-US" dirty="0"/>
              <a:t>RENOVATE AND EXPAND AMBULATORY CARE </a:t>
            </a:r>
            <a:r>
              <a:rPr lang="en-US" dirty="0" smtClean="0"/>
              <a:t>&amp; LAB</a:t>
            </a:r>
            <a:endParaRPr lang="en-US" dirty="0"/>
          </a:p>
        </p:txBody>
      </p:sp>
      <p:pic>
        <p:nvPicPr>
          <p:cNvPr id="1026" name="Picture 2" descr="C:\Users\vhantxtolled\AppData\Local\Microsoft\Windows\Temporary Internet Files\Content.Outlook\PBREGLS2\S04 - Site Visit - Rendering - Plaz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771" y="1655293"/>
            <a:ext cx="7576438" cy="4701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949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ctr"/>
            <a:r>
              <a:rPr lang="en-US" dirty="0"/>
              <a:t>W</a:t>
            </a:r>
            <a:r>
              <a:rPr lang="en-US" dirty="0" smtClean="0"/>
              <a:t>ELCOME</a:t>
            </a:r>
            <a:endParaRPr lang="en-US" dirty="0"/>
          </a:p>
        </p:txBody>
      </p:sp>
      <p:pic>
        <p:nvPicPr>
          <p:cNvPr id="2050" name="Picture 2" descr="C:\Users\vhantxtolled\AppData\Local\Microsoft\Windows\Temporary Internet Files\Content.Outlook\PBREGLS2\S04 - Site Visit - Rendering - Hospital Interi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143000"/>
            <a:ext cx="8227882"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512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OVERVIEW</a:t>
            </a:r>
            <a:endParaRPr lang="en-US" sz="2800" dirty="0"/>
          </a:p>
        </p:txBody>
      </p:sp>
      <p:sp>
        <p:nvSpPr>
          <p:cNvPr id="3" name="Content Placeholder 2"/>
          <p:cNvSpPr>
            <a:spLocks noGrp="1"/>
          </p:cNvSpPr>
          <p:nvPr>
            <p:ph idx="1"/>
          </p:nvPr>
        </p:nvSpPr>
        <p:spPr>
          <a:xfrm>
            <a:off x="457200" y="1219200"/>
            <a:ext cx="8229600" cy="5029200"/>
          </a:xfrm>
        </p:spPr>
        <p:txBody>
          <a:bodyPr>
            <a:noAutofit/>
          </a:bodyPr>
          <a:lstStyle/>
          <a:p>
            <a:r>
              <a:rPr lang="en-US" sz="2800" dirty="0" smtClean="0"/>
              <a:t>Construction Locations</a:t>
            </a:r>
          </a:p>
          <a:p>
            <a:r>
              <a:rPr lang="en-US" sz="2800" dirty="0" smtClean="0"/>
              <a:t>Specifications</a:t>
            </a:r>
          </a:p>
          <a:p>
            <a:pPr lvl="1"/>
            <a:r>
              <a:rPr lang="en-US" dirty="0" smtClean="0"/>
              <a:t>Table of contents</a:t>
            </a:r>
          </a:p>
          <a:p>
            <a:pPr lvl="1"/>
            <a:r>
              <a:rPr lang="en-US" dirty="0" smtClean="0"/>
              <a:t>General Requirements</a:t>
            </a:r>
          </a:p>
          <a:p>
            <a:pPr lvl="1"/>
            <a:r>
              <a:rPr lang="en-US" dirty="0" smtClean="0"/>
              <a:t>Deduct-Options</a:t>
            </a:r>
          </a:p>
          <a:p>
            <a:pPr lvl="1"/>
            <a:r>
              <a:rPr lang="en-US" dirty="0" smtClean="0"/>
              <a:t>Temporary Parking Detail</a:t>
            </a:r>
          </a:p>
          <a:p>
            <a:r>
              <a:rPr lang="en-US" sz="2800" dirty="0" smtClean="0"/>
              <a:t>Drawings</a:t>
            </a:r>
          </a:p>
          <a:p>
            <a:pPr lvl="1"/>
            <a:r>
              <a:rPr lang="en-US" dirty="0" smtClean="0"/>
              <a:t>Project Phasing</a:t>
            </a:r>
          </a:p>
          <a:p>
            <a:r>
              <a:rPr lang="en-US" sz="2800" dirty="0" smtClean="0"/>
              <a:t>Site Visit</a:t>
            </a:r>
            <a:endParaRPr lang="en-US" sz="2800" dirty="0"/>
          </a:p>
        </p:txBody>
      </p:sp>
    </p:spTree>
    <p:extLst>
      <p:ext uri="{BB962C8B-B14F-4D97-AF65-F5344CB8AC3E}">
        <p14:creationId xmlns:p14="http://schemas.microsoft.com/office/powerpoint/2010/main" val="119527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a:t>
            </a:r>
            <a:r>
              <a:rPr lang="en-US" dirty="0" smtClean="0"/>
              <a:t>Locations</a:t>
            </a:r>
            <a:endParaRPr lang="en-US"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210400"/>
            <a:ext cx="9195004" cy="464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4299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Construction </a:t>
            </a:r>
            <a:r>
              <a:rPr lang="en-US" dirty="0" smtClean="0"/>
              <a:t>Fencing</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257" y="1600201"/>
            <a:ext cx="9245258"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711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225448"/>
            <a:ext cx="3048000" cy="2362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t>Specifications</a:t>
            </a:r>
            <a:endParaRPr lang="en-US" sz="36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0886"/>
            <a:ext cx="5667375" cy="679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4552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135562"/>
          </a:xfrm>
        </p:spPr>
        <p:txBody>
          <a:bodyPr>
            <a:noAutofit/>
          </a:bodyPr>
          <a:lstStyle/>
          <a:p>
            <a:pPr algn="l"/>
            <a:r>
              <a:rPr lang="en-US" sz="2000" b="1" dirty="0"/>
              <a:t>SECTION 01 00 00</a:t>
            </a:r>
            <a:br>
              <a:rPr lang="en-US" sz="2000" b="1" dirty="0"/>
            </a:br>
            <a:r>
              <a:rPr lang="en-US" sz="2000" b="1" dirty="0"/>
              <a:t>GENERAL REQUIREMENTS</a:t>
            </a:r>
            <a:br>
              <a:rPr lang="en-US" sz="2000" b="1" dirty="0"/>
            </a:br>
            <a:r>
              <a:rPr lang="en-US" sz="2000" b="1" dirty="0"/>
              <a:t>1.1 GENERAL INTENTION</a:t>
            </a:r>
            <a:br>
              <a:rPr lang="en-US" sz="2000" b="1" dirty="0"/>
            </a:br>
            <a:r>
              <a:rPr lang="en-US" sz="2000" dirty="0"/>
              <a:t>A. Contractor shall completely prepare site for building operations,</a:t>
            </a:r>
            <a:br>
              <a:rPr lang="en-US" sz="2000" dirty="0"/>
            </a:br>
            <a:r>
              <a:rPr lang="en-US" sz="2000" dirty="0"/>
              <a:t>including demolition and removal of existing structures, and furnish</a:t>
            </a:r>
            <a:br>
              <a:rPr lang="en-US" sz="2000" dirty="0"/>
            </a:br>
            <a:r>
              <a:rPr lang="en-US" sz="2000" dirty="0"/>
              <a:t>labor and materials and perform work for Project 549A4-130 </a:t>
            </a:r>
            <a:r>
              <a:rPr lang="en-US" sz="2000" dirty="0" smtClean="0"/>
              <a:t>EXPAND AND RENOVATE AMBULATORY </a:t>
            </a:r>
            <a:r>
              <a:rPr lang="en-US" sz="2000" dirty="0"/>
              <a:t>CARE AND LAB as required by drawings and</a:t>
            </a:r>
            <a:br>
              <a:rPr lang="en-US" sz="2000" dirty="0"/>
            </a:br>
            <a:r>
              <a:rPr lang="en-US" sz="2000" dirty="0"/>
              <a:t>specifications</a:t>
            </a:r>
            <a:r>
              <a:rPr lang="en-US" sz="2000" dirty="0" smtClean="0"/>
              <a:t>.</a:t>
            </a:r>
            <a:br>
              <a:rPr lang="en-US" sz="2000" dirty="0" smtClean="0"/>
            </a:br>
            <a:r>
              <a:rPr lang="en-US" sz="2000" dirty="0"/>
              <a:t/>
            </a:r>
            <a:br>
              <a:rPr lang="en-US" sz="2000" dirty="0"/>
            </a:br>
            <a:r>
              <a:rPr lang="en-US" sz="2000" b="1" dirty="0"/>
              <a:t>1.2 STATEMENT OF BID ITEM(S)</a:t>
            </a:r>
            <a:br>
              <a:rPr lang="en-US" sz="2000" b="1" dirty="0"/>
            </a:br>
            <a:r>
              <a:rPr lang="en-US" sz="2000" dirty="0"/>
              <a:t>A. ITEM I, GENERAL CONSTRUCTION: Work includes general construction, alterations, parking lots, walks, grading, drainage, mechanical and electrical work, utility systems, necessary removal of existing structures and construction and certain other items.</a:t>
            </a:r>
          </a:p>
        </p:txBody>
      </p:sp>
    </p:spTree>
    <p:extLst>
      <p:ext uri="{BB962C8B-B14F-4D97-AF65-F5344CB8AC3E}">
        <p14:creationId xmlns:p14="http://schemas.microsoft.com/office/powerpoint/2010/main" val="3085249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4343400" cy="5029200"/>
          </a:xfrm>
        </p:spPr>
        <p:txBody>
          <a:bodyPr>
            <a:noAutofit/>
          </a:bodyPr>
          <a:lstStyle/>
          <a:p>
            <a:pPr algn="l"/>
            <a:r>
              <a:rPr lang="en-US" sz="3200" dirty="0" smtClean="0"/>
              <a:t>POLICE RENOVATION</a:t>
            </a:r>
            <a:br>
              <a:rPr lang="en-US" sz="3200" dirty="0" smtClean="0"/>
            </a:br>
            <a:r>
              <a:rPr lang="en-US" sz="3200" dirty="0" smtClean="0"/>
              <a:t>B</a:t>
            </a:r>
            <a:r>
              <a:rPr lang="en-US" sz="3200" dirty="0"/>
              <a:t>. Deduct Option </a:t>
            </a:r>
            <a:r>
              <a:rPr lang="en-US" sz="3200" dirty="0" smtClean="0"/>
              <a:t>1:</a:t>
            </a:r>
            <a:r>
              <a:rPr lang="en-US" sz="2000" dirty="0" smtClean="0"/>
              <a:t/>
            </a:r>
            <a:br>
              <a:rPr lang="en-US" sz="2000" dirty="0" smtClean="0"/>
            </a:br>
            <a:r>
              <a:rPr lang="en-US" sz="2000" dirty="0" smtClean="0"/>
              <a:t>State </a:t>
            </a:r>
            <a:r>
              <a:rPr lang="en-US" sz="2000" dirty="0"/>
              <a:t>amount to be deducted from the Base Bid to </a:t>
            </a:r>
            <a:r>
              <a:rPr lang="en-US" sz="2000" dirty="0" smtClean="0"/>
              <a:t>delete work </a:t>
            </a:r>
            <a:r>
              <a:rPr lang="en-US" sz="2000" dirty="0"/>
              <a:t>indicated for rooms: Conference F100, Operations F101, </a:t>
            </a:r>
            <a:r>
              <a:rPr lang="en-US" sz="2000" dirty="0" smtClean="0"/>
              <a:t>Holding F102</a:t>
            </a:r>
            <a:r>
              <a:rPr lang="en-US" sz="2000" dirty="0"/>
              <a:t>, Office F103, Office F104, Office F105, Lockers F106, Storage F107</a:t>
            </a:r>
            <a:r>
              <a:rPr lang="en-US" sz="2000" dirty="0" smtClean="0"/>
              <a:t>, Armory </a:t>
            </a:r>
            <a:r>
              <a:rPr lang="en-US" sz="2000" dirty="0"/>
              <a:t>F108, Shower F109, Toilet F110, and Evidence </a:t>
            </a:r>
            <a:r>
              <a:rPr lang="en-US" sz="2000" dirty="0" smtClean="0"/>
              <a:t>F111.</a:t>
            </a:r>
            <a:r>
              <a:rPr lang="en-US" sz="1600" dirty="0" smtClean="0"/>
              <a:t/>
            </a:r>
            <a:br>
              <a:rPr lang="en-US" sz="1600" dirty="0" smtClean="0"/>
            </a:br>
            <a:r>
              <a:rPr lang="en-US" sz="1600" dirty="0" smtClean="0"/>
              <a:t/>
            </a:r>
            <a:br>
              <a:rPr lang="en-US" sz="1600" dirty="0" smtClean="0"/>
            </a:br>
            <a:endParaRPr lang="en-US" sz="1600" b="1" i="1"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762000"/>
            <a:ext cx="3286125"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690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7087"/>
            <a:ext cx="4332514" cy="6781799"/>
          </a:xfrm>
        </p:spPr>
        <p:txBody>
          <a:bodyPr>
            <a:noAutofit/>
          </a:bodyPr>
          <a:lstStyle/>
          <a:p>
            <a:pPr algn="l"/>
            <a:r>
              <a:rPr lang="en-US" sz="3200" dirty="0" smtClean="0"/>
              <a:t>LAB RENOVATION</a:t>
            </a:r>
            <a:br>
              <a:rPr lang="en-US" sz="3200" dirty="0" smtClean="0"/>
            </a:br>
            <a:r>
              <a:rPr lang="en-US" sz="3200" dirty="0" smtClean="0"/>
              <a:t>C</a:t>
            </a:r>
            <a:r>
              <a:rPr lang="en-US" sz="3200" dirty="0"/>
              <a:t>. Deduct Option </a:t>
            </a:r>
            <a:r>
              <a:rPr lang="en-US" sz="3200" dirty="0" smtClean="0"/>
              <a:t>2:</a:t>
            </a:r>
            <a:r>
              <a:rPr lang="en-US" sz="2000" dirty="0" smtClean="0"/>
              <a:t/>
            </a:r>
            <a:br>
              <a:rPr lang="en-US" sz="2000" dirty="0" smtClean="0"/>
            </a:br>
            <a:r>
              <a:rPr lang="en-US" sz="2000" dirty="0" smtClean="0"/>
              <a:t>State </a:t>
            </a:r>
            <a:r>
              <a:rPr lang="en-US" sz="2000" dirty="0"/>
              <a:t>amount to be deducted from the Base Bid to delete work indicated for rooms: Waiting H100, Reception H101, Blood Draw Rooms </a:t>
            </a:r>
            <a:r>
              <a:rPr lang="pt-BR" sz="2000" dirty="0"/>
              <a:t>H102, thru H105, Corridor H106, Alcove H107, Toilet H108, thru H110, </a:t>
            </a:r>
            <a:r>
              <a:rPr lang="en-US" sz="2000" dirty="0"/>
              <a:t>VA Project 549-130 Renovate and Expand Ambulatory Care &amp; Lab Sam Rayburn Memorial Veterans Center, Bonham, Texas 100% ISSUED FOR CONSTRUCTION 05-01-13 01 00 00 -2 </a:t>
            </a:r>
            <a:r>
              <a:rPr lang="pt-BR" sz="2000" dirty="0"/>
              <a:t>Storage H111, Corridor H112, Toilet H113, Admin Office H114, Chief </a:t>
            </a:r>
            <a:r>
              <a:rPr lang="en-US" sz="2000" dirty="0"/>
              <a:t>Office H115, IT H116, HAC H117, Bulk Storage H118, Conference H119,</a:t>
            </a:r>
            <a:br>
              <a:rPr lang="en-US" sz="2000" dirty="0"/>
            </a:br>
            <a:r>
              <a:rPr lang="pt-BR" sz="2000" dirty="0"/>
              <a:t>Corridors H120 and H121, Lab H122 and Corridor G147</a:t>
            </a:r>
            <a:r>
              <a:rPr lang="pt-BR" sz="2000" dirty="0" smtClean="0"/>
              <a:t>.</a:t>
            </a:r>
            <a:r>
              <a:rPr lang="en-US" sz="1800" b="1" i="1" dirty="0"/>
              <a:t/>
            </a:r>
            <a:br>
              <a:rPr lang="en-US" sz="1800" b="1" i="1" dirty="0"/>
            </a:br>
            <a:r>
              <a:rPr lang="pt-BR" sz="1600" dirty="0"/>
              <a:t/>
            </a:r>
            <a:br>
              <a:rPr lang="pt-BR" sz="1600" dirty="0"/>
            </a:br>
            <a:endParaRPr lang="en-US" sz="1600" dirty="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685800"/>
            <a:ext cx="362902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3367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92591"/>
            <a:ext cx="4038600" cy="5257800"/>
          </a:xfrm>
        </p:spPr>
        <p:txBody>
          <a:bodyPr>
            <a:noAutofit/>
          </a:bodyPr>
          <a:lstStyle/>
          <a:p>
            <a:pPr algn="l"/>
            <a:r>
              <a:rPr lang="en-US" sz="3200" dirty="0" smtClean="0"/>
              <a:t>SHELL</a:t>
            </a:r>
            <a:br>
              <a:rPr lang="en-US" sz="3200" dirty="0" smtClean="0"/>
            </a:br>
            <a:r>
              <a:rPr lang="en-US" sz="3200" dirty="0" smtClean="0"/>
              <a:t>D</a:t>
            </a:r>
            <a:r>
              <a:rPr lang="en-US" sz="3200" dirty="0"/>
              <a:t>. Deduct Option </a:t>
            </a:r>
            <a:r>
              <a:rPr lang="en-US" sz="3200" dirty="0" smtClean="0"/>
              <a:t>3:</a:t>
            </a:r>
            <a:br>
              <a:rPr lang="en-US" sz="3200" dirty="0" smtClean="0"/>
            </a:br>
            <a:r>
              <a:rPr lang="en-US" sz="2000" dirty="0" smtClean="0"/>
              <a:t>State </a:t>
            </a:r>
            <a:r>
              <a:rPr lang="en-US" sz="2000" dirty="0"/>
              <a:t>amount to be deducted from the Base Bid to </a:t>
            </a:r>
            <a:r>
              <a:rPr lang="en-US" sz="2000" dirty="0" smtClean="0"/>
              <a:t>delete work </a:t>
            </a:r>
            <a:r>
              <a:rPr lang="en-US" sz="2000" dirty="0"/>
              <a:t>indicated for rooms: Corridor A100, Waiting A101, MD/SCI A102, </a:t>
            </a:r>
            <a:r>
              <a:rPr lang="en-US" sz="2000" dirty="0" smtClean="0"/>
              <a:t>MD A103</a:t>
            </a:r>
            <a:r>
              <a:rPr lang="en-US" sz="2000" dirty="0"/>
              <a:t>, RN A104, LVN A105, RN A106, HAC A107, LVN A108, Corridor A109, </a:t>
            </a:r>
            <a:r>
              <a:rPr lang="en-US" sz="2000" dirty="0" smtClean="0"/>
              <a:t>MD A110</a:t>
            </a:r>
            <a:r>
              <a:rPr lang="en-US" sz="2000" dirty="0"/>
              <a:t>, LVN A111, RN A112, Mental Health A113, Social Worker A114,</a:t>
            </a:r>
            <a:br>
              <a:rPr lang="en-US" sz="2000" dirty="0"/>
            </a:br>
            <a:r>
              <a:rPr lang="en-US" sz="2000" dirty="0"/>
              <a:t>Pharmacy A115, Corridor B100, Copy B101, </a:t>
            </a:r>
            <a:r>
              <a:rPr lang="en-US" sz="2000" dirty="0" err="1"/>
              <a:t>Socal</a:t>
            </a:r>
            <a:r>
              <a:rPr lang="en-US" sz="2000" dirty="0"/>
              <a:t> Worker B102, Scale B103</a:t>
            </a:r>
            <a:r>
              <a:rPr lang="en-US" sz="2000" dirty="0" smtClean="0"/>
              <a:t>, RN </a:t>
            </a:r>
            <a:r>
              <a:rPr lang="en-US" sz="2000" dirty="0"/>
              <a:t>B104, LVN B105, MD B106, Toilet B107, LVN B108, RN B100, LVN B110, </a:t>
            </a:r>
            <a:r>
              <a:rPr lang="en-US" sz="2000" dirty="0" smtClean="0"/>
              <a:t>RN B111</a:t>
            </a:r>
            <a:r>
              <a:rPr lang="en-US" sz="2000" dirty="0"/>
              <a:t>, MD B112, MD B113, and Waiting B114</a:t>
            </a:r>
            <a:r>
              <a:rPr lang="en-US" sz="2000" dirty="0" smtClean="0"/>
              <a:t>.</a:t>
            </a:r>
            <a:endParaRPr lang="en-US" sz="20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592591"/>
            <a:ext cx="335280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3218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1218" y="1450295"/>
            <a:ext cx="3429000" cy="1597705"/>
          </a:xfrm>
        </p:spPr>
        <p:txBody>
          <a:bodyPr>
            <a:normAutofit/>
          </a:bodyPr>
          <a:lstStyle/>
          <a:p>
            <a:pPr algn="l"/>
            <a:r>
              <a:rPr lang="en-US" sz="2400" b="1" dirty="0"/>
              <a:t>SECTION 01 50 00</a:t>
            </a:r>
            <a:br>
              <a:rPr lang="en-US" sz="2400" b="1" dirty="0"/>
            </a:br>
            <a:r>
              <a:rPr lang="en-US" sz="2400" b="1" dirty="0"/>
              <a:t>TEMPORARY FACILITIES AND </a:t>
            </a:r>
            <a:r>
              <a:rPr lang="en-US" sz="2400" b="1" dirty="0" smtClean="0"/>
              <a:t>CONTROLS</a:t>
            </a:r>
            <a:br>
              <a:rPr lang="en-US" sz="2400" b="1" dirty="0" smtClean="0"/>
            </a:br>
            <a:r>
              <a:rPr lang="en-US" sz="1800" dirty="0" smtClean="0"/>
              <a:t>(LAST PAGE IN THIS SECTION.)</a:t>
            </a:r>
            <a:endParaRPr lang="en-US"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56417"/>
            <a:ext cx="4007791" cy="5120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697" y="3505200"/>
            <a:ext cx="3360964" cy="2757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Temporary Parking</a:t>
            </a:r>
            <a:endParaRPr lang="en-US" dirty="0"/>
          </a:p>
        </p:txBody>
      </p:sp>
    </p:spTree>
    <p:extLst>
      <p:ext uri="{BB962C8B-B14F-4D97-AF65-F5344CB8AC3E}">
        <p14:creationId xmlns:p14="http://schemas.microsoft.com/office/powerpoint/2010/main" val="938211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Words>
  <Application>Microsoft Office PowerPoint</Application>
  <PresentationFormat>On-screen Show (4:3)</PresentationFormat>
  <Paragraphs>21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RENOVATE AND EXPAND AMBULATORY CARE &amp; LAB</vt:lpstr>
      <vt:lpstr>WELCOME</vt:lpstr>
      <vt:lpstr>OVERVIEW</vt:lpstr>
      <vt:lpstr>Construction Locations</vt:lpstr>
      <vt:lpstr>Construction Fencing</vt:lpstr>
      <vt:lpstr>PowerPoint Presentation</vt:lpstr>
      <vt:lpstr>SECTION 01 00 00 GENERAL REQUIREMENTS 1.1 GENERAL INTENTION A. Contractor shall completely prepare site for building operations, including demolition and removal of existing structures, and furnish labor and materials and perform work for Project 549A4-130 EXPAND AND RENOVATE AMBULATORY CARE AND LAB as required by drawings and specifications.  1.2 STATEMENT OF BID ITEM(S) A. ITEM I, GENERAL CONSTRUCTION: Work includes general construction, alterations, parking lots, walks, grading, drainage, mechanical and electrical work, utility systems, necessary removal of existing structures and construction and certain other items.</vt:lpstr>
      <vt:lpstr>POLICE RENOVATION B. Deduct Option 1: State amount to be deducted from the Base Bid to delete work indicated for rooms: Conference F100, Operations F101, Holding F102, Office F103, Office F104, Office F105, Lockers F106, Storage F107, Armory F108, Shower F109, Toilet F110, and Evidence F111.  </vt:lpstr>
      <vt:lpstr>LAB RENOVATION C. Deduct Option 2: State amount to be deducted from the Base Bid to delete work indicated for rooms: Waiting H100, Reception H101, Blood Draw Rooms H102, thru H105, Corridor H106, Alcove H107, Toilet H108, thru H110, VA Project 549-130 Renovate and Expand Ambulatory Care &amp; Lab Sam Rayburn Memorial Veterans Center, Bonham, Texas 100% ISSUED FOR CONSTRUCTION 05-01-13 01 00 00 -2 Storage H111, Corridor H112, Toilet H113, Admin Office H114, Chief Office H115, IT H116, HAC H117, Bulk Storage H118, Conference H119, Corridors H120 and H121, Lab H122 and Corridor G147.  </vt:lpstr>
      <vt:lpstr>SHELL D. Deduct Option 3: State amount to be deducted from the Base Bid to delete work indicated for rooms: Corridor A100, Waiting A101, MD/SCI A102, MD A103, RN A104, LVN A105, RN A106, HAC A107, LVN A108, Corridor A109, MD A110, LVN A111, RN A112, Mental Health A113, Social Worker A114, Pharmacy A115, Corridor B100, Copy B101, Socal Worker B102, Scale B103, RN B104, LVN B105, MD B106, Toilet B107, LVN B108, RN B100, LVN B110, RN B111, MD B112, MD B113, and Waiting B114.</vt:lpstr>
      <vt:lpstr>SECTION 01 50 00 TEMPORARY FACILITIES AND CONTROLS (LAST PAGE IN THIS SECTION.)</vt:lpstr>
    </vt:vector>
  </TitlesOfParts>
  <Company>Dept.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RENOVATE AND EXPAND AMBULATORY CARE &amp; LAB</dc:title>
  <dc:creator>Tolle, David D.</dc:creator>
  <cp:lastModifiedBy>Tolle, David D.</cp:lastModifiedBy>
  <cp:revision>1</cp:revision>
  <dcterms:created xsi:type="dcterms:W3CDTF">2016-02-04T22:23:38Z</dcterms:created>
  <dcterms:modified xsi:type="dcterms:W3CDTF">2016-02-04T22:24:36Z</dcterms:modified>
</cp:coreProperties>
</file>