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27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3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5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1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74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2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0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22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3819-550E-40E4-AC58-0CDAB16FD744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88C0-F382-4DA7-8AFB-691C4FD95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185"/>
            <a:ext cx="12192000" cy="6387630"/>
          </a:xfrm>
          <a:prstGeom prst="rect">
            <a:avLst/>
          </a:prstGeom>
        </p:spPr>
      </p:pic>
      <p:sp>
        <p:nvSpPr>
          <p:cNvPr id="5" name="Freeform: Shape 4"/>
          <p:cNvSpPr/>
          <p:nvPr/>
        </p:nvSpPr>
        <p:spPr>
          <a:xfrm>
            <a:off x="117987" y="848032"/>
            <a:ext cx="10441858" cy="5722374"/>
          </a:xfrm>
          <a:custGeom>
            <a:avLst/>
            <a:gdLst>
              <a:gd name="connsiteX0" fmla="*/ 9660194 w 10441858"/>
              <a:gd name="connsiteY0" fmla="*/ 0 h 5722374"/>
              <a:gd name="connsiteX1" fmla="*/ 9350478 w 10441858"/>
              <a:gd name="connsiteY1" fmla="*/ 0 h 5722374"/>
              <a:gd name="connsiteX2" fmla="*/ 9320981 w 10441858"/>
              <a:gd name="connsiteY2" fmla="*/ 1002891 h 5722374"/>
              <a:gd name="connsiteX3" fmla="*/ 8391832 w 10441858"/>
              <a:gd name="connsiteY3" fmla="*/ 988142 h 5722374"/>
              <a:gd name="connsiteX4" fmla="*/ 8399207 w 10441858"/>
              <a:gd name="connsiteY4" fmla="*/ 1312607 h 5722374"/>
              <a:gd name="connsiteX5" fmla="*/ 8200103 w 10441858"/>
              <a:gd name="connsiteY5" fmla="*/ 1334729 h 5722374"/>
              <a:gd name="connsiteX6" fmla="*/ 8192729 w 10441858"/>
              <a:gd name="connsiteY6" fmla="*/ 1511710 h 5722374"/>
              <a:gd name="connsiteX7" fmla="*/ 9306232 w 10441858"/>
              <a:gd name="connsiteY7" fmla="*/ 1526458 h 5722374"/>
              <a:gd name="connsiteX8" fmla="*/ 9313607 w 10441858"/>
              <a:gd name="connsiteY8" fmla="*/ 1976284 h 5722374"/>
              <a:gd name="connsiteX9" fmla="*/ 8576187 w 10441858"/>
              <a:gd name="connsiteY9" fmla="*/ 1998407 h 5722374"/>
              <a:gd name="connsiteX10" fmla="*/ 8568813 w 10441858"/>
              <a:gd name="connsiteY10" fmla="*/ 3886200 h 5722374"/>
              <a:gd name="connsiteX11" fmla="*/ 8804787 w 10441858"/>
              <a:gd name="connsiteY11" fmla="*/ 3878826 h 5722374"/>
              <a:gd name="connsiteX12" fmla="*/ 8804787 w 10441858"/>
              <a:gd name="connsiteY12" fmla="*/ 3613355 h 5722374"/>
              <a:gd name="connsiteX13" fmla="*/ 9313607 w 10441858"/>
              <a:gd name="connsiteY13" fmla="*/ 3605981 h 5722374"/>
              <a:gd name="connsiteX14" fmla="*/ 9313607 w 10441858"/>
              <a:gd name="connsiteY14" fmla="*/ 4439265 h 5722374"/>
              <a:gd name="connsiteX15" fmla="*/ 8509819 w 10441858"/>
              <a:gd name="connsiteY15" fmla="*/ 4431891 h 5722374"/>
              <a:gd name="connsiteX16" fmla="*/ 8502445 w 10441858"/>
              <a:gd name="connsiteY16" fmla="*/ 3664974 h 5722374"/>
              <a:gd name="connsiteX17" fmla="*/ 2934929 w 10441858"/>
              <a:gd name="connsiteY17" fmla="*/ 3672349 h 5722374"/>
              <a:gd name="connsiteX18" fmla="*/ 2912807 w 10441858"/>
              <a:gd name="connsiteY18" fmla="*/ 4387645 h 5722374"/>
              <a:gd name="connsiteX19" fmla="*/ 2617839 w 10441858"/>
              <a:gd name="connsiteY19" fmla="*/ 4372897 h 5722374"/>
              <a:gd name="connsiteX20" fmla="*/ 2617839 w 10441858"/>
              <a:gd name="connsiteY20" fmla="*/ 4100052 h 5722374"/>
              <a:gd name="connsiteX21" fmla="*/ 2403987 w 10441858"/>
              <a:gd name="connsiteY21" fmla="*/ 4107426 h 5722374"/>
              <a:gd name="connsiteX22" fmla="*/ 2411361 w 10441858"/>
              <a:gd name="connsiteY22" fmla="*/ 4424516 h 5722374"/>
              <a:gd name="connsiteX23" fmla="*/ 1880419 w 10441858"/>
              <a:gd name="connsiteY23" fmla="*/ 4424516 h 5722374"/>
              <a:gd name="connsiteX24" fmla="*/ 1895168 w 10441858"/>
              <a:gd name="connsiteY24" fmla="*/ 3856703 h 5722374"/>
              <a:gd name="connsiteX25" fmla="*/ 0 w 10441858"/>
              <a:gd name="connsiteY25" fmla="*/ 3893574 h 5722374"/>
              <a:gd name="connsiteX26" fmla="*/ 7374 w 10441858"/>
              <a:gd name="connsiteY26" fmla="*/ 5361039 h 5722374"/>
              <a:gd name="connsiteX27" fmla="*/ 1909916 w 10441858"/>
              <a:gd name="connsiteY27" fmla="*/ 5353665 h 5722374"/>
              <a:gd name="connsiteX28" fmla="*/ 1895168 w 10441858"/>
              <a:gd name="connsiteY28" fmla="*/ 4785852 h 5722374"/>
              <a:gd name="connsiteX29" fmla="*/ 2462981 w 10441858"/>
              <a:gd name="connsiteY29" fmla="*/ 4793226 h 5722374"/>
              <a:gd name="connsiteX30" fmla="*/ 2403987 w 10441858"/>
              <a:gd name="connsiteY30" fmla="*/ 5567516 h 5722374"/>
              <a:gd name="connsiteX31" fmla="*/ 8583561 w 10441858"/>
              <a:gd name="connsiteY31" fmla="*/ 5523271 h 5722374"/>
              <a:gd name="connsiteX32" fmla="*/ 8568813 w 10441858"/>
              <a:gd name="connsiteY32" fmla="*/ 5692878 h 5722374"/>
              <a:gd name="connsiteX33" fmla="*/ 10257503 w 10441858"/>
              <a:gd name="connsiteY33" fmla="*/ 5722374 h 5722374"/>
              <a:gd name="connsiteX34" fmla="*/ 10345994 w 10441858"/>
              <a:gd name="connsiteY34" fmla="*/ 5656007 h 5722374"/>
              <a:gd name="connsiteX35" fmla="*/ 10412361 w 10441858"/>
              <a:gd name="connsiteY35" fmla="*/ 5545394 h 5722374"/>
              <a:gd name="connsiteX36" fmla="*/ 10441858 w 10441858"/>
              <a:gd name="connsiteY36" fmla="*/ 5390536 h 5722374"/>
              <a:gd name="connsiteX37" fmla="*/ 10419736 w 10441858"/>
              <a:gd name="connsiteY37" fmla="*/ 2669458 h 5722374"/>
              <a:gd name="connsiteX38" fmla="*/ 9674942 w 10441858"/>
              <a:gd name="connsiteY38" fmla="*/ 2654710 h 5722374"/>
              <a:gd name="connsiteX39" fmla="*/ 9689690 w 10441858"/>
              <a:gd name="connsiteY39" fmla="*/ 1460091 h 5722374"/>
              <a:gd name="connsiteX40" fmla="*/ 10051026 w 10441858"/>
              <a:gd name="connsiteY40" fmla="*/ 1460091 h 5722374"/>
              <a:gd name="connsiteX41" fmla="*/ 10051026 w 10441858"/>
              <a:gd name="connsiteY41" fmla="*/ 1091381 h 5722374"/>
              <a:gd name="connsiteX42" fmla="*/ 9667568 w 10441858"/>
              <a:gd name="connsiteY42" fmla="*/ 1091381 h 5722374"/>
              <a:gd name="connsiteX43" fmla="*/ 9660194 w 10441858"/>
              <a:gd name="connsiteY43" fmla="*/ 0 h 572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441858" h="5722374">
                <a:moveTo>
                  <a:pt x="9660194" y="0"/>
                </a:moveTo>
                <a:lnTo>
                  <a:pt x="9350478" y="0"/>
                </a:lnTo>
                <a:lnTo>
                  <a:pt x="9320981" y="1002891"/>
                </a:lnTo>
                <a:lnTo>
                  <a:pt x="8391832" y="988142"/>
                </a:lnTo>
                <a:lnTo>
                  <a:pt x="8399207" y="1312607"/>
                </a:lnTo>
                <a:lnTo>
                  <a:pt x="8200103" y="1334729"/>
                </a:lnTo>
                <a:lnTo>
                  <a:pt x="8192729" y="1511710"/>
                </a:lnTo>
                <a:lnTo>
                  <a:pt x="9306232" y="1526458"/>
                </a:lnTo>
                <a:lnTo>
                  <a:pt x="9313607" y="1976284"/>
                </a:lnTo>
                <a:lnTo>
                  <a:pt x="8576187" y="1998407"/>
                </a:lnTo>
                <a:lnTo>
                  <a:pt x="8568813" y="3886200"/>
                </a:lnTo>
                <a:lnTo>
                  <a:pt x="8804787" y="3878826"/>
                </a:lnTo>
                <a:lnTo>
                  <a:pt x="8804787" y="3613355"/>
                </a:lnTo>
                <a:lnTo>
                  <a:pt x="9313607" y="3605981"/>
                </a:lnTo>
                <a:lnTo>
                  <a:pt x="9313607" y="4439265"/>
                </a:lnTo>
                <a:lnTo>
                  <a:pt x="8509819" y="4431891"/>
                </a:lnTo>
                <a:lnTo>
                  <a:pt x="8502445" y="3664974"/>
                </a:lnTo>
                <a:lnTo>
                  <a:pt x="2934929" y="3672349"/>
                </a:lnTo>
                <a:lnTo>
                  <a:pt x="2912807" y="4387645"/>
                </a:lnTo>
                <a:lnTo>
                  <a:pt x="2617839" y="4372897"/>
                </a:lnTo>
                <a:lnTo>
                  <a:pt x="2617839" y="4100052"/>
                </a:lnTo>
                <a:lnTo>
                  <a:pt x="2403987" y="4107426"/>
                </a:lnTo>
                <a:lnTo>
                  <a:pt x="2411361" y="4424516"/>
                </a:lnTo>
                <a:lnTo>
                  <a:pt x="1880419" y="4424516"/>
                </a:lnTo>
                <a:lnTo>
                  <a:pt x="1895168" y="3856703"/>
                </a:lnTo>
                <a:lnTo>
                  <a:pt x="0" y="3893574"/>
                </a:lnTo>
                <a:lnTo>
                  <a:pt x="7374" y="5361039"/>
                </a:lnTo>
                <a:lnTo>
                  <a:pt x="1909916" y="5353665"/>
                </a:lnTo>
                <a:lnTo>
                  <a:pt x="1895168" y="4785852"/>
                </a:lnTo>
                <a:lnTo>
                  <a:pt x="2462981" y="4793226"/>
                </a:lnTo>
                <a:lnTo>
                  <a:pt x="2403987" y="5567516"/>
                </a:lnTo>
                <a:lnTo>
                  <a:pt x="8583561" y="5523271"/>
                </a:lnTo>
                <a:lnTo>
                  <a:pt x="8568813" y="5692878"/>
                </a:lnTo>
                <a:lnTo>
                  <a:pt x="10257503" y="5722374"/>
                </a:lnTo>
                <a:lnTo>
                  <a:pt x="10345994" y="5656007"/>
                </a:lnTo>
                <a:lnTo>
                  <a:pt x="10412361" y="5545394"/>
                </a:lnTo>
                <a:lnTo>
                  <a:pt x="10441858" y="5390536"/>
                </a:lnTo>
                <a:lnTo>
                  <a:pt x="10419736" y="2669458"/>
                </a:lnTo>
                <a:lnTo>
                  <a:pt x="9674942" y="2654710"/>
                </a:lnTo>
                <a:lnTo>
                  <a:pt x="9689690" y="1460091"/>
                </a:lnTo>
                <a:lnTo>
                  <a:pt x="10051026" y="1460091"/>
                </a:lnTo>
                <a:lnTo>
                  <a:pt x="10051026" y="1091381"/>
                </a:lnTo>
                <a:lnTo>
                  <a:pt x="9667568" y="1091381"/>
                </a:lnTo>
                <a:lnTo>
                  <a:pt x="9660194" y="0"/>
                </a:lnTo>
                <a:close/>
              </a:path>
            </a:pathLst>
          </a:custGeom>
          <a:solidFill>
            <a:srgbClr val="FFFF00">
              <a:alpha val="45000"/>
            </a:srgbClr>
          </a:soli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255267" y="225967"/>
            <a:ext cx="7574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rgbClr val="FF0000"/>
                </a:solidFill>
              </a:rPr>
              <a:t>ATTACHMENT A</a:t>
            </a:r>
            <a:r>
              <a:rPr lang="en-US" sz="2000" dirty="0">
                <a:solidFill>
                  <a:srgbClr val="FF0000"/>
                </a:solidFill>
              </a:rPr>
              <a:t>:  Renovate Inpatient Wards 6W, 7W &amp; 8W (Page 1 of 3)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6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Floor = Approximately 11,000 GSF</a:t>
            </a:r>
          </a:p>
        </p:txBody>
      </p:sp>
    </p:spTree>
    <p:extLst>
      <p:ext uri="{BB962C8B-B14F-4D97-AF65-F5344CB8AC3E}">
        <p14:creationId xmlns:p14="http://schemas.microsoft.com/office/powerpoint/2010/main" val="324140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76"/>
            <a:ext cx="12192000" cy="6760848"/>
          </a:xfrm>
          <a:prstGeom prst="rect">
            <a:avLst/>
          </a:prstGeom>
        </p:spPr>
      </p:pic>
      <p:sp>
        <p:nvSpPr>
          <p:cNvPr id="2" name="Freeform: Shape 1"/>
          <p:cNvSpPr/>
          <p:nvPr/>
        </p:nvSpPr>
        <p:spPr>
          <a:xfrm>
            <a:off x="2533650" y="800100"/>
            <a:ext cx="7972425" cy="5657850"/>
          </a:xfrm>
          <a:custGeom>
            <a:avLst/>
            <a:gdLst>
              <a:gd name="connsiteX0" fmla="*/ 7191375 w 7972425"/>
              <a:gd name="connsiteY0" fmla="*/ 0 h 5657850"/>
              <a:gd name="connsiteX1" fmla="*/ 6867525 w 7972425"/>
              <a:gd name="connsiteY1" fmla="*/ 0 h 5657850"/>
              <a:gd name="connsiteX2" fmla="*/ 6858000 w 7972425"/>
              <a:gd name="connsiteY2" fmla="*/ 904875 h 5657850"/>
              <a:gd name="connsiteX3" fmla="*/ 5734050 w 7972425"/>
              <a:gd name="connsiteY3" fmla="*/ 914400 h 5657850"/>
              <a:gd name="connsiteX4" fmla="*/ 5734050 w 7972425"/>
              <a:gd name="connsiteY4" fmla="*/ 1419225 h 5657850"/>
              <a:gd name="connsiteX5" fmla="*/ 6848475 w 7972425"/>
              <a:gd name="connsiteY5" fmla="*/ 1419225 h 5657850"/>
              <a:gd name="connsiteX6" fmla="*/ 6838950 w 7972425"/>
              <a:gd name="connsiteY6" fmla="*/ 1905000 h 5657850"/>
              <a:gd name="connsiteX7" fmla="*/ 6096000 w 7972425"/>
              <a:gd name="connsiteY7" fmla="*/ 1885950 h 5657850"/>
              <a:gd name="connsiteX8" fmla="*/ 6057900 w 7972425"/>
              <a:gd name="connsiteY8" fmla="*/ 3800475 h 5657850"/>
              <a:gd name="connsiteX9" fmla="*/ 6858000 w 7972425"/>
              <a:gd name="connsiteY9" fmla="*/ 3790950 h 5657850"/>
              <a:gd name="connsiteX10" fmla="*/ 6838950 w 7972425"/>
              <a:gd name="connsiteY10" fmla="*/ 4381500 h 5657850"/>
              <a:gd name="connsiteX11" fmla="*/ 6038850 w 7972425"/>
              <a:gd name="connsiteY11" fmla="*/ 4371975 h 5657850"/>
              <a:gd name="connsiteX12" fmla="*/ 6048375 w 7972425"/>
              <a:gd name="connsiteY12" fmla="*/ 3619500 h 5657850"/>
              <a:gd name="connsiteX13" fmla="*/ 1133475 w 7972425"/>
              <a:gd name="connsiteY13" fmla="*/ 3619500 h 5657850"/>
              <a:gd name="connsiteX14" fmla="*/ 1114425 w 7972425"/>
              <a:gd name="connsiteY14" fmla="*/ 3981450 h 5657850"/>
              <a:gd name="connsiteX15" fmla="*/ 1533525 w 7972425"/>
              <a:gd name="connsiteY15" fmla="*/ 3990975 h 5657850"/>
              <a:gd name="connsiteX16" fmla="*/ 1438275 w 7972425"/>
              <a:gd name="connsiteY16" fmla="*/ 4000500 h 5657850"/>
              <a:gd name="connsiteX17" fmla="*/ 1438275 w 7972425"/>
              <a:gd name="connsiteY17" fmla="*/ 4324350 h 5657850"/>
              <a:gd name="connsiteX18" fmla="*/ 0 w 7972425"/>
              <a:gd name="connsiteY18" fmla="*/ 4371975 h 5657850"/>
              <a:gd name="connsiteX19" fmla="*/ 0 w 7972425"/>
              <a:gd name="connsiteY19" fmla="*/ 4695825 h 5657850"/>
              <a:gd name="connsiteX20" fmla="*/ 685800 w 7972425"/>
              <a:gd name="connsiteY20" fmla="*/ 4724400 h 5657850"/>
              <a:gd name="connsiteX21" fmla="*/ 638175 w 7972425"/>
              <a:gd name="connsiteY21" fmla="*/ 5095875 h 5657850"/>
              <a:gd name="connsiteX22" fmla="*/ 752475 w 7972425"/>
              <a:gd name="connsiteY22" fmla="*/ 5095875 h 5657850"/>
              <a:gd name="connsiteX23" fmla="*/ 952500 w 7972425"/>
              <a:gd name="connsiteY23" fmla="*/ 5114925 h 5657850"/>
              <a:gd name="connsiteX24" fmla="*/ 952500 w 7972425"/>
              <a:gd name="connsiteY24" fmla="*/ 5476875 h 5657850"/>
              <a:gd name="connsiteX25" fmla="*/ 6105525 w 7972425"/>
              <a:gd name="connsiteY25" fmla="*/ 5476875 h 5657850"/>
              <a:gd name="connsiteX26" fmla="*/ 6124575 w 7972425"/>
              <a:gd name="connsiteY26" fmla="*/ 5610225 h 5657850"/>
              <a:gd name="connsiteX27" fmla="*/ 7781925 w 7972425"/>
              <a:gd name="connsiteY27" fmla="*/ 5657850 h 5657850"/>
              <a:gd name="connsiteX28" fmla="*/ 7915275 w 7972425"/>
              <a:gd name="connsiteY28" fmla="*/ 5562600 h 5657850"/>
              <a:gd name="connsiteX29" fmla="*/ 7953375 w 7972425"/>
              <a:gd name="connsiteY29" fmla="*/ 5457825 h 5657850"/>
              <a:gd name="connsiteX30" fmla="*/ 7972425 w 7972425"/>
              <a:gd name="connsiteY30" fmla="*/ 5372100 h 5657850"/>
              <a:gd name="connsiteX31" fmla="*/ 7943850 w 7972425"/>
              <a:gd name="connsiteY31" fmla="*/ 2590800 h 5657850"/>
              <a:gd name="connsiteX32" fmla="*/ 7239000 w 7972425"/>
              <a:gd name="connsiteY32" fmla="*/ 2600325 h 5657850"/>
              <a:gd name="connsiteX33" fmla="*/ 7210425 w 7972425"/>
              <a:gd name="connsiteY33" fmla="*/ 1352550 h 5657850"/>
              <a:gd name="connsiteX34" fmla="*/ 7610475 w 7972425"/>
              <a:gd name="connsiteY34" fmla="*/ 1343025 h 5657850"/>
              <a:gd name="connsiteX35" fmla="*/ 7610475 w 7972425"/>
              <a:gd name="connsiteY35" fmla="*/ 1000125 h 5657850"/>
              <a:gd name="connsiteX36" fmla="*/ 7210425 w 7972425"/>
              <a:gd name="connsiteY36" fmla="*/ 981075 h 5657850"/>
              <a:gd name="connsiteX37" fmla="*/ 7191375 w 7972425"/>
              <a:gd name="connsiteY37" fmla="*/ 0 h 565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972425" h="5657850">
                <a:moveTo>
                  <a:pt x="7191375" y="0"/>
                </a:moveTo>
                <a:lnTo>
                  <a:pt x="6867525" y="0"/>
                </a:lnTo>
                <a:lnTo>
                  <a:pt x="6858000" y="904875"/>
                </a:lnTo>
                <a:lnTo>
                  <a:pt x="5734050" y="914400"/>
                </a:lnTo>
                <a:lnTo>
                  <a:pt x="5734050" y="1419225"/>
                </a:lnTo>
                <a:lnTo>
                  <a:pt x="6848475" y="1419225"/>
                </a:lnTo>
                <a:lnTo>
                  <a:pt x="6838950" y="1905000"/>
                </a:lnTo>
                <a:lnTo>
                  <a:pt x="6096000" y="1885950"/>
                </a:lnTo>
                <a:lnTo>
                  <a:pt x="6057900" y="3800475"/>
                </a:lnTo>
                <a:lnTo>
                  <a:pt x="6858000" y="3790950"/>
                </a:lnTo>
                <a:lnTo>
                  <a:pt x="6838950" y="4381500"/>
                </a:lnTo>
                <a:lnTo>
                  <a:pt x="6038850" y="4371975"/>
                </a:lnTo>
                <a:lnTo>
                  <a:pt x="6048375" y="3619500"/>
                </a:lnTo>
                <a:lnTo>
                  <a:pt x="1133475" y="3619500"/>
                </a:lnTo>
                <a:lnTo>
                  <a:pt x="1114425" y="3981450"/>
                </a:lnTo>
                <a:lnTo>
                  <a:pt x="1533525" y="3990975"/>
                </a:lnTo>
                <a:lnTo>
                  <a:pt x="1438275" y="4000500"/>
                </a:lnTo>
                <a:lnTo>
                  <a:pt x="1438275" y="4324350"/>
                </a:lnTo>
                <a:lnTo>
                  <a:pt x="0" y="4371975"/>
                </a:lnTo>
                <a:lnTo>
                  <a:pt x="0" y="4695825"/>
                </a:lnTo>
                <a:lnTo>
                  <a:pt x="685800" y="4724400"/>
                </a:lnTo>
                <a:lnTo>
                  <a:pt x="638175" y="5095875"/>
                </a:lnTo>
                <a:lnTo>
                  <a:pt x="752475" y="5095875"/>
                </a:lnTo>
                <a:lnTo>
                  <a:pt x="952500" y="5114925"/>
                </a:lnTo>
                <a:lnTo>
                  <a:pt x="952500" y="5476875"/>
                </a:lnTo>
                <a:lnTo>
                  <a:pt x="6105525" y="5476875"/>
                </a:lnTo>
                <a:lnTo>
                  <a:pt x="6124575" y="5610225"/>
                </a:lnTo>
                <a:lnTo>
                  <a:pt x="7781925" y="5657850"/>
                </a:lnTo>
                <a:lnTo>
                  <a:pt x="7915275" y="5562600"/>
                </a:lnTo>
                <a:lnTo>
                  <a:pt x="7953375" y="5457825"/>
                </a:lnTo>
                <a:lnTo>
                  <a:pt x="7972425" y="5372100"/>
                </a:lnTo>
                <a:lnTo>
                  <a:pt x="7943850" y="2590800"/>
                </a:lnTo>
                <a:lnTo>
                  <a:pt x="7239000" y="2600325"/>
                </a:lnTo>
                <a:lnTo>
                  <a:pt x="7210425" y="1352550"/>
                </a:lnTo>
                <a:lnTo>
                  <a:pt x="7610475" y="1343025"/>
                </a:lnTo>
                <a:lnTo>
                  <a:pt x="7610475" y="1000125"/>
                </a:lnTo>
                <a:lnTo>
                  <a:pt x="7210425" y="981075"/>
                </a:lnTo>
                <a:lnTo>
                  <a:pt x="7191375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flipH="1">
            <a:off x="264792" y="48576"/>
            <a:ext cx="7574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rgbClr val="FF0000"/>
                </a:solidFill>
              </a:rPr>
              <a:t>ATTACHMENT A</a:t>
            </a:r>
            <a:r>
              <a:rPr lang="en-US" sz="2000" dirty="0">
                <a:solidFill>
                  <a:srgbClr val="FF0000"/>
                </a:solidFill>
              </a:rPr>
              <a:t>:  Renovate Inpatient Wards 6W, 7W &amp; 8W (Page 2 of 3)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7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Floor = Approximately 9,000 GSF</a:t>
            </a:r>
          </a:p>
        </p:txBody>
      </p:sp>
    </p:spTree>
    <p:extLst>
      <p:ext uri="{BB962C8B-B14F-4D97-AF65-F5344CB8AC3E}">
        <p14:creationId xmlns:p14="http://schemas.microsoft.com/office/powerpoint/2010/main" val="282541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90"/>
            <a:ext cx="12192000" cy="6804619"/>
          </a:xfrm>
          <a:prstGeom prst="rect">
            <a:avLst/>
          </a:prstGeom>
        </p:spPr>
      </p:pic>
      <p:sp>
        <p:nvSpPr>
          <p:cNvPr id="2" name="Freeform: Shape 1"/>
          <p:cNvSpPr/>
          <p:nvPr/>
        </p:nvSpPr>
        <p:spPr>
          <a:xfrm>
            <a:off x="190500" y="466725"/>
            <a:ext cx="10334625" cy="6000750"/>
          </a:xfrm>
          <a:custGeom>
            <a:avLst/>
            <a:gdLst>
              <a:gd name="connsiteX0" fmla="*/ 9591675 w 10334625"/>
              <a:gd name="connsiteY0" fmla="*/ 0 h 6000750"/>
              <a:gd name="connsiteX1" fmla="*/ 9239250 w 10334625"/>
              <a:gd name="connsiteY1" fmla="*/ 9525 h 6000750"/>
              <a:gd name="connsiteX2" fmla="*/ 9248775 w 10334625"/>
              <a:gd name="connsiteY2" fmla="*/ 1362075 h 6000750"/>
              <a:gd name="connsiteX3" fmla="*/ 8143875 w 10334625"/>
              <a:gd name="connsiteY3" fmla="*/ 1362075 h 6000750"/>
              <a:gd name="connsiteX4" fmla="*/ 8153400 w 10334625"/>
              <a:gd name="connsiteY4" fmla="*/ 1885950 h 6000750"/>
              <a:gd name="connsiteX5" fmla="*/ 9248775 w 10334625"/>
              <a:gd name="connsiteY5" fmla="*/ 1866900 h 6000750"/>
              <a:gd name="connsiteX6" fmla="*/ 9229725 w 10334625"/>
              <a:gd name="connsiteY6" fmla="*/ 2343150 h 6000750"/>
              <a:gd name="connsiteX7" fmla="*/ 8486775 w 10334625"/>
              <a:gd name="connsiteY7" fmla="*/ 2333625 h 6000750"/>
              <a:gd name="connsiteX8" fmla="*/ 8496300 w 10334625"/>
              <a:gd name="connsiteY8" fmla="*/ 4152900 h 6000750"/>
              <a:gd name="connsiteX9" fmla="*/ 9229725 w 10334625"/>
              <a:gd name="connsiteY9" fmla="*/ 4152900 h 6000750"/>
              <a:gd name="connsiteX10" fmla="*/ 9191625 w 10334625"/>
              <a:gd name="connsiteY10" fmla="*/ 4676775 h 6000750"/>
              <a:gd name="connsiteX11" fmla="*/ 8458200 w 10334625"/>
              <a:gd name="connsiteY11" fmla="*/ 4676775 h 6000750"/>
              <a:gd name="connsiteX12" fmla="*/ 8467725 w 10334625"/>
              <a:gd name="connsiteY12" fmla="*/ 3952875 h 6000750"/>
              <a:gd name="connsiteX13" fmla="*/ 2847975 w 10334625"/>
              <a:gd name="connsiteY13" fmla="*/ 3952875 h 6000750"/>
              <a:gd name="connsiteX14" fmla="*/ 2876550 w 10334625"/>
              <a:gd name="connsiteY14" fmla="*/ 4648200 h 6000750"/>
              <a:gd name="connsiteX15" fmla="*/ 2600325 w 10334625"/>
              <a:gd name="connsiteY15" fmla="*/ 4657725 h 6000750"/>
              <a:gd name="connsiteX16" fmla="*/ 2600325 w 10334625"/>
              <a:gd name="connsiteY16" fmla="*/ 4371975 h 6000750"/>
              <a:gd name="connsiteX17" fmla="*/ 2352675 w 10334625"/>
              <a:gd name="connsiteY17" fmla="*/ 4362450 h 6000750"/>
              <a:gd name="connsiteX18" fmla="*/ 2352675 w 10334625"/>
              <a:gd name="connsiteY18" fmla="*/ 4686300 h 6000750"/>
              <a:gd name="connsiteX19" fmla="*/ 1838325 w 10334625"/>
              <a:gd name="connsiteY19" fmla="*/ 4667250 h 6000750"/>
              <a:gd name="connsiteX20" fmla="*/ 1866900 w 10334625"/>
              <a:gd name="connsiteY20" fmla="*/ 4171950 h 6000750"/>
              <a:gd name="connsiteX21" fmla="*/ 0 w 10334625"/>
              <a:gd name="connsiteY21" fmla="*/ 4171950 h 6000750"/>
              <a:gd name="connsiteX22" fmla="*/ 0 w 10334625"/>
              <a:gd name="connsiteY22" fmla="*/ 5610225 h 6000750"/>
              <a:gd name="connsiteX23" fmla="*/ 1866900 w 10334625"/>
              <a:gd name="connsiteY23" fmla="*/ 5600700 h 6000750"/>
              <a:gd name="connsiteX24" fmla="*/ 1809750 w 10334625"/>
              <a:gd name="connsiteY24" fmla="*/ 5067300 h 6000750"/>
              <a:gd name="connsiteX25" fmla="*/ 2409825 w 10334625"/>
              <a:gd name="connsiteY25" fmla="*/ 5067300 h 6000750"/>
              <a:gd name="connsiteX26" fmla="*/ 2371725 w 10334625"/>
              <a:gd name="connsiteY26" fmla="*/ 5800725 h 6000750"/>
              <a:gd name="connsiteX27" fmla="*/ 8496300 w 10334625"/>
              <a:gd name="connsiteY27" fmla="*/ 5781675 h 6000750"/>
              <a:gd name="connsiteX28" fmla="*/ 8515350 w 10334625"/>
              <a:gd name="connsiteY28" fmla="*/ 5981700 h 6000750"/>
              <a:gd name="connsiteX29" fmla="*/ 10125075 w 10334625"/>
              <a:gd name="connsiteY29" fmla="*/ 6000750 h 6000750"/>
              <a:gd name="connsiteX30" fmla="*/ 10239375 w 10334625"/>
              <a:gd name="connsiteY30" fmla="*/ 5943600 h 6000750"/>
              <a:gd name="connsiteX31" fmla="*/ 10306050 w 10334625"/>
              <a:gd name="connsiteY31" fmla="*/ 5857875 h 6000750"/>
              <a:gd name="connsiteX32" fmla="*/ 10325100 w 10334625"/>
              <a:gd name="connsiteY32" fmla="*/ 5772150 h 6000750"/>
              <a:gd name="connsiteX33" fmla="*/ 10334625 w 10334625"/>
              <a:gd name="connsiteY33" fmla="*/ 5667375 h 6000750"/>
              <a:gd name="connsiteX34" fmla="*/ 10325100 w 10334625"/>
              <a:gd name="connsiteY34" fmla="*/ 3028950 h 6000750"/>
              <a:gd name="connsiteX35" fmla="*/ 9591675 w 10334625"/>
              <a:gd name="connsiteY35" fmla="*/ 3000375 h 6000750"/>
              <a:gd name="connsiteX36" fmla="*/ 9591675 w 10334625"/>
              <a:gd name="connsiteY36" fmla="*/ 1809750 h 6000750"/>
              <a:gd name="connsiteX37" fmla="*/ 9982200 w 10334625"/>
              <a:gd name="connsiteY37" fmla="*/ 1790700 h 6000750"/>
              <a:gd name="connsiteX38" fmla="*/ 9982200 w 10334625"/>
              <a:gd name="connsiteY38" fmla="*/ 1457325 h 6000750"/>
              <a:gd name="connsiteX39" fmla="*/ 9582150 w 10334625"/>
              <a:gd name="connsiteY39" fmla="*/ 1447800 h 6000750"/>
              <a:gd name="connsiteX40" fmla="*/ 9591675 w 10334625"/>
              <a:gd name="connsiteY40" fmla="*/ 0 h 600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0334625" h="6000750">
                <a:moveTo>
                  <a:pt x="9591675" y="0"/>
                </a:moveTo>
                <a:lnTo>
                  <a:pt x="9239250" y="9525"/>
                </a:lnTo>
                <a:lnTo>
                  <a:pt x="9248775" y="1362075"/>
                </a:lnTo>
                <a:lnTo>
                  <a:pt x="8143875" y="1362075"/>
                </a:lnTo>
                <a:lnTo>
                  <a:pt x="8153400" y="1885950"/>
                </a:lnTo>
                <a:lnTo>
                  <a:pt x="9248775" y="1866900"/>
                </a:lnTo>
                <a:lnTo>
                  <a:pt x="9229725" y="2343150"/>
                </a:lnTo>
                <a:lnTo>
                  <a:pt x="8486775" y="2333625"/>
                </a:lnTo>
                <a:lnTo>
                  <a:pt x="8496300" y="4152900"/>
                </a:lnTo>
                <a:lnTo>
                  <a:pt x="9229725" y="4152900"/>
                </a:lnTo>
                <a:lnTo>
                  <a:pt x="9191625" y="4676775"/>
                </a:lnTo>
                <a:lnTo>
                  <a:pt x="8458200" y="4676775"/>
                </a:lnTo>
                <a:lnTo>
                  <a:pt x="8467725" y="3952875"/>
                </a:lnTo>
                <a:lnTo>
                  <a:pt x="2847975" y="3952875"/>
                </a:lnTo>
                <a:lnTo>
                  <a:pt x="2876550" y="4648200"/>
                </a:lnTo>
                <a:lnTo>
                  <a:pt x="2600325" y="4657725"/>
                </a:lnTo>
                <a:lnTo>
                  <a:pt x="2600325" y="4371975"/>
                </a:lnTo>
                <a:lnTo>
                  <a:pt x="2352675" y="4362450"/>
                </a:lnTo>
                <a:lnTo>
                  <a:pt x="2352675" y="4686300"/>
                </a:lnTo>
                <a:lnTo>
                  <a:pt x="1838325" y="4667250"/>
                </a:lnTo>
                <a:lnTo>
                  <a:pt x="1866900" y="4171950"/>
                </a:lnTo>
                <a:lnTo>
                  <a:pt x="0" y="4171950"/>
                </a:lnTo>
                <a:lnTo>
                  <a:pt x="0" y="5610225"/>
                </a:lnTo>
                <a:lnTo>
                  <a:pt x="1866900" y="5600700"/>
                </a:lnTo>
                <a:lnTo>
                  <a:pt x="1809750" y="5067300"/>
                </a:lnTo>
                <a:lnTo>
                  <a:pt x="2409825" y="5067300"/>
                </a:lnTo>
                <a:lnTo>
                  <a:pt x="2371725" y="5800725"/>
                </a:lnTo>
                <a:lnTo>
                  <a:pt x="8496300" y="5781675"/>
                </a:lnTo>
                <a:lnTo>
                  <a:pt x="8515350" y="5981700"/>
                </a:lnTo>
                <a:lnTo>
                  <a:pt x="10125075" y="6000750"/>
                </a:lnTo>
                <a:lnTo>
                  <a:pt x="10239375" y="5943600"/>
                </a:lnTo>
                <a:lnTo>
                  <a:pt x="10306050" y="5857875"/>
                </a:lnTo>
                <a:lnTo>
                  <a:pt x="10325100" y="5772150"/>
                </a:lnTo>
                <a:lnTo>
                  <a:pt x="10334625" y="5667375"/>
                </a:lnTo>
                <a:lnTo>
                  <a:pt x="10325100" y="3028950"/>
                </a:lnTo>
                <a:lnTo>
                  <a:pt x="9591675" y="3000375"/>
                </a:lnTo>
                <a:lnTo>
                  <a:pt x="9591675" y="1809750"/>
                </a:lnTo>
                <a:lnTo>
                  <a:pt x="9982200" y="1790700"/>
                </a:lnTo>
                <a:lnTo>
                  <a:pt x="9982200" y="1457325"/>
                </a:lnTo>
                <a:lnTo>
                  <a:pt x="9582150" y="1447800"/>
                </a:lnTo>
                <a:lnTo>
                  <a:pt x="9591675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flipH="1">
            <a:off x="255267" y="225967"/>
            <a:ext cx="7574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rgbClr val="FF0000"/>
                </a:solidFill>
              </a:rPr>
              <a:t>ATTACHMENT A</a:t>
            </a:r>
            <a:r>
              <a:rPr lang="en-US" sz="2000" dirty="0">
                <a:solidFill>
                  <a:srgbClr val="FF0000"/>
                </a:solidFill>
              </a:rPr>
              <a:t>:  Renovate Inpatient Wards 6W, 7W &amp; 8W (Page 3 of 3)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8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Floor = Approximately 11,000 GSF</a:t>
            </a:r>
          </a:p>
        </p:txBody>
      </p:sp>
    </p:spTree>
    <p:extLst>
      <p:ext uri="{BB962C8B-B14F-4D97-AF65-F5344CB8AC3E}">
        <p14:creationId xmlns:p14="http://schemas.microsoft.com/office/powerpoint/2010/main" val="742278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69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Walden, Stacy M.</dc:creator>
  <cp:lastModifiedBy>Kinsman, Cynthia L.  VHABIL</cp:lastModifiedBy>
  <cp:revision>4</cp:revision>
  <cp:lastPrinted>2017-10-25T12:01:22Z</cp:lastPrinted>
  <dcterms:created xsi:type="dcterms:W3CDTF">2017-10-24T15:13:48Z</dcterms:created>
  <dcterms:modified xsi:type="dcterms:W3CDTF">2018-01-30T20:04:56Z</dcterms:modified>
</cp:coreProperties>
</file>