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5"/>
    <p:sldMasterId id="2147483660" r:id="rId6"/>
    <p:sldMasterId id="2147483671" r:id="rId7"/>
  </p:sldMasterIdLst>
  <p:notesMasterIdLst>
    <p:notesMasterId r:id="rId23"/>
  </p:notesMasterIdLst>
  <p:handoutMasterIdLst>
    <p:handoutMasterId r:id="rId24"/>
  </p:handoutMasterIdLst>
  <p:sldIdLst>
    <p:sldId id="281" r:id="rId8"/>
    <p:sldId id="259" r:id="rId9"/>
    <p:sldId id="285" r:id="rId10"/>
    <p:sldId id="261" r:id="rId11"/>
    <p:sldId id="298" r:id="rId12"/>
    <p:sldId id="296" r:id="rId13"/>
    <p:sldId id="291" r:id="rId14"/>
    <p:sldId id="289" r:id="rId15"/>
    <p:sldId id="295" r:id="rId16"/>
    <p:sldId id="263" r:id="rId17"/>
    <p:sldId id="290" r:id="rId18"/>
    <p:sldId id="293" r:id="rId19"/>
    <p:sldId id="294" r:id="rId20"/>
    <p:sldId id="287" r:id="rId21"/>
    <p:sldId id="297" r:id="rId2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9" autoAdjust="0"/>
    <p:restoredTop sz="85886" autoAdjust="0"/>
  </p:normalViewPr>
  <p:slideViewPr>
    <p:cSldViewPr>
      <p:cViewPr varScale="1">
        <p:scale>
          <a:sx n="67" d="100"/>
          <a:sy n="67" d="100"/>
        </p:scale>
        <p:origin x="124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>
      <p:cViewPr varScale="1">
        <p:scale>
          <a:sx n="84" d="100"/>
          <a:sy n="84" d="100"/>
        </p:scale>
        <p:origin x="-3168" y="-7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1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095D9998-D57E-4AF9-8819-6B32B658C45A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CB319216-2FA4-443E-B867-87CF1E3A7C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317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5A836889-D5E7-4796-9A7F-2C964CEB016F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1DFCD8A7-A0F2-41BE-BB2C-04ED105063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62200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210"/>
            <a:fld id="{6265CC38-A4D2-4877-AD4D-8C4D074C73C0}" type="slidenum">
              <a:rPr lang="en-US" smtClean="0"/>
              <a:pPr defTabSz="931210"/>
              <a:t>2</a:t>
            </a:fld>
            <a:endParaRPr lang="en-US" dirty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101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514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34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VISN </a:t>
            </a:r>
          </a:p>
          <a:p>
            <a:r>
              <a:rPr lang="en-US" dirty="0"/>
              <a:t>VISN 22: Desert Pacific Healthcare Network (Long Beach, CA) 	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VA Health Care System</a:t>
            </a:r>
          </a:p>
          <a:p>
            <a:r>
              <a:rPr lang="en-US" dirty="0"/>
              <a:t> New Mexico VA Health Care System (Albuquerque, NM) </a:t>
            </a:r>
          </a:p>
          <a:p>
            <a:r>
              <a:rPr lang="en-US" dirty="0"/>
              <a:t> Northern Arizona VA Health Care System (Prescott, AZ) </a:t>
            </a:r>
          </a:p>
          <a:p>
            <a:r>
              <a:rPr lang="en-US" dirty="0"/>
              <a:t> Phoenix VA Health Care System (Phoenix, AZ) </a:t>
            </a:r>
          </a:p>
          <a:p>
            <a:r>
              <a:rPr lang="en-US" dirty="0"/>
              <a:t> Southern Arizona VA Health Care System (Tucson, AZ) 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VA Medical Center</a:t>
            </a:r>
          </a:p>
          <a:p>
            <a:r>
              <a:rPr lang="en-US" dirty="0"/>
              <a:t> VA Greater Los Angeles Healthcare System (GLA) (Los Angeles, CA) </a:t>
            </a:r>
          </a:p>
          <a:p>
            <a:r>
              <a:rPr lang="en-US" dirty="0"/>
              <a:t> VA Loma Linda Healthcare System (Loma Linda, CA) </a:t>
            </a:r>
          </a:p>
          <a:p>
            <a:r>
              <a:rPr lang="en-US" dirty="0"/>
              <a:t> VA Long Beach Healthcare System (Long Beach, CA) </a:t>
            </a:r>
          </a:p>
          <a:p>
            <a:r>
              <a:rPr lang="en-US" dirty="0"/>
              <a:t> VA San Diego Healthcare System (San Diego, CA)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41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45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824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38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210"/>
            <a:fld id="{D399775E-337B-4293-8FCF-F66D940E3AEC}" type="slidenum">
              <a:rPr lang="en-US" smtClean="0"/>
              <a:pPr defTabSz="931210"/>
              <a:t>10</a:t>
            </a:fld>
            <a:endParaRPr lang="en-US" dirty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210"/>
            <a:fld id="{D399775E-337B-4293-8FCF-F66D940E3AEC}" type="slidenum">
              <a:rPr lang="en-US" smtClean="0"/>
              <a:pPr defTabSz="931210"/>
              <a:t>11</a:t>
            </a:fld>
            <a:endParaRPr lang="en-US" dirty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246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1470025"/>
          </a:xfrm>
        </p:spPr>
        <p:txBody>
          <a:bodyPr rIns="0" anchor="b"/>
          <a:lstStyle>
            <a:lvl1pPr algn="l">
              <a:defRPr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22775"/>
            <a:ext cx="7772400" cy="12192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solidFill>
                  <a:srgbClr val="4F81BD">
                    <a:lumMod val="60000"/>
                    <a:lumOff val="40000"/>
                  </a:srgb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45720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i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994D7F62-080E-4FB6-B8F1-CD0A24CA05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5" y="85272"/>
            <a:ext cx="2779486" cy="2779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790516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C7AA-14BE-4760-BDBF-13CA28C32628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47-B6D0-459F-95B5-89D690A9FD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686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C7AA-14BE-4760-BDBF-13CA28C32628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47-B6D0-459F-95B5-89D690A9FD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14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0825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99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467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02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er9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8880" y="3178162"/>
            <a:ext cx="7772400" cy="730127"/>
          </a:xfrm>
        </p:spPr>
        <p:txBody>
          <a:bodyPr anchor="b" anchorCtr="0"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7399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083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63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625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996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898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8541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9953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7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46063"/>
            <a:ext cx="76200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9800" y="6553200"/>
            <a:ext cx="21336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3F3F3F">
                    <a:tint val="75000"/>
                  </a:srgb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375400"/>
            <a:ext cx="5181600" cy="177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3F3F3F">
                    <a:tint val="75000"/>
                  </a:srgb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000" b="1" i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80E2BEF4-6A03-40DD-86D2-18A50900F1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45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ransition spd="slow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rgbClr val="17375E"/>
          </a:solidFill>
          <a:latin typeface="Times New Roman" pitchFamily="18" charset="0"/>
          <a:ea typeface="+mj-ea"/>
          <a:cs typeface="Times New Roman" pitchFamily="18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000" b="1">
          <a:solidFill>
            <a:srgbClr val="17375E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en-US" sz="2400" kern="1200" dirty="0">
          <a:solidFill>
            <a:schemeClr val="tx1"/>
          </a:solidFill>
          <a:latin typeface="+mj-lt"/>
          <a:ea typeface="+mn-ea"/>
          <a:cs typeface="Times New Roman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lang="en-US" sz="2000" kern="1200" dirty="0">
          <a:solidFill>
            <a:schemeClr val="tx1"/>
          </a:solidFill>
          <a:latin typeface="+mj-lt"/>
          <a:ea typeface="+mn-ea"/>
          <a:cs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en-US" kern="1200" dirty="0">
          <a:solidFill>
            <a:schemeClr val="tx1"/>
          </a:solidFill>
          <a:latin typeface="+mj-lt"/>
          <a:ea typeface="+mn-ea"/>
          <a:cs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lang="en-US" sz="1600" kern="1200" dirty="0">
          <a:solidFill>
            <a:schemeClr val="tx1"/>
          </a:solidFill>
          <a:latin typeface="+mj-lt"/>
          <a:ea typeface="+mn-ea"/>
          <a:cs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lang="en-US" sz="1600" kern="1200" dirty="0">
          <a:solidFill>
            <a:schemeClr val="tx1"/>
          </a:solidFill>
          <a:latin typeface="+mj-lt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73029" cy="571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957"/>
            <a:ext cx="308451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6075135"/>
            <a:ext cx="7747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87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49" r:id="rId3"/>
    <p:sldLayoutId id="2147483665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interior.pd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1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9348"/>
            <a:ext cx="8229600" cy="4276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351" y="6249857"/>
            <a:ext cx="490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0" y="6284494"/>
            <a:ext cx="4311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100" dirty="0">
                <a:solidFill>
                  <a:schemeClr val="bg1">
                    <a:lumMod val="65000"/>
                  </a:schemeClr>
                </a:solidFill>
              </a:rPr>
              <a:t>VETERANS HEALTH</a:t>
            </a:r>
            <a:r>
              <a:rPr lang="en-US" sz="1200" spc="100" baseline="0" dirty="0">
                <a:solidFill>
                  <a:schemeClr val="bg1">
                    <a:lumMod val="65000"/>
                  </a:schemeClr>
                </a:solidFill>
              </a:rPr>
              <a:t> ADMINISTRATION</a:t>
            </a:r>
            <a:endParaRPr lang="en-US" sz="1200" spc="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84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Georgia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isela.loveless@va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hyperlink" Target="mailto:allen.moff@va.gov" TargetMode="External"/><Relationship Id="rId4" Type="http://schemas.openxmlformats.org/officeDocument/2006/relationships/hyperlink" Target="mailto:Catalina.Fernandez@va.gov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.gov/" TargetMode="External"/><Relationship Id="rId2" Type="http://schemas.openxmlformats.org/officeDocument/2006/relationships/hyperlink" Target="http://farsite.hill.af.mil/vmfara.htm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ip.vetbiz.gov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55047" y="3110118"/>
            <a:ext cx="8641977" cy="2604881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Industry Day Presentation</a:t>
            </a:r>
            <a:br>
              <a:rPr lang="en-US" sz="3200" dirty="0"/>
            </a:br>
            <a:r>
              <a:rPr lang="en-US" sz="3200" dirty="0"/>
              <a:t>For</a:t>
            </a:r>
            <a:br>
              <a:rPr lang="en-US" sz="3200" dirty="0"/>
            </a:br>
            <a:r>
              <a:rPr lang="en-US" sz="3200" dirty="0"/>
              <a:t>Multiple Award Task Order Contract </a:t>
            </a:r>
            <a:br>
              <a:rPr lang="en-US" sz="3200" dirty="0"/>
            </a:br>
            <a:r>
              <a:rPr lang="en-US" sz="3200" dirty="0"/>
              <a:t>for General Construction Services</a:t>
            </a:r>
            <a:br>
              <a:rPr lang="en-US" sz="3600" dirty="0"/>
            </a:br>
            <a:endParaRPr lang="en-US" sz="48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57696" y="5035395"/>
            <a:ext cx="8436680" cy="914813"/>
          </a:xfrm>
        </p:spPr>
        <p:txBody>
          <a:bodyPr/>
          <a:lstStyle/>
          <a:p>
            <a:r>
              <a:rPr lang="en-US" dirty="0"/>
              <a:t>Isela Loveless, Contract Specialist</a:t>
            </a:r>
          </a:p>
          <a:p>
            <a:r>
              <a:rPr lang="en-US" dirty="0"/>
              <a:t>Catalina (Cathy) Fernandez, Small Business Specialist	</a:t>
            </a:r>
          </a:p>
          <a:p>
            <a:r>
              <a:rPr lang="en-US" dirty="0"/>
              <a:t>Network Contracting Office – 22 Gilbert								June 22, 2018</a:t>
            </a:r>
          </a:p>
        </p:txBody>
      </p:sp>
    </p:spTree>
    <p:extLst>
      <p:ext uri="{BB962C8B-B14F-4D97-AF65-F5344CB8AC3E}">
        <p14:creationId xmlns:p14="http://schemas.microsoft.com/office/powerpoint/2010/main" val="257654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046345A-235B-4410-8875-850F4FCD7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AGENDA</a:t>
            </a:r>
            <a:endParaRPr lang="en-US" sz="40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C399986-F6B6-44D8-87FB-384A0AC90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Introductions and Administrative Remarks</a:t>
            </a:r>
          </a:p>
          <a:p>
            <a:r>
              <a:rPr lang="en-US" sz="2400" dirty="0"/>
              <a:t>General Requirements</a:t>
            </a:r>
          </a:p>
          <a:p>
            <a:r>
              <a:rPr lang="en-US" sz="2400" dirty="0"/>
              <a:t>Solicitation: Evaluation Criteria</a:t>
            </a:r>
          </a:p>
          <a:p>
            <a:r>
              <a:rPr lang="en-US" sz="2400" dirty="0"/>
              <a:t>Small Business Specialist</a:t>
            </a:r>
          </a:p>
          <a:p>
            <a:r>
              <a:rPr lang="en-US" sz="2400" dirty="0"/>
              <a:t>Questions/Answers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0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C4159-A585-40AF-943F-241D957B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Introductions/Administrative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6333A-D0D4-4A20-AD4F-042B8E107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Contracting Specialist, Isela Loveless, </a:t>
            </a:r>
            <a:r>
              <a:rPr lang="en-US" sz="2800" dirty="0">
                <a:hlinkClick r:id="rId3"/>
              </a:rPr>
              <a:t>isela.loveless@va.gov</a:t>
            </a:r>
            <a:r>
              <a:rPr lang="en-US" sz="2800" dirty="0"/>
              <a:t>, (602) 795-4538</a:t>
            </a:r>
          </a:p>
          <a:p>
            <a:r>
              <a:rPr lang="en-US" sz="2800" dirty="0"/>
              <a:t>Small Business Specialist, Catalina Fernandez, </a:t>
            </a:r>
            <a:r>
              <a:rPr lang="en-US" sz="2800" dirty="0">
                <a:hlinkClick r:id="rId4"/>
              </a:rPr>
              <a:t>Catalina.Fernandez@va.gov</a:t>
            </a:r>
            <a:r>
              <a:rPr lang="en-US" sz="2800" dirty="0"/>
              <a:t>, (915) 433-7348</a:t>
            </a:r>
          </a:p>
          <a:p>
            <a:r>
              <a:rPr lang="en-US" sz="2800" dirty="0"/>
              <a:t>Engineering Support, Allen Moff, </a:t>
            </a:r>
            <a:r>
              <a:rPr lang="en-US" sz="2800" dirty="0">
                <a:hlinkClick r:id="rId5"/>
              </a:rPr>
              <a:t>allen.moff@va.gov</a:t>
            </a:r>
            <a:r>
              <a:rPr lang="en-US" sz="2800" dirty="0"/>
              <a:t>, (858) 642-3591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9E439-9FB7-444D-962E-B1C97E8480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993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56DBC1F-FB70-4DCE-A4E4-F4A85A15A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GENERAL REQUIREMENTS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8C8DE81-CE5A-4200-8A7A-C36411354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41350"/>
          </a:xfrm>
        </p:spPr>
        <p:txBody>
          <a:bodyPr>
            <a:normAutofit/>
          </a:bodyPr>
          <a:lstStyle/>
          <a:p>
            <a:r>
              <a:rPr lang="en-US" sz="2800" dirty="0"/>
              <a:t>What is a Multiple Award Task Order Contract (MATOC)?</a:t>
            </a:r>
          </a:p>
          <a:p>
            <a:pPr lvl="1"/>
            <a:r>
              <a:rPr lang="en-US" sz="2400" dirty="0"/>
              <a:t>Acquisition tool used to streamline the solicitation and award process for construction projects </a:t>
            </a:r>
          </a:p>
          <a:p>
            <a:pPr lvl="1"/>
            <a:r>
              <a:rPr lang="en-US" sz="2400" dirty="0"/>
              <a:t>Will result in multiple Indefinite Delivery Indefinite Quantity (IDIQ) task order contracts (FAR 16.5)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73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F17A-39DD-4331-96B8-B13C8B79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GENERAL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0DAAA-D17D-4D93-B9E1-351FC1CEA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does this mean to you?</a:t>
            </a:r>
          </a:p>
          <a:p>
            <a:pPr lvl="1"/>
            <a:r>
              <a:rPr lang="en-US" sz="2400" dirty="0"/>
              <a:t>Projects will be solicitated directly to contract holders  based off of region (S. California &amp; Arizona/New Mexico) and by dollar categories  </a:t>
            </a:r>
          </a:p>
          <a:p>
            <a:pPr lvl="1"/>
            <a:r>
              <a:rPr lang="en-US" sz="2400" dirty="0"/>
              <a:t>Contract holders can be listed in multiple regions/dollar categories if awarded </a:t>
            </a:r>
          </a:p>
          <a:p>
            <a:r>
              <a:rPr lang="en-US" sz="2800" dirty="0"/>
              <a:t>Eliminates requirements posting to </a:t>
            </a:r>
            <a:r>
              <a:rPr lang="en-US" sz="2800" dirty="0" err="1"/>
              <a:t>FedBizOpps</a:t>
            </a:r>
            <a:r>
              <a:rPr lang="en-US" sz="2800" dirty="0"/>
              <a:t> (FBO)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32033-927C-4F93-A324-1C7D00313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52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2816E-4047-4A65-90DD-138A6100D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VISN 22: Desert Pacific Region encompasses Southern California, Arizona and New Mexico.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FC5C9-158F-4DE4-81E7-AFDB57531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F2408A7-4358-494C-9643-EEDBC579E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Map of the VISN 22 Region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2A98627-C6DE-451E-9F4D-6219857B4F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" t="22334" r="7142" b="16898"/>
          <a:stretch/>
        </p:blipFill>
        <p:spPr>
          <a:xfrm>
            <a:off x="990600" y="1738459"/>
            <a:ext cx="7239000" cy="3787415"/>
          </a:xfr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0795C05A-AE96-420C-82BD-B0108C519A35}"/>
              </a:ext>
            </a:extLst>
          </p:cNvPr>
          <p:cNvSpPr/>
          <p:nvPr/>
        </p:nvSpPr>
        <p:spPr>
          <a:xfrm>
            <a:off x="1371600" y="4114800"/>
            <a:ext cx="1408112" cy="838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1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E4AC7-C059-4069-8625-C93A3F1C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GENERAL REQUIREMENTS</a:t>
            </a:r>
            <a:br>
              <a:rPr lang="en-US" sz="3200" dirty="0"/>
            </a:br>
            <a:r>
              <a:rPr lang="en-US" sz="3200" dirty="0"/>
              <a:t>(Region/Dollar Categories)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6B711-8E46-4EF2-A32A-167766397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Region 1: Southern California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781243-83FB-4641-8001-1EDF403266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Dollar Categories: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Category A: $2,000 – $250,000</a:t>
            </a:r>
          </a:p>
          <a:p>
            <a:r>
              <a:rPr lang="en-US" sz="2400" dirty="0"/>
              <a:t>Category B: $250,000.01 – $2,000,000.00</a:t>
            </a:r>
          </a:p>
          <a:p>
            <a:r>
              <a:rPr lang="en-US" sz="2400" dirty="0"/>
              <a:t>Category C: $2,000,000.01 – $30,000,000.00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1E92F0-A99E-4CFC-BD6A-83688C0459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194175" cy="639762"/>
          </a:xfrm>
        </p:spPr>
        <p:txBody>
          <a:bodyPr>
            <a:noAutofit/>
          </a:bodyPr>
          <a:lstStyle/>
          <a:p>
            <a:r>
              <a:rPr lang="en-US" sz="2400" dirty="0"/>
              <a:t>Region 2: Arizona/New Mexico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221AE0-8B10-4D38-A10B-FF45992E07E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Dollar Categories: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Category A: $2,000 – $250,000</a:t>
            </a:r>
          </a:p>
          <a:p>
            <a:r>
              <a:rPr lang="en-US" sz="2400" dirty="0"/>
              <a:t>Category B: $250,000.01 – $2,000,000.00</a:t>
            </a:r>
          </a:p>
          <a:p>
            <a:r>
              <a:rPr lang="en-US" sz="2400" dirty="0"/>
              <a:t>Category C: $2,000,000.01 – $30,000,000.00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CB739-55A5-451D-A9A2-F948CEE4F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725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56DBC1F-FB70-4DCE-A4E4-F4A85A15A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GENERAL REQUIREMENTS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8C8DE81-CE5A-4200-8A7A-C36411354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312750"/>
          </a:xfrm>
        </p:spPr>
        <p:txBody>
          <a:bodyPr>
            <a:normAutofit/>
          </a:bodyPr>
          <a:lstStyle/>
          <a:p>
            <a:r>
              <a:rPr lang="en-US" sz="2400" dirty="0"/>
              <a:t>Type of Contract: Firm Fixed Price (FAR Provision 52.216-1)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Length of Contract</a:t>
            </a:r>
          </a:p>
          <a:p>
            <a:pPr lvl="1"/>
            <a:r>
              <a:rPr lang="en-US" sz="2400" dirty="0"/>
              <a:t>Award will be for a Base Period – lasting 2 Calendar YEARS</a:t>
            </a:r>
          </a:p>
          <a:p>
            <a:pPr lvl="1"/>
            <a:r>
              <a:rPr lang="en-US" sz="2400" dirty="0"/>
              <a:t>Followed by 3 Option Years lasting one Calendar Year each</a:t>
            </a:r>
          </a:p>
          <a:p>
            <a:pPr lvl="1"/>
            <a:r>
              <a:rPr lang="en-US" sz="2400" dirty="0"/>
              <a:t>Options will be re-evaluated/exercised on an annual basis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NAICS Code 236220 Commercial and Institutional Building Construction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122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56DBC1F-FB70-4DCE-A4E4-F4A85A15A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GENERAL REQUIREMENTS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8C8DE81-CE5A-4200-8A7A-C36411354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5782"/>
            <a:ext cx="8229600" cy="468261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sz="3200" dirty="0"/>
              <a:t>Base Award is </a:t>
            </a:r>
            <a:r>
              <a:rPr lang="en-US" sz="3200" u="sng" dirty="0"/>
              <a:t>ZERO</a:t>
            </a:r>
            <a:r>
              <a:rPr lang="en-US" sz="3200" dirty="0"/>
              <a:t> dollars</a:t>
            </a:r>
          </a:p>
          <a:p>
            <a:r>
              <a:rPr lang="en-US" sz="3200" dirty="0"/>
              <a:t>IDIQ contracts will have Minimum and Maximum </a:t>
            </a:r>
          </a:p>
          <a:p>
            <a:pPr lvl="1"/>
            <a:r>
              <a:rPr lang="en-US" sz="2800" dirty="0"/>
              <a:t>$1,000 minimum </a:t>
            </a:r>
          </a:p>
          <a:p>
            <a:pPr lvl="2"/>
            <a:r>
              <a:rPr lang="en-US" sz="2600" dirty="0"/>
              <a:t>Awardees must provide safety and quality control plans</a:t>
            </a:r>
          </a:p>
          <a:p>
            <a:pPr lvl="1"/>
            <a:r>
              <a:rPr lang="en-US" sz="2800" dirty="0"/>
              <a:t>$2,000 minimum</a:t>
            </a:r>
          </a:p>
          <a:p>
            <a:pPr lvl="1"/>
            <a:r>
              <a:rPr lang="en-US" sz="2800" dirty="0"/>
              <a:t>$30,000,000 maximum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31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61A6891-242F-464A-BCB0-1550207D2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SOLICITATION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18D4506-5217-4FEB-B9D9-E8676CD64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Solicitation scheduled for posting in August 2018</a:t>
            </a:r>
          </a:p>
          <a:p>
            <a:r>
              <a:rPr lang="en-US" sz="2800" dirty="0"/>
              <a:t>Three (3) SEED Projects, one (1) per dollar category to propose on</a:t>
            </a:r>
          </a:p>
          <a:p>
            <a:pPr lvl="1"/>
            <a:r>
              <a:rPr lang="en-US" sz="2800" dirty="0"/>
              <a:t>Pre bid site visits will occur, one (1) per project</a:t>
            </a:r>
          </a:p>
          <a:p>
            <a:pPr lvl="1"/>
            <a:r>
              <a:rPr lang="en-US" sz="2800" dirty="0"/>
              <a:t>All Three (3) projects will be located in S. California</a:t>
            </a:r>
            <a:r>
              <a:rPr lang="en-US" sz="2600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12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61A6891-242F-464A-BCB0-1550207D2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SOLICITATION: Evaluation Criteria </a:t>
            </a:r>
            <a:br>
              <a:rPr lang="en-US" sz="3200" dirty="0"/>
            </a:br>
            <a:r>
              <a:rPr lang="en-US" sz="2000" dirty="0"/>
              <a:t>(subject to change) 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18D4506-5217-4FEB-B9D9-E8676CD64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46515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FAR 15.101 Best Value, Tradeoff Process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The following factors will be used to evaluate offerors:</a:t>
            </a:r>
          </a:p>
          <a:p>
            <a:pPr lvl="1"/>
            <a:r>
              <a:rPr lang="en-US" sz="2800" dirty="0"/>
              <a:t>Factor 1: Technical Approach (</a:t>
            </a:r>
            <a:r>
              <a:rPr lang="en-US" sz="2800" b="1" dirty="0"/>
              <a:t>Acceptable/Unacceptable</a:t>
            </a:r>
            <a:r>
              <a:rPr lang="en-US" sz="2800" dirty="0"/>
              <a:t>)</a:t>
            </a:r>
          </a:p>
          <a:p>
            <a:r>
              <a:rPr lang="en-US" sz="2800" b="1" dirty="0"/>
              <a:t>Tradeoff Process Begins:</a:t>
            </a:r>
          </a:p>
          <a:p>
            <a:pPr lvl="1"/>
            <a:r>
              <a:rPr lang="en-US" sz="2800" dirty="0"/>
              <a:t>Factor 2: Past Performance </a:t>
            </a:r>
          </a:p>
          <a:p>
            <a:pPr lvl="2"/>
            <a:r>
              <a:rPr lang="en-US" sz="2800" dirty="0"/>
              <a:t>Must be recent (</a:t>
            </a:r>
            <a:r>
              <a:rPr lang="en-US" sz="2800" b="1" dirty="0"/>
              <a:t>within 3 years</a:t>
            </a:r>
            <a:r>
              <a:rPr lang="en-US" sz="2800" dirty="0"/>
              <a:t>) and relevant</a:t>
            </a:r>
          </a:p>
          <a:p>
            <a:pPr lvl="1"/>
            <a:r>
              <a:rPr lang="en-US" sz="2800" dirty="0"/>
              <a:t>Factor 3: Price</a:t>
            </a:r>
          </a:p>
          <a:p>
            <a:r>
              <a:rPr lang="en-US" sz="2800" b="1" u="sng" dirty="0"/>
              <a:t>Relevant Past Performance + technical approach when combined is significantly more important than price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845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D5559-1311-4E9A-85E4-A8F2C465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dirty="0"/>
              <a:t>SDVOSB Concern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1E3E8-BBE9-42C9-A7DF-6EDCF0735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order to compete for this requirement:</a:t>
            </a:r>
          </a:p>
          <a:p>
            <a:endParaRPr lang="en-US" sz="2400" dirty="0"/>
          </a:p>
          <a:p>
            <a:pPr lvl="1"/>
            <a:r>
              <a:rPr lang="en-US" sz="2400" dirty="0"/>
              <a:t>	Must be a verified SDVOSB 	</a:t>
            </a:r>
          </a:p>
          <a:p>
            <a:pPr lvl="1"/>
            <a:r>
              <a:rPr lang="en-US" sz="2400" dirty="0"/>
              <a:t>	Must be current in SAM</a:t>
            </a:r>
          </a:p>
          <a:p>
            <a:pPr lvl="1"/>
            <a:r>
              <a:rPr lang="en-US" sz="2400" dirty="0"/>
              <a:t>	Must be  current in VIP</a:t>
            </a:r>
          </a:p>
          <a:p>
            <a:endParaRPr lang="en-US" sz="2400" dirty="0"/>
          </a:p>
          <a:p>
            <a:r>
              <a:rPr lang="en-US" sz="2400" dirty="0"/>
              <a:t>If you are close to expiration on any of these sites, please update before responding to solicitation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FFF6F-5327-4FA2-B26B-E34711BE5B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263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61D4-0CF2-439F-9C48-51A1B73E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dirty="0"/>
              <a:t>Joint Ventures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AE55F-15F7-4D5F-90D8-33886D2DB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If considering a Joint Venture (partnership):</a:t>
            </a:r>
          </a:p>
          <a:p>
            <a:endParaRPr lang="en-US" sz="2400" dirty="0"/>
          </a:p>
          <a:p>
            <a:pPr lvl="1"/>
            <a:r>
              <a:rPr lang="en-US" sz="2200" dirty="0"/>
              <a:t>	</a:t>
            </a:r>
            <a:r>
              <a:rPr lang="en-US" sz="2400" dirty="0"/>
              <a:t>Joint ventures are separate entities and must be verified 		separately (this can take 90+ days)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	Must be a verified joint venture when responding to 			solicitation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63F9A-F1E5-4EB8-9FC9-2BA1498128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91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51665-399F-4946-8220-82E8D8B81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Useful 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31D7E-6C9E-4A52-95BC-9F7C8CA54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http://farsite.hill.af.mil/vmfara.htm</a:t>
            </a:r>
            <a:r>
              <a:rPr lang="en-US" dirty="0"/>
              <a:t> Check out FAR and VAAR</a:t>
            </a:r>
          </a:p>
          <a:p>
            <a:r>
              <a:rPr lang="en-US" dirty="0">
                <a:hlinkClick r:id="rId3"/>
              </a:rPr>
              <a:t>https://www.sam.gov/</a:t>
            </a:r>
            <a:r>
              <a:rPr lang="en-US" dirty="0"/>
              <a:t> Must be registered</a:t>
            </a:r>
          </a:p>
          <a:p>
            <a:r>
              <a:rPr lang="en-US" dirty="0">
                <a:hlinkClick r:id="rId4"/>
              </a:rPr>
              <a:t>https://www.vip.vetbiz.gov/</a:t>
            </a:r>
            <a:r>
              <a:rPr lang="en-US" dirty="0"/>
              <a:t> Must be registered as SDVOSB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12583-EC98-4687-B75B-F1485BE3F4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93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835C76B-2263-493B-B379-FF5C4EDC43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2" b="16942"/>
          <a:stretch>
            <a:fillRect/>
          </a:stretch>
        </p:blipFill>
        <p:spPr/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01AA6-F4B1-4DCE-8AC8-AE2518D54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9A6A115-5BD6-4F05-9F15-2113AD7C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QUESTIONS??</a:t>
            </a:r>
          </a:p>
        </p:txBody>
      </p:sp>
    </p:spTree>
    <p:extLst>
      <p:ext uri="{BB962C8B-B14F-4D97-AF65-F5344CB8AC3E}">
        <p14:creationId xmlns:p14="http://schemas.microsoft.com/office/powerpoint/2010/main" val="70673642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Template-DLO">
  <a:themeElements>
    <a:clrScheme name="OSBP">
      <a:dk1>
        <a:srgbClr val="3F3F3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416ccfb-f20c-4420-9fbd-0bc813a37dcd">FC553A2YUEN6-112-93</_dlc_DocId>
    <_dlc_DocIdUrl xmlns="3416ccfb-f20c-4420-9fbd-0bc813a37dcd">
      <Url>https://whsportal.osd.mil/AD/marketresearchtraining/_layouts/DocIdRedir.aspx?ID=FC553A2YUEN6-112-93</Url>
      <Description>FC553A2YUEN6-112-93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65379CEB0DF746BFA58D71CF3D579B" ma:contentTypeVersion="5" ma:contentTypeDescription="Create a new document." ma:contentTypeScope="" ma:versionID="515242f6f7c7fb50e282528a95164086">
  <xsd:schema xmlns:xsd="http://www.w3.org/2001/XMLSchema" xmlns:xs="http://www.w3.org/2001/XMLSchema" xmlns:p="http://schemas.microsoft.com/office/2006/metadata/properties" xmlns:ns2="3416ccfb-f20c-4420-9fbd-0bc813a37dcd" targetNamespace="http://schemas.microsoft.com/office/2006/metadata/properties" ma:root="true" ma:fieldsID="640628de6af5b64e244799e04231254b" ns2:_="">
    <xsd:import namespace="3416ccfb-f20c-4420-9fbd-0bc813a37dc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16ccfb-f20c-4420-9fbd-0bc813a37dc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BA3C70-BC5E-4683-8EFD-89AE3BEE18C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9D84797-3793-4BE1-8B9C-D0B8647F74C0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3416ccfb-f20c-4420-9fbd-0bc813a37dcd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3938E96-3290-4000-85A7-7D3F2505BA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16ccfb-f20c-4420-9fbd-0bc813a37d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F6E129E-9515-44DB-9E37-A77F138FA3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583</Words>
  <Application>Microsoft Office PowerPoint</Application>
  <PresentationFormat>On-screen Show (4:3)</PresentationFormat>
  <Paragraphs>124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Georgia</vt:lpstr>
      <vt:lpstr>Times New Roman</vt:lpstr>
      <vt:lpstr>Master Template-DLO</vt:lpstr>
      <vt:lpstr>Custom Design</vt:lpstr>
      <vt:lpstr>Office Theme</vt:lpstr>
      <vt:lpstr>Industry Day Presentation For Multiple Award Task Order Contract  for General Construction Services </vt:lpstr>
      <vt:lpstr>AGENDA</vt:lpstr>
      <vt:lpstr>Introductions/Administrative Remarks</vt:lpstr>
      <vt:lpstr>GENERAL REQUIREMENTS</vt:lpstr>
      <vt:lpstr>GENERAL REQUIREMENTS</vt:lpstr>
      <vt:lpstr>Map of the VISN 22 Region</vt:lpstr>
      <vt:lpstr>GENERAL REQUIREMENTS (Region/Dollar Categories) </vt:lpstr>
      <vt:lpstr>GENERAL REQUIREMENTS</vt:lpstr>
      <vt:lpstr>GENERAL REQUIREMENTS</vt:lpstr>
      <vt:lpstr>SOLICITATION</vt:lpstr>
      <vt:lpstr>SOLICITATION: Evaluation Criteria  (subject to change) </vt:lpstr>
      <vt:lpstr>SDVOSB Concern Requirements</vt:lpstr>
      <vt:lpstr>Joint Ventures</vt:lpstr>
      <vt:lpstr>Useful Websites</vt:lpstr>
      <vt:lpstr>QUESTIONS??</vt:lpstr>
    </vt:vector>
  </TitlesOfParts>
  <Company>EITSD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Carmen Parker</dc:creator>
  <cp:lastModifiedBy>Loveless, Isela P.</cp:lastModifiedBy>
  <cp:revision>224</cp:revision>
  <cp:lastPrinted>2016-07-08T13:32:41Z</cp:lastPrinted>
  <dcterms:created xsi:type="dcterms:W3CDTF">2013-11-04T20:54:57Z</dcterms:created>
  <dcterms:modified xsi:type="dcterms:W3CDTF">2018-07-03T18:05:04Z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0x0101008B65379CEB0DF746BFA58D71CF3D579B</vt:lpwstr>
  </property>
  <property fmtid="{D5CDD505-2E9C-101B-9397-08002B2CF9AE}" pid="3" name="_dlc_DocIdItemGuid">
    <vt:lpwstr>841409b0-9d34-45f3-8598-bc301aae78b0</vt:lpwstr>
  </property>
</Properties>
</file>