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5"/>
  </p:sldMasterIdLst>
  <p:notesMasterIdLst>
    <p:notesMasterId r:id="rId16"/>
  </p:notesMasterIdLst>
  <p:sldIdLst>
    <p:sldId id="256" r:id="rId6"/>
    <p:sldId id="257" r:id="rId7"/>
    <p:sldId id="258" r:id="rId8"/>
    <p:sldId id="264" r:id="rId9"/>
    <p:sldId id="265" r:id="rId10"/>
    <p:sldId id="263" r:id="rId11"/>
    <p:sldId id="259" r:id="rId12"/>
    <p:sldId id="260" r:id="rId13"/>
    <p:sldId id="261" r:id="rId14"/>
    <p:sldId id="262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15" clrIdx="0"/>
  <p:cmAuthor id="1" name="Marvin, Karla" initials="MK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 autoAdjust="0"/>
    <p:restoredTop sz="97849" autoAdjust="0"/>
  </p:normalViewPr>
  <p:slideViewPr>
    <p:cSldViewPr>
      <p:cViewPr>
        <p:scale>
          <a:sx n="80" d="100"/>
          <a:sy n="80" d="100"/>
        </p:scale>
        <p:origin x="-13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CA06C-EC27-4265-AA5F-80A174B0A2B0}" type="datetimeFigureOut">
              <a:rPr lang="en-US" smtClean="0"/>
              <a:pPr/>
              <a:t>12/3/2012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03B1F-AA6F-4AD2-8EE9-6BB489F4C2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751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6751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sz="10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3738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684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8271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4643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684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743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03B1F-AA6F-4AD2-8EE9-6BB489F4C2D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0728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op block is a close-up photo of red-white-blue flag pattern. Bottom block is a light blue circle-star pattern. Bottom right is the VA emblem-Excellence logo lock-up.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Georgia"/>
                <a:cs typeface="Georgia"/>
              </a:defRPr>
            </a:lvl1pPr>
          </a:lstStyle>
          <a:p>
            <a:pPr>
              <a:defRPr/>
            </a:pPr>
            <a:fld id="{FBE3F0DB-648D-4F10-89A7-5572BD875C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Slide background with light blue circle-star pattern block behind title. Bottom left reads &quot;Veterans Health Administration.&quot;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49438"/>
            <a:ext cx="82296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613" y="6249988"/>
            <a:ext cx="4905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24AF8F39-36F9-43EA-B118-2FB25BACE0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pc="100" dirty="0">
                <a:solidFill>
                  <a:prstClr val="white">
                    <a:lumMod val="65000"/>
                  </a:prstClr>
                </a:solidFill>
                <a:latin typeface="Calibri"/>
                <a:cs typeface="+mn-cs"/>
              </a:rPr>
              <a:t>VETERANS HEALTH ADMINISTRATION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Georgia" pitchFamily="18" charset="0"/>
          <a:cs typeface="Georgi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pitchFamily="18" charset="0"/>
          <a:ea typeface="Georgia" pitchFamily="18" charset="0"/>
          <a:cs typeface="Georgia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Georgia" pitchFamily="18" charset="0"/>
          <a:cs typeface="Georgi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Georgia" pitchFamily="18" charset="0"/>
          <a:cs typeface="Georgi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Georgia" pitchFamily="18" charset="0"/>
          <a:cs typeface="Georgi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Georgia" pitchFamily="18" charset="0"/>
          <a:cs typeface="Georgi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Georgia"/>
          <a:ea typeface="Georgia" pitchFamily="18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/>
          <p:cNvSpPr>
            <a:spLocks noGrp="1"/>
          </p:cNvSpPr>
          <p:nvPr>
            <p:ph type="subTitle" idx="1"/>
          </p:nvPr>
        </p:nvSpPr>
        <p:spPr>
          <a:xfrm>
            <a:off x="357188" y="4265613"/>
            <a:ext cx="7753350" cy="91598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z="2400" dirty="0" smtClean="0">
                <a:cs typeface="Georgia" pitchFamily="18" charset="0"/>
              </a:rPr>
              <a:t>Karla Marvin, Program Manager</a:t>
            </a:r>
          </a:p>
          <a:p>
            <a:pPr algn="ctr" eaLnBrk="1" hangingPunct="1"/>
            <a:r>
              <a:rPr lang="en-US" sz="2400" dirty="0" smtClean="0">
                <a:ea typeface="Calibri" pitchFamily="34" charset="0"/>
                <a:cs typeface="Calibri" pitchFamily="34" charset="0"/>
              </a:rPr>
              <a:t>Vendor Solutions Symposium</a:t>
            </a:r>
            <a:endParaRPr lang="en-US" sz="2400" dirty="0" smtClean="0">
              <a:cs typeface="Georgia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US" sz="2400" dirty="0" smtClean="0">
                <a:cs typeface="Georgia" pitchFamily="18" charset="0"/>
              </a:rPr>
              <a:t>December 2012</a:t>
            </a:r>
          </a:p>
          <a:p>
            <a:pPr algn="ctr" eaLnBrk="1" hangingPunct="1"/>
            <a:r>
              <a:rPr lang="en-US" sz="2400" dirty="0" smtClean="0">
                <a:ea typeface="Calibri" pitchFamily="34" charset="0"/>
                <a:cs typeface="Calibri" pitchFamily="34" charset="0"/>
              </a:rPr>
              <a:t/>
            </a:r>
            <a:br>
              <a:rPr lang="en-US" sz="2400" dirty="0" smtClean="0">
                <a:ea typeface="Calibri" pitchFamily="34" charset="0"/>
                <a:cs typeface="Calibri" pitchFamily="34" charset="0"/>
              </a:rPr>
            </a:br>
            <a:endParaRPr lang="en-US" sz="2400" dirty="0" smtClean="0">
              <a:cs typeface="Georgia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z="2400" dirty="0" smtClean="0">
              <a:cs typeface="Georgia" pitchFamily="18" charset="0"/>
            </a:endParaRPr>
          </a:p>
        </p:txBody>
      </p:sp>
      <p:sp>
        <p:nvSpPr>
          <p:cNvPr id="5123" name="Title 1"/>
          <p:cNvSpPr>
            <a:spLocks noGrp="1"/>
          </p:cNvSpPr>
          <p:nvPr>
            <p:ph type="ctrTitle"/>
          </p:nvPr>
        </p:nvSpPr>
        <p:spPr>
          <a:xfrm>
            <a:off x="338138" y="3536950"/>
            <a:ext cx="7772400" cy="7302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New Models of Care (NMOC)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>Mobile Applications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endParaRPr lang="en-US" sz="28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Program Description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DEACDDA-7879-446E-B056-B45EE5FE0551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5124" name="Content Placeholder 4"/>
          <p:cNvSpPr>
            <a:spLocks noGrp="1"/>
          </p:cNvSpPr>
          <p:nvPr>
            <p:ph sz="half" idx="1"/>
          </p:nvPr>
        </p:nvSpPr>
        <p:spPr>
          <a:xfrm>
            <a:off x="304800" y="1828801"/>
            <a:ext cx="8458200" cy="2209799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1900" dirty="0" smtClean="0">
                <a:cs typeface="Georgia" pitchFamily="18" charset="0"/>
              </a:rPr>
              <a:t>The </a:t>
            </a:r>
            <a:r>
              <a:rPr lang="en-US" sz="1900" dirty="0">
                <a:cs typeface="Georgia" pitchFamily="18" charset="0"/>
              </a:rPr>
              <a:t>Mobile Applications (MA) </a:t>
            </a:r>
            <a:r>
              <a:rPr lang="en-US" sz="1900" dirty="0" smtClean="0">
                <a:cs typeface="Georgia" pitchFamily="18" charset="0"/>
              </a:rPr>
              <a:t>Program’s goal is to expand the number and quality of services provided to Veterans, caregivers, family members and VA staff</a:t>
            </a:r>
          </a:p>
          <a:p>
            <a:pPr>
              <a:defRPr/>
            </a:pPr>
            <a:r>
              <a:rPr lang="en-US" sz="1900" dirty="0" smtClean="0">
                <a:cs typeface="Georgia" pitchFamily="18" charset="0"/>
              </a:rPr>
              <a:t>It will establish the environment/infrastructure </a:t>
            </a:r>
            <a:r>
              <a:rPr lang="en-US" sz="1900" dirty="0">
                <a:cs typeface="Georgia" pitchFamily="18" charset="0"/>
              </a:rPr>
              <a:t>(cloud</a:t>
            </a:r>
            <a:r>
              <a:rPr lang="en-US" sz="1900" dirty="0" smtClean="0">
                <a:cs typeface="Georgia" pitchFamily="18" charset="0"/>
              </a:rPr>
              <a:t>), an “Apps Store”,  develop/integrate VA-specific mobile </a:t>
            </a:r>
            <a:r>
              <a:rPr lang="en-US" sz="1900" dirty="0">
                <a:cs typeface="Georgia" pitchFamily="18" charset="0"/>
              </a:rPr>
              <a:t>applications, and </a:t>
            </a:r>
            <a:r>
              <a:rPr lang="en-US" sz="1900" dirty="0" smtClean="0">
                <a:cs typeface="Georgia" pitchFamily="18" charset="0"/>
              </a:rPr>
              <a:t>provide the device </a:t>
            </a:r>
            <a:r>
              <a:rPr lang="en-US" sz="1900" dirty="0">
                <a:cs typeface="Georgia" pitchFamily="18" charset="0"/>
              </a:rPr>
              <a:t>management needed </a:t>
            </a:r>
            <a:r>
              <a:rPr lang="en-US" sz="1900" dirty="0" smtClean="0">
                <a:cs typeface="Georgia" pitchFamily="18" charset="0"/>
              </a:rPr>
              <a:t>be successful in this endeavor</a:t>
            </a:r>
            <a:endParaRPr lang="en-US" sz="1900" dirty="0">
              <a:cs typeface="Georgia" pitchFamily="18" charset="0"/>
            </a:endParaRPr>
          </a:p>
          <a:p>
            <a:pPr>
              <a:defRPr/>
            </a:pPr>
            <a:r>
              <a:rPr lang="en-US" sz="1900" dirty="0" smtClean="0">
                <a:cs typeface="Georgia" pitchFamily="18" charset="0"/>
              </a:rPr>
              <a:t>The Mobile Applications Program is made up of two projects:  Enterprise Mobile Applications (EMA) and Mobile Development (MD)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57200" y="4114800"/>
            <a:ext cx="8305800" cy="2514600"/>
            <a:chOff x="228600" y="189345"/>
            <a:chExt cx="6172200" cy="3810000"/>
          </a:xfrm>
        </p:grpSpPr>
        <p:sp>
          <p:nvSpPr>
            <p:cNvPr id="6" name="Rectangle 5"/>
            <p:cNvSpPr/>
            <p:nvPr/>
          </p:nvSpPr>
          <p:spPr>
            <a:xfrm>
              <a:off x="228600" y="189345"/>
              <a:ext cx="6172200" cy="3810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MOBILE APPLICATIONS ENVIRONMENT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oup 27"/>
            <p:cNvGrpSpPr/>
            <p:nvPr/>
          </p:nvGrpSpPr>
          <p:grpSpPr>
            <a:xfrm>
              <a:off x="375806" y="990600"/>
              <a:ext cx="5867400" cy="1623291"/>
              <a:chOff x="1214006" y="1524000"/>
              <a:chExt cx="5867400" cy="1623291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214006" y="1524000"/>
                <a:ext cx="5867400" cy="1623291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Enterprise Mobile Applications (EMA)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371600" y="2057400"/>
                <a:ext cx="3200400" cy="76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 smtClean="0">
                    <a:solidFill>
                      <a:schemeClr val="tx1"/>
                    </a:solidFill>
                  </a:rPr>
                  <a:t>Mobile Applications Environment (MAE)</a:t>
                </a:r>
                <a:endParaRPr lang="en-US" sz="16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724400" y="2057400"/>
                <a:ext cx="2209800" cy="76200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 smtClean="0">
                    <a:solidFill>
                      <a:schemeClr val="tx1"/>
                    </a:solidFill>
                  </a:rPr>
                  <a:t>Mobile Device Manager (MDM)</a:t>
                </a:r>
                <a:endParaRPr lang="en-US" sz="1600" b="1" i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369458" y="2844800"/>
              <a:ext cx="5867400" cy="99943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Mobile</a:t>
              </a:r>
              <a:r>
                <a:rPr lang="en-US" b="1" i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smtClean="0">
                  <a:solidFill>
                    <a:schemeClr val="tx1"/>
                  </a:solidFill>
                </a:rPr>
                <a:t>Development (MD)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Current Projects (What we are doing)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7053A8-0C35-4C7E-AC4D-2E0916392492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6148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8763000" cy="4572000"/>
          </a:xfrm>
        </p:spPr>
        <p:txBody>
          <a:bodyPr>
            <a:normAutofit/>
          </a:bodyPr>
          <a:lstStyle/>
          <a:p>
            <a:pPr lvl="2">
              <a:buNone/>
            </a:pPr>
            <a:r>
              <a:rPr lang="en-US" sz="1800" b="1" dirty="0" smtClean="0"/>
              <a:t>Enterprise </a:t>
            </a:r>
            <a:r>
              <a:rPr lang="en-US" sz="1800" b="1" dirty="0"/>
              <a:t>Mobile Application (EMA)</a:t>
            </a:r>
          </a:p>
          <a:p>
            <a:pPr lvl="2"/>
            <a:r>
              <a:rPr lang="en-US" kern="0" dirty="0">
                <a:solidFill>
                  <a:srgbClr val="000000"/>
                </a:solidFill>
                <a:ea typeface="ＭＳ Ｐゴシック"/>
              </a:rPr>
              <a:t>Develops the environment</a:t>
            </a:r>
            <a:endParaRPr lang="en-US" dirty="0"/>
          </a:p>
          <a:p>
            <a:pPr lvl="3">
              <a:buNone/>
            </a:pPr>
            <a:endParaRPr lang="en-US" sz="1800" b="1" dirty="0" smtClean="0"/>
          </a:p>
          <a:p>
            <a:pPr lvl="3">
              <a:buNone/>
            </a:pPr>
            <a:r>
              <a:rPr lang="en-US" sz="1800" b="1" dirty="0" smtClean="0"/>
              <a:t>Mobile </a:t>
            </a:r>
            <a:r>
              <a:rPr lang="en-US" sz="1800" b="1" dirty="0"/>
              <a:t>Application Environment (MAE)</a:t>
            </a:r>
          </a:p>
          <a:p>
            <a:pPr lvl="3"/>
            <a:r>
              <a:rPr lang="en-US" kern="0" dirty="0">
                <a:solidFill>
                  <a:srgbClr val="000000"/>
                </a:solidFill>
                <a:ea typeface="ＭＳ Ｐゴシック"/>
              </a:rPr>
              <a:t>Provides infrastructure</a:t>
            </a:r>
          </a:p>
          <a:p>
            <a:pPr lvl="3"/>
            <a:r>
              <a:rPr lang="en-US" kern="0" dirty="0">
                <a:solidFill>
                  <a:srgbClr val="000000"/>
                </a:solidFill>
                <a:ea typeface="ＭＳ Ｐゴシック"/>
              </a:rPr>
              <a:t>External </a:t>
            </a:r>
            <a:r>
              <a:rPr lang="en-US" kern="0" dirty="0" smtClean="0">
                <a:solidFill>
                  <a:srgbClr val="000000"/>
                </a:solidFill>
                <a:ea typeface="ＭＳ Ｐゴシック"/>
              </a:rPr>
              <a:t>“App Store”</a:t>
            </a:r>
            <a:endParaRPr lang="en-US" kern="0" dirty="0">
              <a:solidFill>
                <a:srgbClr val="000000"/>
              </a:solidFill>
              <a:ea typeface="ＭＳ Ｐゴシック"/>
            </a:endParaRPr>
          </a:p>
          <a:p>
            <a:pPr lvl="3">
              <a:buNone/>
            </a:pPr>
            <a:endParaRPr lang="en-US" sz="1800" b="1" dirty="0" smtClean="0"/>
          </a:p>
          <a:p>
            <a:pPr lvl="3">
              <a:buNone/>
            </a:pPr>
            <a:r>
              <a:rPr lang="en-US" sz="1800" b="1" dirty="0" smtClean="0"/>
              <a:t>Mobile </a:t>
            </a:r>
            <a:r>
              <a:rPr lang="en-US" sz="1800" b="1" dirty="0"/>
              <a:t>Device Manager (MDM)</a:t>
            </a:r>
          </a:p>
          <a:p>
            <a:pPr lvl="3"/>
            <a:r>
              <a:rPr lang="en-US" dirty="0" smtClean="0"/>
              <a:t>E</a:t>
            </a:r>
            <a:r>
              <a:rPr lang="en-US" dirty="0" smtClean="0">
                <a:cs typeface="Georgia" pitchFamily="18" charset="0"/>
              </a:rPr>
              <a:t>nterprise-wide </a:t>
            </a:r>
            <a:r>
              <a:rPr lang="en-US" dirty="0">
                <a:cs typeface="Georgia" pitchFamily="18" charset="0"/>
              </a:rPr>
              <a:t>device management policy</a:t>
            </a:r>
          </a:p>
          <a:p>
            <a:pPr lvl="3"/>
            <a:r>
              <a:rPr lang="en-US" kern="0" dirty="0">
                <a:solidFill>
                  <a:srgbClr val="000000"/>
                </a:solidFill>
                <a:ea typeface="ＭＳ Ｐゴシック"/>
              </a:rPr>
              <a:t>Internal </a:t>
            </a:r>
            <a:r>
              <a:rPr lang="en-US" kern="0" dirty="0" smtClean="0">
                <a:solidFill>
                  <a:srgbClr val="000000"/>
                </a:solidFill>
                <a:ea typeface="ＭＳ Ｐゴシック"/>
              </a:rPr>
              <a:t>“App Store”</a:t>
            </a:r>
            <a:endParaRPr lang="en-US" b="1" dirty="0"/>
          </a:p>
          <a:p>
            <a:pPr defTabSz="914400">
              <a:buNone/>
              <a:defRPr/>
            </a:pPr>
            <a:endParaRPr lang="en-US" sz="2200" kern="0" dirty="0" smtClean="0">
              <a:solidFill>
                <a:srgbClr val="000000"/>
              </a:solidFill>
              <a:ea typeface="ＭＳ Ｐゴシック"/>
            </a:endParaRPr>
          </a:p>
          <a:p>
            <a:pPr defTabSz="914400">
              <a:buFontTx/>
              <a:buChar char="•"/>
              <a:defRPr/>
            </a:pPr>
            <a:endParaRPr lang="en-US" sz="20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defTabSz="914400">
              <a:buFontTx/>
              <a:buChar char="•"/>
              <a:defRPr/>
            </a:pPr>
            <a:endParaRPr lang="en-US" sz="2800" kern="0" dirty="0" smtClean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defTabSz="914400">
              <a:buFontTx/>
              <a:buChar char="•"/>
              <a:defRPr/>
            </a:pPr>
            <a:endParaRPr lang="en-US" sz="28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>
              <a:defRPr/>
            </a:pPr>
            <a:endParaRPr lang="en-US" dirty="0" smtClean="0">
              <a:cs typeface="Georg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5292" y="5100828"/>
            <a:ext cx="7895637" cy="1071372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Enterprise Mobile Applications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7363" y="5448300"/>
            <a:ext cx="4306711" cy="502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solidFill>
                  <a:schemeClr val="tx1"/>
                </a:solidFill>
              </a:rPr>
              <a:t>Mobile Applications Environment</a:t>
            </a:r>
            <a:endParaRPr lang="en-US" sz="1600" b="1" i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79156" y="5448300"/>
            <a:ext cx="2973681" cy="5029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solidFill>
                  <a:schemeClr val="tx1"/>
                </a:solidFill>
              </a:rPr>
              <a:t>Mobile Device Manager</a:t>
            </a:r>
            <a:endParaRPr lang="en-US" sz="1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Mobile Application Environment (MAE)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7053A8-0C35-4C7E-AC4D-2E0916392492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8458200" cy="420284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MAE is a VA private Cloud solution specifically for a mobile application system with interfaces to mobile devices not managed by the VA (i.e. BYOD devices)</a:t>
            </a:r>
          </a:p>
          <a:p>
            <a:endParaRPr lang="en-US" sz="1800" dirty="0" smtClean="0"/>
          </a:p>
          <a:p>
            <a:r>
              <a:rPr lang="en-US" sz="1800" dirty="0" smtClean="0"/>
              <a:t>MAE will host an external “App Store” which non-MDM managed devices will connect to in order to install VA-developed mobile applications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95400" y="4038600"/>
            <a:ext cx="6553200" cy="1828800"/>
            <a:chOff x="-152400" y="3886200"/>
            <a:chExt cx="6553200" cy="1780032"/>
          </a:xfrm>
        </p:grpSpPr>
        <p:sp>
          <p:nvSpPr>
            <p:cNvPr id="6" name="Rectangle 5"/>
            <p:cNvSpPr/>
            <p:nvPr/>
          </p:nvSpPr>
          <p:spPr>
            <a:xfrm>
              <a:off x="3200400" y="3886200"/>
              <a:ext cx="3200400" cy="17800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i="1" dirty="0" smtClean="0">
                  <a:solidFill>
                    <a:schemeClr val="tx1"/>
                  </a:solidFill>
                </a:rPr>
                <a:t>Mobile Applications Environment</a:t>
              </a:r>
              <a:endParaRPr lang="en-US" sz="1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505200" y="4343400"/>
              <a:ext cx="1371600" cy="10942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i="1" dirty="0" smtClean="0">
                  <a:solidFill>
                    <a:schemeClr val="tx1"/>
                  </a:solidFill>
                </a:rPr>
                <a:t>External “App Store”</a:t>
              </a:r>
              <a:endParaRPr lang="en-US" sz="1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-152400" y="4316104"/>
              <a:ext cx="1905000" cy="1143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Non-MDM managed mobile devices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" name="Straight Arrow Connector 10"/>
          <p:cNvCxnSpPr>
            <a:stCxn id="8" idx="6"/>
            <a:endCxn id="7" idx="1"/>
          </p:cNvCxnSpPr>
          <p:nvPr/>
        </p:nvCxnSpPr>
        <p:spPr>
          <a:xfrm>
            <a:off x="3200400" y="5067440"/>
            <a:ext cx="1752600" cy="2992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422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Mobile Device Manager (MDM)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7053A8-0C35-4C7E-AC4D-2E0916392492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8458200" cy="420284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Serves as the VA’s solution to manage and configure mobile devices</a:t>
            </a:r>
          </a:p>
          <a:p>
            <a:pPr lvl="1"/>
            <a:r>
              <a:rPr lang="en-US" sz="1800" dirty="0" smtClean="0"/>
              <a:t>Defined as “internal” meaning devices the VA has provided</a:t>
            </a:r>
          </a:p>
          <a:p>
            <a:endParaRPr lang="en-US" sz="1800" dirty="0" smtClean="0"/>
          </a:p>
          <a:p>
            <a:r>
              <a:rPr lang="en-US" sz="1800" dirty="0" smtClean="0"/>
              <a:t>Will host an internal “App Store” which MDM-managed devices will connect to in order to install VA-developed mobile applications</a:t>
            </a:r>
          </a:p>
          <a:p>
            <a:endParaRPr lang="en-US" sz="1800" dirty="0" smtClean="0"/>
          </a:p>
          <a:p>
            <a:pPr marL="457200" lvl="1" indent="0">
              <a:buNone/>
            </a:pPr>
            <a:endParaRPr lang="en-US" sz="1800" dirty="0" smtClean="0"/>
          </a:p>
        </p:txBody>
      </p:sp>
      <p:grpSp>
        <p:nvGrpSpPr>
          <p:cNvPr id="2" name="Group 8"/>
          <p:cNvGrpSpPr/>
          <p:nvPr/>
        </p:nvGrpSpPr>
        <p:grpSpPr>
          <a:xfrm>
            <a:off x="1828800" y="3733800"/>
            <a:ext cx="5791200" cy="1780032"/>
            <a:chOff x="3200400" y="3886200"/>
            <a:chExt cx="5791200" cy="1780032"/>
          </a:xfrm>
        </p:grpSpPr>
        <p:sp>
          <p:nvSpPr>
            <p:cNvPr id="6" name="Rectangle 5"/>
            <p:cNvSpPr/>
            <p:nvPr/>
          </p:nvSpPr>
          <p:spPr>
            <a:xfrm>
              <a:off x="3200400" y="3886200"/>
              <a:ext cx="3200400" cy="17800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i="1" dirty="0" smtClean="0">
                  <a:solidFill>
                    <a:schemeClr val="tx1"/>
                  </a:solidFill>
                </a:rPr>
                <a:t>Mobile Device Manager</a:t>
              </a:r>
              <a:endParaRPr lang="en-US" sz="1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648200" y="4343400"/>
              <a:ext cx="1371600" cy="1094232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i="1" dirty="0" smtClean="0">
                  <a:solidFill>
                    <a:schemeClr val="tx1"/>
                  </a:solidFill>
                </a:rPr>
                <a:t>Internal “App Store”</a:t>
              </a:r>
              <a:endParaRPr lang="en-US" sz="1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858000" y="4313832"/>
              <a:ext cx="2133600" cy="1143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MDM-managed mobile devices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" name="Straight Arrow Connector 10"/>
          <p:cNvCxnSpPr>
            <a:stCxn id="8" idx="2"/>
            <a:endCxn id="7" idx="3"/>
          </p:cNvCxnSpPr>
          <p:nvPr/>
        </p:nvCxnSpPr>
        <p:spPr>
          <a:xfrm flipH="1">
            <a:off x="4648200" y="4732932"/>
            <a:ext cx="838200" cy="5184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138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Current Projects (What we are doing)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7053A8-0C35-4C7E-AC4D-2E0916392492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6148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8763000" cy="4572000"/>
          </a:xfrm>
        </p:spPr>
        <p:txBody>
          <a:bodyPr>
            <a:normAutofit/>
          </a:bodyPr>
          <a:lstStyle/>
          <a:p>
            <a:pPr defTabSz="914400">
              <a:buNone/>
              <a:defRPr/>
            </a:pPr>
            <a:r>
              <a:rPr lang="en-US" sz="2200" b="1" kern="0" dirty="0" smtClean="0">
                <a:solidFill>
                  <a:srgbClr val="000000"/>
                </a:solidFill>
                <a:ea typeface="ＭＳ Ｐゴシック"/>
              </a:rPr>
              <a:t>Mobile Development (MD) </a:t>
            </a:r>
          </a:p>
          <a:p>
            <a:pPr lvl="1" defTabSz="914400">
              <a:defRPr/>
            </a:pPr>
            <a:r>
              <a:rPr lang="en-US" dirty="0" smtClean="0"/>
              <a:t>Development </a:t>
            </a:r>
            <a:r>
              <a:rPr lang="en-US" dirty="0"/>
              <a:t>of </a:t>
            </a:r>
            <a:r>
              <a:rPr lang="en-US" dirty="0" smtClean="0"/>
              <a:t>VA-specific </a:t>
            </a:r>
            <a:r>
              <a:rPr lang="en-US" dirty="0"/>
              <a:t>mobile applications</a:t>
            </a:r>
          </a:p>
          <a:p>
            <a:pPr lvl="1"/>
            <a:r>
              <a:rPr lang="en-US" dirty="0"/>
              <a:t>Integration of </a:t>
            </a:r>
            <a:r>
              <a:rPr lang="en-US" dirty="0" smtClean="0"/>
              <a:t>existing, certified mobile </a:t>
            </a:r>
            <a:r>
              <a:rPr lang="en-US" dirty="0"/>
              <a:t>applications into the VA mobile </a:t>
            </a:r>
            <a:r>
              <a:rPr lang="en-US" dirty="0" smtClean="0"/>
              <a:t>environment</a:t>
            </a:r>
            <a:endParaRPr lang="en-US" dirty="0"/>
          </a:p>
          <a:p>
            <a:endParaRPr lang="en-US" dirty="0"/>
          </a:p>
          <a:p>
            <a:pPr lvl="1">
              <a:buNone/>
            </a:pPr>
            <a:r>
              <a:rPr lang="en-US" sz="2000" i="1" dirty="0"/>
              <a:t>Current Work:</a:t>
            </a:r>
          </a:p>
          <a:p>
            <a:pPr lvl="1"/>
            <a:r>
              <a:rPr lang="en-US" dirty="0"/>
              <a:t>Working with business </a:t>
            </a:r>
            <a:r>
              <a:rPr lang="en-US" dirty="0" smtClean="0"/>
              <a:t>office/customer </a:t>
            </a:r>
            <a:r>
              <a:rPr lang="en-US" dirty="0"/>
              <a:t>to finalize business requirements</a:t>
            </a:r>
          </a:p>
          <a:p>
            <a:pPr lvl="1"/>
            <a:r>
              <a:rPr lang="en-US" dirty="0"/>
              <a:t>Developing an overarching Governance process and </a:t>
            </a:r>
            <a:r>
              <a:rPr lang="en-US" dirty="0" smtClean="0"/>
              <a:t>Governance board </a:t>
            </a:r>
            <a:r>
              <a:rPr lang="en-US" dirty="0"/>
              <a:t>to facilitate mobile development from request to release</a:t>
            </a:r>
          </a:p>
          <a:p>
            <a:pPr lvl="1"/>
            <a:r>
              <a:rPr lang="en-US" dirty="0" smtClean="0"/>
              <a:t>Developing </a:t>
            </a:r>
            <a:r>
              <a:rPr lang="en-US" dirty="0"/>
              <a:t>2 </a:t>
            </a:r>
            <a:r>
              <a:rPr lang="en-US" dirty="0" smtClean="0"/>
              <a:t>mobile applications for </a:t>
            </a:r>
            <a:r>
              <a:rPr lang="en-US" dirty="0"/>
              <a:t>the first </a:t>
            </a:r>
            <a:r>
              <a:rPr lang="en-US" dirty="0" smtClean="0"/>
              <a:t>increment</a:t>
            </a:r>
            <a:endParaRPr lang="en-US" dirty="0"/>
          </a:p>
          <a:p>
            <a:pPr lvl="1"/>
            <a:r>
              <a:rPr lang="en-US" dirty="0"/>
              <a:t>Have a list of 15+ apps to be developed for future increments</a:t>
            </a:r>
          </a:p>
          <a:p>
            <a:pPr lvl="1"/>
            <a:r>
              <a:rPr lang="en-US" dirty="0"/>
              <a:t>Standardizing terminology/data</a:t>
            </a:r>
          </a:p>
          <a:p>
            <a:pPr lvl="1"/>
            <a:r>
              <a:rPr lang="en-US" dirty="0"/>
              <a:t>Standardizing and determining the best development tools and practices</a:t>
            </a:r>
          </a:p>
          <a:p>
            <a:pPr defTabSz="914400">
              <a:buFontTx/>
              <a:buChar char="•"/>
              <a:defRPr/>
            </a:pPr>
            <a:endParaRPr lang="en-US" sz="20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defTabSz="914400">
              <a:buFontTx/>
              <a:buChar char="•"/>
              <a:defRPr/>
            </a:pPr>
            <a:endParaRPr lang="en-US" sz="2800" kern="0" dirty="0" smtClean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defTabSz="914400">
              <a:buFontTx/>
              <a:buChar char="•"/>
              <a:defRPr/>
            </a:pPr>
            <a:endParaRPr lang="en-US" sz="28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>
              <a:defRPr/>
            </a:pPr>
            <a:endParaRPr lang="en-US" dirty="0" smtClean="0">
              <a:cs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2415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Technologies Utilized/ Capabilities Delivered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8E2637-0639-420D-821C-138B6A382BB9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7172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24050"/>
            <a:ext cx="7924800" cy="42021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 smtClean="0">
                <a:cs typeface="Georgia" pitchFamily="18" charset="0"/>
              </a:rPr>
              <a:t>Full </a:t>
            </a:r>
            <a:r>
              <a:rPr lang="en-US" sz="1800" dirty="0">
                <a:cs typeface="Georgia" pitchFamily="18" charset="0"/>
              </a:rPr>
              <a:t>Application Lifecycle (agile methodology)</a:t>
            </a:r>
          </a:p>
          <a:p>
            <a:pPr lvl="1">
              <a:defRPr/>
            </a:pPr>
            <a:r>
              <a:rPr lang="en-US" sz="1800" dirty="0">
                <a:cs typeface="Georgia" pitchFamily="18" charset="0"/>
              </a:rPr>
              <a:t>Development (source code repository, SDK, common services publication)</a:t>
            </a:r>
          </a:p>
          <a:p>
            <a:pPr lvl="1">
              <a:defRPr/>
            </a:pPr>
            <a:r>
              <a:rPr lang="en-US" sz="1800" dirty="0" smtClean="0">
                <a:cs typeface="Georgia" pitchFamily="18" charset="0"/>
              </a:rPr>
              <a:t>Testing/SQA</a:t>
            </a:r>
            <a:endParaRPr lang="en-US" sz="1800" dirty="0">
              <a:cs typeface="Georgia" pitchFamily="18" charset="0"/>
            </a:endParaRPr>
          </a:p>
          <a:p>
            <a:pPr lvl="1">
              <a:defRPr/>
            </a:pPr>
            <a:r>
              <a:rPr lang="en-US" sz="1800" dirty="0">
                <a:cs typeface="Georgia" pitchFamily="18" charset="0"/>
              </a:rPr>
              <a:t>Pre-Production</a:t>
            </a:r>
          </a:p>
          <a:p>
            <a:pPr lvl="1">
              <a:defRPr/>
            </a:pPr>
            <a:r>
              <a:rPr lang="en-US" sz="1800" dirty="0" smtClean="0">
                <a:cs typeface="Georgia" pitchFamily="18" charset="0"/>
              </a:rPr>
              <a:t>Production</a:t>
            </a:r>
          </a:p>
          <a:p>
            <a:pPr lvl="1">
              <a:defRPr/>
            </a:pPr>
            <a:r>
              <a:rPr lang="en-US" sz="1800" dirty="0">
                <a:cs typeface="Georgia" pitchFamily="18" charset="0"/>
              </a:rPr>
              <a:t>Platform Agnostic unless specific operating system API </a:t>
            </a:r>
            <a:r>
              <a:rPr lang="en-US" sz="1800" dirty="0" smtClean="0">
                <a:cs typeface="Georgia" pitchFamily="18" charset="0"/>
              </a:rPr>
              <a:t>published</a:t>
            </a:r>
          </a:p>
          <a:p>
            <a:pPr>
              <a:defRPr/>
            </a:pPr>
            <a:r>
              <a:rPr lang="en-US" sz="1800" dirty="0" smtClean="0">
                <a:cs typeface="Georgia" pitchFamily="18" charset="0"/>
              </a:rPr>
              <a:t>Internal and external “App Store”</a:t>
            </a:r>
            <a:endParaRPr lang="en-US" sz="1800" dirty="0">
              <a:cs typeface="Georgia" pitchFamily="18" charset="0"/>
            </a:endParaRPr>
          </a:p>
          <a:p>
            <a:pPr>
              <a:defRPr/>
            </a:pPr>
            <a:r>
              <a:rPr lang="en-US" sz="1800" dirty="0" smtClean="0">
                <a:cs typeface="Georgia" pitchFamily="18" charset="0"/>
              </a:rPr>
              <a:t>Mobile Device Management (MDM) will use Air Watch Technology to implement an enterprise wide device management policy</a:t>
            </a:r>
          </a:p>
          <a:p>
            <a:pPr>
              <a:defRPr/>
            </a:pPr>
            <a:r>
              <a:rPr lang="en-US" sz="1800" dirty="0">
                <a:cs typeface="Georgia" pitchFamily="18" charset="0"/>
              </a:rPr>
              <a:t>GOOD </a:t>
            </a:r>
            <a:r>
              <a:rPr lang="en-US" sz="1800" dirty="0" smtClean="0">
                <a:cs typeface="Georgia" pitchFamily="18" charset="0"/>
              </a:rPr>
              <a:t>licenses – </a:t>
            </a:r>
            <a:r>
              <a:rPr lang="en-US" sz="1800" dirty="0">
                <a:cs typeface="Georgia" pitchFamily="18" charset="0"/>
              </a:rPr>
              <a:t>Email encryption on mobile </a:t>
            </a:r>
            <a:r>
              <a:rPr lang="en-US" sz="1800" dirty="0" smtClean="0">
                <a:cs typeface="Georgia" pitchFamily="18" charset="0"/>
              </a:rPr>
              <a:t>devices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Accomplishments to Date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0613C9-3344-4A28-B86C-DA9FD1559986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8196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24050"/>
            <a:ext cx="7924800" cy="4202113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 smtClean="0">
                <a:cs typeface="Georgia" pitchFamily="18" charset="0"/>
              </a:rPr>
              <a:t>Program level efforts</a:t>
            </a:r>
          </a:p>
          <a:p>
            <a:pPr lvl="1"/>
            <a:r>
              <a:rPr lang="en-US" sz="1800" dirty="0" smtClean="0">
                <a:cs typeface="Georgia" pitchFamily="18" charset="0"/>
              </a:rPr>
              <a:t>Establishing </a:t>
            </a:r>
            <a:r>
              <a:rPr lang="en-US" sz="1800" dirty="0">
                <a:cs typeface="Georgia" pitchFamily="18" charset="0"/>
              </a:rPr>
              <a:t>requirements </a:t>
            </a:r>
            <a:r>
              <a:rPr lang="en-US" sz="1800" dirty="0" smtClean="0">
                <a:cs typeface="Georgia" pitchFamily="18" charset="0"/>
              </a:rPr>
              <a:t>and process to certify </a:t>
            </a:r>
            <a:r>
              <a:rPr lang="en-US" sz="1800" dirty="0">
                <a:cs typeface="Georgia" pitchFamily="18" charset="0"/>
              </a:rPr>
              <a:t>mobile </a:t>
            </a:r>
            <a:r>
              <a:rPr lang="en-US" sz="1800" dirty="0" smtClean="0">
                <a:cs typeface="Georgia" pitchFamily="18" charset="0"/>
              </a:rPr>
              <a:t>apps</a:t>
            </a:r>
          </a:p>
          <a:p>
            <a:pPr lvl="1"/>
            <a:r>
              <a:rPr lang="en-US" sz="1800" dirty="0" smtClean="0">
                <a:cs typeface="Georgia" pitchFamily="18" charset="0"/>
              </a:rPr>
              <a:t>Standardizing </a:t>
            </a:r>
            <a:r>
              <a:rPr lang="en-US" sz="1800" dirty="0">
                <a:cs typeface="Georgia" pitchFamily="18" charset="0"/>
              </a:rPr>
              <a:t>terminology/data</a:t>
            </a:r>
          </a:p>
          <a:p>
            <a:pPr lvl="1"/>
            <a:r>
              <a:rPr lang="en-US" sz="1800" dirty="0">
                <a:cs typeface="Georgia" pitchFamily="18" charset="0"/>
              </a:rPr>
              <a:t>Standardizing and determining </a:t>
            </a:r>
            <a:r>
              <a:rPr lang="en-US" sz="1800" dirty="0" smtClean="0">
                <a:cs typeface="Georgia" pitchFamily="18" charset="0"/>
              </a:rPr>
              <a:t>development </a:t>
            </a:r>
            <a:r>
              <a:rPr lang="en-US" sz="1800" dirty="0">
                <a:cs typeface="Georgia" pitchFamily="18" charset="0"/>
              </a:rPr>
              <a:t>tools and </a:t>
            </a:r>
            <a:r>
              <a:rPr lang="en-US" sz="1800" dirty="0" smtClean="0">
                <a:cs typeface="Georgia" pitchFamily="18" charset="0"/>
              </a:rPr>
              <a:t>practices</a:t>
            </a:r>
          </a:p>
          <a:p>
            <a:pPr lvl="1"/>
            <a:r>
              <a:rPr lang="en-US" sz="1800" dirty="0" smtClean="0">
                <a:cs typeface="Georgia" pitchFamily="18" charset="0"/>
              </a:rPr>
              <a:t>Establishing governance process and governance board to streamline requests and development</a:t>
            </a:r>
            <a:endParaRPr lang="en-US" sz="1800" dirty="0">
              <a:cs typeface="Georgia" pitchFamily="18" charset="0"/>
            </a:endParaRPr>
          </a:p>
          <a:p>
            <a:endParaRPr lang="en-US" sz="1800" dirty="0" smtClean="0">
              <a:cs typeface="Georgia" pitchFamily="18" charset="0"/>
            </a:endParaRPr>
          </a:p>
          <a:p>
            <a:r>
              <a:rPr lang="en-US" sz="1800" dirty="0" smtClean="0">
                <a:cs typeface="Georgia" pitchFamily="18" charset="0"/>
              </a:rPr>
              <a:t>EMA</a:t>
            </a:r>
          </a:p>
          <a:p>
            <a:pPr lvl="1"/>
            <a:r>
              <a:rPr lang="en-US" sz="1800" dirty="0" smtClean="0">
                <a:cs typeface="Georgia" pitchFamily="18" charset="0"/>
              </a:rPr>
              <a:t>Environments being stood up beginning Oct 12 – development, pre-production, production</a:t>
            </a:r>
          </a:p>
          <a:p>
            <a:pPr marL="0" indent="0">
              <a:buNone/>
            </a:pPr>
            <a:r>
              <a:rPr lang="en-US" sz="1800" dirty="0" smtClean="0">
                <a:cs typeface="Georgia" pitchFamily="18" charset="0"/>
              </a:rPr>
              <a:t> </a:t>
            </a:r>
          </a:p>
          <a:p>
            <a:r>
              <a:rPr lang="en-US" sz="1800" dirty="0" smtClean="0">
                <a:cs typeface="Georgia" pitchFamily="18" charset="0"/>
              </a:rPr>
              <a:t>MD</a:t>
            </a:r>
          </a:p>
          <a:p>
            <a:pPr lvl="1"/>
            <a:r>
              <a:rPr lang="en-US" sz="1800" dirty="0" smtClean="0">
                <a:cs typeface="Georgia" pitchFamily="18" charset="0"/>
              </a:rPr>
              <a:t>Began development of first application to be released in first increment </a:t>
            </a:r>
          </a:p>
          <a:p>
            <a:pPr lvl="1"/>
            <a:r>
              <a:rPr lang="en-US" sz="1800" dirty="0" smtClean="0">
                <a:cs typeface="Georgia" pitchFamily="18" charset="0"/>
              </a:rPr>
              <a:t>Clarifying requirements and refining scope for 2</a:t>
            </a:r>
            <a:r>
              <a:rPr lang="en-US" sz="1800" baseline="30000" dirty="0" smtClean="0">
                <a:cs typeface="Georgia" pitchFamily="18" charset="0"/>
              </a:rPr>
              <a:t>nd</a:t>
            </a:r>
            <a:r>
              <a:rPr lang="en-US" sz="1800" dirty="0" smtClean="0">
                <a:cs typeface="Georgia" pitchFamily="18" charset="0"/>
              </a:rPr>
              <a:t> application; also planned for release in first increment</a:t>
            </a:r>
          </a:p>
          <a:p>
            <a:pPr lvl="1"/>
            <a:r>
              <a:rPr lang="en-US" sz="1800" dirty="0" smtClean="0">
                <a:cs typeface="Georgia" pitchFamily="18" charset="0"/>
              </a:rPr>
              <a:t>Establishing request and prioritization process for apps </a:t>
            </a:r>
            <a:r>
              <a:rPr lang="en-US" sz="1800" dirty="0">
                <a:cs typeface="Georgia" pitchFamily="18" charset="0"/>
              </a:rPr>
              <a:t>to be developed </a:t>
            </a:r>
            <a:r>
              <a:rPr lang="en-US" sz="1800" dirty="0" smtClean="0">
                <a:cs typeface="Georgia" pitchFamily="18" charset="0"/>
              </a:rPr>
              <a:t>in </a:t>
            </a:r>
            <a:r>
              <a:rPr lang="en-US" sz="1800" dirty="0">
                <a:cs typeface="Georgia" pitchFamily="18" charset="0"/>
              </a:rPr>
              <a:t>future </a:t>
            </a:r>
            <a:r>
              <a:rPr lang="en-US" sz="1800" dirty="0" smtClean="0">
                <a:cs typeface="Georgia" pitchFamily="18" charset="0"/>
              </a:rPr>
              <a:t>increments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eorgia" pitchFamily="18" charset="0"/>
                <a:cs typeface="Georgia" pitchFamily="18" charset="0"/>
              </a:rPr>
              <a:t>Operations Related to the Vendor Community (Who will be using the product)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308B5E-7244-4AA8-A850-F576DF88A95C}" type="slidenum">
              <a:rPr lang="en-US" smtClean="0">
                <a:solidFill>
                  <a:srgbClr val="898989"/>
                </a:solidFill>
                <a:latin typeface="Georgia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dirty="0" smtClean="0">
              <a:solidFill>
                <a:srgbClr val="898989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9220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24050"/>
            <a:ext cx="7086600" cy="4202113"/>
          </a:xfrm>
        </p:spPr>
        <p:txBody>
          <a:bodyPr/>
          <a:lstStyle/>
          <a:p>
            <a:r>
              <a:rPr lang="en-US" sz="2000" dirty="0" smtClean="0">
                <a:cs typeface="Georgia" pitchFamily="18" charset="0"/>
              </a:rPr>
              <a:t>Veterans</a:t>
            </a:r>
          </a:p>
          <a:p>
            <a:endParaRPr lang="en-US" sz="2000" dirty="0" smtClean="0">
              <a:cs typeface="Georgia" pitchFamily="18" charset="0"/>
            </a:endParaRPr>
          </a:p>
          <a:p>
            <a:r>
              <a:rPr lang="en-US" sz="2000" dirty="0" smtClean="0">
                <a:cs typeface="Georgia" pitchFamily="18" charset="0"/>
              </a:rPr>
              <a:t>Providers</a:t>
            </a:r>
          </a:p>
          <a:p>
            <a:endParaRPr lang="en-US" sz="2000" dirty="0" smtClean="0">
              <a:cs typeface="Georgia" pitchFamily="18" charset="0"/>
            </a:endParaRPr>
          </a:p>
          <a:p>
            <a:r>
              <a:rPr lang="en-US" sz="2000" dirty="0" smtClean="0">
                <a:cs typeface="Georgia" pitchFamily="18" charset="0"/>
              </a:rPr>
              <a:t>Caregivers</a:t>
            </a:r>
          </a:p>
          <a:p>
            <a:endParaRPr lang="en-US" sz="2000" dirty="0" smtClean="0">
              <a:cs typeface="Georgia" pitchFamily="18" charset="0"/>
            </a:endParaRPr>
          </a:p>
          <a:p>
            <a:r>
              <a:rPr lang="en-US" sz="2000" dirty="0" smtClean="0">
                <a:cs typeface="Georgia" pitchFamily="18" charset="0"/>
              </a:rPr>
              <a:t>VA Staff Members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ctrTitle"/>
          </p:nvPr>
        </p:nvSpPr>
        <p:spPr>
          <a:xfrm>
            <a:off x="338138" y="4070350"/>
            <a:ext cx="7772400" cy="730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Questions and Comments can be addressed this afternoon during the Q&amp;A Session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874A9304602E4CB0DFEA5A93B63807" ma:contentTypeVersion="0" ma:contentTypeDescription="Create a new document." ma:contentTypeScope="" ma:versionID="c83f35ca1e9ba3de921411872d41af9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779CE0A-272A-46B6-B645-265A896D0D61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0B7133-103A-4203-95D6-EEC43B93F70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DEFA723B-BD1D-4E39-ABDE-AD8F39767B5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98487B9-51AE-4A59-837F-53C8C86ABE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4185</TotalTime>
  <Words>605</Words>
  <Application>Microsoft Office PowerPoint</Application>
  <PresentationFormat>On-screen Show (4:3)</PresentationFormat>
  <Paragraphs>109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1_Office Theme</vt:lpstr>
      <vt:lpstr>New Models of Care (NMOC) Mobile Applications </vt:lpstr>
      <vt:lpstr>Program Description</vt:lpstr>
      <vt:lpstr>Current Projects (What we are doing)</vt:lpstr>
      <vt:lpstr>Mobile Application Environment (MAE)</vt:lpstr>
      <vt:lpstr>Mobile Device Manager (MDM)</vt:lpstr>
      <vt:lpstr>Current Projects (What we are doing)</vt:lpstr>
      <vt:lpstr>Technologies Utilized/ Capabilities Delivered</vt:lpstr>
      <vt:lpstr>Accomplishments to Date</vt:lpstr>
      <vt:lpstr>Operations Related to the Vendor Community (Who will be using the product)</vt:lpstr>
      <vt:lpstr>Questions and Comments can be addressed this afternoon during the Q&amp;A Session</vt:lpstr>
    </vt:vector>
  </TitlesOfParts>
  <Company>Department of Veterans Affairs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Sub-Initiative</dc:title>
  <dc:creator>LocalUser</dc:creator>
  <cp:lastModifiedBy>Windows User</cp:lastModifiedBy>
  <cp:revision>121</cp:revision>
  <dcterms:created xsi:type="dcterms:W3CDTF">2011-01-18T17:46:26Z</dcterms:created>
  <dcterms:modified xsi:type="dcterms:W3CDTF">2012-12-03T20:32:46Z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 Initiative Name">
    <vt:lpwstr>New Models Master</vt:lpwstr>
  </property>
  <property fmtid="{D5CDD505-2E9C-101B-9397-08002B2CF9AE}" pid="3" name="ContentType">
    <vt:lpwstr>Document</vt:lpwstr>
  </property>
</Properties>
</file>