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94" r:id="rId2"/>
    <p:sldId id="284" r:id="rId3"/>
    <p:sldId id="285" r:id="rId4"/>
    <p:sldId id="286" r:id="rId5"/>
    <p:sldId id="292" r:id="rId6"/>
    <p:sldId id="291" r:id="rId7"/>
    <p:sldId id="296" r:id="rId8"/>
    <p:sldId id="278" r:id="rId9"/>
    <p:sldId id="262" r:id="rId10"/>
    <p:sldId id="259" r:id="rId11"/>
    <p:sldId id="261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9" r:id="rId21"/>
    <p:sldId id="273" r:id="rId22"/>
    <p:sldId id="274" r:id="rId23"/>
    <p:sldId id="275" r:id="rId24"/>
    <p:sldId id="27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547" autoAdjust="0"/>
  </p:normalViewPr>
  <p:slideViewPr>
    <p:cSldViewPr>
      <p:cViewPr varScale="1">
        <p:scale>
          <a:sx n="55" d="100"/>
          <a:sy n="55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7543B-5E0A-44C2-B869-685D3F30BC4A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1D7A7-E8FB-4722-95D8-1A56A99D3A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4771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9D54A2-2022-484B-B4B8-73BAB8A7692D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6F71D6-EE2B-4A57-B2AF-DDCCBBF31A16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EC0AD27-D4D9-464D-857A-351F3D0A5984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C9B8-78DB-46B5-ADEB-4B4D73050D8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3FFB-B441-4F7A-9DA0-88C6096126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136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C9B8-78DB-46B5-ADEB-4B4D73050D8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3FFB-B441-4F7A-9DA0-88C6096126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414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C9B8-78DB-46B5-ADEB-4B4D73050D8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3FFB-B441-4F7A-9DA0-88C6096126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566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C9B8-78DB-46B5-ADEB-4B4D73050D8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3FFB-B441-4F7A-9DA0-88C6096126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135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C9B8-78DB-46B5-ADEB-4B4D73050D8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3FFB-B441-4F7A-9DA0-88C6096126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9992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C9B8-78DB-46B5-ADEB-4B4D73050D8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3FFB-B441-4F7A-9DA0-88C6096126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817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C9B8-78DB-46B5-ADEB-4B4D73050D8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3FFB-B441-4F7A-9DA0-88C6096126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9194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C9B8-78DB-46B5-ADEB-4B4D73050D8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3FFB-B441-4F7A-9DA0-88C6096126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4945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C9B8-78DB-46B5-ADEB-4B4D73050D8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3FFB-B441-4F7A-9DA0-88C6096126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2795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C9B8-78DB-46B5-ADEB-4B4D73050D8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3FFB-B441-4F7A-9DA0-88C6096126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711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C9B8-78DB-46B5-ADEB-4B4D73050D8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3FFB-B441-4F7A-9DA0-88C6096126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1648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6C9B8-78DB-46B5-ADEB-4B4D73050D8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53FFB-B441-4F7A-9DA0-88C6096126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2564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vip.vetbiz.gov/Public/QuickHelp/Generic.aspx?HelpArticleID=9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bo.gov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karen.smith3@va.gov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dirty="0">
                <a:latin typeface="+mn-lt"/>
                <a:cs typeface="Times New Roman" pitchFamily="18" charset="0"/>
              </a:rPr>
              <a:t>Department of Veterans Affairs </a:t>
            </a:r>
            <a:r>
              <a:rPr lang="en-US" sz="3200" dirty="0">
                <a:latin typeface="+mn-lt"/>
                <a:cs typeface="Times New Roman" pitchFamily="18" charset="0"/>
              </a:rPr>
              <a:t/>
            </a:r>
            <a:br>
              <a:rPr lang="en-US" sz="3200" dirty="0">
                <a:latin typeface="+mn-lt"/>
                <a:cs typeface="Times New Roman" pitchFamily="18" charset="0"/>
              </a:rPr>
            </a:br>
            <a:r>
              <a:rPr lang="en-US" sz="3200" b="1" dirty="0">
                <a:latin typeface="+mn-lt"/>
                <a:cs typeface="Times New Roman" pitchFamily="18" charset="0"/>
              </a:rPr>
              <a:t>Network Contracting Office (NCO) 21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pic>
        <p:nvPicPr>
          <p:cNvPr id="12" name="Content Placeholder 11" descr="Department_of_Veterans_Affairs-logo-98F1390759-seeklogo_com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71800" y="1676400"/>
            <a:ext cx="2743200" cy="2362200"/>
          </a:xfrm>
          <a:prstGeom prst="ellipse">
            <a:avLst/>
          </a:prstGeom>
          <a:ln w="190500" cap="rnd">
            <a:solidFill>
              <a:srgbClr val="C8C6BD"/>
            </a:solidFill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052" name="TextBox 12"/>
          <p:cNvSpPr txBox="1">
            <a:spLocks noChangeArrowheads="1"/>
          </p:cNvSpPr>
          <p:nvPr/>
        </p:nvSpPr>
        <p:spPr bwMode="auto">
          <a:xfrm>
            <a:off x="457200" y="4343400"/>
            <a:ext cx="83820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  <a:cs typeface="Times New Roman" pitchFamily="18" charset="0"/>
              </a:rPr>
              <a:t>Construction Seal Bid – </a:t>
            </a: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VA261-13-B-0474</a:t>
            </a:r>
            <a:endParaRPr lang="en-US" sz="1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2400" dirty="0">
                <a:latin typeface="Calibri" pitchFamily="34" charset="0"/>
                <a:cs typeface="Times New Roman" pitchFamily="18" charset="0"/>
              </a:rPr>
              <a:t>Pre-Proposal Conference for </a:t>
            </a: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 the Repair Bldg. 1, 3,5,7, </a:t>
            </a: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&amp; 210</a:t>
            </a:r>
            <a:endParaRPr lang="en-US" sz="24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2400" dirty="0">
                <a:latin typeface="Calibri" pitchFamily="34" charset="0"/>
                <a:cs typeface="Times New Roman" pitchFamily="18" charset="0"/>
              </a:rPr>
              <a:t>January </a:t>
            </a: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29, </a:t>
            </a:r>
            <a:r>
              <a:rPr lang="en-US" sz="2400" dirty="0">
                <a:latin typeface="Calibri" pitchFamily="34" charset="0"/>
                <a:cs typeface="Times New Roman" pitchFamily="18" charset="0"/>
              </a:rPr>
              <a:t>2013</a:t>
            </a:r>
          </a:p>
          <a:p>
            <a:pPr algn="ctr" eaLnBrk="0" hangingPunct="0"/>
            <a:r>
              <a:rPr lang="en-US" sz="2400" dirty="0">
                <a:latin typeface="Calibri" pitchFamily="34" charset="0"/>
                <a:cs typeface="Times New Roman" pitchFamily="18" charset="0"/>
              </a:rPr>
              <a:t>San Francisco VA Medical Center</a:t>
            </a:r>
          </a:p>
          <a:p>
            <a:pPr algn="ctr" eaLnBrk="0" hangingPunct="0"/>
            <a:r>
              <a:rPr lang="en-US" sz="2400" dirty="0">
                <a:latin typeface="Calibri" pitchFamily="34" charset="0"/>
                <a:cs typeface="Times New Roman" pitchFamily="18" charset="0"/>
              </a:rPr>
              <a:t>Auditorium Bldg 7., Room 112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/>
              <a:t>INTRODUCTIONS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marL="319088" indent="-319088" eaLnBrk="1" hangingPunct="1">
              <a:buFont typeface="Arial" charset="0"/>
              <a:buNone/>
            </a:pPr>
            <a:r>
              <a:rPr lang="en-US" sz="4000" dirty="0" smtClean="0"/>
              <a:t>VA REPRESENTATIVES:</a:t>
            </a:r>
          </a:p>
          <a:p>
            <a:pPr marL="319088" indent="-319088" eaLnBrk="1" hangingPunct="1">
              <a:buFont typeface="Arial" charset="0"/>
              <a:buNone/>
            </a:pPr>
            <a:r>
              <a:rPr lang="en-US" sz="3000" dirty="0" smtClean="0"/>
              <a:t>Contracting Officer:  Karen Smith</a:t>
            </a:r>
          </a:p>
          <a:p>
            <a:pPr marL="319088" indent="-319088" eaLnBrk="1" hangingPunct="1">
              <a:buFont typeface="Arial" charset="0"/>
              <a:buNone/>
            </a:pPr>
            <a:r>
              <a:rPr lang="en-US" sz="3000" dirty="0" smtClean="0"/>
              <a:t>Engineer:  Joseph Wong </a:t>
            </a:r>
          </a:p>
          <a:p>
            <a:pPr marL="319088" indent="-319088" eaLnBrk="1" hangingPunct="1">
              <a:buFont typeface="Arial" charset="0"/>
              <a:buNone/>
            </a:pPr>
            <a:endParaRPr lang="en-US" dirty="0" smtClean="0"/>
          </a:p>
          <a:p>
            <a:pPr marL="319088" indent="-319088" eaLnBrk="1" hangingPunct="1">
              <a:buFont typeface="Arial" charset="0"/>
              <a:buNone/>
            </a:pPr>
            <a:r>
              <a:rPr lang="en-US" dirty="0" smtClean="0"/>
              <a:t>	</a:t>
            </a:r>
            <a:r>
              <a:rPr lang="en-US" b="1" dirty="0" smtClean="0"/>
              <a:t>Your point of contact for all correspondence:  karen.smith3@va.gov</a:t>
            </a:r>
            <a:endParaRPr lang="en-US" sz="35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/>
              <a:t>SOLICITATION OVERVIEW – SF 1442</a:t>
            </a:r>
            <a:endParaRPr 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100% Set Aside for Service Disabled Veteran Owned Small Businesses</a:t>
            </a:r>
            <a:r>
              <a:rPr lang="en-US" b="1" dirty="0" smtClean="0"/>
              <a:t>- General Contractor only</a:t>
            </a:r>
            <a:r>
              <a:rPr lang="en-US" dirty="0" smtClean="0"/>
              <a:t>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FBO is the only authorized website for bid info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All offerors shall be registered in both </a:t>
            </a:r>
            <a:r>
              <a:rPr lang="en-US" dirty="0" smtClean="0"/>
              <a:t>SAM </a:t>
            </a:r>
            <a:r>
              <a:rPr lang="en-US" u="sng" dirty="0" smtClean="0">
                <a:solidFill>
                  <a:srgbClr val="FF0000"/>
                </a:solidFill>
              </a:rPr>
              <a:t>www.sam.gov</a:t>
            </a:r>
            <a:r>
              <a:rPr lang="en-US" dirty="0" smtClean="0"/>
              <a:t>  </a:t>
            </a:r>
            <a:r>
              <a:rPr lang="en-US" dirty="0" smtClean="0"/>
              <a:t>&amp; VetBiz </a:t>
            </a:r>
            <a:r>
              <a:rPr lang="en-US" u="sng" dirty="0" smtClean="0">
                <a:solidFill>
                  <a:srgbClr val="FF0000"/>
                </a:solidFill>
              </a:rPr>
              <a:t>http://vip.vetbiz.gov</a:t>
            </a:r>
            <a:endParaRPr lang="en-US" dirty="0" smtClean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Offer will be verified that it is an SDVOSB Concern listed as verified in the </a:t>
            </a:r>
            <a:r>
              <a:rPr lang="en-US" dirty="0" err="1" smtClean="0"/>
              <a:t>VetBiz</a:t>
            </a:r>
            <a:r>
              <a:rPr lang="en-US" dirty="0" smtClean="0"/>
              <a:t> Database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Certified SDVOSB Defined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229600" cy="4906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Offerors must be Center for Veterans Enterprise (CVE) verified via VetBiz at time of offer.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CVE Logo in VIP website constitutes verification.</a:t>
            </a:r>
          </a:p>
        </p:txBody>
      </p:sp>
      <p:pic>
        <p:nvPicPr>
          <p:cNvPr id="6146" name="Picture 2" descr="Verified SDVOSB">
            <a:hlinkClick r:id="rId2" tooltip="Verified SDVOSB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429000"/>
            <a:ext cx="32004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PERIOD OF PERFORMANCE (POP)/SPECIFICATIONS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dirty="0" smtClean="0"/>
              <a:t>360 calendars days</a:t>
            </a:r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 </a:t>
            </a:r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Specifications are included as attachments to solicitation: </a:t>
            </a:r>
            <a:r>
              <a:rPr lang="en-US" dirty="0" smtClean="0">
                <a:solidFill>
                  <a:srgbClr val="FF0000"/>
                </a:solidFill>
                <a:hlinkClick r:id="rId2"/>
              </a:rPr>
              <a:t>www.fbo.gov</a:t>
            </a: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Magnitude of this project:  between </a:t>
            </a:r>
            <a:r>
              <a:rPr lang="en-US" dirty="0" smtClean="0"/>
              <a:t>$</a:t>
            </a:r>
            <a:r>
              <a:rPr lang="en-US" dirty="0" smtClean="0"/>
              <a:t>50</a:t>
            </a:r>
            <a:r>
              <a:rPr lang="en-US" dirty="0" smtClean="0"/>
              <a:t>0,000.00 </a:t>
            </a:r>
            <a:r>
              <a:rPr lang="en-US" dirty="0" smtClean="0"/>
              <a:t>and $1,000,000.00</a:t>
            </a:r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BID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Bid must include:</a:t>
            </a:r>
          </a:p>
          <a:p>
            <a:r>
              <a:rPr lang="en-US" smtClean="0"/>
              <a:t>Signed SF 1442 with bid amount</a:t>
            </a:r>
          </a:p>
          <a:p>
            <a:r>
              <a:rPr lang="en-US" smtClean="0"/>
              <a:t>Signed Amendments or acknowledge of the amendments on page 2 of the SF 1442</a:t>
            </a:r>
          </a:p>
          <a:p>
            <a:r>
              <a:rPr lang="en-US" smtClean="0"/>
              <a:t>Bid bonds</a:t>
            </a:r>
          </a:p>
          <a:p>
            <a:r>
              <a:rPr lang="en-US" smtClean="0"/>
              <a:t>Company name and Dunn’s number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/>
              <a:t>TECHNICAL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 fontScale="6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500" dirty="0" smtClean="0"/>
              <a:t>Submit all solicitation questions in writing – Send questions related to the solicitation documents to my email address </a:t>
            </a:r>
            <a:r>
              <a:rPr lang="en-US" sz="4500" dirty="0" smtClean="0">
                <a:solidFill>
                  <a:srgbClr val="FF0000"/>
                </a:solidFill>
                <a:hlinkClick r:id="rId3"/>
              </a:rPr>
              <a:t>karen.smith3@va.gov</a:t>
            </a:r>
            <a:r>
              <a:rPr lang="en-US" sz="4500" dirty="0" smtClean="0">
                <a:solidFill>
                  <a:srgbClr val="FF0000"/>
                </a:solidFill>
              </a:rPr>
              <a:t> </a:t>
            </a:r>
            <a:r>
              <a:rPr lang="en-US" sz="4500" dirty="0" smtClean="0"/>
              <a:t>via an RFI. </a:t>
            </a:r>
            <a:r>
              <a:rPr lang="en-US" sz="4500" b="1" u="sng" dirty="0" smtClean="0"/>
              <a:t>Submit in a Word Document or in the body of email</a:t>
            </a:r>
            <a:endParaRPr lang="en-US" sz="45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500" dirty="0" smtClean="0"/>
              <a:t> 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5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500" dirty="0" smtClean="0"/>
              <a:t>Cutoff date for questions will be February 6, 2013 11:00 am Local Time- no further questions will be accepted unless noted in an amendment.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500" dirty="0" smtClean="0"/>
              <a:t> </a:t>
            </a:r>
          </a:p>
          <a:p>
            <a:pPr marL="320040" indent="-320040">
              <a:defRPr/>
            </a:pPr>
            <a:r>
              <a:rPr lang="en-US" sz="3500" dirty="0" smtClean="0"/>
              <a:t>Responses will be obtained and issued by amendment on February 8, 2012.</a:t>
            </a:r>
            <a:endParaRPr lang="en-US" sz="350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5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1219200"/>
            <a:ext cx="5181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/>
              <a:t> IFB:  VA261-13-B-0474</a:t>
            </a:r>
            <a:endParaRPr lang="en-US" sz="4400" dirty="0"/>
          </a:p>
        </p:txBody>
      </p:sp>
      <p:sp>
        <p:nvSpPr>
          <p:cNvPr id="5" name="Rectangle 4"/>
          <p:cNvSpPr/>
          <p:nvPr/>
        </p:nvSpPr>
        <p:spPr>
          <a:xfrm>
            <a:off x="843094" y="2536448"/>
            <a:ext cx="769130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/>
              <a:t>Repair and Paint Exterior</a:t>
            </a:r>
          </a:p>
          <a:p>
            <a:pPr algn="ctr"/>
            <a:r>
              <a:rPr lang="en-US" sz="4400" dirty="0" smtClean="0"/>
              <a:t>Buildings </a:t>
            </a:r>
            <a:r>
              <a:rPr lang="en-US" sz="4400" dirty="0"/>
              <a:t>1, 3, 5, 7, and 210 </a:t>
            </a:r>
          </a:p>
        </p:txBody>
      </p:sp>
    </p:spTree>
    <p:extLst>
      <p:ext uri="{BB962C8B-B14F-4D97-AF65-F5344CB8AC3E}">
        <p14:creationId xmlns:p14="http://schemas.microsoft.com/office/powerpoint/2010/main" xmlns="" val="3056245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38881978"/>
              </p:ext>
            </p:extLst>
          </p:nvPr>
        </p:nvGraphicFramePr>
        <p:xfrm>
          <a:off x="529043" y="304801"/>
          <a:ext cx="8233957" cy="6362800"/>
        </p:xfrm>
        <a:graphic>
          <a:graphicData uri="http://schemas.openxmlformats.org/presentationml/2006/ole">
            <p:oleObj spid="_x0000_s2062" name="Acrobat Document" r:id="rId3" imgW="10068120" imgH="7767000" progId="AcroExch.Document.7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10869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00200"/>
            <a:ext cx="7315200" cy="452596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Concrete </a:t>
            </a:r>
            <a:r>
              <a:rPr lang="en-US" dirty="0" smtClean="0"/>
              <a:t>Spalls</a:t>
            </a:r>
          </a:p>
          <a:p>
            <a:pPr>
              <a:spcAft>
                <a:spcPts val="600"/>
              </a:spcAft>
            </a:pPr>
            <a:r>
              <a:rPr lang="en-US" dirty="0"/>
              <a:t>Loose and Missing Terra Cotta Mortar </a:t>
            </a:r>
            <a:r>
              <a:rPr lang="en-US" dirty="0" smtClean="0"/>
              <a:t>Joints</a:t>
            </a:r>
          </a:p>
          <a:p>
            <a:pPr>
              <a:spcAft>
                <a:spcPts val="600"/>
              </a:spcAft>
            </a:pPr>
            <a:r>
              <a:rPr lang="en-US" dirty="0"/>
              <a:t>Cracked Plaster and Cracked </a:t>
            </a:r>
            <a:r>
              <a:rPr lang="en-US" dirty="0" smtClean="0"/>
              <a:t>Stucco</a:t>
            </a:r>
          </a:p>
          <a:p>
            <a:pPr>
              <a:spcAft>
                <a:spcPts val="600"/>
              </a:spcAft>
            </a:pPr>
            <a:r>
              <a:rPr lang="en-US" dirty="0"/>
              <a:t>Rusted Shelf </a:t>
            </a:r>
            <a:r>
              <a:rPr lang="en-US" dirty="0" smtClean="0"/>
              <a:t>Angles</a:t>
            </a:r>
          </a:p>
          <a:p>
            <a:pPr>
              <a:spcAft>
                <a:spcPts val="600"/>
              </a:spcAft>
            </a:pPr>
            <a:r>
              <a:rPr lang="en-US" dirty="0"/>
              <a:t>Organic </a:t>
            </a:r>
            <a:r>
              <a:rPr lang="en-US" dirty="0" smtClean="0"/>
              <a:t>Growth</a:t>
            </a:r>
          </a:p>
          <a:p>
            <a:pPr>
              <a:spcAft>
                <a:spcPts val="600"/>
              </a:spcAft>
            </a:pPr>
            <a:r>
              <a:rPr lang="en-US" dirty="0"/>
              <a:t>Peeling Paint </a:t>
            </a:r>
          </a:p>
        </p:txBody>
      </p:sp>
    </p:spTree>
    <p:extLst>
      <p:ext uri="{BB962C8B-B14F-4D97-AF65-F5344CB8AC3E}">
        <p14:creationId xmlns:p14="http://schemas.microsoft.com/office/powerpoint/2010/main" xmlns="" val="3737920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0160" y="960120"/>
            <a:ext cx="6583680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1099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0160" y="960120"/>
            <a:ext cx="6583680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0525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0160" y="960120"/>
            <a:ext cx="6583680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2242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0160" y="960120"/>
            <a:ext cx="6583680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314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03120" y="137160"/>
            <a:ext cx="4937760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780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03120" y="137160"/>
            <a:ext cx="4937760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0299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0160" y="960120"/>
            <a:ext cx="6583680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1684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0160" y="960120"/>
            <a:ext cx="6583680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6062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0160" y="960120"/>
            <a:ext cx="6583680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108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0160" y="960120"/>
            <a:ext cx="6583680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6061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762000"/>
            <a:ext cx="7543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No parking spaces around the building will be temporarily eliminated at the time the contractor performs his </a:t>
            </a:r>
            <a:r>
              <a:rPr lang="en-US" sz="3600" dirty="0" smtClean="0"/>
              <a:t>work.  </a:t>
            </a:r>
          </a:p>
          <a:p>
            <a:endParaRPr lang="en-US" sz="3600" dirty="0" smtClean="0"/>
          </a:p>
          <a:p>
            <a:r>
              <a:rPr lang="en-US" sz="3600" dirty="0" smtClean="0"/>
              <a:t>Protect </a:t>
            </a:r>
            <a:r>
              <a:rPr lang="en-US" sz="3600" dirty="0"/>
              <a:t>the surround landscaping, buildings, and most importantly the cars that will be parked near the buildings. </a:t>
            </a:r>
            <a:r>
              <a:rPr lang="en-US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5216716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8200"/>
            <a:ext cx="8153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cap="all" dirty="0"/>
              <a:t>1.6 OPERATIONS AND STORAGE AREAS </a:t>
            </a:r>
          </a:p>
          <a:p>
            <a:endParaRPr lang="en-US" sz="2800" i="1" dirty="0" smtClean="0"/>
          </a:p>
          <a:p>
            <a:r>
              <a:rPr lang="en-US" sz="2800" i="1" dirty="0" smtClean="0"/>
              <a:t>Only </a:t>
            </a:r>
            <a:r>
              <a:rPr lang="en-US" sz="2800" i="1" dirty="0"/>
              <a:t>the area on both sides of the concrete staircase entering Building 1 from its east entrance can be used for </a:t>
            </a:r>
            <a:r>
              <a:rPr lang="en-US" sz="2800" b="1" i="1" dirty="0"/>
              <a:t>temporary</a:t>
            </a:r>
            <a:r>
              <a:rPr lang="en-US" sz="2800" i="1" dirty="0"/>
              <a:t> staging to perform the </a:t>
            </a:r>
            <a:r>
              <a:rPr lang="en-US" sz="2800" i="1" dirty="0" smtClean="0"/>
              <a:t>work.  </a:t>
            </a:r>
          </a:p>
          <a:p>
            <a:endParaRPr lang="en-US" sz="2800" i="1" dirty="0"/>
          </a:p>
          <a:p>
            <a:r>
              <a:rPr lang="en-US" sz="2800" i="1" dirty="0" smtClean="0"/>
              <a:t>When permitted, limit </a:t>
            </a:r>
            <a:r>
              <a:rPr lang="en-US" sz="2800" i="1" dirty="0"/>
              <a:t>the size of this staging area to no more than 8 feet from the base of Building 1 and the staircase. </a:t>
            </a:r>
            <a:r>
              <a:rPr lang="en-US" sz="2800" i="1" dirty="0" smtClean="0"/>
              <a:t>Chain </a:t>
            </a:r>
            <a:r>
              <a:rPr lang="en-US" sz="2800" i="1" dirty="0"/>
              <a:t>link fenced in with green vinyl inserts to shield the area from </a:t>
            </a:r>
            <a:r>
              <a:rPr lang="en-US" sz="2800" i="1" dirty="0" smtClean="0"/>
              <a:t>view</a:t>
            </a:r>
            <a:r>
              <a:rPr lang="en-US" sz="2800" i="1" dirty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8022365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832338"/>
            <a:ext cx="8229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At </a:t>
            </a:r>
            <a:r>
              <a:rPr lang="en-US" sz="3200" dirty="0"/>
              <a:t>the end of the project restore the lawn to its original condition including </a:t>
            </a:r>
            <a:r>
              <a:rPr lang="en-US" sz="3200" dirty="0" smtClean="0"/>
              <a:t>reinstallation.</a:t>
            </a:r>
          </a:p>
          <a:p>
            <a:endParaRPr lang="en-US" sz="3200" dirty="0"/>
          </a:p>
          <a:p>
            <a:r>
              <a:rPr lang="en-US" sz="3200" dirty="0" smtClean="0"/>
              <a:t>ACTION - Take dated pictures to document the existing conditions (such as the landscaping around each building) just before start of work.  Submit one set to the COR on a CD for proof.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136637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0985" y="1219200"/>
            <a:ext cx="8229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There will be no parking space on site available to the contractor for </a:t>
            </a:r>
            <a:r>
              <a:rPr lang="en-US" sz="3200" dirty="0" smtClean="0"/>
              <a:t>staging (except mentioned in slide, </a:t>
            </a:r>
            <a:r>
              <a:rPr lang="en-US" sz="3200" dirty="0"/>
              <a:t>container, debris box, or any contractor motor vehicle used for personal or business or construction.  </a:t>
            </a:r>
            <a:endParaRPr lang="en-US" sz="3200" dirty="0" smtClean="0"/>
          </a:p>
          <a:p>
            <a:endParaRPr lang="en-US" sz="3200" dirty="0"/>
          </a:p>
          <a:p>
            <a:r>
              <a:rPr lang="en-US" sz="3200" dirty="0" smtClean="0"/>
              <a:t>Vehicle </a:t>
            </a:r>
            <a:r>
              <a:rPr lang="en-US" sz="3200" dirty="0"/>
              <a:t>parking is not allowed on any part of SFVA site, during the day or </a:t>
            </a:r>
            <a:r>
              <a:rPr lang="en-US" sz="3200" dirty="0" smtClean="0"/>
              <a:t>overnight.</a:t>
            </a:r>
          </a:p>
          <a:p>
            <a:endParaRPr lang="en-US" sz="3200" dirty="0"/>
          </a:p>
          <a:p>
            <a:pPr algn="ctr"/>
            <a:r>
              <a:rPr lang="en-US" sz="3200" dirty="0" smtClean="0"/>
              <a:t>(END)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875985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533</Words>
  <Application>Microsoft Office PowerPoint</Application>
  <PresentationFormat>On-screen Show (4:3)</PresentationFormat>
  <Paragraphs>70</Paragraphs>
  <Slides>24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Acrobat Document</vt:lpstr>
      <vt:lpstr>Department of Veterans Affairs  Network Contracting Office (NCO) 21</vt:lpstr>
      <vt:lpstr>INTRODUCTIONS</vt:lpstr>
      <vt:lpstr>SOLICITATION OVERVIEW – SF 1442</vt:lpstr>
      <vt:lpstr>Certified SDVOSB Defined</vt:lpstr>
      <vt:lpstr>PERIOD OF PERFORMANCE (POP)/SPECIFICATIONS</vt:lpstr>
      <vt:lpstr>BID</vt:lpstr>
      <vt:lpstr>TECHNICAL QUESTIONS</vt:lpstr>
      <vt:lpstr>Slide 8</vt:lpstr>
      <vt:lpstr>Slide 9</vt:lpstr>
      <vt:lpstr>REPAIRS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Dept. of Veterans Affairs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Wong, Joseph</dc:creator>
  <cp:lastModifiedBy>Department of Veterans Affairs</cp:lastModifiedBy>
  <cp:revision>17</cp:revision>
  <dcterms:created xsi:type="dcterms:W3CDTF">2013-01-24T21:51:56Z</dcterms:created>
  <dcterms:modified xsi:type="dcterms:W3CDTF">2013-01-29T14:59:17Z</dcterms:modified>
</cp:coreProperties>
</file>