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81" r:id="rId3"/>
    <p:sldId id="271" r:id="rId4"/>
    <p:sldId id="291" r:id="rId5"/>
    <p:sldId id="284" r:id="rId6"/>
    <p:sldId id="285" r:id="rId7"/>
    <p:sldId id="289" r:id="rId8"/>
    <p:sldId id="292" r:id="rId9"/>
    <p:sldId id="290" r:id="rId10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30BF0C18-E00F-4F45-99CC-1B8F9F286CBD}" type="datetimeFigureOut">
              <a:rPr lang="en-US" smtClean="0"/>
              <a:pPr/>
              <a:t>7/23/2014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9403AA4E-110A-4BC0-A92C-EF796195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783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E7C73D3-0DA9-48EE-B52B-429171D87759}" type="slidenum">
              <a:rPr lang="en-US" smtClean="0">
                <a:latin typeface="Arial" pitchFamily="34" charset="0"/>
                <a:cs typeface="Arial" pitchFamily="34" charset="0"/>
              </a:rPr>
              <a:pPr/>
              <a:t>2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316D355-2DD0-4CF4-9DE2-E2760CC66436}" type="slidenum">
              <a:rPr lang="en-US" smtClean="0">
                <a:latin typeface="Arial" pitchFamily="34" charset="0"/>
                <a:cs typeface="Arial" pitchFamily="34" charset="0"/>
              </a:rPr>
              <a:pPr/>
              <a:t>4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BAEA605-FDF8-433B-8EB4-B6B33BBED7D2}" type="slidenum">
              <a:rPr lang="en-US" smtClean="0">
                <a:latin typeface="Arial" pitchFamily="34" charset="0"/>
                <a:cs typeface="Arial" pitchFamily="34" charset="0"/>
              </a:rPr>
              <a:pPr/>
              <a:t>5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8E7A5CA-79DE-487A-8272-D0F2C7CA5F80}" type="slidenum">
              <a:rPr lang="en-US" smtClean="0">
                <a:latin typeface="Arial" pitchFamily="34" charset="0"/>
                <a:cs typeface="Arial" pitchFamily="34" charset="0"/>
              </a:rPr>
              <a:pPr/>
              <a:t>6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50FB84C-393A-44A7-9DE0-DCAE30AC0B67}" type="slidenum">
              <a:rPr lang="en-US" smtClean="0">
                <a:latin typeface="Arial" pitchFamily="34" charset="0"/>
                <a:cs typeface="Arial" pitchFamily="34" charset="0"/>
              </a:rPr>
              <a:pPr/>
              <a:t>7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50FB84C-393A-44A7-9DE0-DCAE30AC0B67}" type="slidenum">
              <a:rPr lang="en-US" smtClean="0">
                <a:latin typeface="Arial" pitchFamily="34" charset="0"/>
                <a:cs typeface="Arial" pitchFamily="34" charset="0"/>
              </a:rPr>
              <a:pPr/>
              <a:t>8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dirty="0"/>
              <a:t>Module 4 2008</a:t>
            </a:r>
          </a:p>
        </p:txBody>
      </p:sp>
      <p:sp>
        <p:nvSpPr>
          <p:cNvPr id="296962" name="Rectangle 7"/>
          <p:cNvSpPr txBox="1">
            <a:spLocks noGrp="1" noChangeArrowheads="1"/>
          </p:cNvSpPr>
          <p:nvPr/>
        </p:nvSpPr>
        <p:spPr bwMode="auto">
          <a:xfrm>
            <a:off x="3978813" y="8845214"/>
            <a:ext cx="3044288" cy="46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303" tIns="46652" rIns="93303" bIns="46652" anchor="b"/>
          <a:lstStyle/>
          <a:p>
            <a:pPr algn="r" defTabSz="933935"/>
            <a:fld id="{8EFC252A-6059-408A-8A80-A57F12D6643C}" type="slidenum">
              <a:rPr lang="en-US" sz="1200">
                <a:latin typeface="Tahoma" pitchFamily="34" charset="0"/>
              </a:rPr>
              <a:pPr algn="r" defTabSz="933935"/>
              <a:t>9</a:t>
            </a:fld>
            <a:endParaRPr lang="en-US" sz="1200" dirty="0">
              <a:latin typeface="Tahoma" pitchFamily="34" charset="0"/>
            </a:endParaRPr>
          </a:p>
        </p:txBody>
      </p:sp>
      <p:sp>
        <p:nvSpPr>
          <p:cNvPr id="296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4275" y="698500"/>
            <a:ext cx="4654550" cy="3490913"/>
          </a:xfrm>
          <a:ln cap="flat"/>
        </p:spPr>
      </p:sp>
      <p:sp>
        <p:nvSpPr>
          <p:cNvPr id="2969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3587" tIns="46795" rIns="93587" bIns="46795"/>
          <a:lstStyle/>
          <a:p>
            <a:pPr latinLnBrk="1"/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7/23/2014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7/23/2014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7/23/2014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7/23/2014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7/23/2014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7/23/2014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7/23/2014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7/23/2014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7/23/2014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7/23/2014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7/23/2014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21F0E5-ADDE-46F8-A218-E410B9B40E26}" type="datetimeFigureOut">
              <a:rPr lang="en-US" smtClean="0"/>
              <a:pPr/>
              <a:t>7/23/2014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bo.gov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+mn-lt"/>
                <a:cs typeface="Times New Roman" pitchFamily="18" charset="0"/>
              </a:rPr>
              <a:t>Department of Veterans Affairs </a:t>
            </a:r>
            <a:r>
              <a:rPr lang="en-US" sz="3200" dirty="0">
                <a:latin typeface="+mn-lt"/>
                <a:cs typeface="Times New Roman" pitchFamily="18" charset="0"/>
              </a:rPr>
              <a:t/>
            </a:r>
            <a:br>
              <a:rPr lang="en-US" sz="3200" dirty="0">
                <a:latin typeface="+mn-lt"/>
                <a:cs typeface="Times New Roman" pitchFamily="18" charset="0"/>
              </a:rPr>
            </a:br>
            <a:r>
              <a:rPr lang="en-US" sz="3200" b="1" dirty="0">
                <a:latin typeface="+mn-lt"/>
                <a:cs typeface="Times New Roman" pitchFamily="18" charset="0"/>
              </a:rPr>
              <a:t>Network Contracting Office (NCO) 21</a:t>
            </a:r>
            <a:endParaRPr lang="en-US" dirty="0">
              <a:latin typeface="+mn-lt"/>
              <a:cs typeface="Times New Roman" pitchFamily="18" charset="0"/>
            </a:endParaRPr>
          </a:p>
        </p:txBody>
      </p:sp>
      <p:pic>
        <p:nvPicPr>
          <p:cNvPr id="12" name="Content Placeholder 11" descr="Department_of_Veterans_Affairs-logo-98F1390759-seeklogo_com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71800" y="1676400"/>
            <a:ext cx="2743200" cy="27432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3" name="TextBox 12"/>
          <p:cNvSpPr txBox="1"/>
          <p:nvPr/>
        </p:nvSpPr>
        <p:spPr>
          <a:xfrm>
            <a:off x="457200" y="4805218"/>
            <a:ext cx="838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Improve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Sterile Supply and Biomed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Pre-Solicitation Conference and Site Walk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cs typeface="Times New Roman" pitchFamily="18" charset="0"/>
              </a:rPr>
              <a:t>July 24, 2014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cs typeface="Times New Roman" pitchFamily="18" charset="0"/>
              </a:rPr>
              <a:t>VA Palo Alto Health Care System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INTRODUCTIONS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 rtlCol="0">
            <a:normAutofit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000" dirty="0" smtClean="0"/>
              <a:t>VA REPRESENTATIVES:</a:t>
            </a:r>
          </a:p>
          <a:p>
            <a:pPr marL="320040" indent="-320040" eaLnBrk="1" fontAlgn="auto" hangingPunct="1">
              <a:spcAft>
                <a:spcPts val="0"/>
              </a:spcAft>
              <a:buNone/>
              <a:defRPr/>
            </a:pPr>
            <a:r>
              <a:rPr lang="en-US" sz="3000" dirty="0" smtClean="0"/>
              <a:t>Contracting Officer:  Megan Barr</a:t>
            </a:r>
          </a:p>
          <a:p>
            <a:pPr marL="320040" indent="-320040" eaLnBrk="1" fontAlgn="auto" hangingPunct="1">
              <a:spcAft>
                <a:spcPts val="0"/>
              </a:spcAft>
              <a:buNone/>
              <a:defRPr/>
            </a:pPr>
            <a:endParaRPr lang="en-US" sz="3000" dirty="0"/>
          </a:p>
          <a:p>
            <a:pPr marL="320040" indent="-320040" eaLnBrk="1" fontAlgn="auto" hangingPunct="1">
              <a:spcAft>
                <a:spcPts val="0"/>
              </a:spcAft>
              <a:buNone/>
              <a:defRPr/>
            </a:pPr>
            <a:r>
              <a:rPr lang="en-US" sz="3000" dirty="0" smtClean="0"/>
              <a:t>Contracting Officer Representative: Matt Pechman</a:t>
            </a:r>
            <a:endParaRPr lang="en-US" sz="3000" dirty="0"/>
          </a:p>
          <a:p>
            <a:pPr marL="320040" indent="-320040" eaLnBrk="1" fontAlgn="auto" hangingPunct="1">
              <a:spcAft>
                <a:spcPts val="0"/>
              </a:spcAft>
              <a:buNone/>
              <a:defRPr/>
            </a:pPr>
            <a:endParaRPr lang="en-US" dirty="0" smtClean="0"/>
          </a:p>
          <a:p>
            <a:pPr marL="320040" indent="-32004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	</a:t>
            </a:r>
            <a:r>
              <a:rPr lang="en-US" b="1" dirty="0" smtClean="0"/>
              <a:t>Your point of contact for all correspondence:  </a:t>
            </a:r>
            <a:r>
              <a:rPr lang="en-US" sz="3500" b="1" dirty="0" smtClean="0">
                <a:solidFill>
                  <a:srgbClr val="FF0000"/>
                </a:solidFill>
              </a:rPr>
              <a:t>megan.barr@va.gov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A/E firm sign-in </a:t>
            </a:r>
            <a:r>
              <a:rPr lang="en-US" dirty="0" smtClean="0"/>
              <a:t>sheet</a:t>
            </a:r>
          </a:p>
          <a:p>
            <a:r>
              <a:rPr lang="en-US" dirty="0" smtClean="0"/>
              <a:t>SF 330 Requirements</a:t>
            </a:r>
          </a:p>
          <a:p>
            <a:r>
              <a:rPr lang="en-US" dirty="0" smtClean="0"/>
              <a:t>Scope Overview</a:t>
            </a:r>
          </a:p>
          <a:p>
            <a:r>
              <a:rPr lang="en-US" dirty="0" smtClean="0"/>
              <a:t>Project Site Walk</a:t>
            </a:r>
          </a:p>
          <a:p>
            <a:r>
              <a:rPr lang="en-US" dirty="0" smtClean="0"/>
              <a:t>Q &amp; A - Open Discussion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Set-Aside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This procurement is a total small business set-aside, which applies to the prime A/E firm</a:t>
            </a:r>
            <a:br>
              <a:rPr lang="en-US" dirty="0" smtClean="0"/>
            </a:br>
            <a:endParaRPr lang="en-US" dirty="0" smtClean="0"/>
          </a:p>
          <a:p>
            <a:pPr lvl="0"/>
            <a:r>
              <a:rPr lang="en-US" dirty="0"/>
              <a:t>Small businesses may partner with larger businesses; however we will be focusing heavily on the ostensible contractor </a:t>
            </a:r>
            <a:r>
              <a:rPr lang="en-US" dirty="0" smtClean="0"/>
              <a:t>rule</a:t>
            </a:r>
            <a:endParaRPr lang="en-US" dirty="0"/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8754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5105400"/>
          </a:xfrm>
        </p:spPr>
        <p:txBody>
          <a:bodyPr rtlCol="0">
            <a:normAutofit fontScale="62500" lnSpcReduction="2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500" dirty="0" smtClean="0"/>
              <a:t>Submit all Requests for Information (RFI)s in writing to Megan Barr at </a:t>
            </a:r>
            <a:r>
              <a:rPr lang="en-US" sz="4500" dirty="0" smtClean="0">
                <a:solidFill>
                  <a:srgbClr val="FF0000"/>
                </a:solidFill>
              </a:rPr>
              <a:t>megan.barr@va.gov</a:t>
            </a:r>
            <a:r>
              <a:rPr lang="en-US" sz="4500" dirty="0" smtClean="0"/>
              <a:t>. </a:t>
            </a:r>
            <a:br>
              <a:rPr lang="en-US" sz="4500" dirty="0" smtClean="0"/>
            </a:br>
            <a:r>
              <a:rPr lang="en-US" sz="4500" dirty="0" smtClean="0"/>
              <a:t/>
            </a:r>
            <a:br>
              <a:rPr lang="en-US" sz="4500" dirty="0" smtClean="0"/>
            </a:br>
            <a:r>
              <a:rPr lang="en-US" sz="4500" b="1" u="sng" dirty="0" smtClean="0"/>
              <a:t>Submit in a Word Document or in the body of email</a:t>
            </a:r>
            <a:endParaRPr lang="en-US" sz="4500" dirty="0" smtClean="0"/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500" dirty="0" smtClean="0"/>
              <a:t> 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800" dirty="0" smtClean="0"/>
              <a:t>Responses will be obtained and issued via amendment and posted to </a:t>
            </a:r>
            <a:r>
              <a:rPr lang="en-US" sz="3800" dirty="0" err="1" smtClean="0"/>
              <a:t>FedBizOpps</a:t>
            </a:r>
            <a:endParaRPr lang="en-US" sz="3800" dirty="0" smtClean="0"/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3800" dirty="0" smtClean="0"/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800" dirty="0" smtClean="0"/>
              <a:t>Cutoff date for questions will be </a:t>
            </a:r>
            <a:r>
              <a:rPr lang="en-US" sz="3800" b="1" dirty="0" smtClean="0">
                <a:solidFill>
                  <a:srgbClr val="FF0000"/>
                </a:solidFill>
              </a:rPr>
              <a:t>July 31, 2014, 2PM </a:t>
            </a:r>
            <a:r>
              <a:rPr lang="en-US" sz="3800" dirty="0" smtClean="0"/>
              <a:t>local time</a:t>
            </a:r>
            <a:br>
              <a:rPr lang="en-US" sz="3800" dirty="0" smtClean="0"/>
            </a:br>
            <a:r>
              <a:rPr lang="en-US" sz="3800" dirty="0" smtClean="0"/>
              <a:t> 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800" dirty="0" smtClean="0"/>
              <a:t>Attempts will be made to respond to RFIs after the cutoff date, but due to time constraints, responses may not be provided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/>
          </a:bodyPr>
          <a:lstStyle/>
          <a:p>
            <a:pPr eaLnBrk="1" hangingPunct="1"/>
            <a:r>
              <a:rPr lang="en-US" b="1" dirty="0" smtClean="0"/>
              <a:t>SF 330 Overview</a:t>
            </a:r>
            <a:endParaRPr lang="en-US" dirty="0" smtClean="0"/>
          </a:p>
        </p:txBody>
      </p:sp>
      <p:sp>
        <p:nvSpPr>
          <p:cNvPr id="1536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lnSpcReduction="10000"/>
          </a:bodyPr>
          <a:lstStyle/>
          <a:p>
            <a:pPr eaLnBrk="1" hangingPunct="1">
              <a:buFont typeface="Arial" pitchFamily="34" charset="0"/>
              <a:buChar char="•"/>
            </a:pPr>
            <a:r>
              <a:rPr lang="en-US" dirty="0" smtClean="0"/>
              <a:t>100% Set Aside for Small Business – Prime only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 smtClean="0"/>
          </a:p>
          <a:p>
            <a:pPr eaLnBrk="1" hangingPunct="1">
              <a:buFont typeface="Arial" pitchFamily="34" charset="0"/>
              <a:buChar char="•"/>
            </a:pPr>
            <a:r>
              <a:rPr lang="en-US" dirty="0" err="1" smtClean="0"/>
              <a:t>FedBizOpps</a:t>
            </a:r>
            <a:r>
              <a:rPr lang="en-US" dirty="0"/>
              <a:t> </a:t>
            </a:r>
            <a:r>
              <a:rPr lang="en-US" dirty="0" smtClean="0">
                <a:hlinkClick r:id="rId3"/>
              </a:rPr>
              <a:t>www.fbo.gov</a:t>
            </a:r>
            <a:r>
              <a:rPr lang="en-US" dirty="0"/>
              <a:t> </a:t>
            </a:r>
            <a:r>
              <a:rPr lang="en-US" dirty="0" smtClean="0"/>
              <a:t>is the only authorized website for solicitation info</a:t>
            </a:r>
            <a:br>
              <a:rPr lang="en-US" dirty="0" smtClean="0"/>
            </a:br>
            <a:endParaRPr lang="en-US" dirty="0" smtClean="0"/>
          </a:p>
          <a:p>
            <a:pPr eaLnBrk="1" hangingPunct="1">
              <a:buFont typeface="Arial" pitchFamily="34" charset="0"/>
              <a:buChar char="•"/>
            </a:pPr>
            <a:r>
              <a:rPr lang="en-US" dirty="0" smtClean="0"/>
              <a:t>All prime A/E firms shall be registered in SAM </a:t>
            </a:r>
            <a:r>
              <a:rPr lang="en-US" u="sng" dirty="0" smtClean="0">
                <a:solidFill>
                  <a:srgbClr val="FF0000"/>
                </a:solidFill>
              </a:rPr>
              <a:t>www.sam.gov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prior to submission of SF 330</a:t>
            </a:r>
            <a:r>
              <a:rPr lang="en-US" u="sng" dirty="0" smtClean="0">
                <a:solidFill>
                  <a:srgbClr val="FF0000"/>
                </a:solidFill>
              </a:rPr>
              <a:t/>
            </a:r>
            <a:br>
              <a:rPr lang="en-US" u="sng" dirty="0" smtClean="0">
                <a:solidFill>
                  <a:srgbClr val="FF0000"/>
                </a:solidFill>
              </a:rPr>
            </a:br>
            <a:endParaRPr lang="en-US" dirty="0" smtClean="0">
              <a:solidFill>
                <a:srgbClr val="FF0000"/>
              </a:solidFill>
            </a:endParaRPr>
          </a:p>
          <a:p>
            <a:pPr eaLnBrk="1" hangingPunct="1">
              <a:buFont typeface="Arial" pitchFamily="34" charset="0"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SF 330 Overview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fontScale="92500" lnSpcReduction="10000"/>
          </a:bodyPr>
          <a:lstStyle/>
          <a:p>
            <a:pPr lvl="1">
              <a:buFont typeface="Arial" pitchFamily="34" charset="0"/>
              <a:buChar char="•"/>
            </a:pPr>
            <a:r>
              <a:rPr lang="en-US" sz="3200" dirty="0"/>
              <a:t>SF 330 includes </a:t>
            </a:r>
            <a:r>
              <a:rPr lang="en-US" sz="3200" dirty="0" smtClean="0"/>
              <a:t>5 </a:t>
            </a:r>
            <a:r>
              <a:rPr lang="en-US" sz="3200" dirty="0"/>
              <a:t>evaluation </a:t>
            </a:r>
            <a:r>
              <a:rPr lang="en-US" sz="3200" dirty="0" smtClean="0"/>
              <a:t>criteria</a:t>
            </a:r>
            <a:br>
              <a:rPr lang="en-US" sz="3200" dirty="0" smtClean="0"/>
            </a:br>
            <a:endParaRPr lang="en-US" sz="32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SF 330’s are due by COB (4:00pm) on August 7, 2014</a:t>
            </a:r>
            <a:br>
              <a:rPr lang="en-US" sz="3200" dirty="0" smtClean="0"/>
            </a:br>
            <a:endParaRPr lang="en-US" sz="32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Three (3) hard copy SF 330’s submitted to Matt Pechman</a:t>
            </a:r>
            <a:r>
              <a:rPr lang="en-US" sz="2000" dirty="0" smtClean="0"/>
              <a:t>(address listed in pre-solicitation notice)</a:t>
            </a:r>
            <a:br>
              <a:rPr lang="en-US" sz="2000" dirty="0" smtClean="0"/>
            </a:br>
            <a:endParaRPr lang="en-US" sz="20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One (1) electronic copy sent to </a:t>
            </a:r>
            <a:r>
              <a:rPr lang="en-US" sz="3200" dirty="0" smtClean="0">
                <a:solidFill>
                  <a:srgbClr val="FF0000"/>
                </a:solidFill>
              </a:rPr>
              <a:t>megan.barr@va.gov</a:t>
            </a:r>
            <a:r>
              <a:rPr lang="en-US" sz="3200" dirty="0" smtClean="0"/>
              <a:t> 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SF 330 Overview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/>
          </a:bodyPr>
          <a:lstStyle/>
          <a:p>
            <a:pPr lvl="1">
              <a:buFont typeface="Arial" pitchFamily="34" charset="0"/>
              <a:buChar char="•"/>
            </a:pPr>
            <a:r>
              <a:rPr lang="en-US" sz="3200" dirty="0" smtClean="0"/>
              <a:t>Interviews will take place at the end of </a:t>
            </a:r>
            <a:r>
              <a:rPr lang="en-US" sz="3200" dirty="0" smtClean="0"/>
              <a:t>August, tentatively August 27</a:t>
            </a:r>
            <a:r>
              <a:rPr lang="en-US" sz="3200" baseline="30000" dirty="0" smtClean="0"/>
              <a:t>th</a:t>
            </a:r>
            <a:r>
              <a:rPr lang="en-US" sz="3200" dirty="0" smtClean="0"/>
              <a:t> and 28</a:t>
            </a:r>
            <a:r>
              <a:rPr lang="en-US" sz="3200" baseline="30000" dirty="0" smtClean="0"/>
              <a:t>th</a:t>
            </a:r>
            <a:r>
              <a:rPr lang="en-US" sz="3200" dirty="0" smtClean="0"/>
              <a:t>.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2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Contract award is scheduled no later than September 30, 2014</a:t>
            </a:r>
            <a:br>
              <a:rPr lang="en-US" sz="3200" dirty="0" smtClean="0"/>
            </a:br>
            <a:endParaRPr lang="en-US" sz="3200" dirty="0" smtClean="0"/>
          </a:p>
          <a:p>
            <a:pPr marL="0" indent="0" eaLnBrk="1" hangingPunct="1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41934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 anchor="b">
            <a:normAutofit/>
          </a:bodyPr>
          <a:lstStyle/>
          <a:p>
            <a:r>
              <a:rPr lang="en-US" dirty="0" smtClean="0"/>
              <a:t>Questions??</a:t>
            </a:r>
            <a:endParaRPr lang="en-US" dirty="0"/>
          </a:p>
        </p:txBody>
      </p:sp>
      <p:sp>
        <p:nvSpPr>
          <p:cNvPr id="295939" name="Rectangle 3"/>
          <p:cNvSpPr>
            <a:spLocks noChangeArrowheads="1"/>
          </p:cNvSpPr>
          <p:nvPr/>
        </p:nvSpPr>
        <p:spPr bwMode="auto">
          <a:xfrm>
            <a:off x="533400" y="1524000"/>
            <a:ext cx="83820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231775" indent="-231775"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</a:pPr>
            <a:endParaRPr lang="en-US" sz="28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996</TotalTime>
  <Words>144</Words>
  <Application>Microsoft Office PowerPoint</Application>
  <PresentationFormat>On-screen Show (4:3)</PresentationFormat>
  <Paragraphs>49</Paragraphs>
  <Slides>9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Department of Veterans Affairs  Network Contracting Office (NCO) 21</vt:lpstr>
      <vt:lpstr>INTRODUCTIONS</vt:lpstr>
      <vt:lpstr>Agenda</vt:lpstr>
      <vt:lpstr>Set-Aside</vt:lpstr>
      <vt:lpstr>Questions</vt:lpstr>
      <vt:lpstr>SF 330 Overview</vt:lpstr>
      <vt:lpstr>SF 330 Overview</vt:lpstr>
      <vt:lpstr>SF 330 Overview</vt:lpstr>
      <vt:lpstr>Questions??</vt:lpstr>
    </vt:vector>
  </TitlesOfParts>
  <Company>Department of Veterans Affairs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Department of Veterans Affairs  Network Contracting Office (NCO) 21</dc:title>
  <dc:creator>VHAMACCASTRJA</dc:creator>
  <cp:lastModifiedBy>Barr, Megan VHAREN</cp:lastModifiedBy>
  <cp:revision>40</cp:revision>
  <cp:lastPrinted>2014-05-16T15:40:03Z</cp:lastPrinted>
  <dcterms:created xsi:type="dcterms:W3CDTF">2012-05-15T23:51:20Z</dcterms:created>
  <dcterms:modified xsi:type="dcterms:W3CDTF">2014-07-23T18:04:27Z</dcterms:modified>
</cp:coreProperties>
</file>