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327" r:id="rId2"/>
    <p:sldId id="328" r:id="rId3"/>
    <p:sldId id="368" r:id="rId4"/>
    <p:sldId id="369" r:id="rId5"/>
    <p:sldId id="370" r:id="rId6"/>
    <p:sldId id="371" r:id="rId7"/>
    <p:sldId id="353" r:id="rId8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cas, Gina" initials="G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E"/>
    <a:srgbClr val="336699"/>
    <a:srgbClr val="003399"/>
    <a:srgbClr val="3366CC"/>
    <a:srgbClr val="000099"/>
    <a:srgbClr val="3333FF"/>
    <a:srgbClr val="0066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3961" autoAdjust="0"/>
  </p:normalViewPr>
  <p:slideViewPr>
    <p:cSldViewPr snapToGrid="0" snapToObjects="1">
      <p:cViewPr>
        <p:scale>
          <a:sx n="100" d="100"/>
          <a:sy n="100" d="100"/>
        </p:scale>
        <p:origin x="-942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00" d="100"/>
          <a:sy n="100" d="100"/>
        </p:scale>
        <p:origin x="-1758" y="36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ADCE56C1-B30B-4E0B-B4AF-AA0A774A2B7A}" type="datetime1">
              <a:rPr lang="en-US"/>
              <a:pPr>
                <a:defRPr/>
              </a:pPr>
              <a:t>11/17/2014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9766B6E-F780-4189-A9E9-CF88040C5F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44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50F45370-6F28-403B-B7B2-95C1EE238BC8}" type="datetime1">
              <a:rPr lang="en-US"/>
              <a:pPr>
                <a:defRPr/>
              </a:pPr>
              <a:t>11/17/2014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172" tIns="46586" rIns="93172" bIns="46586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FB850CD8-3DC0-4D51-9F0F-9FA8CBAFAE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76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 pitchFamily="2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8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>
              <a:ea typeface="ＭＳ Ｐゴシック" charset="-128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A8AC77-AA18-4B2E-A059-F88CAA9F3832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ackground cover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880" y="3178162"/>
            <a:ext cx="7772400" cy="730127"/>
          </a:xfrm>
        </p:spPr>
        <p:txBody>
          <a:bodyPr>
            <a:normAutofit/>
          </a:bodyPr>
          <a:lstStyle>
            <a:lvl1pPr algn="l">
              <a:defRPr sz="2000" b="1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696" y="4004454"/>
            <a:ext cx="7753584" cy="91481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E41BC-F3C7-4440-964A-79A2B9AB8C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3322"/>
            <a:ext cx="4038600" cy="420284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CAB98-9D83-492E-8368-C7175A3158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C8036-696E-4188-A6AA-7FE09813FD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AF43B-DC5F-4813-A4DA-17F2F6C139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341D-E8BE-4F86-965D-1FB71959D2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97295"/>
            <a:ext cx="5111750" cy="41288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97296"/>
            <a:ext cx="3008313" cy="4128866"/>
          </a:xfrm>
          <a:solidFill>
            <a:srgbClr val="FFFFFF"/>
          </a:solidFill>
          <a:ln>
            <a:solidFill>
              <a:srgbClr val="BFBFB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7BBB8-63D5-4F68-8BFB-EAA674B48D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391824"/>
            <a:ext cx="5486400" cy="272403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2602"/>
            <a:ext cx="5486400" cy="6135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788A4-D08F-4E06-9EB3-D565824E4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760D5-4C07-408F-A1D5-FBE4E348B2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2534" y="2760397"/>
            <a:ext cx="6798733" cy="11258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2533" y="3886200"/>
            <a:ext cx="6798733" cy="1422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43063" y="5308600"/>
            <a:ext cx="6797675" cy="804863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ackground interior.pd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1"/>
            <a:ext cx="9144000" cy="3859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66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2966"/>
            <a:ext cx="8229600" cy="459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3613" y="6249988"/>
            <a:ext cx="4905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4452FDFF-9483-4A82-A0D2-0EFD9C982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4" descr="Department of Veterans Affairs, Veterans Health Administration, Office of Health Information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11225" y="495300"/>
            <a:ext cx="16510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457200" y="6284913"/>
            <a:ext cx="43116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spc="100" dirty="0">
                <a:solidFill>
                  <a:schemeClr val="bg1">
                    <a:lumMod val="6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VETERANS HEALTH ADMINISTRATION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5" r:id="rId2"/>
    <p:sldLayoutId id="2147483793" r:id="rId3"/>
    <p:sldLayoutId id="2147483786" r:id="rId4"/>
    <p:sldLayoutId id="2147483787" r:id="rId5"/>
    <p:sldLayoutId id="2147483788" r:id="rId6"/>
    <p:sldLayoutId id="2147483794" r:id="rId7"/>
    <p:sldLayoutId id="2147483789" r:id="rId8"/>
    <p:sldLayoutId id="2147483790" r:id="rId9"/>
    <p:sldLayoutId id="2147483791" r:id="rId10"/>
    <p:sldLayoutId id="2147483795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Georgia"/>
          <a:ea typeface="ＭＳ Ｐゴシック" charset="0"/>
          <a:cs typeface="Georgi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eorgia" charset="0"/>
          <a:ea typeface="ＭＳ Ｐゴシック" charset="0"/>
          <a:cs typeface="Georgia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Georgi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Georgia" charset="0"/>
          <a:cs typeface="Georgi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Georgia" charset="0"/>
          <a:cs typeface="Georgi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Georgia" charset="0"/>
          <a:cs typeface="Georgi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Georgia"/>
          <a:ea typeface="Georgia" charset="0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338138" y="3178175"/>
            <a:ext cx="7772400" cy="730250"/>
          </a:xfrm>
        </p:spPr>
        <p:txBody>
          <a:bodyPr>
            <a:normAutofit fontScale="90000"/>
          </a:bodyPr>
          <a:lstStyle/>
          <a:p>
            <a:pPr marL="4763" indent="-4763" algn="ctr">
              <a:spcBef>
                <a:spcPct val="20000"/>
              </a:spcBef>
              <a:defRPr/>
            </a:pPr>
            <a:r>
              <a:rPr lang="en-US" sz="2400" dirty="0" smtClean="0"/>
              <a:t>Veterans Health &amp; Interoperability Exchange (VHIEx) </a:t>
            </a:r>
            <a:br>
              <a:rPr lang="en-US" sz="2400" dirty="0" smtClean="0"/>
            </a:br>
            <a:r>
              <a:rPr lang="en-US" sz="2400" dirty="0" smtClean="0"/>
              <a:t>Integrated </a:t>
            </a:r>
            <a:r>
              <a:rPr lang="en-US" sz="2400" dirty="0"/>
              <a:t>Business </a:t>
            </a:r>
            <a:r>
              <a:rPr lang="en-US" sz="2400" dirty="0" smtClean="0"/>
              <a:t>Team (IBT) Meeting</a:t>
            </a:r>
            <a:endParaRPr lang="en-US" sz="2200" spc="1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" y="6226175"/>
            <a:ext cx="35734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ＭＳ Ｐゴシック" pitchFamily="1" charset="-128"/>
              </a:rPr>
              <a:t>April 29,  2014</a:t>
            </a:r>
            <a:endParaRPr lang="en-US" sz="1600" b="1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975" y="195316"/>
            <a:ext cx="8229600" cy="666655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2089"/>
            <a:ext cx="8229600" cy="4761986"/>
          </a:xfrm>
        </p:spPr>
        <p:txBody>
          <a:bodyPr/>
          <a:lstStyle/>
          <a:p>
            <a:r>
              <a:rPr lang="en-US" sz="2400" dirty="0" smtClean="0"/>
              <a:t>Review and Discussion </a:t>
            </a:r>
          </a:p>
          <a:p>
            <a:pPr lvl="1"/>
            <a:r>
              <a:rPr lang="en-US" sz="2000" dirty="0" smtClean="0"/>
              <a:t>Program Accelerators </a:t>
            </a:r>
          </a:p>
          <a:p>
            <a:pPr lvl="1"/>
            <a:r>
              <a:rPr lang="en-US" sz="2000" dirty="0" smtClean="0"/>
              <a:t>Veteran Access </a:t>
            </a:r>
            <a:endParaRPr lang="en-US" sz="2000" dirty="0"/>
          </a:p>
          <a:p>
            <a:r>
              <a:rPr lang="en-US" sz="2200" dirty="0" smtClean="0"/>
              <a:t>Wrap Up</a:t>
            </a:r>
          </a:p>
          <a:p>
            <a:pPr lvl="1"/>
            <a:r>
              <a:rPr lang="en-US" sz="2000" dirty="0" smtClean="0"/>
              <a:t>Next Steps/Action Items</a:t>
            </a:r>
          </a:p>
          <a:p>
            <a:pPr marL="457200" lvl="1" indent="0">
              <a:buNone/>
            </a:pPr>
            <a:endParaRPr lang="en-US" sz="2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E41BC-F3C7-4440-964A-79A2B9AB8CF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06412"/>
          </a:xfrm>
        </p:spPr>
        <p:txBody>
          <a:bodyPr/>
          <a:lstStyle/>
          <a:p>
            <a:r>
              <a:rPr lang="en-US" dirty="0" smtClean="0"/>
              <a:t>VLER Health Program Accelerated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E41BC-F3C7-4440-964A-79A2B9AB8CF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981075"/>
            <a:ext cx="830580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Exchange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150,000 authorized Veterans by </a:t>
            </a:r>
            <a:r>
              <a:rPr lang="en-US" dirty="0" smtClean="0"/>
              <a:t>1QFY2015; </a:t>
            </a:r>
            <a:r>
              <a:rPr lang="en-US" dirty="0"/>
              <a:t>1,000,000 authorized Veterans by </a:t>
            </a:r>
            <a:r>
              <a:rPr lang="en-US" dirty="0" smtClean="0"/>
              <a:t>1QFY2016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130 </a:t>
            </a:r>
            <a:r>
              <a:rPr lang="en-US" dirty="0"/>
              <a:t>non-VA partners by </a:t>
            </a:r>
            <a:r>
              <a:rPr lang="en-US" dirty="0" smtClean="0"/>
              <a:t>1QFY2016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85</a:t>
            </a:r>
            <a:r>
              <a:rPr lang="en-US" dirty="0"/>
              <a:t>% Records </a:t>
            </a:r>
            <a:r>
              <a:rPr lang="en-US" dirty="0" smtClean="0"/>
              <a:t>Matched</a:t>
            </a:r>
          </a:p>
          <a:p>
            <a:r>
              <a:rPr lang="en-US" dirty="0" smtClean="0"/>
              <a:t>Direct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Add 20 Direct Partners by  end of </a:t>
            </a:r>
            <a:r>
              <a:rPr lang="en-US" dirty="0" smtClean="0"/>
              <a:t>Q1FY2015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Register 250 VA Direct Users by end of  </a:t>
            </a:r>
            <a:r>
              <a:rPr lang="en-US" dirty="0" smtClean="0"/>
              <a:t>Q1FY2015; </a:t>
            </a:r>
            <a:r>
              <a:rPr lang="en-US" dirty="0"/>
              <a:t>transmit 2,000 Direct provider-to-provider messages by  </a:t>
            </a:r>
            <a:r>
              <a:rPr lang="en-US" dirty="0" smtClean="0"/>
              <a:t>Q1FY2015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Community Health Information Exchange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Add 1 Health Information Handler (HIH) Partner by Q1FY2015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Add 7 additional HIHs by the end of FY2015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Support Community HIEs at 20 sites by end of Q4 FY2015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57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Acceleration Plan: Locks and Keys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1760D5-4C07-408F-A1D5-FBE4E348B2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220169"/>
              </p:ext>
            </p:extLst>
          </p:nvPr>
        </p:nvGraphicFramePr>
        <p:xfrm>
          <a:off x="66675" y="1322295"/>
          <a:ext cx="9007475" cy="4888929"/>
        </p:xfrm>
        <a:graphic>
          <a:graphicData uri="http://schemas.openxmlformats.org/drawingml/2006/table">
            <a:tbl>
              <a:tblPr/>
              <a:tblGrid>
                <a:gridCol w="1754211"/>
                <a:gridCol w="1754211"/>
                <a:gridCol w="577518"/>
                <a:gridCol w="2171105"/>
                <a:gridCol w="1790305"/>
                <a:gridCol w="960125"/>
              </a:tblGrid>
              <a:tr h="3947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Locks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Actions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Target Completion Date/Status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Issues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Status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Responsible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50078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Veteran recruitment and authorizations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Paradigm shift from "Opt-in" to "Opt-out" model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Authorization process is tedious, slow, and not scalable.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99">
                <a:tc v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Obtain selective authorizations by parsing out data for 7332 (“confidentiality of certain medical records”) conditions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Q4CY14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Authorization process is tedious, slow, and not scalable.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020">
                <a:tc v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Promote eBenefits enrollment or registration, kiosk enrollment and include enrollment as part of Veterans’ Point of Services (VPS) applications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Date pending analysis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Authorization process is tedious, slow, and not scalable.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Next steps:  engage with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eBenefits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for improvements to enrollment/registration, engage with VPS for kiosk applications. 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Authentication/identity issues current being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discussed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8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Information Technology Issues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Ensure that systems are fully compliant with all applicable security and functional organization requirements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Q4CY14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Compliant systems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94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Provider Usage/Adoption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Meet with Initiate (IBM), and MVI, to discuss matching algorithms and configurability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Identity Matching rate is low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Pending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946">
                <a:tc v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Hire staff dedicated to manual analysis of failed matches (4 FTEs)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Identity Matching rate is low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External:  hiring within MVI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89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Policy/Governance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Allow implementation policy exemptions/trial-based policy exemptions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VA policy approval takes too long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Develop exemptions on a trial/situational basis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896">
                <a:tc v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Allow implementation policy exemptions/trial based policy exemptions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Q4FY14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Policy development process is lengthy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Develop exemptions on a trial/situational basis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520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Acceleration Plan: Locks and Keys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1760D5-4C07-408F-A1D5-FBE4E348B2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656584"/>
              </p:ext>
            </p:extLst>
          </p:nvPr>
        </p:nvGraphicFramePr>
        <p:xfrm>
          <a:off x="136525" y="1198470"/>
          <a:ext cx="9007475" cy="2503486"/>
        </p:xfrm>
        <a:graphic>
          <a:graphicData uri="http://schemas.openxmlformats.org/drawingml/2006/table">
            <a:tbl>
              <a:tblPr/>
              <a:tblGrid>
                <a:gridCol w="1754211"/>
                <a:gridCol w="1754211"/>
                <a:gridCol w="577518"/>
                <a:gridCol w="2171105"/>
                <a:gridCol w="1790305"/>
                <a:gridCol w="960125"/>
              </a:tblGrid>
              <a:tr h="3947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Locks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Actions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Target Completion Date/Status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Issues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Status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Responsible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19470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EXTERNAL:  </a:t>
                      </a: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Allow Veterans to sign authorizations through MHV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Install Veteran sign up for VLER Health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Q4CY14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Veterans signed up through MHV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Need commitment and schedule from MHV; email from Theresa Hancock (dated May 12) on FICAM compliance.  Awaiting for FICAM certification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671">
                <a:tc v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Meet Federal Identity, Credential, and Access Management (FICAM) certification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Q4CY14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Veterans signed up through MHV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147">
                <a:tc v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Access VLER Health authorization forms in Veterans Authorizations and Preferences (VAPii) application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Q4FY14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Veterans signed up through MHV; MHV and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VAPii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need to be able to connect (interface) - VAP needs to know a patient is authorized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896">
                <a:tc v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Advertise VLER Health and provide sign up opportunity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Q4CY14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Veterans signed up through MHV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687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Veteran Access Activities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1760D5-4C07-408F-A1D5-FBE4E348B2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682701"/>
              </p:ext>
            </p:extLst>
          </p:nvPr>
        </p:nvGraphicFramePr>
        <p:xfrm>
          <a:off x="66675" y="1247458"/>
          <a:ext cx="9007475" cy="45720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47826"/>
                <a:gridCol w="7359649"/>
              </a:tblGrid>
              <a:tr h="24873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Tasks</a:t>
                      </a:r>
                      <a:endParaRPr lang="en-US" sz="1400" dirty="0"/>
                    </a:p>
                  </a:txBody>
                  <a:tcPr/>
                </a:tc>
              </a:tr>
              <a:tr h="124370">
                <a:tc rowSpan="11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 Veteran Engagement Activities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Enable external partners to collect consent for us and send consent acknowledgement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Build checkbox within patients' charts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Paradigm shift from "Opt-in" to "Opt-out" model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Obtain selective authorizations by parsing out data for 7332 (“confidentiality of certain medical records”) conditions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Implement 7332 workaround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2487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Promote eBenefits enrollment or registration, kiosk enrollment and include enrollment as part of Veterans’ Point of Services (VPS) applications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Re-evaluate approve to Veteran Authorization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Recruit Veterans at points of encounter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Integration authorizations into Veteran applications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effectLst/>
                        </a:rPr>
                        <a:t>Ensure communications to target audiences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Conduct community outreach; attend VSO functions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Policy Governance Activities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Allow implementation policy exemptions/trial-based policy exemptions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Streamline governance processes for approval and decision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Allow implementation policy exemptions/trial based policy exemptions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Determine policy for security and privacy agreements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Determine policy for Veteran Initiated messaging; set up system to support policy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Streamline communication processes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 smtClean="0">
                          <a:effectLst/>
                        </a:rPr>
                        <a:t>Extend DURSA</a:t>
                      </a:r>
                      <a:r>
                        <a:rPr lang="en-US" sz="1000" u="none" strike="noStrike" baseline="0" dirty="0" smtClean="0">
                          <a:effectLst/>
                        </a:rPr>
                        <a:t> to all of VA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Authorization through</a:t>
                      </a:r>
                      <a:r>
                        <a:rPr lang="en-US" sz="1200" baseline="0" dirty="0" smtClean="0"/>
                        <a:t> MHV Activities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Install Veteran sign up for VLER Health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Meet Federal Identity, Credential, and Access Management (FICAM) certification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Access VLER Health authorization forms in Veterans Authorizations and Preferences (</a:t>
                      </a:r>
                      <a:r>
                        <a:rPr lang="en-US" sz="1000" u="none" strike="noStrike" dirty="0" err="1">
                          <a:effectLst/>
                        </a:rPr>
                        <a:t>VAPii</a:t>
                      </a:r>
                      <a:r>
                        <a:rPr lang="en-US" sz="1000" u="none" strike="noStrike" dirty="0">
                          <a:effectLst/>
                        </a:rPr>
                        <a:t>) application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Advertise VLER Health and provide sign up opportunity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rowSpan="5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External Health Information Exchange Activities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 smtClean="0">
                          <a:effectLst/>
                        </a:rPr>
                        <a:t>Standing</a:t>
                      </a:r>
                      <a:r>
                        <a:rPr lang="en-US" sz="1000" u="none" strike="noStrike" baseline="0" dirty="0" smtClean="0">
                          <a:effectLst/>
                        </a:rPr>
                        <a:t> up </a:t>
                      </a:r>
                      <a:r>
                        <a:rPr lang="en-US" sz="1000" u="none" strike="noStrike" baseline="0" dirty="0" err="1" smtClean="0">
                          <a:effectLst/>
                        </a:rPr>
                        <a:t>Triwest</a:t>
                      </a:r>
                      <a:r>
                        <a:rPr lang="en-US" sz="1000" u="none" strike="noStrike" baseline="0" dirty="0" smtClean="0">
                          <a:effectLst/>
                        </a:rPr>
                        <a:t> with Direct Access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 smtClean="0">
                          <a:effectLst/>
                        </a:rPr>
                        <a:t>Expand other HIEs to support Purchase</a:t>
                      </a:r>
                      <a:r>
                        <a:rPr lang="en-US" sz="1000" u="none" strike="noStrike" baseline="0" dirty="0" smtClean="0">
                          <a:effectLst/>
                        </a:rPr>
                        <a:t> Care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 smtClean="0">
                          <a:effectLst/>
                        </a:rPr>
                        <a:t>Stand up HIHs for providers who don’t have Direct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243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Standup community exchanges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as needed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0" marT="0" marB="0" anchor="ctr"/>
                </a:tc>
              </a:tr>
              <a:tr h="149244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2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effectLst/>
                        </a:rPr>
                        <a:t>Extend current HIE authorization language to all HIE (Privacy) – get OGC and OMB approval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03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798419"/>
          </a:xfrm>
        </p:spPr>
        <p:txBody>
          <a:bodyPr/>
          <a:lstStyle/>
          <a:p>
            <a:r>
              <a:rPr lang="en-US" sz="2800" dirty="0"/>
              <a:t>Wrap </a:t>
            </a:r>
            <a:r>
              <a:rPr lang="en-US" sz="2800" dirty="0" smtClean="0"/>
              <a:t>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525"/>
            <a:ext cx="8229600" cy="4190513"/>
          </a:xfrm>
        </p:spPr>
        <p:txBody>
          <a:bodyPr/>
          <a:lstStyle/>
          <a:p>
            <a:r>
              <a:rPr lang="en-US" dirty="0"/>
              <a:t>Next Steps/Action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E41BC-F3C7-4440-964A-79A2B9AB8CF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832848"/>
      </p:ext>
    </p:extLst>
  </p:cSld>
  <p:clrMapOvr>
    <a:masterClrMapping/>
  </p:clrMapOvr>
</p:sld>
</file>

<file path=ppt/theme/theme1.xml><?xml version="1.0" encoding="utf-8"?>
<a:theme xmlns:a="http://schemas.openxmlformats.org/drawingml/2006/main" name="PPT_VHA_Template">
  <a:themeElements>
    <a:clrScheme name="Custom 5">
      <a:dk1>
        <a:sysClr val="windowText" lastClr="000000"/>
      </a:dk1>
      <a:lt1>
        <a:sysClr val="window" lastClr="FFFFFF"/>
      </a:lt1>
      <a:dk2>
        <a:srgbClr val="FFFFFE"/>
      </a:dk2>
      <a:lt2>
        <a:srgbClr val="FFFFFE"/>
      </a:lt2>
      <a:accent1>
        <a:srgbClr val="0083BE"/>
      </a:accent1>
      <a:accent2>
        <a:srgbClr val="78BE20"/>
      </a:accent2>
      <a:accent3>
        <a:srgbClr val="C4262E"/>
      </a:accent3>
      <a:accent4>
        <a:srgbClr val="FF7F32"/>
      </a:accent4>
      <a:accent5>
        <a:srgbClr val="F3CF45"/>
      </a:accent5>
      <a:accent6>
        <a:srgbClr val="FFFFF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16935</TotalTime>
  <Words>745</Words>
  <Application>Microsoft Office PowerPoint</Application>
  <PresentationFormat>On-screen Show (4:3)</PresentationFormat>
  <Paragraphs>127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PPT_VHA_Template</vt:lpstr>
      <vt:lpstr>Veterans Health &amp; Interoperability Exchange (VHIEx)  Integrated Business Team (IBT) Meeting</vt:lpstr>
      <vt:lpstr>Agenda</vt:lpstr>
      <vt:lpstr>VLER Health Program Accelerated Goals</vt:lpstr>
      <vt:lpstr>Acceleration Plan: Locks and Keys</vt:lpstr>
      <vt:lpstr>Acceleration Plan: Locks and Keys</vt:lpstr>
      <vt:lpstr>Veteran Access Activities</vt:lpstr>
      <vt:lpstr>Wrap Up</vt:lpstr>
    </vt:vector>
  </TitlesOfParts>
  <Company>Woodpile Studios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Rick Aleman</dc:creator>
  <cp:lastModifiedBy>Chisholm, Jonathan (VHACLE)</cp:lastModifiedBy>
  <cp:revision>477</cp:revision>
  <cp:lastPrinted>2014-04-28T16:29:26Z</cp:lastPrinted>
  <dcterms:created xsi:type="dcterms:W3CDTF">2010-01-22T17:58:25Z</dcterms:created>
  <dcterms:modified xsi:type="dcterms:W3CDTF">2014-11-17T16:13:13Z</dcterms:modified>
</cp:coreProperties>
</file>