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5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6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7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8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9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9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  <p:sldMasterId id="2147483697" r:id="rId5"/>
    <p:sldMasterId id="2147483711" r:id="rId6"/>
    <p:sldMasterId id="2147483726" r:id="rId7"/>
    <p:sldMasterId id="2147483740" r:id="rId8"/>
    <p:sldMasterId id="2147483822" r:id="rId9"/>
    <p:sldMasterId id="2147483767" r:id="rId10"/>
    <p:sldMasterId id="2147483778" r:id="rId11"/>
    <p:sldMasterId id="2147483794" r:id="rId12"/>
    <p:sldMasterId id="2147483806" r:id="rId13"/>
  </p:sldMasterIdLst>
  <p:notesMasterIdLst>
    <p:notesMasterId r:id="rId29"/>
  </p:notesMasterIdLst>
  <p:handoutMasterIdLst>
    <p:handoutMasterId r:id="rId30"/>
  </p:handoutMasterIdLst>
  <p:sldIdLst>
    <p:sldId id="543" r:id="rId14"/>
    <p:sldId id="676" r:id="rId15"/>
    <p:sldId id="678" r:id="rId16"/>
    <p:sldId id="717" r:id="rId17"/>
    <p:sldId id="680" r:id="rId18"/>
    <p:sldId id="722" r:id="rId19"/>
    <p:sldId id="681" r:id="rId20"/>
    <p:sldId id="683" r:id="rId21"/>
    <p:sldId id="723" r:id="rId22"/>
    <p:sldId id="718" r:id="rId23"/>
    <p:sldId id="695" r:id="rId24"/>
    <p:sldId id="724" r:id="rId25"/>
    <p:sldId id="701" r:id="rId26"/>
    <p:sldId id="596" r:id="rId27"/>
    <p:sldId id="704" r:id="rId28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ligh Yehia" initials="" lastIdx="49" clrIdx="0"/>
  <p:cmAuthor id="1" name="Tye, Elan" initials="ET" lastIdx="1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9898"/>
    <a:srgbClr val="CBCBCB"/>
    <a:srgbClr val="FF836F"/>
    <a:srgbClr val="E7E8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28" autoAdjust="0"/>
    <p:restoredTop sz="93354" autoAdjust="0"/>
  </p:normalViewPr>
  <p:slideViewPr>
    <p:cSldViewPr snapToGrid="0">
      <p:cViewPr varScale="1">
        <p:scale>
          <a:sx n="107" d="100"/>
          <a:sy n="107" d="100"/>
        </p:scale>
        <p:origin x="-11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9696"/>
    </p:cViewPr>
  </p:sorterViewPr>
  <p:notesViewPr>
    <p:cSldViewPr snapToGrid="0">
      <p:cViewPr varScale="1">
        <p:scale>
          <a:sx n="69" d="100"/>
          <a:sy n="69" d="100"/>
        </p:scale>
        <p:origin x="2388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slide" Target="slides/slide8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1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6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F9C7A1-9410-4C55-B056-B37B9176794A}" type="datetimeFigureOut">
              <a:rPr lang="en-US" smtClean="0"/>
              <a:t>1/29/2016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714ACB-E876-425A-A7F1-CF40791E162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3418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9706EAC-316F-4F9A-8736-D8980B1A9267}" type="datetimeFigureOut">
              <a:rPr lang="en-US" smtClean="0"/>
              <a:t>1/29/2016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DB86838-BA92-4A39-A235-F30DAABFD1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726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“New” Veterans</a:t>
            </a:r>
            <a:r>
              <a:rPr lang="en-US" baseline="0" dirty="0" smtClean="0"/>
              <a:t> Choice Program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86838-BA92-4A39-A235-F30DAABFD11C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6473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86838-BA92-4A39-A235-F30DAABFD11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8452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Plan aligns with VA’s vision, discuss</a:t>
            </a:r>
            <a:r>
              <a:rPr lang="en-US" baseline="0" dirty="0" smtClean="0"/>
              <a:t> how these concepts exist today, but need to be right size over time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86838-BA92-4A39-A235-F30DAABFD11C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6074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8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582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84582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59B68C-5915-4D23-A2C6-5B96549FD7A0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0842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86838-BA92-4A39-A235-F30DAABFD11C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73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86838-BA92-4A39-A235-F30DAABFD11C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8638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86838-BA92-4A39-A235-F30DAABFD11C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22949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These two slides are about</a:t>
            </a:r>
            <a:r>
              <a:rPr lang="en-US" baseline="0" dirty="0" smtClean="0"/>
              <a:t> the approach 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86838-BA92-4A39-A235-F30DAABFD11C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9799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86838-BA92-4A39-A235-F30DAABFD11C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1348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48E38F-669D-46D0-B46E-21A85597D2B9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9074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86838-BA92-4A39-A235-F30DAABFD11C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6538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Infrastructure</a:t>
            </a:r>
          </a:p>
          <a:p>
            <a:pPr marL="186949" indent="-186949">
              <a:buFont typeface="Arial" panose="020B0604020202020204" pitchFamily="34" charset="0"/>
              <a:buChar char="•"/>
            </a:pPr>
            <a:r>
              <a:rPr lang="en-US" dirty="0"/>
              <a:t>1 system that everyone can access; data is centralized enabling greater transparency with more effective reporting capability / decision making</a:t>
            </a:r>
          </a:p>
          <a:p>
            <a:pPr marL="186949" indent="-186949">
              <a:buFont typeface="Arial" panose="020B0604020202020204" pitchFamily="34" charset="0"/>
              <a:buChar char="•"/>
            </a:pPr>
            <a:r>
              <a:rPr lang="en-US" dirty="0"/>
              <a:t>Shared service enables policies and procedures to be defined and quickly deployed; easier to monitor productivity across a small number of sites</a:t>
            </a:r>
          </a:p>
          <a:p>
            <a:pPr marL="186949" indent="-186949">
              <a:buFont typeface="Arial" panose="020B0604020202020204" pitchFamily="34" charset="0"/>
              <a:buChar char="•"/>
            </a:pPr>
            <a:r>
              <a:rPr lang="en-US" dirty="0"/>
              <a:t>Flexibility to make changes based on smaller number of sites with centralized management / leadership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Process</a:t>
            </a:r>
          </a:p>
          <a:p>
            <a:pPr marL="186949" indent="-186949">
              <a:buFont typeface="Arial" panose="020B0604020202020204" pitchFamily="34" charset="0"/>
              <a:buChar char="•"/>
            </a:pPr>
            <a:r>
              <a:rPr lang="en-US" dirty="0"/>
              <a:t>Auto adjudication will enable us to pay claims on time and reduce human intervention (which adds processing time but also increases risk for manual mistakes to be made)</a:t>
            </a:r>
          </a:p>
          <a:p>
            <a:pPr marL="186949" indent="-186949">
              <a:buFont typeface="Arial" panose="020B0604020202020204" pitchFamily="34" charset="0"/>
              <a:buChar char="•"/>
            </a:pPr>
            <a:r>
              <a:rPr lang="en-US" dirty="0"/>
              <a:t>Tying community care approval with funding obligation potentially leads to funds that go unused; instead the funding occurs when the claim is paid</a:t>
            </a:r>
          </a:p>
          <a:p>
            <a:pPr marL="186949" indent="-186949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48E38F-669D-46D0-B46E-21A85597D2B9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23937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86838-BA92-4A39-A235-F30DAABFD11C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6979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gray">
          <a:xfrm>
            <a:off x="585788" y="774700"/>
            <a:ext cx="7972425" cy="4795838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accent1"/>
            </a:solidFill>
            <a:miter lim="800000"/>
            <a:headEnd/>
            <a:tailEnd/>
          </a:ln>
        </p:spPr>
        <p:txBody>
          <a:bodyPr lIns="90000" tIns="90000" rIns="90000" bIns="90000" anchor="ctr"/>
          <a:lstStyle>
            <a:lvl1pPr marL="119063" indent="-1190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GB" altLang="en-US" sz="1100" b="1" dirty="0">
              <a:solidFill>
                <a:srgbClr val="000000"/>
              </a:solidFill>
            </a:endParaRPr>
          </a:p>
        </p:txBody>
      </p:sp>
      <p:sp>
        <p:nvSpPr>
          <p:cNvPr id="3700739" name="Rectangle 3"/>
          <p:cNvSpPr>
            <a:spLocks noGrp="1" noChangeArrowheads="1"/>
          </p:cNvSpPr>
          <p:nvPr>
            <p:ph type="ctrTitle" sz="quarter"/>
          </p:nvPr>
        </p:nvSpPr>
        <p:spPr>
          <a:xfrm>
            <a:off x="892175" y="2734491"/>
            <a:ext cx="6581775" cy="396059"/>
          </a:xfrm>
        </p:spPr>
        <p:txBody>
          <a:bodyPr/>
          <a:lstStyle>
            <a:lvl1pPr>
              <a:lnSpc>
                <a:spcPts val="2200"/>
              </a:lnSpc>
              <a:spcBef>
                <a:spcPct val="100000"/>
              </a:spcBef>
              <a:buClr>
                <a:schemeClr val="tx2"/>
              </a:buClr>
              <a:buSzPct val="85000"/>
              <a:buFont typeface="Wingdings" pitchFamily="2" charset="2"/>
              <a:buNone/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700740" name="Rectangle 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92175" y="3402013"/>
            <a:ext cx="6583363" cy="439737"/>
          </a:xfrm>
          <a:ln/>
        </p:spPr>
        <p:txBody>
          <a:bodyPr/>
          <a:lstStyle>
            <a:lvl1pPr>
              <a:lnSpc>
                <a:spcPts val="1600"/>
              </a:lnSpc>
              <a:spcBef>
                <a:spcPct val="15000"/>
              </a:spcBef>
              <a:buClrTx/>
              <a:defRPr sz="1800" b="1"/>
            </a:lvl1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5" name="Picture 4" descr="DEL_COL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48141" y="5013954"/>
            <a:ext cx="1356012" cy="274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6520" y="4828894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 userDrawn="1"/>
        </p:nvSpPr>
        <p:spPr>
          <a:xfrm rot="5400000">
            <a:off x="5687566" y="3158564"/>
            <a:ext cx="6303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Working Draft – Internal VA Use Only</a:t>
            </a:r>
          </a:p>
        </p:txBody>
      </p:sp>
    </p:spTree>
    <p:extLst>
      <p:ext uri="{BB962C8B-B14F-4D97-AF65-F5344CB8AC3E}">
        <p14:creationId xmlns:p14="http://schemas.microsoft.com/office/powerpoint/2010/main" val="817849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7"/>
          <p:cNvSpPr>
            <a:spLocks noChangeShapeType="1"/>
          </p:cNvSpPr>
          <p:nvPr/>
        </p:nvSpPr>
        <p:spPr bwMode="invGray">
          <a:xfrm>
            <a:off x="401638" y="803275"/>
            <a:ext cx="8335962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00050" y="1155700"/>
            <a:ext cx="8337550" cy="5137150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Box 5"/>
          <p:cNvSpPr txBox="1">
            <a:spLocks noChangeArrowheads="1"/>
          </p:cNvSpPr>
          <p:nvPr userDrawn="1"/>
        </p:nvSpPr>
        <p:spPr bwMode="gray">
          <a:xfrm>
            <a:off x="4466202" y="6661953"/>
            <a:ext cx="211596" cy="14683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858585"/>
            </a:prstShdw>
          </a:effectLst>
          <a:extLst/>
        </p:spPr>
        <p:txBody>
          <a:bodyPr wrap="none" lIns="0" tIns="0" rIns="0" bIns="0" anchor="b" anchorCtr="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65000"/>
              <a:buFont typeface="Wingdings" pitchFamily="2" charset="2"/>
              <a:buNone/>
              <a:defRPr/>
            </a:pPr>
            <a:fld id="{2DE35DD7-86EC-4A9C-80B0-BEB18A98B982}" type="slidenum">
              <a:rPr lang="en-US" sz="900" smtClean="0">
                <a:solidFill>
                  <a:srgbClr val="000000"/>
                </a:solidFill>
              </a:rPr>
              <a:pPr algn="ctr" fontAlgn="base">
                <a:lnSpc>
                  <a:spcPct val="10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65000"/>
                <a:buFont typeface="Wingdings" pitchFamily="2" charset="2"/>
                <a:buNone/>
                <a:defRPr/>
              </a:pPr>
              <a:t>‹#›</a:t>
            </a:fld>
            <a:r>
              <a:rPr lang="en-US" sz="900" dirty="0" smtClean="0">
                <a:solidFill>
                  <a:srgbClr val="000000"/>
                </a:solidFill>
              </a:rPr>
              <a:t> -</a:t>
            </a:r>
          </a:p>
        </p:txBody>
      </p:sp>
      <p:pic>
        <p:nvPicPr>
          <p:cNvPr id="8" name="Picture 1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63246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 userDrawn="1"/>
        </p:nvSpPr>
        <p:spPr>
          <a:xfrm rot="5400000">
            <a:off x="5687566" y="3158564"/>
            <a:ext cx="6303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Working Draft – Internal VA Use Only</a:t>
            </a:r>
          </a:p>
        </p:txBody>
      </p:sp>
    </p:spTree>
    <p:extLst>
      <p:ext uri="{BB962C8B-B14F-4D97-AF65-F5344CB8AC3E}">
        <p14:creationId xmlns:p14="http://schemas.microsoft.com/office/powerpoint/2010/main" val="1007154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587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0"/>
          <p:cNvSpPr>
            <a:spLocks noGrp="1"/>
          </p:cNvSpPr>
          <p:nvPr>
            <p:ph sz="quarter" idx="11"/>
          </p:nvPr>
        </p:nvSpPr>
        <p:spPr bwMode="gray">
          <a:xfrm>
            <a:off x="411479" y="1201783"/>
            <a:ext cx="3999155" cy="4941713"/>
          </a:xfrm>
          <a:prstGeom prst="rect">
            <a:avLst/>
          </a:prstGeom>
        </p:spPr>
        <p:txBody>
          <a:bodyPr/>
          <a:lstStyle>
            <a:lvl2pPr>
              <a:defRPr lang="en-US" sz="2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20"/>
          <p:cNvSpPr>
            <a:spLocks noGrp="1"/>
          </p:cNvSpPr>
          <p:nvPr>
            <p:ph sz="quarter" idx="16"/>
          </p:nvPr>
        </p:nvSpPr>
        <p:spPr bwMode="gray">
          <a:xfrm>
            <a:off x="4724400" y="1201783"/>
            <a:ext cx="3999155" cy="4941713"/>
          </a:xfrm>
          <a:prstGeom prst="rect">
            <a:avLst/>
          </a:prstGeom>
        </p:spPr>
        <p:txBody>
          <a:bodyPr/>
          <a:lstStyle>
            <a:lvl2pPr>
              <a:defRPr lang="en-US" sz="2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01638" y="381596"/>
            <a:ext cx="8345487" cy="391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092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Grap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0"/>
          <p:cNvSpPr>
            <a:spLocks noGrp="1"/>
          </p:cNvSpPr>
          <p:nvPr>
            <p:ph sz="quarter" idx="11"/>
          </p:nvPr>
        </p:nvSpPr>
        <p:spPr bwMode="gray">
          <a:xfrm>
            <a:off x="411479" y="1873248"/>
            <a:ext cx="3999155" cy="4270248"/>
          </a:xfrm>
          <a:prstGeom prst="rect">
            <a:avLst/>
          </a:prstGeom>
        </p:spPr>
        <p:txBody>
          <a:bodyPr/>
          <a:lstStyle>
            <a:lvl2pPr>
              <a:defRPr lang="en-US" sz="2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 bwMode="gray">
          <a:xfrm>
            <a:off x="414338" y="1397000"/>
            <a:ext cx="3995928" cy="27699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1"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20"/>
          <p:cNvSpPr>
            <a:spLocks noGrp="1"/>
          </p:cNvSpPr>
          <p:nvPr>
            <p:ph sz="quarter" idx="16"/>
          </p:nvPr>
        </p:nvSpPr>
        <p:spPr bwMode="gray">
          <a:xfrm>
            <a:off x="4724400" y="1873248"/>
            <a:ext cx="3999155" cy="4270248"/>
          </a:xfrm>
          <a:prstGeom prst="rect">
            <a:avLst/>
          </a:prstGeom>
        </p:spPr>
        <p:txBody>
          <a:bodyPr/>
          <a:lstStyle>
            <a:lvl2pPr>
              <a:defRPr lang="en-US" sz="2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17"/>
          </p:nvPr>
        </p:nvSpPr>
        <p:spPr bwMode="gray">
          <a:xfrm>
            <a:off x="4727259" y="1397000"/>
            <a:ext cx="3995928" cy="27699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1"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01638" y="381596"/>
            <a:ext cx="8345487" cy="391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137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791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0"/>
          <p:cNvSpPr>
            <a:spLocks noGrp="1"/>
          </p:cNvSpPr>
          <p:nvPr>
            <p:ph sz="quarter" idx="11"/>
          </p:nvPr>
        </p:nvSpPr>
        <p:spPr bwMode="gray">
          <a:xfrm>
            <a:off x="411478" y="1873249"/>
            <a:ext cx="8330184" cy="4270248"/>
          </a:xfrm>
          <a:prstGeom prst="rect">
            <a:avLst/>
          </a:prstGeom>
        </p:spPr>
        <p:txBody>
          <a:bodyPr/>
          <a:lstStyle>
            <a:lvl2pPr>
              <a:defRPr lang="en-US" sz="2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 bwMode="gray">
          <a:xfrm>
            <a:off x="414338" y="1397000"/>
            <a:ext cx="8330184" cy="27699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1"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5"/>
          </p:nvPr>
        </p:nvSpPr>
        <p:spPr bwMode="gray">
          <a:xfrm>
            <a:off x="411479" y="6153912"/>
            <a:ext cx="3995928" cy="128016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b"/>
          <a:lstStyle>
            <a:lvl1pPr algn="l" rtl="0" fontAlgn="base">
              <a:lnSpc>
                <a:spcPts val="1000"/>
              </a:lnSpc>
              <a:spcBef>
                <a:spcPct val="0"/>
              </a:spcBef>
              <a:spcAft>
                <a:spcPct val="0"/>
              </a:spcAft>
              <a:defRPr lang="en-US" sz="800" b="0" kern="120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lang="en-US" sz="800" b="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lang="en-US" sz="800" b="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lang="en-US" sz="800" b="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lang="en-US" sz="800" b="0" kern="120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01638" y="381596"/>
            <a:ext cx="8345487" cy="391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83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058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01638" y="381596"/>
            <a:ext cx="8345487" cy="391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777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3" y="514350"/>
            <a:ext cx="2087562" cy="5775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6875" y="514350"/>
            <a:ext cx="6110288" cy="57753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395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" descr="DEL_PRI_RGB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37" t="27428" r="9845" b="25551"/>
          <a:stretch>
            <a:fillRect/>
          </a:stretch>
        </p:blipFill>
        <p:spPr bwMode="gray">
          <a:xfrm>
            <a:off x="2844800" y="3032125"/>
            <a:ext cx="345122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5"/>
          <p:cNvSpPr>
            <a:spLocks noGrp="1"/>
          </p:cNvSpPr>
          <p:nvPr>
            <p:ph type="body" sz="quarter" idx="10"/>
          </p:nvPr>
        </p:nvSpPr>
        <p:spPr bwMode="gray">
          <a:xfrm>
            <a:off x="402336" y="5458968"/>
            <a:ext cx="4937760" cy="1152144"/>
          </a:xfrm>
        </p:spPr>
        <p:txBody>
          <a:bodyPr anchor="b">
            <a:noAutofit/>
          </a:bodyPr>
          <a:lstStyle>
            <a:lvl1pPr>
              <a:lnSpc>
                <a:spcPts val="800"/>
              </a:lnSpc>
              <a:spcBef>
                <a:spcPts val="400"/>
              </a:spcBef>
              <a:spcAft>
                <a:spcPts val="400"/>
              </a:spcAft>
              <a:defRPr sz="7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Box 4"/>
          <p:cNvSpPr txBox="1"/>
          <p:nvPr userDrawn="1"/>
        </p:nvSpPr>
        <p:spPr>
          <a:xfrm rot="5400000">
            <a:off x="5687566" y="3158564"/>
            <a:ext cx="6303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Working Draft – Internal VA Use Only</a:t>
            </a:r>
          </a:p>
        </p:txBody>
      </p:sp>
      <p:sp>
        <p:nvSpPr>
          <p:cNvPr id="7" name="TextBox 6"/>
          <p:cNvSpPr txBox="1"/>
          <p:nvPr userDrawn="1"/>
        </p:nvSpPr>
        <p:spPr>
          <a:xfrm rot="19776033">
            <a:off x="101560" y="2825009"/>
            <a:ext cx="89377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Working Draft, Pre-Decisional, Deliberative Document – Internal VA Use Only</a:t>
            </a:r>
          </a:p>
        </p:txBody>
      </p:sp>
    </p:spTree>
    <p:extLst>
      <p:ext uri="{BB962C8B-B14F-4D97-AF65-F5344CB8AC3E}">
        <p14:creationId xmlns:p14="http://schemas.microsoft.com/office/powerpoint/2010/main" val="3237943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0"/>
          <p:cNvSpPr>
            <a:spLocks noChangeArrowheads="1"/>
          </p:cNvSpPr>
          <p:nvPr/>
        </p:nvSpPr>
        <p:spPr bwMode="auto">
          <a:xfrm>
            <a:off x="152400" y="152400"/>
            <a:ext cx="8839200" cy="6553200"/>
          </a:xfrm>
          <a:prstGeom prst="rect">
            <a:avLst/>
          </a:prstGeom>
          <a:noFill/>
          <a:ln w="57150" cmpd="thinThick">
            <a:solidFill>
              <a:srgbClr val="0033CC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33CC"/>
              </a:solidFill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4" name="Rectangle 11"/>
          <p:cNvSpPr>
            <a:spLocks noChangeArrowheads="1"/>
          </p:cNvSpPr>
          <p:nvPr/>
        </p:nvSpPr>
        <p:spPr bwMode="auto">
          <a:xfrm>
            <a:off x="228600" y="228600"/>
            <a:ext cx="8686800" cy="640080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 rot="19776033">
            <a:off x="-6461" y="3686574"/>
            <a:ext cx="89377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Working Draft, Pre-Decisional, Deliberative Document – Internal VA Use Only</a:t>
            </a:r>
          </a:p>
        </p:txBody>
      </p:sp>
      <p:sp>
        <p:nvSpPr>
          <p:cNvPr id="10" name="Footer Placeholder 1"/>
          <p:cNvSpPr txBox="1">
            <a:spLocks/>
          </p:cNvSpPr>
          <p:nvPr userDrawn="1"/>
        </p:nvSpPr>
        <p:spPr>
          <a:xfrm>
            <a:off x="1801435" y="6248071"/>
            <a:ext cx="55411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t-IT" dirty="0" smtClean="0">
                <a:solidFill>
                  <a:prstClr val="black">
                    <a:tint val="75000"/>
                  </a:prstClr>
                </a:solidFill>
              </a:rPr>
              <a:t>Working Draft, Pre-Decisional, Deliberative </a:t>
            </a:r>
          </a:p>
          <a:p>
            <a:pPr>
              <a:defRPr/>
            </a:pPr>
            <a:r>
              <a:rPr lang="it-IT" dirty="0" smtClean="0">
                <a:solidFill>
                  <a:prstClr val="black">
                    <a:tint val="75000"/>
                  </a:prstClr>
                </a:solidFill>
              </a:rPr>
              <a:t>Document – Internal VA Use Only</a:t>
            </a:r>
          </a:p>
        </p:txBody>
      </p:sp>
      <p:sp>
        <p:nvSpPr>
          <p:cNvPr id="13" name="TextBox 12"/>
          <p:cNvSpPr txBox="1"/>
          <p:nvPr userDrawn="1"/>
        </p:nvSpPr>
        <p:spPr>
          <a:xfrm rot="5400000">
            <a:off x="5687566" y="3158564"/>
            <a:ext cx="6303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Working Draft – Internal VA Use Only</a:t>
            </a:r>
          </a:p>
        </p:txBody>
      </p:sp>
      <p:pic>
        <p:nvPicPr>
          <p:cNvPr id="11" name="Picture 9" descr="dvaseal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459" y="268542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52377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365760" y="782620"/>
            <a:ext cx="8412480" cy="757255"/>
          </a:xfrm>
        </p:spPr>
        <p:txBody>
          <a:bodyPr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dirty="0" smtClean="0"/>
              <a:t>Click to add subtitle</a:t>
            </a:r>
          </a:p>
        </p:txBody>
      </p:sp>
      <p:sp>
        <p:nvSpPr>
          <p:cNvPr id="14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65760" y="295683"/>
            <a:ext cx="8412480" cy="46949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90879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gray">
          <a:xfrm>
            <a:off x="585788" y="774700"/>
            <a:ext cx="7972425" cy="4795838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accent1"/>
            </a:solidFill>
            <a:miter lim="800000"/>
            <a:headEnd/>
            <a:tailEnd/>
          </a:ln>
        </p:spPr>
        <p:txBody>
          <a:bodyPr lIns="90000" tIns="90000" rIns="90000" bIns="90000" anchor="ctr"/>
          <a:lstStyle>
            <a:lvl1pPr marL="119063" indent="-1190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GB" altLang="en-US" sz="1100" b="1" dirty="0">
              <a:solidFill>
                <a:srgbClr val="000000"/>
              </a:solidFill>
            </a:endParaRPr>
          </a:p>
        </p:txBody>
      </p:sp>
      <p:sp>
        <p:nvSpPr>
          <p:cNvPr id="3700739" name="Rectangle 3"/>
          <p:cNvSpPr>
            <a:spLocks noGrp="1" noChangeArrowheads="1"/>
          </p:cNvSpPr>
          <p:nvPr>
            <p:ph type="ctrTitle" sz="quarter"/>
          </p:nvPr>
        </p:nvSpPr>
        <p:spPr>
          <a:xfrm>
            <a:off x="892175" y="2734491"/>
            <a:ext cx="6581775" cy="396059"/>
          </a:xfrm>
        </p:spPr>
        <p:txBody>
          <a:bodyPr/>
          <a:lstStyle>
            <a:lvl1pPr>
              <a:lnSpc>
                <a:spcPts val="2200"/>
              </a:lnSpc>
              <a:spcBef>
                <a:spcPct val="100000"/>
              </a:spcBef>
              <a:buClr>
                <a:schemeClr val="tx2"/>
              </a:buClr>
              <a:buSzPct val="85000"/>
              <a:buFont typeface="Wingdings" pitchFamily="2" charset="2"/>
              <a:buNone/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700740" name="Rectangle 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92175" y="3402013"/>
            <a:ext cx="6583363" cy="439737"/>
          </a:xfrm>
          <a:ln/>
        </p:spPr>
        <p:txBody>
          <a:bodyPr/>
          <a:lstStyle>
            <a:lvl1pPr>
              <a:lnSpc>
                <a:spcPts val="1600"/>
              </a:lnSpc>
              <a:spcBef>
                <a:spcPct val="15000"/>
              </a:spcBef>
              <a:buClrTx/>
              <a:defRPr sz="1800" b="1"/>
            </a:lvl1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5" name="Picture 4" descr="DEL_COL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48141" y="5013954"/>
            <a:ext cx="1356012" cy="274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6520" y="4828894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 userDrawn="1"/>
        </p:nvSpPr>
        <p:spPr>
          <a:xfrm rot="19776033">
            <a:off x="72636" y="2972564"/>
            <a:ext cx="89377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Working Draft, Pre-Decisional, Deliberative Document – Internal VA Use Only</a:t>
            </a:r>
          </a:p>
        </p:txBody>
      </p:sp>
      <p:sp>
        <p:nvSpPr>
          <p:cNvPr id="8" name="TextBox 7"/>
          <p:cNvSpPr txBox="1"/>
          <p:nvPr userDrawn="1"/>
        </p:nvSpPr>
        <p:spPr>
          <a:xfrm rot="5400000">
            <a:off x="5687566" y="3158564"/>
            <a:ext cx="6303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Working Draft – Internal VA Use Only</a:t>
            </a:r>
          </a:p>
        </p:txBody>
      </p:sp>
    </p:spTree>
    <p:extLst>
      <p:ext uri="{BB962C8B-B14F-4D97-AF65-F5344CB8AC3E}">
        <p14:creationId xmlns:p14="http://schemas.microsoft.com/office/powerpoint/2010/main" val="685433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7"/>
          <p:cNvSpPr>
            <a:spLocks noChangeShapeType="1"/>
          </p:cNvSpPr>
          <p:nvPr/>
        </p:nvSpPr>
        <p:spPr bwMode="invGray">
          <a:xfrm>
            <a:off x="401638" y="803275"/>
            <a:ext cx="8335962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00050" y="1155700"/>
            <a:ext cx="8337550" cy="5137150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Box 5"/>
          <p:cNvSpPr txBox="1">
            <a:spLocks noChangeArrowheads="1"/>
          </p:cNvSpPr>
          <p:nvPr userDrawn="1"/>
        </p:nvSpPr>
        <p:spPr bwMode="gray">
          <a:xfrm>
            <a:off x="4466202" y="6661953"/>
            <a:ext cx="211596" cy="14683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858585"/>
            </a:prstShdw>
          </a:effectLst>
          <a:extLst/>
        </p:spPr>
        <p:txBody>
          <a:bodyPr wrap="none" lIns="0" tIns="0" rIns="0" bIns="0" anchor="b" anchorCtr="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65000"/>
              <a:buFont typeface="Wingdings" pitchFamily="2" charset="2"/>
              <a:buNone/>
              <a:defRPr/>
            </a:pPr>
            <a:fld id="{2DE35DD7-86EC-4A9C-80B0-BEB18A98B982}" type="slidenum">
              <a:rPr lang="en-US" sz="900" smtClean="0">
                <a:solidFill>
                  <a:srgbClr val="000000"/>
                </a:solidFill>
              </a:rPr>
              <a:pPr algn="ctr" fontAlgn="base">
                <a:lnSpc>
                  <a:spcPct val="10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65000"/>
                <a:buFont typeface="Wingdings" pitchFamily="2" charset="2"/>
                <a:buNone/>
                <a:defRPr/>
              </a:pPr>
              <a:t>‹#›</a:t>
            </a:fld>
            <a:r>
              <a:rPr lang="en-US" sz="900" dirty="0" smtClean="0">
                <a:solidFill>
                  <a:srgbClr val="000000"/>
                </a:solidFill>
              </a:rPr>
              <a:t> -</a:t>
            </a:r>
          </a:p>
        </p:txBody>
      </p:sp>
      <p:pic>
        <p:nvPicPr>
          <p:cNvPr id="8" name="Picture 1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63246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 userDrawn="1"/>
        </p:nvSpPr>
        <p:spPr>
          <a:xfrm rot="19776033">
            <a:off x="-6461" y="3686574"/>
            <a:ext cx="89377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Working Draft, Pre-Decisional, Deliberative Document – Internal VA Use Only</a:t>
            </a:r>
          </a:p>
        </p:txBody>
      </p:sp>
      <p:sp>
        <p:nvSpPr>
          <p:cNvPr id="9" name="TextBox 8"/>
          <p:cNvSpPr txBox="1"/>
          <p:nvPr userDrawn="1"/>
        </p:nvSpPr>
        <p:spPr>
          <a:xfrm rot="5400000">
            <a:off x="5687566" y="3158564"/>
            <a:ext cx="6303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Working Draft – Internal VA Use Only</a:t>
            </a:r>
          </a:p>
        </p:txBody>
      </p:sp>
    </p:spTree>
    <p:extLst>
      <p:ext uri="{BB962C8B-B14F-4D97-AF65-F5344CB8AC3E}">
        <p14:creationId xmlns:p14="http://schemas.microsoft.com/office/powerpoint/2010/main" val="278210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10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0"/>
          <p:cNvSpPr>
            <a:spLocks noGrp="1"/>
          </p:cNvSpPr>
          <p:nvPr>
            <p:ph sz="quarter" idx="11"/>
          </p:nvPr>
        </p:nvSpPr>
        <p:spPr bwMode="gray">
          <a:xfrm>
            <a:off x="411479" y="1201783"/>
            <a:ext cx="3999155" cy="4941713"/>
          </a:xfrm>
          <a:prstGeom prst="rect">
            <a:avLst/>
          </a:prstGeom>
        </p:spPr>
        <p:txBody>
          <a:bodyPr/>
          <a:lstStyle>
            <a:lvl2pPr>
              <a:defRPr lang="en-US" sz="2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20"/>
          <p:cNvSpPr>
            <a:spLocks noGrp="1"/>
          </p:cNvSpPr>
          <p:nvPr>
            <p:ph sz="quarter" idx="16"/>
          </p:nvPr>
        </p:nvSpPr>
        <p:spPr bwMode="gray">
          <a:xfrm>
            <a:off x="4724400" y="1201783"/>
            <a:ext cx="3999155" cy="4941713"/>
          </a:xfrm>
          <a:prstGeom prst="rect">
            <a:avLst/>
          </a:prstGeom>
        </p:spPr>
        <p:txBody>
          <a:bodyPr/>
          <a:lstStyle>
            <a:lvl2pPr>
              <a:defRPr lang="en-US" sz="2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01638" y="381596"/>
            <a:ext cx="8345487" cy="391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57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Grap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0"/>
          <p:cNvSpPr>
            <a:spLocks noGrp="1"/>
          </p:cNvSpPr>
          <p:nvPr>
            <p:ph sz="quarter" idx="11"/>
          </p:nvPr>
        </p:nvSpPr>
        <p:spPr bwMode="gray">
          <a:xfrm>
            <a:off x="411479" y="1873248"/>
            <a:ext cx="3999155" cy="4270248"/>
          </a:xfrm>
          <a:prstGeom prst="rect">
            <a:avLst/>
          </a:prstGeom>
        </p:spPr>
        <p:txBody>
          <a:bodyPr/>
          <a:lstStyle>
            <a:lvl2pPr>
              <a:defRPr lang="en-US" sz="2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 bwMode="gray">
          <a:xfrm>
            <a:off x="414338" y="1397000"/>
            <a:ext cx="3995928" cy="27699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1"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20"/>
          <p:cNvSpPr>
            <a:spLocks noGrp="1"/>
          </p:cNvSpPr>
          <p:nvPr>
            <p:ph sz="quarter" idx="16"/>
          </p:nvPr>
        </p:nvSpPr>
        <p:spPr bwMode="gray">
          <a:xfrm>
            <a:off x="4724400" y="1873248"/>
            <a:ext cx="3999155" cy="4270248"/>
          </a:xfrm>
          <a:prstGeom prst="rect">
            <a:avLst/>
          </a:prstGeom>
        </p:spPr>
        <p:txBody>
          <a:bodyPr/>
          <a:lstStyle>
            <a:lvl2pPr>
              <a:defRPr lang="en-US" sz="2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17"/>
          </p:nvPr>
        </p:nvSpPr>
        <p:spPr bwMode="gray">
          <a:xfrm>
            <a:off x="4727259" y="1397000"/>
            <a:ext cx="3995928" cy="27699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1"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01638" y="381596"/>
            <a:ext cx="8345487" cy="391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092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675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0"/>
          <p:cNvSpPr>
            <a:spLocks noGrp="1"/>
          </p:cNvSpPr>
          <p:nvPr>
            <p:ph sz="quarter" idx="11"/>
          </p:nvPr>
        </p:nvSpPr>
        <p:spPr bwMode="gray">
          <a:xfrm>
            <a:off x="411478" y="1873249"/>
            <a:ext cx="8330184" cy="4270248"/>
          </a:xfrm>
          <a:prstGeom prst="rect">
            <a:avLst/>
          </a:prstGeom>
        </p:spPr>
        <p:txBody>
          <a:bodyPr/>
          <a:lstStyle>
            <a:lvl2pPr>
              <a:defRPr lang="en-US" sz="2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 bwMode="gray">
          <a:xfrm>
            <a:off x="414338" y="1397000"/>
            <a:ext cx="8330184" cy="27699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1"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5"/>
          </p:nvPr>
        </p:nvSpPr>
        <p:spPr bwMode="gray">
          <a:xfrm>
            <a:off x="411479" y="6153912"/>
            <a:ext cx="3995928" cy="128016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b"/>
          <a:lstStyle>
            <a:lvl1pPr algn="l" rtl="0" fontAlgn="base">
              <a:lnSpc>
                <a:spcPts val="1000"/>
              </a:lnSpc>
              <a:spcBef>
                <a:spcPct val="0"/>
              </a:spcBef>
              <a:spcAft>
                <a:spcPct val="0"/>
              </a:spcAft>
              <a:defRPr lang="en-US" sz="800" b="0" kern="120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lang="en-US" sz="800" b="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lang="en-US" sz="800" b="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lang="en-US" sz="800" b="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lang="en-US" sz="800" b="0" kern="120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01638" y="381596"/>
            <a:ext cx="8345487" cy="391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57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854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01638" y="381596"/>
            <a:ext cx="8345487" cy="391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527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3" y="514350"/>
            <a:ext cx="2087562" cy="5775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6875" y="514350"/>
            <a:ext cx="6110288" cy="57753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08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" descr="DEL_PRI_RGB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37" t="27428" r="9845" b="25551"/>
          <a:stretch>
            <a:fillRect/>
          </a:stretch>
        </p:blipFill>
        <p:spPr bwMode="gray">
          <a:xfrm>
            <a:off x="2844800" y="3032125"/>
            <a:ext cx="345122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5"/>
          <p:cNvSpPr>
            <a:spLocks noGrp="1"/>
          </p:cNvSpPr>
          <p:nvPr>
            <p:ph type="body" sz="quarter" idx="10"/>
          </p:nvPr>
        </p:nvSpPr>
        <p:spPr bwMode="gray">
          <a:xfrm>
            <a:off x="402336" y="5458968"/>
            <a:ext cx="4937760" cy="1152144"/>
          </a:xfrm>
        </p:spPr>
        <p:txBody>
          <a:bodyPr anchor="b">
            <a:noAutofit/>
          </a:bodyPr>
          <a:lstStyle>
            <a:lvl1pPr>
              <a:lnSpc>
                <a:spcPts val="800"/>
              </a:lnSpc>
              <a:spcBef>
                <a:spcPts val="400"/>
              </a:spcBef>
              <a:spcAft>
                <a:spcPts val="400"/>
              </a:spcAft>
              <a:defRPr sz="7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Box 4"/>
          <p:cNvSpPr txBox="1"/>
          <p:nvPr userDrawn="1"/>
        </p:nvSpPr>
        <p:spPr>
          <a:xfrm rot="5400000">
            <a:off x="5687566" y="3158564"/>
            <a:ext cx="6303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Working Draft – Internal VA Use Only</a:t>
            </a:r>
          </a:p>
        </p:txBody>
      </p:sp>
      <p:sp>
        <p:nvSpPr>
          <p:cNvPr id="7" name="TextBox 6"/>
          <p:cNvSpPr txBox="1"/>
          <p:nvPr userDrawn="1"/>
        </p:nvSpPr>
        <p:spPr>
          <a:xfrm rot="19776033">
            <a:off x="101560" y="2825009"/>
            <a:ext cx="89377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Working Draft, Pre-Decisional, Deliberative Document – Internal VA Use Only</a:t>
            </a:r>
          </a:p>
        </p:txBody>
      </p:sp>
    </p:spTree>
    <p:extLst>
      <p:ext uri="{BB962C8B-B14F-4D97-AF65-F5344CB8AC3E}">
        <p14:creationId xmlns:p14="http://schemas.microsoft.com/office/powerpoint/2010/main" val="3897911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hf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0"/>
          <p:cNvSpPr>
            <a:spLocks noChangeArrowheads="1"/>
          </p:cNvSpPr>
          <p:nvPr/>
        </p:nvSpPr>
        <p:spPr bwMode="auto">
          <a:xfrm>
            <a:off x="152400" y="152400"/>
            <a:ext cx="8839200" cy="6553200"/>
          </a:xfrm>
          <a:prstGeom prst="rect">
            <a:avLst/>
          </a:prstGeom>
          <a:noFill/>
          <a:ln w="57150" cmpd="thinThick">
            <a:solidFill>
              <a:srgbClr val="0033CC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33CC"/>
              </a:solidFill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4" name="Rectangle 11"/>
          <p:cNvSpPr>
            <a:spLocks noChangeArrowheads="1"/>
          </p:cNvSpPr>
          <p:nvPr/>
        </p:nvSpPr>
        <p:spPr bwMode="auto">
          <a:xfrm>
            <a:off x="228600" y="228600"/>
            <a:ext cx="8686800" cy="640080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 rot="19776033">
            <a:off x="-6461" y="3686574"/>
            <a:ext cx="89377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Working Draft, Pre-Decisional, Deliberative Document – Internal VA Use Only</a:t>
            </a:r>
          </a:p>
        </p:txBody>
      </p:sp>
      <p:sp>
        <p:nvSpPr>
          <p:cNvPr id="10" name="Footer Placeholder 1"/>
          <p:cNvSpPr txBox="1">
            <a:spLocks/>
          </p:cNvSpPr>
          <p:nvPr userDrawn="1"/>
        </p:nvSpPr>
        <p:spPr>
          <a:xfrm>
            <a:off x="1801435" y="6248071"/>
            <a:ext cx="55411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t-IT" dirty="0" smtClean="0">
                <a:solidFill>
                  <a:prstClr val="black">
                    <a:tint val="75000"/>
                  </a:prstClr>
                </a:solidFill>
              </a:rPr>
              <a:t>Working Draft, Pre-Decisional, Deliberative </a:t>
            </a:r>
          </a:p>
          <a:p>
            <a:pPr>
              <a:defRPr/>
            </a:pPr>
            <a:r>
              <a:rPr lang="it-IT" dirty="0" smtClean="0">
                <a:solidFill>
                  <a:prstClr val="black">
                    <a:tint val="75000"/>
                  </a:prstClr>
                </a:solidFill>
              </a:rPr>
              <a:t>Document – Internal VA Use Only</a:t>
            </a:r>
          </a:p>
        </p:txBody>
      </p:sp>
      <p:sp>
        <p:nvSpPr>
          <p:cNvPr id="13" name="TextBox 12"/>
          <p:cNvSpPr txBox="1"/>
          <p:nvPr userDrawn="1"/>
        </p:nvSpPr>
        <p:spPr>
          <a:xfrm rot="5400000">
            <a:off x="5687566" y="3158564"/>
            <a:ext cx="6303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Working Draft – Internal VA Use Only</a:t>
            </a:r>
          </a:p>
        </p:txBody>
      </p:sp>
      <p:pic>
        <p:nvPicPr>
          <p:cNvPr id="11" name="Picture 9" descr="dvaseal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459" y="268542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30417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365760" y="782620"/>
            <a:ext cx="8412480" cy="757255"/>
          </a:xfrm>
        </p:spPr>
        <p:txBody>
          <a:bodyPr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dirty="0" smtClean="0"/>
              <a:t>Click to add subtitle</a:t>
            </a:r>
          </a:p>
        </p:txBody>
      </p:sp>
      <p:sp>
        <p:nvSpPr>
          <p:cNvPr id="14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65760" y="295683"/>
            <a:ext cx="8412480" cy="46949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4092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gray">
          <a:xfrm>
            <a:off x="585788" y="774700"/>
            <a:ext cx="7972425" cy="4795838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accent1"/>
            </a:solidFill>
            <a:miter lim="800000"/>
            <a:headEnd/>
            <a:tailEnd/>
          </a:ln>
        </p:spPr>
        <p:txBody>
          <a:bodyPr lIns="90000" tIns="90000" rIns="90000" bIns="90000" anchor="ctr"/>
          <a:lstStyle>
            <a:lvl1pPr marL="119063" indent="-1190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GB" altLang="en-US" sz="1100" b="1" dirty="0">
              <a:solidFill>
                <a:srgbClr val="000000"/>
              </a:solidFill>
            </a:endParaRPr>
          </a:p>
        </p:txBody>
      </p:sp>
      <p:sp>
        <p:nvSpPr>
          <p:cNvPr id="3700739" name="Rectangle 3"/>
          <p:cNvSpPr>
            <a:spLocks noGrp="1" noChangeArrowheads="1"/>
          </p:cNvSpPr>
          <p:nvPr>
            <p:ph type="ctrTitle" sz="quarter"/>
          </p:nvPr>
        </p:nvSpPr>
        <p:spPr>
          <a:xfrm>
            <a:off x="892175" y="2734491"/>
            <a:ext cx="6581775" cy="396059"/>
          </a:xfrm>
        </p:spPr>
        <p:txBody>
          <a:bodyPr/>
          <a:lstStyle>
            <a:lvl1pPr>
              <a:lnSpc>
                <a:spcPts val="2200"/>
              </a:lnSpc>
              <a:spcBef>
                <a:spcPct val="100000"/>
              </a:spcBef>
              <a:buClr>
                <a:schemeClr val="tx2"/>
              </a:buClr>
              <a:buSzPct val="85000"/>
              <a:buFont typeface="Wingdings" pitchFamily="2" charset="2"/>
              <a:buNone/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700740" name="Rectangle 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92175" y="3402013"/>
            <a:ext cx="6583363" cy="439737"/>
          </a:xfrm>
          <a:ln/>
        </p:spPr>
        <p:txBody>
          <a:bodyPr/>
          <a:lstStyle>
            <a:lvl1pPr>
              <a:lnSpc>
                <a:spcPts val="1600"/>
              </a:lnSpc>
              <a:spcBef>
                <a:spcPct val="15000"/>
              </a:spcBef>
              <a:buClrTx/>
              <a:defRPr sz="1800" b="1"/>
            </a:lvl1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5" name="Picture 4" descr="DEL_COL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48141" y="5013954"/>
            <a:ext cx="1356012" cy="274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6520" y="4828894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 userDrawn="1"/>
        </p:nvSpPr>
        <p:spPr>
          <a:xfrm rot="19776033">
            <a:off x="72636" y="2972564"/>
            <a:ext cx="89377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Working Draft, Pre-Decisional, Deliberative Document – Internal VA Use Only</a:t>
            </a:r>
          </a:p>
        </p:txBody>
      </p:sp>
      <p:sp>
        <p:nvSpPr>
          <p:cNvPr id="8" name="TextBox 7"/>
          <p:cNvSpPr txBox="1"/>
          <p:nvPr userDrawn="1"/>
        </p:nvSpPr>
        <p:spPr>
          <a:xfrm rot="5400000">
            <a:off x="5687566" y="3158564"/>
            <a:ext cx="6303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Working Draft – Internal VA Use Only</a:t>
            </a:r>
          </a:p>
        </p:txBody>
      </p:sp>
    </p:spTree>
    <p:extLst>
      <p:ext uri="{BB962C8B-B14F-4D97-AF65-F5344CB8AC3E}">
        <p14:creationId xmlns:p14="http://schemas.microsoft.com/office/powerpoint/2010/main" val="1820949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7"/>
          <p:cNvSpPr>
            <a:spLocks noChangeShapeType="1"/>
          </p:cNvSpPr>
          <p:nvPr/>
        </p:nvSpPr>
        <p:spPr bwMode="invGray">
          <a:xfrm>
            <a:off x="401638" y="803275"/>
            <a:ext cx="8335962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00050" y="1155700"/>
            <a:ext cx="8337550" cy="5137150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Box 5"/>
          <p:cNvSpPr txBox="1">
            <a:spLocks noChangeArrowheads="1"/>
          </p:cNvSpPr>
          <p:nvPr userDrawn="1"/>
        </p:nvSpPr>
        <p:spPr bwMode="gray">
          <a:xfrm>
            <a:off x="4466202" y="6661953"/>
            <a:ext cx="211596" cy="14683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858585"/>
            </a:prstShdw>
          </a:effectLst>
          <a:extLst/>
        </p:spPr>
        <p:txBody>
          <a:bodyPr wrap="none" lIns="0" tIns="0" rIns="0" bIns="0" anchor="b" anchorCtr="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65000"/>
              <a:buFont typeface="Wingdings" pitchFamily="2" charset="2"/>
              <a:buNone/>
              <a:defRPr/>
            </a:pPr>
            <a:fld id="{2DE35DD7-86EC-4A9C-80B0-BEB18A98B982}" type="slidenum">
              <a:rPr lang="en-US" sz="900" smtClean="0">
                <a:solidFill>
                  <a:srgbClr val="000000"/>
                </a:solidFill>
              </a:rPr>
              <a:pPr algn="ctr" fontAlgn="base">
                <a:lnSpc>
                  <a:spcPct val="10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65000"/>
                <a:buFont typeface="Wingdings" pitchFamily="2" charset="2"/>
                <a:buNone/>
                <a:defRPr/>
              </a:pPr>
              <a:t>‹#›</a:t>
            </a:fld>
            <a:r>
              <a:rPr lang="en-US" sz="900" dirty="0" smtClean="0">
                <a:solidFill>
                  <a:srgbClr val="000000"/>
                </a:solidFill>
              </a:rPr>
              <a:t> -</a:t>
            </a:r>
          </a:p>
        </p:txBody>
      </p:sp>
      <p:pic>
        <p:nvPicPr>
          <p:cNvPr id="8" name="Picture 1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63246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 userDrawn="1"/>
        </p:nvSpPr>
        <p:spPr>
          <a:xfrm rot="19776033">
            <a:off x="-6461" y="3686574"/>
            <a:ext cx="89377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Working Draft, Pre-Decisional, Deliberative Document – Internal VA Use Only</a:t>
            </a:r>
          </a:p>
        </p:txBody>
      </p:sp>
      <p:sp>
        <p:nvSpPr>
          <p:cNvPr id="9" name="TextBox 8"/>
          <p:cNvSpPr txBox="1"/>
          <p:nvPr userDrawn="1"/>
        </p:nvSpPr>
        <p:spPr>
          <a:xfrm rot="5400000">
            <a:off x="5687566" y="3158564"/>
            <a:ext cx="6303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Working Draft – Internal VA Use Only</a:t>
            </a:r>
          </a:p>
        </p:txBody>
      </p:sp>
    </p:spTree>
    <p:extLst>
      <p:ext uri="{BB962C8B-B14F-4D97-AF65-F5344CB8AC3E}">
        <p14:creationId xmlns:p14="http://schemas.microsoft.com/office/powerpoint/2010/main" val="101330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497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0"/>
          <p:cNvSpPr>
            <a:spLocks noGrp="1"/>
          </p:cNvSpPr>
          <p:nvPr>
            <p:ph sz="quarter" idx="11"/>
          </p:nvPr>
        </p:nvSpPr>
        <p:spPr bwMode="gray">
          <a:xfrm>
            <a:off x="411479" y="1201783"/>
            <a:ext cx="3999155" cy="4941713"/>
          </a:xfrm>
          <a:prstGeom prst="rect">
            <a:avLst/>
          </a:prstGeom>
        </p:spPr>
        <p:txBody>
          <a:bodyPr/>
          <a:lstStyle>
            <a:lvl2pPr>
              <a:defRPr lang="en-US" sz="2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20"/>
          <p:cNvSpPr>
            <a:spLocks noGrp="1"/>
          </p:cNvSpPr>
          <p:nvPr>
            <p:ph sz="quarter" idx="16"/>
          </p:nvPr>
        </p:nvSpPr>
        <p:spPr bwMode="gray">
          <a:xfrm>
            <a:off x="4724400" y="1201783"/>
            <a:ext cx="3999155" cy="4941713"/>
          </a:xfrm>
          <a:prstGeom prst="rect">
            <a:avLst/>
          </a:prstGeom>
        </p:spPr>
        <p:txBody>
          <a:bodyPr/>
          <a:lstStyle>
            <a:lvl2pPr>
              <a:defRPr lang="en-US" sz="2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01638" y="381596"/>
            <a:ext cx="8345487" cy="391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369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Grap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0"/>
          <p:cNvSpPr>
            <a:spLocks noGrp="1"/>
          </p:cNvSpPr>
          <p:nvPr>
            <p:ph sz="quarter" idx="11"/>
          </p:nvPr>
        </p:nvSpPr>
        <p:spPr bwMode="gray">
          <a:xfrm>
            <a:off x="411479" y="1873248"/>
            <a:ext cx="3999155" cy="4270248"/>
          </a:xfrm>
          <a:prstGeom prst="rect">
            <a:avLst/>
          </a:prstGeom>
        </p:spPr>
        <p:txBody>
          <a:bodyPr/>
          <a:lstStyle>
            <a:lvl2pPr>
              <a:defRPr lang="en-US" sz="2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 bwMode="gray">
          <a:xfrm>
            <a:off x="414338" y="1397000"/>
            <a:ext cx="3995928" cy="27699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1"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20"/>
          <p:cNvSpPr>
            <a:spLocks noGrp="1"/>
          </p:cNvSpPr>
          <p:nvPr>
            <p:ph sz="quarter" idx="16"/>
          </p:nvPr>
        </p:nvSpPr>
        <p:spPr bwMode="gray">
          <a:xfrm>
            <a:off x="4724400" y="1873248"/>
            <a:ext cx="3999155" cy="4270248"/>
          </a:xfrm>
          <a:prstGeom prst="rect">
            <a:avLst/>
          </a:prstGeom>
        </p:spPr>
        <p:txBody>
          <a:bodyPr/>
          <a:lstStyle>
            <a:lvl2pPr>
              <a:defRPr lang="en-US" sz="2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17"/>
          </p:nvPr>
        </p:nvSpPr>
        <p:spPr bwMode="gray">
          <a:xfrm>
            <a:off x="4727259" y="1397000"/>
            <a:ext cx="3995928" cy="27699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1"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01638" y="381596"/>
            <a:ext cx="8345487" cy="391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812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679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0"/>
          <p:cNvSpPr>
            <a:spLocks noGrp="1"/>
          </p:cNvSpPr>
          <p:nvPr>
            <p:ph sz="quarter" idx="11"/>
          </p:nvPr>
        </p:nvSpPr>
        <p:spPr bwMode="gray">
          <a:xfrm>
            <a:off x="411478" y="1873249"/>
            <a:ext cx="8330184" cy="4270248"/>
          </a:xfrm>
          <a:prstGeom prst="rect">
            <a:avLst/>
          </a:prstGeom>
        </p:spPr>
        <p:txBody>
          <a:bodyPr/>
          <a:lstStyle>
            <a:lvl2pPr>
              <a:defRPr lang="en-US" sz="2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 bwMode="gray">
          <a:xfrm>
            <a:off x="414338" y="1397000"/>
            <a:ext cx="8330184" cy="27699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1"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5"/>
          </p:nvPr>
        </p:nvSpPr>
        <p:spPr bwMode="gray">
          <a:xfrm>
            <a:off x="411479" y="6153912"/>
            <a:ext cx="3995928" cy="128016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b"/>
          <a:lstStyle>
            <a:lvl1pPr algn="l" rtl="0" fontAlgn="base">
              <a:lnSpc>
                <a:spcPts val="1000"/>
              </a:lnSpc>
              <a:spcBef>
                <a:spcPct val="0"/>
              </a:spcBef>
              <a:spcAft>
                <a:spcPct val="0"/>
              </a:spcAft>
              <a:defRPr lang="en-US" sz="800" b="0" kern="120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lang="en-US" sz="800" b="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lang="en-US" sz="800" b="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lang="en-US" sz="800" b="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lang="en-US" sz="800" b="0" kern="120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01638" y="381596"/>
            <a:ext cx="8345487" cy="391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662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38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01638" y="381596"/>
            <a:ext cx="8345487" cy="391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963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3" y="514350"/>
            <a:ext cx="2087562" cy="5775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6875" y="514350"/>
            <a:ext cx="6110288" cy="57753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38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" descr="DEL_PRI_RGB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37" t="27428" r="9845" b="25551"/>
          <a:stretch>
            <a:fillRect/>
          </a:stretch>
        </p:blipFill>
        <p:spPr bwMode="gray">
          <a:xfrm>
            <a:off x="2844800" y="3032125"/>
            <a:ext cx="345122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5"/>
          <p:cNvSpPr>
            <a:spLocks noGrp="1"/>
          </p:cNvSpPr>
          <p:nvPr>
            <p:ph type="body" sz="quarter" idx="10"/>
          </p:nvPr>
        </p:nvSpPr>
        <p:spPr bwMode="gray">
          <a:xfrm>
            <a:off x="402336" y="5458968"/>
            <a:ext cx="4937760" cy="1152144"/>
          </a:xfrm>
        </p:spPr>
        <p:txBody>
          <a:bodyPr anchor="b">
            <a:noAutofit/>
          </a:bodyPr>
          <a:lstStyle>
            <a:lvl1pPr>
              <a:lnSpc>
                <a:spcPts val="800"/>
              </a:lnSpc>
              <a:spcBef>
                <a:spcPts val="400"/>
              </a:spcBef>
              <a:spcAft>
                <a:spcPts val="400"/>
              </a:spcAft>
              <a:defRPr sz="7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Box 4"/>
          <p:cNvSpPr txBox="1"/>
          <p:nvPr userDrawn="1"/>
        </p:nvSpPr>
        <p:spPr>
          <a:xfrm rot="5400000">
            <a:off x="5687566" y="3158564"/>
            <a:ext cx="6303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Working Draft – Internal VA Use Only</a:t>
            </a:r>
          </a:p>
        </p:txBody>
      </p:sp>
    </p:spTree>
    <p:extLst>
      <p:ext uri="{BB962C8B-B14F-4D97-AF65-F5344CB8AC3E}">
        <p14:creationId xmlns:p14="http://schemas.microsoft.com/office/powerpoint/2010/main" val="3732459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hf hd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0"/>
          <p:cNvSpPr>
            <a:spLocks noChangeArrowheads="1"/>
          </p:cNvSpPr>
          <p:nvPr/>
        </p:nvSpPr>
        <p:spPr bwMode="auto">
          <a:xfrm>
            <a:off x="152400" y="152400"/>
            <a:ext cx="8839200" cy="6553200"/>
          </a:xfrm>
          <a:prstGeom prst="rect">
            <a:avLst/>
          </a:prstGeom>
          <a:noFill/>
          <a:ln w="57150" cmpd="thinThick">
            <a:solidFill>
              <a:srgbClr val="0033CC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33CC"/>
              </a:solidFill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4" name="Rectangle 11"/>
          <p:cNvSpPr>
            <a:spLocks noChangeArrowheads="1"/>
          </p:cNvSpPr>
          <p:nvPr/>
        </p:nvSpPr>
        <p:spPr bwMode="auto">
          <a:xfrm>
            <a:off x="228600" y="228600"/>
            <a:ext cx="8686800" cy="640080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10" name="Footer Placeholder 1"/>
          <p:cNvSpPr txBox="1">
            <a:spLocks/>
          </p:cNvSpPr>
          <p:nvPr userDrawn="1"/>
        </p:nvSpPr>
        <p:spPr>
          <a:xfrm>
            <a:off x="1801435" y="6248071"/>
            <a:ext cx="55411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t-IT" dirty="0" smtClean="0">
                <a:solidFill>
                  <a:prstClr val="black">
                    <a:tint val="75000"/>
                  </a:prstClr>
                </a:solidFill>
              </a:rPr>
              <a:t>Working Draft, Pre-Decisional, Deliberative </a:t>
            </a:r>
          </a:p>
          <a:p>
            <a:pPr>
              <a:defRPr/>
            </a:pPr>
            <a:r>
              <a:rPr lang="it-IT" dirty="0" smtClean="0">
                <a:solidFill>
                  <a:prstClr val="black">
                    <a:tint val="75000"/>
                  </a:prstClr>
                </a:solidFill>
              </a:rPr>
              <a:t>Document – Internal VA Use Only</a:t>
            </a:r>
          </a:p>
        </p:txBody>
      </p:sp>
      <p:sp>
        <p:nvSpPr>
          <p:cNvPr id="13" name="TextBox 12"/>
          <p:cNvSpPr txBox="1"/>
          <p:nvPr userDrawn="1"/>
        </p:nvSpPr>
        <p:spPr>
          <a:xfrm rot="5400000">
            <a:off x="5687566" y="3158564"/>
            <a:ext cx="6303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Working Draft – Internal VA Use Only</a:t>
            </a:r>
          </a:p>
        </p:txBody>
      </p:sp>
      <p:pic>
        <p:nvPicPr>
          <p:cNvPr id="11" name="Picture 9" descr="dvaseal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459" y="268542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89031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365760" y="782620"/>
            <a:ext cx="8412480" cy="757255"/>
          </a:xfrm>
        </p:spPr>
        <p:txBody>
          <a:bodyPr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dirty="0" smtClean="0"/>
              <a:t>Click to add subtitle</a:t>
            </a:r>
          </a:p>
        </p:txBody>
      </p:sp>
      <p:sp>
        <p:nvSpPr>
          <p:cNvPr id="14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65760" y="295683"/>
            <a:ext cx="8412480" cy="46949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1560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gray">
          <a:xfrm>
            <a:off x="585788" y="774700"/>
            <a:ext cx="7972425" cy="4795838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accent1"/>
            </a:solidFill>
            <a:miter lim="800000"/>
            <a:headEnd/>
            <a:tailEnd/>
          </a:ln>
        </p:spPr>
        <p:txBody>
          <a:bodyPr lIns="90000" tIns="90000" rIns="90000" bIns="90000" anchor="ctr"/>
          <a:lstStyle>
            <a:lvl1pPr marL="119063" indent="-1190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GB" altLang="en-US" sz="1100" b="1" dirty="0">
              <a:solidFill>
                <a:srgbClr val="000000"/>
              </a:solidFill>
            </a:endParaRPr>
          </a:p>
        </p:txBody>
      </p:sp>
      <p:sp>
        <p:nvSpPr>
          <p:cNvPr id="3700739" name="Rectangle 3"/>
          <p:cNvSpPr>
            <a:spLocks noGrp="1" noChangeArrowheads="1"/>
          </p:cNvSpPr>
          <p:nvPr>
            <p:ph type="ctrTitle" sz="quarter"/>
          </p:nvPr>
        </p:nvSpPr>
        <p:spPr>
          <a:xfrm>
            <a:off x="892175" y="2734491"/>
            <a:ext cx="6581775" cy="396059"/>
          </a:xfrm>
        </p:spPr>
        <p:txBody>
          <a:bodyPr/>
          <a:lstStyle>
            <a:lvl1pPr>
              <a:lnSpc>
                <a:spcPts val="2200"/>
              </a:lnSpc>
              <a:spcBef>
                <a:spcPct val="100000"/>
              </a:spcBef>
              <a:buClr>
                <a:schemeClr val="tx2"/>
              </a:buClr>
              <a:buSzPct val="85000"/>
              <a:buFont typeface="Wingdings" pitchFamily="2" charset="2"/>
              <a:buNone/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700740" name="Rectangle 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92175" y="3402013"/>
            <a:ext cx="6583363" cy="439737"/>
          </a:xfrm>
          <a:ln/>
        </p:spPr>
        <p:txBody>
          <a:bodyPr/>
          <a:lstStyle>
            <a:lvl1pPr>
              <a:lnSpc>
                <a:spcPts val="1600"/>
              </a:lnSpc>
              <a:spcBef>
                <a:spcPct val="15000"/>
              </a:spcBef>
              <a:buClrTx/>
              <a:defRPr sz="1800" b="1"/>
            </a:lvl1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5" name="Picture 4" descr="DEL_COL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48141" y="5013954"/>
            <a:ext cx="1356012" cy="274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6520" y="4828894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 userDrawn="1"/>
        </p:nvSpPr>
        <p:spPr>
          <a:xfrm rot="5400000">
            <a:off x="5687566" y="3158564"/>
            <a:ext cx="6303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Working Draft – Internal VA Use Only</a:t>
            </a:r>
          </a:p>
        </p:txBody>
      </p:sp>
    </p:spTree>
    <p:extLst>
      <p:ext uri="{BB962C8B-B14F-4D97-AF65-F5344CB8AC3E}">
        <p14:creationId xmlns:p14="http://schemas.microsoft.com/office/powerpoint/2010/main" val="4102955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7"/>
          <p:cNvSpPr>
            <a:spLocks noChangeShapeType="1"/>
          </p:cNvSpPr>
          <p:nvPr/>
        </p:nvSpPr>
        <p:spPr bwMode="invGray">
          <a:xfrm>
            <a:off x="401638" y="803275"/>
            <a:ext cx="8335962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00050" y="1155700"/>
            <a:ext cx="8337550" cy="5137150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Box 5"/>
          <p:cNvSpPr txBox="1">
            <a:spLocks noChangeArrowheads="1"/>
          </p:cNvSpPr>
          <p:nvPr userDrawn="1"/>
        </p:nvSpPr>
        <p:spPr bwMode="gray">
          <a:xfrm>
            <a:off x="4466202" y="6661953"/>
            <a:ext cx="211596" cy="14683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858585"/>
            </a:prstShdw>
          </a:effectLst>
          <a:extLst/>
        </p:spPr>
        <p:txBody>
          <a:bodyPr wrap="none" lIns="0" tIns="0" rIns="0" bIns="0" anchor="b" anchorCtr="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65000"/>
              <a:buFont typeface="Wingdings" pitchFamily="2" charset="2"/>
              <a:buNone/>
              <a:defRPr/>
            </a:pPr>
            <a:fld id="{2DE35DD7-86EC-4A9C-80B0-BEB18A98B982}" type="slidenum">
              <a:rPr lang="en-US" sz="900" smtClean="0">
                <a:solidFill>
                  <a:srgbClr val="000000"/>
                </a:solidFill>
              </a:rPr>
              <a:pPr algn="ctr" fontAlgn="base">
                <a:lnSpc>
                  <a:spcPct val="10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65000"/>
                <a:buFont typeface="Wingdings" pitchFamily="2" charset="2"/>
                <a:buNone/>
                <a:defRPr/>
              </a:pPr>
              <a:t>‹#›</a:t>
            </a:fld>
            <a:r>
              <a:rPr lang="en-US" sz="900" dirty="0" smtClean="0">
                <a:solidFill>
                  <a:srgbClr val="000000"/>
                </a:solidFill>
              </a:rPr>
              <a:t> -</a:t>
            </a:r>
          </a:p>
        </p:txBody>
      </p:sp>
      <p:pic>
        <p:nvPicPr>
          <p:cNvPr id="8" name="Picture 1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63246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 userDrawn="1"/>
        </p:nvSpPr>
        <p:spPr>
          <a:xfrm rot="5400000">
            <a:off x="5687566" y="3158564"/>
            <a:ext cx="6303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Working Draft – Internal VA Use Only</a:t>
            </a:r>
          </a:p>
        </p:txBody>
      </p:sp>
    </p:spTree>
    <p:extLst>
      <p:ext uri="{BB962C8B-B14F-4D97-AF65-F5344CB8AC3E}">
        <p14:creationId xmlns:p14="http://schemas.microsoft.com/office/powerpoint/2010/main" val="2977557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5" y="1226032"/>
            <a:ext cx="8350250" cy="51355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658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0"/>
          <p:cNvSpPr>
            <a:spLocks noGrp="1"/>
          </p:cNvSpPr>
          <p:nvPr>
            <p:ph sz="quarter" idx="11"/>
          </p:nvPr>
        </p:nvSpPr>
        <p:spPr bwMode="gray">
          <a:xfrm>
            <a:off x="411479" y="1201783"/>
            <a:ext cx="3999155" cy="4941713"/>
          </a:xfrm>
          <a:prstGeom prst="rect">
            <a:avLst/>
          </a:prstGeom>
        </p:spPr>
        <p:txBody>
          <a:bodyPr/>
          <a:lstStyle>
            <a:lvl2pPr>
              <a:defRPr lang="en-US" sz="2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20"/>
          <p:cNvSpPr>
            <a:spLocks noGrp="1"/>
          </p:cNvSpPr>
          <p:nvPr>
            <p:ph sz="quarter" idx="16"/>
          </p:nvPr>
        </p:nvSpPr>
        <p:spPr bwMode="gray">
          <a:xfrm>
            <a:off x="4724400" y="1201783"/>
            <a:ext cx="3999155" cy="4941713"/>
          </a:xfrm>
          <a:prstGeom prst="rect">
            <a:avLst/>
          </a:prstGeom>
        </p:spPr>
        <p:txBody>
          <a:bodyPr/>
          <a:lstStyle>
            <a:lvl2pPr>
              <a:defRPr lang="en-US" sz="2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01638" y="381596"/>
            <a:ext cx="8345487" cy="391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995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Grap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0"/>
          <p:cNvSpPr>
            <a:spLocks noGrp="1"/>
          </p:cNvSpPr>
          <p:nvPr>
            <p:ph sz="quarter" idx="11"/>
          </p:nvPr>
        </p:nvSpPr>
        <p:spPr bwMode="gray">
          <a:xfrm>
            <a:off x="411479" y="1873248"/>
            <a:ext cx="3999155" cy="4270248"/>
          </a:xfrm>
          <a:prstGeom prst="rect">
            <a:avLst/>
          </a:prstGeom>
        </p:spPr>
        <p:txBody>
          <a:bodyPr/>
          <a:lstStyle>
            <a:lvl2pPr>
              <a:defRPr lang="en-US" sz="2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 bwMode="gray">
          <a:xfrm>
            <a:off x="414338" y="1397000"/>
            <a:ext cx="3995928" cy="27699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1"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20"/>
          <p:cNvSpPr>
            <a:spLocks noGrp="1"/>
          </p:cNvSpPr>
          <p:nvPr>
            <p:ph sz="quarter" idx="16"/>
          </p:nvPr>
        </p:nvSpPr>
        <p:spPr bwMode="gray">
          <a:xfrm>
            <a:off x="4724400" y="1873248"/>
            <a:ext cx="3999155" cy="4270248"/>
          </a:xfrm>
          <a:prstGeom prst="rect">
            <a:avLst/>
          </a:prstGeom>
        </p:spPr>
        <p:txBody>
          <a:bodyPr/>
          <a:lstStyle>
            <a:lvl2pPr>
              <a:defRPr lang="en-US" sz="2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17"/>
          </p:nvPr>
        </p:nvSpPr>
        <p:spPr bwMode="gray">
          <a:xfrm>
            <a:off x="4727259" y="1397000"/>
            <a:ext cx="3995928" cy="27699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1"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01638" y="381596"/>
            <a:ext cx="8345487" cy="391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500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290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0"/>
          <p:cNvSpPr>
            <a:spLocks noGrp="1"/>
          </p:cNvSpPr>
          <p:nvPr>
            <p:ph sz="quarter" idx="11"/>
          </p:nvPr>
        </p:nvSpPr>
        <p:spPr bwMode="gray">
          <a:xfrm>
            <a:off x="113529" y="1778831"/>
            <a:ext cx="8330184" cy="4270248"/>
          </a:xfrm>
          <a:prstGeom prst="rect">
            <a:avLst/>
          </a:prstGeom>
        </p:spPr>
        <p:txBody>
          <a:bodyPr/>
          <a:lstStyle>
            <a:lvl2pPr>
              <a:defRPr lang="en-US" sz="2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 bwMode="gray">
          <a:xfrm>
            <a:off x="414338" y="1397000"/>
            <a:ext cx="8330184" cy="27699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1"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5"/>
          </p:nvPr>
        </p:nvSpPr>
        <p:spPr bwMode="gray">
          <a:xfrm>
            <a:off x="411479" y="6153912"/>
            <a:ext cx="3995928" cy="128016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b"/>
          <a:lstStyle>
            <a:lvl1pPr algn="l" rtl="0" fontAlgn="base">
              <a:lnSpc>
                <a:spcPts val="1000"/>
              </a:lnSpc>
              <a:spcBef>
                <a:spcPct val="0"/>
              </a:spcBef>
              <a:spcAft>
                <a:spcPct val="0"/>
              </a:spcAft>
              <a:defRPr lang="en-US" sz="800" b="0" kern="120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lang="en-US" sz="800" b="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lang="en-US" sz="800" b="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lang="en-US" sz="800" b="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lang="en-US" sz="800" b="0" kern="120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01638" y="381596"/>
            <a:ext cx="8345487" cy="391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545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684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01638" y="381596"/>
            <a:ext cx="8345487" cy="391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96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3" y="514350"/>
            <a:ext cx="2087562" cy="5775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6875" y="514350"/>
            <a:ext cx="6110288" cy="57753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883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" descr="DEL_PRI_RGB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37" t="27428" r="9845" b="25551"/>
          <a:stretch>
            <a:fillRect/>
          </a:stretch>
        </p:blipFill>
        <p:spPr bwMode="gray">
          <a:xfrm>
            <a:off x="2844800" y="3032125"/>
            <a:ext cx="345122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5"/>
          <p:cNvSpPr>
            <a:spLocks noGrp="1"/>
          </p:cNvSpPr>
          <p:nvPr>
            <p:ph type="body" sz="quarter" idx="10"/>
          </p:nvPr>
        </p:nvSpPr>
        <p:spPr bwMode="gray">
          <a:xfrm>
            <a:off x="402336" y="5458968"/>
            <a:ext cx="4937760" cy="1152144"/>
          </a:xfrm>
        </p:spPr>
        <p:txBody>
          <a:bodyPr anchor="b">
            <a:noAutofit/>
          </a:bodyPr>
          <a:lstStyle>
            <a:lvl1pPr>
              <a:lnSpc>
                <a:spcPts val="800"/>
              </a:lnSpc>
              <a:spcBef>
                <a:spcPts val="400"/>
              </a:spcBef>
              <a:spcAft>
                <a:spcPts val="400"/>
              </a:spcAft>
              <a:defRPr sz="7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Box 4"/>
          <p:cNvSpPr txBox="1"/>
          <p:nvPr userDrawn="1"/>
        </p:nvSpPr>
        <p:spPr>
          <a:xfrm rot="5400000">
            <a:off x="5687566" y="3158564"/>
            <a:ext cx="6303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Working Draft – Internal VA Use Only</a:t>
            </a:r>
          </a:p>
        </p:txBody>
      </p:sp>
    </p:spTree>
    <p:extLst>
      <p:ext uri="{BB962C8B-B14F-4D97-AF65-F5344CB8AC3E}">
        <p14:creationId xmlns:p14="http://schemas.microsoft.com/office/powerpoint/2010/main" val="1282278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hf hd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0"/>
          <p:cNvSpPr>
            <a:spLocks noChangeArrowheads="1"/>
          </p:cNvSpPr>
          <p:nvPr/>
        </p:nvSpPr>
        <p:spPr bwMode="auto">
          <a:xfrm>
            <a:off x="152400" y="152400"/>
            <a:ext cx="8839200" cy="6553200"/>
          </a:xfrm>
          <a:prstGeom prst="rect">
            <a:avLst/>
          </a:prstGeom>
          <a:noFill/>
          <a:ln w="57150" cmpd="thinThick">
            <a:solidFill>
              <a:srgbClr val="0033CC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33CC"/>
              </a:solidFill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4" name="Rectangle 11"/>
          <p:cNvSpPr>
            <a:spLocks noChangeArrowheads="1"/>
          </p:cNvSpPr>
          <p:nvPr/>
        </p:nvSpPr>
        <p:spPr bwMode="auto">
          <a:xfrm>
            <a:off x="228600" y="228600"/>
            <a:ext cx="8686800" cy="640080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10" name="Footer Placeholder 1"/>
          <p:cNvSpPr txBox="1">
            <a:spLocks/>
          </p:cNvSpPr>
          <p:nvPr userDrawn="1"/>
        </p:nvSpPr>
        <p:spPr>
          <a:xfrm>
            <a:off x="1801435" y="6248071"/>
            <a:ext cx="55411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t-IT" dirty="0" smtClean="0">
                <a:solidFill>
                  <a:prstClr val="black">
                    <a:tint val="75000"/>
                  </a:prstClr>
                </a:solidFill>
              </a:rPr>
              <a:t>Working Draft, Pre-Decisional, Deliberative </a:t>
            </a:r>
          </a:p>
          <a:p>
            <a:pPr>
              <a:defRPr/>
            </a:pPr>
            <a:r>
              <a:rPr lang="it-IT" dirty="0" smtClean="0">
                <a:solidFill>
                  <a:prstClr val="black">
                    <a:tint val="75000"/>
                  </a:prstClr>
                </a:solidFill>
              </a:rPr>
              <a:t>Document – Internal VA Use Only</a:t>
            </a:r>
          </a:p>
        </p:txBody>
      </p:sp>
      <p:pic>
        <p:nvPicPr>
          <p:cNvPr id="11" name="Picture 9" descr="dvaseal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459" y="268542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12446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365760" y="782620"/>
            <a:ext cx="8412480" cy="757255"/>
          </a:xfrm>
        </p:spPr>
        <p:txBody>
          <a:bodyPr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dirty="0" smtClean="0"/>
              <a:t>Click to add subtitle</a:t>
            </a:r>
          </a:p>
        </p:txBody>
      </p:sp>
      <p:sp>
        <p:nvSpPr>
          <p:cNvPr id="14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65760" y="295683"/>
            <a:ext cx="8412480" cy="46949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3158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gray">
          <a:xfrm>
            <a:off x="585788" y="774700"/>
            <a:ext cx="7972425" cy="4795838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accent1"/>
            </a:solidFill>
            <a:miter lim="800000"/>
            <a:headEnd/>
            <a:tailEnd/>
          </a:ln>
        </p:spPr>
        <p:txBody>
          <a:bodyPr lIns="90000" tIns="90000" rIns="90000" bIns="90000" anchor="ctr"/>
          <a:lstStyle>
            <a:lvl1pPr marL="119063" indent="-1190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GB" altLang="en-US" sz="1100" b="1" dirty="0">
              <a:solidFill>
                <a:srgbClr val="000000"/>
              </a:solidFill>
            </a:endParaRPr>
          </a:p>
        </p:txBody>
      </p:sp>
      <p:sp>
        <p:nvSpPr>
          <p:cNvPr id="3700739" name="Rectangle 3"/>
          <p:cNvSpPr>
            <a:spLocks noGrp="1" noChangeArrowheads="1"/>
          </p:cNvSpPr>
          <p:nvPr>
            <p:ph type="ctrTitle" sz="quarter"/>
          </p:nvPr>
        </p:nvSpPr>
        <p:spPr>
          <a:xfrm>
            <a:off x="892175" y="2734491"/>
            <a:ext cx="6581775" cy="396059"/>
          </a:xfrm>
        </p:spPr>
        <p:txBody>
          <a:bodyPr/>
          <a:lstStyle>
            <a:lvl1pPr>
              <a:lnSpc>
                <a:spcPts val="2200"/>
              </a:lnSpc>
              <a:spcBef>
                <a:spcPct val="100000"/>
              </a:spcBef>
              <a:buClr>
                <a:schemeClr val="tx2"/>
              </a:buClr>
              <a:buSzPct val="85000"/>
              <a:buFont typeface="Wingdings" pitchFamily="2" charset="2"/>
              <a:buNone/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700740" name="Rectangle 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92175" y="3402013"/>
            <a:ext cx="6583363" cy="439737"/>
          </a:xfrm>
          <a:ln/>
        </p:spPr>
        <p:txBody>
          <a:bodyPr/>
          <a:lstStyle>
            <a:lvl1pPr>
              <a:lnSpc>
                <a:spcPts val="1600"/>
              </a:lnSpc>
              <a:spcBef>
                <a:spcPct val="15000"/>
              </a:spcBef>
              <a:buClrTx/>
              <a:defRPr sz="1800" b="1"/>
            </a:lvl1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5" name="Picture 4" descr="DEL_COL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48141" y="5013954"/>
            <a:ext cx="1356012" cy="274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6520" y="4828894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 userDrawn="1"/>
        </p:nvSpPr>
        <p:spPr>
          <a:xfrm rot="5400000">
            <a:off x="5687566" y="3158564"/>
            <a:ext cx="6303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Working Draft – Internal VA Use Only</a:t>
            </a:r>
          </a:p>
        </p:txBody>
      </p:sp>
    </p:spTree>
    <p:extLst>
      <p:ext uri="{BB962C8B-B14F-4D97-AF65-F5344CB8AC3E}">
        <p14:creationId xmlns:p14="http://schemas.microsoft.com/office/powerpoint/2010/main" val="238088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7"/>
          <p:cNvSpPr>
            <a:spLocks noChangeShapeType="1"/>
          </p:cNvSpPr>
          <p:nvPr/>
        </p:nvSpPr>
        <p:spPr bwMode="invGray">
          <a:xfrm>
            <a:off x="401638" y="803275"/>
            <a:ext cx="8335962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00050" y="1155700"/>
            <a:ext cx="8337550" cy="5137150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Box 5"/>
          <p:cNvSpPr txBox="1">
            <a:spLocks noChangeArrowheads="1"/>
          </p:cNvSpPr>
          <p:nvPr userDrawn="1"/>
        </p:nvSpPr>
        <p:spPr bwMode="gray">
          <a:xfrm>
            <a:off x="4466202" y="6661953"/>
            <a:ext cx="211596" cy="14683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858585"/>
            </a:prstShdw>
          </a:effectLst>
          <a:extLst/>
        </p:spPr>
        <p:txBody>
          <a:bodyPr wrap="none" lIns="0" tIns="0" rIns="0" bIns="0" anchor="b" anchorCtr="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65000"/>
              <a:buFont typeface="Wingdings" pitchFamily="2" charset="2"/>
              <a:buNone/>
              <a:defRPr/>
            </a:pPr>
            <a:fld id="{2DE35DD7-86EC-4A9C-80B0-BEB18A98B982}" type="slidenum">
              <a:rPr lang="en-US" sz="900" smtClean="0">
                <a:solidFill>
                  <a:srgbClr val="000000"/>
                </a:solidFill>
              </a:rPr>
              <a:pPr algn="ctr" fontAlgn="base">
                <a:lnSpc>
                  <a:spcPct val="10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65000"/>
                <a:buFont typeface="Wingdings" pitchFamily="2" charset="2"/>
                <a:buNone/>
                <a:defRPr/>
              </a:pPr>
              <a:t>‹#›</a:t>
            </a:fld>
            <a:r>
              <a:rPr lang="en-US" sz="900" dirty="0" smtClean="0">
                <a:solidFill>
                  <a:srgbClr val="000000"/>
                </a:solidFill>
              </a:rPr>
              <a:t> -</a:t>
            </a:r>
          </a:p>
        </p:txBody>
      </p:sp>
      <p:pic>
        <p:nvPicPr>
          <p:cNvPr id="8" name="Picture 1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63246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 userDrawn="1"/>
        </p:nvSpPr>
        <p:spPr>
          <a:xfrm rot="5400000">
            <a:off x="5687566" y="3158564"/>
            <a:ext cx="6303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Working Draft – Internal VA Use Only</a:t>
            </a:r>
          </a:p>
        </p:txBody>
      </p:sp>
    </p:spTree>
    <p:extLst>
      <p:ext uri="{BB962C8B-B14F-4D97-AF65-F5344CB8AC3E}">
        <p14:creationId xmlns:p14="http://schemas.microsoft.com/office/powerpoint/2010/main" val="3635213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8750" y="1046556"/>
            <a:ext cx="8350250" cy="5135562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379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0"/>
          <p:cNvSpPr>
            <a:spLocks noGrp="1"/>
          </p:cNvSpPr>
          <p:nvPr>
            <p:ph sz="quarter" idx="11"/>
          </p:nvPr>
        </p:nvSpPr>
        <p:spPr bwMode="gray">
          <a:xfrm>
            <a:off x="411479" y="1201783"/>
            <a:ext cx="3999155" cy="4941713"/>
          </a:xfrm>
          <a:prstGeom prst="rect">
            <a:avLst/>
          </a:prstGeom>
        </p:spPr>
        <p:txBody>
          <a:bodyPr/>
          <a:lstStyle>
            <a:lvl2pPr>
              <a:defRPr lang="en-US" sz="2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20"/>
          <p:cNvSpPr>
            <a:spLocks noGrp="1"/>
          </p:cNvSpPr>
          <p:nvPr>
            <p:ph sz="quarter" idx="16"/>
          </p:nvPr>
        </p:nvSpPr>
        <p:spPr bwMode="gray">
          <a:xfrm>
            <a:off x="4724400" y="1201783"/>
            <a:ext cx="3999155" cy="4941713"/>
          </a:xfrm>
          <a:prstGeom prst="rect">
            <a:avLst/>
          </a:prstGeom>
        </p:spPr>
        <p:txBody>
          <a:bodyPr/>
          <a:lstStyle>
            <a:lvl2pPr>
              <a:defRPr lang="en-US" sz="2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01638" y="381596"/>
            <a:ext cx="8345487" cy="391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684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Grap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0"/>
          <p:cNvSpPr>
            <a:spLocks noGrp="1"/>
          </p:cNvSpPr>
          <p:nvPr>
            <p:ph sz="quarter" idx="11"/>
          </p:nvPr>
        </p:nvSpPr>
        <p:spPr bwMode="gray">
          <a:xfrm>
            <a:off x="411479" y="1873248"/>
            <a:ext cx="3999155" cy="4270248"/>
          </a:xfrm>
          <a:prstGeom prst="rect">
            <a:avLst/>
          </a:prstGeom>
        </p:spPr>
        <p:txBody>
          <a:bodyPr/>
          <a:lstStyle>
            <a:lvl2pPr>
              <a:defRPr lang="en-US" sz="2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 bwMode="gray">
          <a:xfrm>
            <a:off x="414338" y="1397000"/>
            <a:ext cx="3995928" cy="27699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1"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20"/>
          <p:cNvSpPr>
            <a:spLocks noGrp="1"/>
          </p:cNvSpPr>
          <p:nvPr>
            <p:ph sz="quarter" idx="16"/>
          </p:nvPr>
        </p:nvSpPr>
        <p:spPr bwMode="gray">
          <a:xfrm>
            <a:off x="4724400" y="1873248"/>
            <a:ext cx="3999155" cy="4270248"/>
          </a:xfrm>
          <a:prstGeom prst="rect">
            <a:avLst/>
          </a:prstGeom>
        </p:spPr>
        <p:txBody>
          <a:bodyPr/>
          <a:lstStyle>
            <a:lvl2pPr>
              <a:defRPr lang="en-US" sz="2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17"/>
          </p:nvPr>
        </p:nvSpPr>
        <p:spPr bwMode="gray">
          <a:xfrm>
            <a:off x="4727259" y="1397000"/>
            <a:ext cx="3995928" cy="27699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1"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01638" y="381596"/>
            <a:ext cx="8345487" cy="391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487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35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0"/>
          <p:cNvSpPr>
            <a:spLocks noGrp="1"/>
          </p:cNvSpPr>
          <p:nvPr>
            <p:ph sz="quarter" idx="11"/>
          </p:nvPr>
        </p:nvSpPr>
        <p:spPr bwMode="gray">
          <a:xfrm>
            <a:off x="411478" y="1873249"/>
            <a:ext cx="8330184" cy="4270248"/>
          </a:xfrm>
          <a:prstGeom prst="rect">
            <a:avLst/>
          </a:prstGeom>
        </p:spPr>
        <p:txBody>
          <a:bodyPr/>
          <a:lstStyle>
            <a:lvl2pPr>
              <a:defRPr lang="en-US" sz="2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 bwMode="gray">
          <a:xfrm>
            <a:off x="414338" y="1397000"/>
            <a:ext cx="8330184" cy="27699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1"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5"/>
          </p:nvPr>
        </p:nvSpPr>
        <p:spPr bwMode="gray">
          <a:xfrm>
            <a:off x="411479" y="6153912"/>
            <a:ext cx="3995928" cy="128016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b"/>
          <a:lstStyle>
            <a:lvl1pPr algn="l" rtl="0" fontAlgn="base">
              <a:lnSpc>
                <a:spcPts val="1000"/>
              </a:lnSpc>
              <a:spcBef>
                <a:spcPct val="0"/>
              </a:spcBef>
              <a:spcAft>
                <a:spcPct val="0"/>
              </a:spcAft>
              <a:defRPr lang="en-US" sz="800" b="0" kern="120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lang="en-US" sz="800" b="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lang="en-US" sz="800" b="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lang="en-US" sz="800" b="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lang="en-US" sz="800" b="0" kern="120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01638" y="381596"/>
            <a:ext cx="8345487" cy="391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830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811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01638" y="381596"/>
            <a:ext cx="8345487" cy="391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315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3" y="514350"/>
            <a:ext cx="2087562" cy="5775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6875" y="514350"/>
            <a:ext cx="6110288" cy="57753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829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" descr="DEL_PRI_RGB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37" t="27428" r="9845" b="25551"/>
          <a:stretch>
            <a:fillRect/>
          </a:stretch>
        </p:blipFill>
        <p:spPr bwMode="gray">
          <a:xfrm>
            <a:off x="2844800" y="3032125"/>
            <a:ext cx="345122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5"/>
          <p:cNvSpPr>
            <a:spLocks noGrp="1"/>
          </p:cNvSpPr>
          <p:nvPr>
            <p:ph type="body" sz="quarter" idx="10"/>
          </p:nvPr>
        </p:nvSpPr>
        <p:spPr bwMode="gray">
          <a:xfrm>
            <a:off x="402336" y="5458968"/>
            <a:ext cx="4937760" cy="1152144"/>
          </a:xfrm>
        </p:spPr>
        <p:txBody>
          <a:bodyPr anchor="b">
            <a:noAutofit/>
          </a:bodyPr>
          <a:lstStyle>
            <a:lvl1pPr>
              <a:lnSpc>
                <a:spcPts val="800"/>
              </a:lnSpc>
              <a:spcBef>
                <a:spcPts val="400"/>
              </a:spcBef>
              <a:spcAft>
                <a:spcPts val="400"/>
              </a:spcAft>
              <a:defRPr sz="7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Box 4"/>
          <p:cNvSpPr txBox="1"/>
          <p:nvPr userDrawn="1"/>
        </p:nvSpPr>
        <p:spPr>
          <a:xfrm rot="5400000">
            <a:off x="5687566" y="3158564"/>
            <a:ext cx="6303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Working Draft – Internal VA Use Only</a:t>
            </a:r>
          </a:p>
        </p:txBody>
      </p:sp>
    </p:spTree>
    <p:extLst>
      <p:ext uri="{BB962C8B-B14F-4D97-AF65-F5344CB8AC3E}">
        <p14:creationId xmlns:p14="http://schemas.microsoft.com/office/powerpoint/2010/main" val="2505246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hf hdr="0" dt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0"/>
          <p:cNvSpPr>
            <a:spLocks noChangeArrowheads="1"/>
          </p:cNvSpPr>
          <p:nvPr/>
        </p:nvSpPr>
        <p:spPr bwMode="auto">
          <a:xfrm>
            <a:off x="152400" y="152400"/>
            <a:ext cx="8839200" cy="6553200"/>
          </a:xfrm>
          <a:prstGeom prst="rect">
            <a:avLst/>
          </a:prstGeom>
          <a:noFill/>
          <a:ln w="57150" cmpd="thinThick">
            <a:solidFill>
              <a:srgbClr val="0033CC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33CC"/>
              </a:solidFill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4" name="Rectangle 11"/>
          <p:cNvSpPr>
            <a:spLocks noChangeArrowheads="1"/>
          </p:cNvSpPr>
          <p:nvPr/>
        </p:nvSpPr>
        <p:spPr bwMode="auto">
          <a:xfrm>
            <a:off x="228600" y="228600"/>
            <a:ext cx="8686800" cy="640080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10" name="Footer Placeholder 1"/>
          <p:cNvSpPr txBox="1">
            <a:spLocks/>
          </p:cNvSpPr>
          <p:nvPr userDrawn="1"/>
        </p:nvSpPr>
        <p:spPr>
          <a:xfrm>
            <a:off x="1801435" y="6248071"/>
            <a:ext cx="55411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t-IT" dirty="0" smtClean="0">
                <a:solidFill>
                  <a:prstClr val="black">
                    <a:tint val="75000"/>
                  </a:prstClr>
                </a:solidFill>
              </a:rPr>
              <a:t>Working Draft, Pre-Decisional, Deliberative </a:t>
            </a:r>
          </a:p>
          <a:p>
            <a:pPr>
              <a:defRPr/>
            </a:pPr>
            <a:r>
              <a:rPr lang="it-IT" dirty="0" smtClean="0">
                <a:solidFill>
                  <a:prstClr val="black">
                    <a:tint val="75000"/>
                  </a:prstClr>
                </a:solidFill>
              </a:rPr>
              <a:t>Document – Internal VA Use Only</a:t>
            </a:r>
          </a:p>
        </p:txBody>
      </p:sp>
      <p:pic>
        <p:nvPicPr>
          <p:cNvPr id="11" name="Picture 9" descr="dvaseal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459" y="268542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84226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365760" y="782620"/>
            <a:ext cx="8412480" cy="757255"/>
          </a:xfrm>
        </p:spPr>
        <p:txBody>
          <a:bodyPr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dirty="0" smtClean="0"/>
              <a:t>Click to add subtitle</a:t>
            </a:r>
          </a:p>
        </p:txBody>
      </p:sp>
      <p:sp>
        <p:nvSpPr>
          <p:cNvPr id="14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65760" y="295683"/>
            <a:ext cx="8412480" cy="46949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6401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9F0E6-E663-4ACF-BF7B-49F57023719D}" type="datetimeFigureOut">
              <a:rPr lang="en-US" smtClean="0"/>
              <a:t>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B6A2B-E94C-42A0-899E-0A985B38A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14049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9F0E6-E663-4ACF-BF7B-49F57023719D}" type="datetimeFigureOut">
              <a:rPr lang="en-US" smtClean="0"/>
              <a:t>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B6A2B-E94C-42A0-899E-0A985B38A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73013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9F0E6-E663-4ACF-BF7B-49F57023719D}" type="datetimeFigureOut">
              <a:rPr lang="en-US" smtClean="0"/>
              <a:t>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B6A2B-E94C-42A0-899E-0A985B38A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58892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9F0E6-E663-4ACF-BF7B-49F57023719D}" type="datetimeFigureOut">
              <a:rPr lang="en-US" smtClean="0"/>
              <a:t>1/29/2016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B6A2B-E94C-42A0-899E-0A985B38A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18125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9F0E6-E663-4ACF-BF7B-49F57023719D}" type="datetimeFigureOut">
              <a:rPr lang="en-US" smtClean="0"/>
              <a:t>1/29/2016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B6A2B-E94C-42A0-899E-0A985B38A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69390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9F0E6-E663-4ACF-BF7B-49F57023719D}" type="datetimeFigureOut">
              <a:rPr lang="en-US" smtClean="0"/>
              <a:t>1/29/2016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B6A2B-E94C-42A0-899E-0A985B38A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85258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9F0E6-E663-4ACF-BF7B-49F57023719D}" type="datetimeFigureOut">
              <a:rPr lang="en-US" smtClean="0"/>
              <a:t>1/29/2016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B6A2B-E94C-42A0-899E-0A985B38A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8818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9F0E6-E663-4ACF-BF7B-49F57023719D}" type="datetimeFigureOut">
              <a:rPr lang="en-US" smtClean="0"/>
              <a:t>1/29/2016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B6A2B-E94C-42A0-899E-0A985B38A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33733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9F0E6-E663-4ACF-BF7B-49F57023719D}" type="datetimeFigureOut">
              <a:rPr lang="en-US" smtClean="0"/>
              <a:t>1/29/2016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B6A2B-E94C-42A0-899E-0A985B38A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32304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9F0E6-E663-4ACF-BF7B-49F57023719D}" type="datetimeFigureOut">
              <a:rPr lang="en-US" smtClean="0"/>
              <a:t>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B6A2B-E94C-42A0-899E-0A985B38A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3370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9F0E6-E663-4ACF-BF7B-49F57023719D}" type="datetimeFigureOut">
              <a:rPr lang="en-US" smtClean="0"/>
              <a:t>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B6A2B-E94C-42A0-899E-0A985B38A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73084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over9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38880" y="3178162"/>
            <a:ext cx="7772400" cy="730127"/>
          </a:xfrm>
        </p:spPr>
        <p:txBody>
          <a:bodyPr anchor="b" anchorCtr="0">
            <a:normAutofit/>
          </a:bodyPr>
          <a:lstStyle>
            <a:lvl1pPr algn="l">
              <a:defRPr sz="2000" b="1">
                <a:latin typeface="Calibri"/>
                <a:cs typeface="Calibri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7696" y="4004454"/>
            <a:ext cx="7753584" cy="914813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101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650"/>
            <a:ext cx="8229600" cy="41905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7D237-6C0D-5549-BE11-2040A22CBC71}" type="slidenum">
              <a:rPr lang="en-US" smtClean="0">
                <a:solidFill>
                  <a:srgbClr val="002776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2776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71969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>
            <a:normAutofit/>
          </a:bodyPr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881234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3322"/>
            <a:ext cx="4038600" cy="4202841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3322"/>
            <a:ext cx="4038600" cy="4202841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>
                <a:solidFill>
                  <a:srgbClr val="002776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2776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9159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32377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372139"/>
            <a:ext cx="4040188" cy="3706052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32377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72139"/>
            <a:ext cx="4041775" cy="3706052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>
                <a:solidFill>
                  <a:srgbClr val="002776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2776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7706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>
                <a:solidFill>
                  <a:srgbClr val="002776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2776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43954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>
                <a:solidFill>
                  <a:srgbClr val="002776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2776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21524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997295"/>
            <a:ext cx="5111750" cy="412886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997296"/>
            <a:ext cx="3008313" cy="4128866"/>
          </a:xfrm>
          <a:solidFill>
            <a:srgbClr val="FFFFFF"/>
          </a:solidFill>
          <a:ln>
            <a:solidFill>
              <a:srgbClr val="BFBFBF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>
                <a:solidFill>
                  <a:srgbClr val="002776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2776">
                  <a:tint val="75000"/>
                </a:srgbClr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9628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2391824"/>
            <a:ext cx="5486400" cy="272403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682602"/>
            <a:ext cx="5486400" cy="61356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>
                <a:solidFill>
                  <a:srgbClr val="002776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2776">
                  <a:tint val="75000"/>
                </a:srgb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0495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7D237-6C0D-5549-BE11-2040A22CBC71}" type="slidenum">
              <a:rPr lang="en-US" smtClean="0">
                <a:solidFill>
                  <a:srgbClr val="002776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2776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6368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gray">
          <a:xfrm>
            <a:off x="585788" y="774700"/>
            <a:ext cx="7972425" cy="4795838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accent1"/>
            </a:solidFill>
            <a:miter lim="800000"/>
            <a:headEnd/>
            <a:tailEnd/>
          </a:ln>
        </p:spPr>
        <p:txBody>
          <a:bodyPr lIns="90000" tIns="90000" rIns="90000" bIns="90000" anchor="ctr"/>
          <a:lstStyle>
            <a:lvl1pPr marL="119063" indent="-1190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GB" altLang="en-US" sz="1100" b="1" dirty="0">
              <a:solidFill>
                <a:srgbClr val="000000"/>
              </a:solidFill>
            </a:endParaRPr>
          </a:p>
        </p:txBody>
      </p:sp>
      <p:sp>
        <p:nvSpPr>
          <p:cNvPr id="3700739" name="Rectangle 3"/>
          <p:cNvSpPr>
            <a:spLocks noGrp="1" noChangeArrowheads="1"/>
          </p:cNvSpPr>
          <p:nvPr>
            <p:ph type="ctrTitle" sz="quarter"/>
          </p:nvPr>
        </p:nvSpPr>
        <p:spPr>
          <a:xfrm>
            <a:off x="892175" y="2734491"/>
            <a:ext cx="6581775" cy="396059"/>
          </a:xfrm>
        </p:spPr>
        <p:txBody>
          <a:bodyPr/>
          <a:lstStyle>
            <a:lvl1pPr>
              <a:lnSpc>
                <a:spcPts val="2200"/>
              </a:lnSpc>
              <a:spcBef>
                <a:spcPct val="100000"/>
              </a:spcBef>
              <a:buClr>
                <a:schemeClr val="tx2"/>
              </a:buClr>
              <a:buSzPct val="85000"/>
              <a:buFont typeface="Wingdings" pitchFamily="2" charset="2"/>
              <a:buNone/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700740" name="Rectangle 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92175" y="3402013"/>
            <a:ext cx="6583363" cy="439737"/>
          </a:xfrm>
          <a:ln/>
        </p:spPr>
        <p:txBody>
          <a:bodyPr/>
          <a:lstStyle>
            <a:lvl1pPr>
              <a:lnSpc>
                <a:spcPts val="1600"/>
              </a:lnSpc>
              <a:spcBef>
                <a:spcPct val="15000"/>
              </a:spcBef>
              <a:buClrTx/>
              <a:defRPr sz="1800" b="1"/>
            </a:lvl1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5" name="Picture 4" descr="DEL_COL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48141" y="5013954"/>
            <a:ext cx="1356012" cy="274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6520" y="4828894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 userDrawn="1"/>
        </p:nvSpPr>
        <p:spPr>
          <a:xfrm rot="19776033">
            <a:off x="72636" y="2972564"/>
            <a:ext cx="89377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Working Draft, Pre-Decisional, Deliberative Document – Internal VA Use Only</a:t>
            </a:r>
          </a:p>
        </p:txBody>
      </p:sp>
      <p:sp>
        <p:nvSpPr>
          <p:cNvPr id="8" name="TextBox 7"/>
          <p:cNvSpPr txBox="1"/>
          <p:nvPr userDrawn="1"/>
        </p:nvSpPr>
        <p:spPr>
          <a:xfrm rot="5400000">
            <a:off x="5687566" y="3158564"/>
            <a:ext cx="6303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Working Draft – Internal VA Use Only</a:t>
            </a:r>
          </a:p>
        </p:txBody>
      </p:sp>
    </p:spTree>
    <p:extLst>
      <p:ext uri="{BB962C8B-B14F-4D97-AF65-F5344CB8AC3E}">
        <p14:creationId xmlns:p14="http://schemas.microsoft.com/office/powerpoint/2010/main" val="2008835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7"/>
          <p:cNvSpPr>
            <a:spLocks noChangeShapeType="1"/>
          </p:cNvSpPr>
          <p:nvPr/>
        </p:nvSpPr>
        <p:spPr bwMode="invGray">
          <a:xfrm>
            <a:off x="401638" y="803275"/>
            <a:ext cx="8335962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00050" y="1155700"/>
            <a:ext cx="8337550" cy="5137150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Box 5"/>
          <p:cNvSpPr txBox="1">
            <a:spLocks noChangeArrowheads="1"/>
          </p:cNvSpPr>
          <p:nvPr userDrawn="1"/>
        </p:nvSpPr>
        <p:spPr bwMode="gray">
          <a:xfrm>
            <a:off x="4466202" y="6661953"/>
            <a:ext cx="211596" cy="14683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858585"/>
            </a:prstShdw>
          </a:effectLst>
          <a:extLst/>
        </p:spPr>
        <p:txBody>
          <a:bodyPr wrap="none" lIns="0" tIns="0" rIns="0" bIns="0" anchor="b" anchorCtr="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65000"/>
              <a:buFont typeface="Wingdings" pitchFamily="2" charset="2"/>
              <a:buNone/>
              <a:defRPr/>
            </a:pPr>
            <a:fld id="{2DE35DD7-86EC-4A9C-80B0-BEB18A98B982}" type="slidenum">
              <a:rPr lang="en-US" sz="900" smtClean="0">
                <a:solidFill>
                  <a:srgbClr val="000000"/>
                </a:solidFill>
              </a:rPr>
              <a:pPr algn="ctr" fontAlgn="base">
                <a:lnSpc>
                  <a:spcPct val="10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65000"/>
                <a:buFont typeface="Wingdings" pitchFamily="2" charset="2"/>
                <a:buNone/>
                <a:defRPr/>
              </a:pPr>
              <a:t>‹#›</a:t>
            </a:fld>
            <a:r>
              <a:rPr lang="en-US" sz="900" dirty="0" smtClean="0">
                <a:solidFill>
                  <a:srgbClr val="000000"/>
                </a:solidFill>
              </a:rPr>
              <a:t> -</a:t>
            </a:r>
          </a:p>
        </p:txBody>
      </p:sp>
      <p:pic>
        <p:nvPicPr>
          <p:cNvPr id="8" name="Picture 1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63246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 userDrawn="1"/>
        </p:nvSpPr>
        <p:spPr>
          <a:xfrm rot="19776033">
            <a:off x="-6461" y="3686574"/>
            <a:ext cx="89377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Working Draft, Pre-Decisional, Deliberative Document – Internal VA Use Only</a:t>
            </a:r>
          </a:p>
        </p:txBody>
      </p:sp>
      <p:sp>
        <p:nvSpPr>
          <p:cNvPr id="9" name="TextBox 8"/>
          <p:cNvSpPr txBox="1"/>
          <p:nvPr userDrawn="1"/>
        </p:nvSpPr>
        <p:spPr>
          <a:xfrm rot="5400000">
            <a:off x="5687566" y="3158564"/>
            <a:ext cx="6303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Working Draft – Internal VA Use Only</a:t>
            </a:r>
          </a:p>
        </p:txBody>
      </p:sp>
    </p:spTree>
    <p:extLst>
      <p:ext uri="{BB962C8B-B14F-4D97-AF65-F5344CB8AC3E}">
        <p14:creationId xmlns:p14="http://schemas.microsoft.com/office/powerpoint/2010/main" val="1023225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2575" y="3697288"/>
            <a:ext cx="8350250" cy="5135562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021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0"/>
          <p:cNvSpPr>
            <a:spLocks noGrp="1"/>
          </p:cNvSpPr>
          <p:nvPr>
            <p:ph sz="quarter" idx="11"/>
          </p:nvPr>
        </p:nvSpPr>
        <p:spPr bwMode="gray">
          <a:xfrm>
            <a:off x="411479" y="1201783"/>
            <a:ext cx="3999155" cy="4941713"/>
          </a:xfrm>
          <a:prstGeom prst="rect">
            <a:avLst/>
          </a:prstGeom>
        </p:spPr>
        <p:txBody>
          <a:bodyPr/>
          <a:lstStyle>
            <a:lvl2pPr>
              <a:defRPr lang="en-US" sz="2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20"/>
          <p:cNvSpPr>
            <a:spLocks noGrp="1"/>
          </p:cNvSpPr>
          <p:nvPr>
            <p:ph sz="quarter" idx="16"/>
          </p:nvPr>
        </p:nvSpPr>
        <p:spPr bwMode="gray">
          <a:xfrm>
            <a:off x="4724400" y="1201783"/>
            <a:ext cx="3999155" cy="4941713"/>
          </a:xfrm>
          <a:prstGeom prst="rect">
            <a:avLst/>
          </a:prstGeom>
        </p:spPr>
        <p:txBody>
          <a:bodyPr/>
          <a:lstStyle>
            <a:lvl2pPr>
              <a:defRPr lang="en-US" sz="2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01638" y="381596"/>
            <a:ext cx="8345487" cy="391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58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Grap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0"/>
          <p:cNvSpPr>
            <a:spLocks noGrp="1"/>
          </p:cNvSpPr>
          <p:nvPr>
            <p:ph sz="quarter" idx="11"/>
          </p:nvPr>
        </p:nvSpPr>
        <p:spPr bwMode="gray">
          <a:xfrm>
            <a:off x="411479" y="1873248"/>
            <a:ext cx="3999155" cy="4270248"/>
          </a:xfrm>
          <a:prstGeom prst="rect">
            <a:avLst/>
          </a:prstGeom>
        </p:spPr>
        <p:txBody>
          <a:bodyPr/>
          <a:lstStyle>
            <a:lvl2pPr>
              <a:defRPr lang="en-US" sz="2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 bwMode="gray">
          <a:xfrm>
            <a:off x="414338" y="1397000"/>
            <a:ext cx="3995928" cy="27699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1"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20"/>
          <p:cNvSpPr>
            <a:spLocks noGrp="1"/>
          </p:cNvSpPr>
          <p:nvPr>
            <p:ph sz="quarter" idx="16"/>
          </p:nvPr>
        </p:nvSpPr>
        <p:spPr bwMode="gray">
          <a:xfrm>
            <a:off x="4724400" y="1873248"/>
            <a:ext cx="3999155" cy="4270248"/>
          </a:xfrm>
          <a:prstGeom prst="rect">
            <a:avLst/>
          </a:prstGeom>
        </p:spPr>
        <p:txBody>
          <a:bodyPr/>
          <a:lstStyle>
            <a:lvl2pPr>
              <a:defRPr lang="en-US" sz="2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17"/>
          </p:nvPr>
        </p:nvSpPr>
        <p:spPr bwMode="gray">
          <a:xfrm>
            <a:off x="4727259" y="1397000"/>
            <a:ext cx="3995928" cy="27699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1"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01638" y="381596"/>
            <a:ext cx="8345487" cy="391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630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250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0"/>
          <p:cNvSpPr>
            <a:spLocks noGrp="1"/>
          </p:cNvSpPr>
          <p:nvPr>
            <p:ph sz="quarter" idx="11"/>
          </p:nvPr>
        </p:nvSpPr>
        <p:spPr bwMode="gray">
          <a:xfrm>
            <a:off x="411478" y="1883523"/>
            <a:ext cx="8330184" cy="4270248"/>
          </a:xfrm>
          <a:prstGeom prst="rect">
            <a:avLst/>
          </a:prstGeom>
        </p:spPr>
        <p:txBody>
          <a:bodyPr/>
          <a:lstStyle>
            <a:lvl2pPr>
              <a:defRPr lang="en-US" sz="2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 bwMode="gray">
          <a:xfrm>
            <a:off x="414338" y="1397000"/>
            <a:ext cx="8330184" cy="27699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1"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5"/>
          </p:nvPr>
        </p:nvSpPr>
        <p:spPr bwMode="gray">
          <a:xfrm>
            <a:off x="411479" y="6153912"/>
            <a:ext cx="3995928" cy="128016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b"/>
          <a:lstStyle>
            <a:lvl1pPr algn="l" rtl="0" fontAlgn="base">
              <a:lnSpc>
                <a:spcPts val="1000"/>
              </a:lnSpc>
              <a:spcBef>
                <a:spcPct val="0"/>
              </a:spcBef>
              <a:spcAft>
                <a:spcPct val="0"/>
              </a:spcAft>
              <a:defRPr lang="en-US" sz="800" b="0" kern="120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lang="en-US" sz="800" b="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lang="en-US" sz="800" b="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lang="en-US" sz="800" b="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lang="en-US" sz="800" b="0" kern="120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01638" y="381596"/>
            <a:ext cx="8345487" cy="391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824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99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01638" y="381596"/>
            <a:ext cx="8345487" cy="391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81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3" y="514350"/>
            <a:ext cx="2087562" cy="5775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6875" y="514350"/>
            <a:ext cx="6110288" cy="57753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063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" descr="DEL_PRI_RGB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37" t="27428" r="9845" b="25551"/>
          <a:stretch>
            <a:fillRect/>
          </a:stretch>
        </p:blipFill>
        <p:spPr bwMode="gray">
          <a:xfrm>
            <a:off x="2844800" y="3032125"/>
            <a:ext cx="345122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5"/>
          <p:cNvSpPr>
            <a:spLocks noGrp="1"/>
          </p:cNvSpPr>
          <p:nvPr>
            <p:ph type="body" sz="quarter" idx="10"/>
          </p:nvPr>
        </p:nvSpPr>
        <p:spPr bwMode="gray">
          <a:xfrm>
            <a:off x="402336" y="5458968"/>
            <a:ext cx="4937760" cy="1152144"/>
          </a:xfrm>
        </p:spPr>
        <p:txBody>
          <a:bodyPr anchor="b">
            <a:noAutofit/>
          </a:bodyPr>
          <a:lstStyle>
            <a:lvl1pPr>
              <a:lnSpc>
                <a:spcPts val="800"/>
              </a:lnSpc>
              <a:spcBef>
                <a:spcPts val="400"/>
              </a:spcBef>
              <a:spcAft>
                <a:spcPts val="400"/>
              </a:spcAft>
              <a:defRPr sz="7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Box 4"/>
          <p:cNvSpPr txBox="1"/>
          <p:nvPr userDrawn="1"/>
        </p:nvSpPr>
        <p:spPr>
          <a:xfrm rot="5400000">
            <a:off x="5687566" y="3158564"/>
            <a:ext cx="6303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Working Draft – Internal VA Use Only</a:t>
            </a:r>
          </a:p>
        </p:txBody>
      </p:sp>
      <p:sp>
        <p:nvSpPr>
          <p:cNvPr id="7" name="TextBox 6"/>
          <p:cNvSpPr txBox="1"/>
          <p:nvPr userDrawn="1"/>
        </p:nvSpPr>
        <p:spPr>
          <a:xfrm rot="19776033">
            <a:off x="101560" y="2825009"/>
            <a:ext cx="89377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Working Draft, Pre-Decisional, Deliberative Document – Internal VA Use Only</a:t>
            </a:r>
          </a:p>
        </p:txBody>
      </p:sp>
    </p:spTree>
    <p:extLst>
      <p:ext uri="{BB962C8B-B14F-4D97-AF65-F5344CB8AC3E}">
        <p14:creationId xmlns:p14="http://schemas.microsoft.com/office/powerpoint/2010/main" val="516156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hf hdr="0" dt="0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0"/>
          <p:cNvSpPr>
            <a:spLocks noChangeArrowheads="1"/>
          </p:cNvSpPr>
          <p:nvPr/>
        </p:nvSpPr>
        <p:spPr bwMode="auto">
          <a:xfrm>
            <a:off x="152400" y="152400"/>
            <a:ext cx="8839200" cy="6553200"/>
          </a:xfrm>
          <a:prstGeom prst="rect">
            <a:avLst/>
          </a:prstGeom>
          <a:noFill/>
          <a:ln w="57150" cmpd="thinThick">
            <a:solidFill>
              <a:srgbClr val="0033CC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33CC"/>
              </a:solidFill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4" name="Rectangle 11"/>
          <p:cNvSpPr>
            <a:spLocks noChangeArrowheads="1"/>
          </p:cNvSpPr>
          <p:nvPr/>
        </p:nvSpPr>
        <p:spPr bwMode="auto">
          <a:xfrm>
            <a:off x="228600" y="228600"/>
            <a:ext cx="8686800" cy="640080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 rot="19776033">
            <a:off x="1311437" y="3686574"/>
            <a:ext cx="63019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Working Draft, Pre-Decisional, as of October</a:t>
            </a:r>
            <a:r>
              <a:rPr lang="en-US" sz="2000" baseline="0" dirty="0" smtClean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 </a:t>
            </a:r>
            <a:r>
              <a:rPr lang="en-US" sz="2000" dirty="0" smtClean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26, 2015</a:t>
            </a:r>
            <a:endParaRPr lang="en-US" sz="2000" dirty="0">
              <a:solidFill>
                <a:prstClr val="white">
                  <a:lumMod val="85000"/>
                </a:prstClr>
              </a:solidFill>
              <a:ea typeface="ＭＳ Ｐゴシック" pitchFamily="34" charset="-128"/>
            </a:endParaRPr>
          </a:p>
        </p:txBody>
      </p:sp>
      <p:sp>
        <p:nvSpPr>
          <p:cNvPr id="10" name="Footer Placeholder 1"/>
          <p:cNvSpPr txBox="1">
            <a:spLocks/>
          </p:cNvSpPr>
          <p:nvPr userDrawn="1"/>
        </p:nvSpPr>
        <p:spPr>
          <a:xfrm>
            <a:off x="1801435" y="6248071"/>
            <a:ext cx="55411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t-IT" dirty="0" smtClean="0">
                <a:solidFill>
                  <a:prstClr val="black">
                    <a:tint val="75000"/>
                  </a:prstClr>
                </a:solidFill>
              </a:rPr>
              <a:t>Working Draft, Pre-Decisional, Deliberative </a:t>
            </a:r>
          </a:p>
          <a:p>
            <a:pPr>
              <a:defRPr/>
            </a:pPr>
            <a:r>
              <a:rPr lang="it-IT" dirty="0" smtClean="0">
                <a:solidFill>
                  <a:prstClr val="black">
                    <a:tint val="75000"/>
                  </a:prstClr>
                </a:solidFill>
              </a:rPr>
              <a:t>Document – Internal VA Use Only</a:t>
            </a:r>
          </a:p>
        </p:txBody>
      </p:sp>
      <p:pic>
        <p:nvPicPr>
          <p:cNvPr id="11" name="Picture 9" descr="dvaseal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459" y="268542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05672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ic tab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 userDrawn="1"/>
        </p:nvSpPr>
        <p:spPr bwMode="gray">
          <a:xfrm>
            <a:off x="152400" y="6497638"/>
            <a:ext cx="990600" cy="284162"/>
          </a:xfrm>
          <a:prstGeom prst="rect">
            <a:avLst/>
          </a:prstGeom>
          <a:solidFill>
            <a:schemeClr val="bg1"/>
          </a:solidFill>
          <a:ln w="12700" cap="rnd" algn="ctr">
            <a:noFill/>
            <a:miter lim="800000"/>
            <a:headEnd/>
            <a:tailEnd/>
          </a:ln>
        </p:spPr>
        <p:txBody>
          <a:bodyPr lIns="182880" rtlCol="0" anchor="ctr" anchorCtr="1"/>
          <a:lstStyle/>
          <a:p>
            <a:pPr algn="ctr" defTabSz="914296" eaLnBrk="0" hangingPunct="0">
              <a:lnSpc>
                <a:spcPct val="106000"/>
              </a:lnSpc>
            </a:pPr>
            <a:endParaRPr lang="en-US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6344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365760" y="782620"/>
            <a:ext cx="8412480" cy="757255"/>
          </a:xfrm>
        </p:spPr>
        <p:txBody>
          <a:bodyPr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dirty="0" smtClean="0"/>
              <a:t>Click to add subtitle</a:t>
            </a:r>
          </a:p>
        </p:txBody>
      </p:sp>
      <p:sp>
        <p:nvSpPr>
          <p:cNvPr id="14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65760" y="295683"/>
            <a:ext cx="8412480" cy="46949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6671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gray">
          <a:xfrm>
            <a:off x="585788" y="774700"/>
            <a:ext cx="7972425" cy="4795838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accent1"/>
            </a:solidFill>
            <a:miter lim="800000"/>
            <a:headEnd/>
            <a:tailEnd/>
          </a:ln>
        </p:spPr>
        <p:txBody>
          <a:bodyPr lIns="90000" tIns="90000" rIns="90000" bIns="90000" anchor="ctr"/>
          <a:lstStyle>
            <a:lvl1pPr marL="119063" indent="-1190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GB" altLang="en-US" sz="1100" b="1" dirty="0">
              <a:solidFill>
                <a:srgbClr val="000000"/>
              </a:solidFill>
            </a:endParaRPr>
          </a:p>
        </p:txBody>
      </p:sp>
      <p:sp>
        <p:nvSpPr>
          <p:cNvPr id="3700739" name="Rectangle 3"/>
          <p:cNvSpPr>
            <a:spLocks noGrp="1" noChangeArrowheads="1"/>
          </p:cNvSpPr>
          <p:nvPr>
            <p:ph type="ctrTitle" sz="quarter"/>
          </p:nvPr>
        </p:nvSpPr>
        <p:spPr>
          <a:xfrm>
            <a:off x="892175" y="2734491"/>
            <a:ext cx="6581775" cy="396059"/>
          </a:xfrm>
        </p:spPr>
        <p:txBody>
          <a:bodyPr/>
          <a:lstStyle>
            <a:lvl1pPr>
              <a:lnSpc>
                <a:spcPts val="2200"/>
              </a:lnSpc>
              <a:spcBef>
                <a:spcPct val="100000"/>
              </a:spcBef>
              <a:buClr>
                <a:schemeClr val="tx2"/>
              </a:buClr>
              <a:buSzPct val="85000"/>
              <a:buFont typeface="Wingdings" pitchFamily="2" charset="2"/>
              <a:buNone/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700740" name="Rectangle 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92175" y="3402013"/>
            <a:ext cx="6583363" cy="439737"/>
          </a:xfrm>
          <a:ln/>
        </p:spPr>
        <p:txBody>
          <a:bodyPr/>
          <a:lstStyle>
            <a:lvl1pPr>
              <a:lnSpc>
                <a:spcPts val="1600"/>
              </a:lnSpc>
              <a:spcBef>
                <a:spcPct val="15000"/>
              </a:spcBef>
              <a:buClrTx/>
              <a:defRPr sz="1800" b="1"/>
            </a:lvl1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5" name="Picture 4" descr="DEL_COL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48141" y="5013954"/>
            <a:ext cx="1356012" cy="274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6520" y="4828894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 userDrawn="1"/>
        </p:nvSpPr>
        <p:spPr>
          <a:xfrm rot="19776033">
            <a:off x="72636" y="2972564"/>
            <a:ext cx="89377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Working Draft, Pre-Decisional, Deliberative Document – Internal VA Use Only</a:t>
            </a:r>
          </a:p>
        </p:txBody>
      </p:sp>
      <p:sp>
        <p:nvSpPr>
          <p:cNvPr id="8" name="TextBox 7"/>
          <p:cNvSpPr txBox="1"/>
          <p:nvPr userDrawn="1"/>
        </p:nvSpPr>
        <p:spPr>
          <a:xfrm rot="5400000">
            <a:off x="5687566" y="3158564"/>
            <a:ext cx="6303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Working Draft – Internal VA Use Only</a:t>
            </a:r>
          </a:p>
        </p:txBody>
      </p:sp>
    </p:spTree>
    <p:extLst>
      <p:ext uri="{BB962C8B-B14F-4D97-AF65-F5344CB8AC3E}">
        <p14:creationId xmlns:p14="http://schemas.microsoft.com/office/powerpoint/2010/main" val="1466333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881" y="1015733"/>
            <a:ext cx="8350250" cy="5135562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798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0"/>
          <p:cNvSpPr>
            <a:spLocks noGrp="1"/>
          </p:cNvSpPr>
          <p:nvPr>
            <p:ph sz="quarter" idx="11"/>
          </p:nvPr>
        </p:nvSpPr>
        <p:spPr bwMode="gray">
          <a:xfrm>
            <a:off x="411479" y="1201783"/>
            <a:ext cx="3999155" cy="4941713"/>
          </a:xfrm>
          <a:prstGeom prst="rect">
            <a:avLst/>
          </a:prstGeom>
        </p:spPr>
        <p:txBody>
          <a:bodyPr/>
          <a:lstStyle>
            <a:lvl2pPr>
              <a:defRPr lang="en-US" sz="2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20"/>
          <p:cNvSpPr>
            <a:spLocks noGrp="1"/>
          </p:cNvSpPr>
          <p:nvPr>
            <p:ph sz="quarter" idx="16"/>
          </p:nvPr>
        </p:nvSpPr>
        <p:spPr bwMode="gray">
          <a:xfrm>
            <a:off x="4724400" y="1201783"/>
            <a:ext cx="3999155" cy="4941713"/>
          </a:xfrm>
          <a:prstGeom prst="rect">
            <a:avLst/>
          </a:prstGeom>
        </p:spPr>
        <p:txBody>
          <a:bodyPr/>
          <a:lstStyle>
            <a:lvl2pPr>
              <a:defRPr lang="en-US" sz="2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01638" y="381596"/>
            <a:ext cx="8345487" cy="391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42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Grap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0"/>
          <p:cNvSpPr>
            <a:spLocks noGrp="1"/>
          </p:cNvSpPr>
          <p:nvPr>
            <p:ph sz="quarter" idx="11"/>
          </p:nvPr>
        </p:nvSpPr>
        <p:spPr bwMode="gray">
          <a:xfrm>
            <a:off x="411479" y="1873248"/>
            <a:ext cx="3999155" cy="4270248"/>
          </a:xfrm>
          <a:prstGeom prst="rect">
            <a:avLst/>
          </a:prstGeom>
        </p:spPr>
        <p:txBody>
          <a:bodyPr/>
          <a:lstStyle>
            <a:lvl2pPr>
              <a:defRPr lang="en-US" sz="2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 bwMode="gray">
          <a:xfrm>
            <a:off x="414338" y="1397000"/>
            <a:ext cx="3995928" cy="27699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1"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20"/>
          <p:cNvSpPr>
            <a:spLocks noGrp="1"/>
          </p:cNvSpPr>
          <p:nvPr>
            <p:ph sz="quarter" idx="16"/>
          </p:nvPr>
        </p:nvSpPr>
        <p:spPr bwMode="gray">
          <a:xfrm>
            <a:off x="4724400" y="1873248"/>
            <a:ext cx="3999155" cy="4270248"/>
          </a:xfrm>
          <a:prstGeom prst="rect">
            <a:avLst/>
          </a:prstGeom>
        </p:spPr>
        <p:txBody>
          <a:bodyPr/>
          <a:lstStyle>
            <a:lvl2pPr>
              <a:defRPr lang="en-US" sz="2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17"/>
          </p:nvPr>
        </p:nvSpPr>
        <p:spPr bwMode="gray">
          <a:xfrm>
            <a:off x="4727259" y="1397000"/>
            <a:ext cx="3995928" cy="27699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1"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01638" y="381596"/>
            <a:ext cx="8345487" cy="391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14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089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0"/>
          <p:cNvSpPr>
            <a:spLocks noGrp="1"/>
          </p:cNvSpPr>
          <p:nvPr>
            <p:ph sz="quarter" idx="11"/>
          </p:nvPr>
        </p:nvSpPr>
        <p:spPr bwMode="gray">
          <a:xfrm>
            <a:off x="411478" y="1873249"/>
            <a:ext cx="8330184" cy="4270248"/>
          </a:xfrm>
          <a:prstGeom prst="rect">
            <a:avLst/>
          </a:prstGeom>
        </p:spPr>
        <p:txBody>
          <a:bodyPr/>
          <a:lstStyle>
            <a:lvl2pPr>
              <a:defRPr lang="en-US" sz="2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 bwMode="gray">
          <a:xfrm>
            <a:off x="414338" y="1397000"/>
            <a:ext cx="8330184" cy="27699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1"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5"/>
          </p:nvPr>
        </p:nvSpPr>
        <p:spPr bwMode="gray">
          <a:xfrm>
            <a:off x="411479" y="6153912"/>
            <a:ext cx="3995928" cy="128016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b"/>
          <a:lstStyle>
            <a:lvl1pPr algn="l" rtl="0" fontAlgn="base">
              <a:lnSpc>
                <a:spcPts val="1000"/>
              </a:lnSpc>
              <a:spcBef>
                <a:spcPct val="0"/>
              </a:spcBef>
              <a:spcAft>
                <a:spcPct val="0"/>
              </a:spcAft>
              <a:defRPr lang="en-US" sz="800" b="0" kern="120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lang="en-US" sz="800" b="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lang="en-US" sz="800" b="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lang="en-US" sz="800" b="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lang="en-US" sz="800" b="0" kern="120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01638" y="381596"/>
            <a:ext cx="8345487" cy="391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074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01638" y="381596"/>
            <a:ext cx="8345487" cy="391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432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3" y="514350"/>
            <a:ext cx="2087562" cy="5775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6875" y="514350"/>
            <a:ext cx="6110288" cy="5775325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022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" descr="DEL_PRI_RGB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37" t="27428" r="9845" b="25551"/>
          <a:stretch>
            <a:fillRect/>
          </a:stretch>
        </p:blipFill>
        <p:spPr bwMode="gray">
          <a:xfrm>
            <a:off x="2844800" y="3032125"/>
            <a:ext cx="345122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5"/>
          <p:cNvSpPr>
            <a:spLocks noGrp="1"/>
          </p:cNvSpPr>
          <p:nvPr>
            <p:ph type="body" sz="quarter" idx="10"/>
          </p:nvPr>
        </p:nvSpPr>
        <p:spPr bwMode="gray">
          <a:xfrm>
            <a:off x="402336" y="5458968"/>
            <a:ext cx="4937760" cy="1152144"/>
          </a:xfrm>
        </p:spPr>
        <p:txBody>
          <a:bodyPr anchor="b">
            <a:noAutofit/>
          </a:bodyPr>
          <a:lstStyle>
            <a:lvl1pPr>
              <a:lnSpc>
                <a:spcPts val="800"/>
              </a:lnSpc>
              <a:spcBef>
                <a:spcPts val="400"/>
              </a:spcBef>
              <a:spcAft>
                <a:spcPts val="400"/>
              </a:spcAft>
              <a:defRPr sz="7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Box 4"/>
          <p:cNvSpPr txBox="1"/>
          <p:nvPr userDrawn="1"/>
        </p:nvSpPr>
        <p:spPr>
          <a:xfrm rot="5400000">
            <a:off x="5687566" y="3158564"/>
            <a:ext cx="6303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Working Draft – Internal VA Use Only</a:t>
            </a:r>
          </a:p>
        </p:txBody>
      </p:sp>
      <p:sp>
        <p:nvSpPr>
          <p:cNvPr id="7" name="TextBox 6"/>
          <p:cNvSpPr txBox="1"/>
          <p:nvPr userDrawn="1"/>
        </p:nvSpPr>
        <p:spPr>
          <a:xfrm rot="19776033">
            <a:off x="101560" y="2825009"/>
            <a:ext cx="89377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Working Draft, Pre-Decisional, Deliberative Document – Internal VA Use Only</a:t>
            </a:r>
          </a:p>
        </p:txBody>
      </p:sp>
    </p:spTree>
    <p:extLst>
      <p:ext uri="{BB962C8B-B14F-4D97-AF65-F5344CB8AC3E}">
        <p14:creationId xmlns:p14="http://schemas.microsoft.com/office/powerpoint/2010/main" val="2235500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0"/>
          <p:cNvSpPr>
            <a:spLocks noChangeArrowheads="1"/>
          </p:cNvSpPr>
          <p:nvPr/>
        </p:nvSpPr>
        <p:spPr bwMode="auto">
          <a:xfrm>
            <a:off x="152400" y="152400"/>
            <a:ext cx="8839200" cy="6553200"/>
          </a:xfrm>
          <a:prstGeom prst="rect">
            <a:avLst/>
          </a:prstGeom>
          <a:noFill/>
          <a:ln w="57150" cmpd="thinThick">
            <a:solidFill>
              <a:srgbClr val="0033CC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33CC"/>
              </a:solidFill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4" name="Rectangle 11"/>
          <p:cNvSpPr>
            <a:spLocks noChangeArrowheads="1"/>
          </p:cNvSpPr>
          <p:nvPr/>
        </p:nvSpPr>
        <p:spPr bwMode="auto">
          <a:xfrm>
            <a:off x="228600" y="228600"/>
            <a:ext cx="8686800" cy="640080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 rot="19776033">
            <a:off x="1311434" y="3686574"/>
            <a:ext cx="63019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Working Draft, Pre-Decisional, as of </a:t>
            </a:r>
            <a:r>
              <a:rPr lang="en-US" sz="2000" dirty="0" smtClean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October</a:t>
            </a:r>
            <a:r>
              <a:rPr lang="en-US" sz="2000" baseline="0" dirty="0" smtClean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 26</a:t>
            </a:r>
            <a:r>
              <a:rPr lang="en-US" sz="2000" dirty="0" smtClean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, </a:t>
            </a:r>
            <a:r>
              <a:rPr lang="en-US" sz="2000" dirty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2015</a:t>
            </a:r>
          </a:p>
        </p:txBody>
      </p:sp>
      <p:sp>
        <p:nvSpPr>
          <p:cNvPr id="10" name="Footer Placeholder 1"/>
          <p:cNvSpPr txBox="1">
            <a:spLocks/>
          </p:cNvSpPr>
          <p:nvPr userDrawn="1"/>
        </p:nvSpPr>
        <p:spPr>
          <a:xfrm>
            <a:off x="1801435" y="6248071"/>
            <a:ext cx="55411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t-IT" dirty="0" smtClean="0">
                <a:solidFill>
                  <a:prstClr val="black">
                    <a:tint val="75000"/>
                  </a:prstClr>
                </a:solidFill>
              </a:rPr>
              <a:t>Working Draft, Pre-Decisional, Deliberative </a:t>
            </a:r>
          </a:p>
          <a:p>
            <a:pPr>
              <a:defRPr/>
            </a:pPr>
            <a:r>
              <a:rPr lang="it-IT" dirty="0" smtClean="0">
                <a:solidFill>
                  <a:prstClr val="black">
                    <a:tint val="75000"/>
                  </a:prstClr>
                </a:solidFill>
              </a:rPr>
              <a:t>Document – Internal VA Use Only</a:t>
            </a:r>
          </a:p>
        </p:txBody>
      </p:sp>
      <p:pic>
        <p:nvPicPr>
          <p:cNvPr id="11" name="Picture 9" descr="dvaseal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459" y="268542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25997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gray">
          <a:xfrm>
            <a:off x="585788" y="774700"/>
            <a:ext cx="7972425" cy="4795838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accent1"/>
            </a:solidFill>
            <a:miter lim="800000"/>
            <a:headEnd/>
            <a:tailEnd/>
          </a:ln>
        </p:spPr>
        <p:txBody>
          <a:bodyPr lIns="90000" tIns="90000" rIns="90000" bIns="90000" anchor="ctr"/>
          <a:lstStyle>
            <a:lvl1pPr marL="119063" indent="-1190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GB" altLang="en-US" sz="1100" b="1" dirty="0">
              <a:solidFill>
                <a:srgbClr val="000000"/>
              </a:solidFill>
            </a:endParaRPr>
          </a:p>
        </p:txBody>
      </p:sp>
      <p:sp>
        <p:nvSpPr>
          <p:cNvPr id="3700739" name="Rectangle 3"/>
          <p:cNvSpPr>
            <a:spLocks noGrp="1" noChangeArrowheads="1"/>
          </p:cNvSpPr>
          <p:nvPr>
            <p:ph type="ctrTitle" sz="quarter"/>
          </p:nvPr>
        </p:nvSpPr>
        <p:spPr>
          <a:xfrm>
            <a:off x="892175" y="2734491"/>
            <a:ext cx="6581775" cy="396059"/>
          </a:xfrm>
        </p:spPr>
        <p:txBody>
          <a:bodyPr/>
          <a:lstStyle>
            <a:lvl1pPr>
              <a:lnSpc>
                <a:spcPts val="2200"/>
              </a:lnSpc>
              <a:spcBef>
                <a:spcPct val="100000"/>
              </a:spcBef>
              <a:buClr>
                <a:schemeClr val="tx2"/>
              </a:buClr>
              <a:buSzPct val="85000"/>
              <a:buFont typeface="Wingdings" pitchFamily="2" charset="2"/>
              <a:buNone/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700740" name="Rectangle 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92175" y="3402013"/>
            <a:ext cx="6583363" cy="439737"/>
          </a:xfrm>
          <a:ln/>
        </p:spPr>
        <p:txBody>
          <a:bodyPr/>
          <a:lstStyle>
            <a:lvl1pPr>
              <a:lnSpc>
                <a:spcPts val="1600"/>
              </a:lnSpc>
              <a:spcBef>
                <a:spcPct val="15000"/>
              </a:spcBef>
              <a:buClrTx/>
              <a:defRPr sz="1800" b="1"/>
            </a:lvl1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5" name="Picture 4" descr="DEL_COL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48141" y="5013954"/>
            <a:ext cx="1356012" cy="274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6520" y="4828894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 userDrawn="1"/>
        </p:nvSpPr>
        <p:spPr>
          <a:xfrm rot="19776033">
            <a:off x="72636" y="2972564"/>
            <a:ext cx="89377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Working Draft, Pre-Decisional, Deliberative Document – Internal VA Use Only</a:t>
            </a:r>
          </a:p>
        </p:txBody>
      </p:sp>
      <p:sp>
        <p:nvSpPr>
          <p:cNvPr id="8" name="TextBox 7"/>
          <p:cNvSpPr txBox="1"/>
          <p:nvPr userDrawn="1"/>
        </p:nvSpPr>
        <p:spPr>
          <a:xfrm rot="5400000">
            <a:off x="5687566" y="3158564"/>
            <a:ext cx="6303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Working Draft – Internal VA Use Only</a:t>
            </a:r>
          </a:p>
        </p:txBody>
      </p:sp>
    </p:spTree>
    <p:extLst>
      <p:ext uri="{BB962C8B-B14F-4D97-AF65-F5344CB8AC3E}">
        <p14:creationId xmlns:p14="http://schemas.microsoft.com/office/powerpoint/2010/main" val="800624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7"/>
          <p:cNvSpPr>
            <a:spLocks noChangeShapeType="1"/>
          </p:cNvSpPr>
          <p:nvPr/>
        </p:nvSpPr>
        <p:spPr bwMode="invGray">
          <a:xfrm>
            <a:off x="401638" y="803275"/>
            <a:ext cx="8335962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00050" y="1155700"/>
            <a:ext cx="8337550" cy="5137150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Box 5"/>
          <p:cNvSpPr txBox="1">
            <a:spLocks noChangeArrowheads="1"/>
          </p:cNvSpPr>
          <p:nvPr userDrawn="1"/>
        </p:nvSpPr>
        <p:spPr bwMode="gray">
          <a:xfrm>
            <a:off x="4466202" y="6661953"/>
            <a:ext cx="211596" cy="14683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858585"/>
            </a:prstShdw>
          </a:effectLst>
          <a:extLst/>
        </p:spPr>
        <p:txBody>
          <a:bodyPr wrap="none" lIns="0" tIns="0" rIns="0" bIns="0" anchor="b" anchorCtr="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65000"/>
              <a:buFont typeface="Wingdings" pitchFamily="2" charset="2"/>
              <a:buNone/>
              <a:defRPr/>
            </a:pPr>
            <a:fld id="{2DE35DD7-86EC-4A9C-80B0-BEB18A98B982}" type="slidenum">
              <a:rPr lang="en-US" sz="900" smtClean="0">
                <a:solidFill>
                  <a:srgbClr val="000000"/>
                </a:solidFill>
              </a:rPr>
              <a:pPr algn="ctr" fontAlgn="base">
                <a:lnSpc>
                  <a:spcPct val="10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65000"/>
                <a:buFont typeface="Wingdings" pitchFamily="2" charset="2"/>
                <a:buNone/>
                <a:defRPr/>
              </a:pPr>
              <a:t>‹#›</a:t>
            </a:fld>
            <a:r>
              <a:rPr lang="en-US" sz="900" dirty="0" smtClean="0">
                <a:solidFill>
                  <a:srgbClr val="000000"/>
                </a:solidFill>
              </a:rPr>
              <a:t> -</a:t>
            </a:r>
          </a:p>
        </p:txBody>
      </p:sp>
      <p:pic>
        <p:nvPicPr>
          <p:cNvPr id="8" name="Picture 1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63246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 userDrawn="1"/>
        </p:nvSpPr>
        <p:spPr>
          <a:xfrm rot="19776033">
            <a:off x="-6461" y="3686574"/>
            <a:ext cx="89377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Working Draft, Pre-Decisional, Deliberative Document – Internal VA Use Only</a:t>
            </a:r>
          </a:p>
        </p:txBody>
      </p:sp>
      <p:sp>
        <p:nvSpPr>
          <p:cNvPr id="9" name="TextBox 8"/>
          <p:cNvSpPr txBox="1"/>
          <p:nvPr userDrawn="1"/>
        </p:nvSpPr>
        <p:spPr>
          <a:xfrm rot="5400000">
            <a:off x="5687566" y="3158564"/>
            <a:ext cx="6303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Working Draft – Internal VA Use Only</a:t>
            </a:r>
          </a:p>
        </p:txBody>
      </p:sp>
    </p:spTree>
    <p:extLst>
      <p:ext uri="{BB962C8B-B14F-4D97-AF65-F5344CB8AC3E}">
        <p14:creationId xmlns:p14="http://schemas.microsoft.com/office/powerpoint/2010/main" val="1533958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2993" y="1097927"/>
            <a:ext cx="8350250" cy="5135562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913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0"/>
          <p:cNvSpPr>
            <a:spLocks noGrp="1"/>
          </p:cNvSpPr>
          <p:nvPr>
            <p:ph sz="quarter" idx="11"/>
          </p:nvPr>
        </p:nvSpPr>
        <p:spPr bwMode="gray">
          <a:xfrm>
            <a:off x="411479" y="1201783"/>
            <a:ext cx="3999155" cy="4941713"/>
          </a:xfrm>
          <a:prstGeom prst="rect">
            <a:avLst/>
          </a:prstGeom>
        </p:spPr>
        <p:txBody>
          <a:bodyPr/>
          <a:lstStyle>
            <a:lvl2pPr>
              <a:defRPr lang="en-US" sz="2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20"/>
          <p:cNvSpPr>
            <a:spLocks noGrp="1"/>
          </p:cNvSpPr>
          <p:nvPr>
            <p:ph sz="quarter" idx="16"/>
          </p:nvPr>
        </p:nvSpPr>
        <p:spPr bwMode="gray">
          <a:xfrm>
            <a:off x="4724400" y="1201783"/>
            <a:ext cx="3999155" cy="4941713"/>
          </a:xfrm>
          <a:prstGeom prst="rect">
            <a:avLst/>
          </a:prstGeom>
        </p:spPr>
        <p:txBody>
          <a:bodyPr/>
          <a:lstStyle>
            <a:lvl2pPr>
              <a:defRPr lang="en-US" sz="2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01638" y="381596"/>
            <a:ext cx="8345487" cy="391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1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Grap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0"/>
          <p:cNvSpPr>
            <a:spLocks noGrp="1"/>
          </p:cNvSpPr>
          <p:nvPr>
            <p:ph sz="quarter" idx="11"/>
          </p:nvPr>
        </p:nvSpPr>
        <p:spPr bwMode="gray">
          <a:xfrm>
            <a:off x="411479" y="1873248"/>
            <a:ext cx="3999155" cy="4270248"/>
          </a:xfrm>
          <a:prstGeom prst="rect">
            <a:avLst/>
          </a:prstGeom>
        </p:spPr>
        <p:txBody>
          <a:bodyPr/>
          <a:lstStyle>
            <a:lvl2pPr>
              <a:defRPr lang="en-US" sz="2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 bwMode="gray">
          <a:xfrm>
            <a:off x="414338" y="1397000"/>
            <a:ext cx="3995928" cy="27699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1"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20"/>
          <p:cNvSpPr>
            <a:spLocks noGrp="1"/>
          </p:cNvSpPr>
          <p:nvPr>
            <p:ph sz="quarter" idx="16"/>
          </p:nvPr>
        </p:nvSpPr>
        <p:spPr bwMode="gray">
          <a:xfrm>
            <a:off x="4724400" y="1873248"/>
            <a:ext cx="3999155" cy="4270248"/>
          </a:xfrm>
          <a:prstGeom prst="rect">
            <a:avLst/>
          </a:prstGeom>
        </p:spPr>
        <p:txBody>
          <a:bodyPr/>
          <a:lstStyle>
            <a:lvl2pPr>
              <a:defRPr lang="en-US" sz="2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17"/>
          </p:nvPr>
        </p:nvSpPr>
        <p:spPr bwMode="gray">
          <a:xfrm>
            <a:off x="4727259" y="1397000"/>
            <a:ext cx="3995928" cy="27699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1"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01638" y="381596"/>
            <a:ext cx="8345487" cy="391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615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735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0"/>
          <p:cNvSpPr>
            <a:spLocks noGrp="1"/>
          </p:cNvSpPr>
          <p:nvPr>
            <p:ph sz="quarter" idx="11"/>
          </p:nvPr>
        </p:nvSpPr>
        <p:spPr bwMode="gray">
          <a:xfrm>
            <a:off x="411478" y="1873249"/>
            <a:ext cx="8330184" cy="4270248"/>
          </a:xfrm>
          <a:prstGeom prst="rect">
            <a:avLst/>
          </a:prstGeom>
        </p:spPr>
        <p:txBody>
          <a:bodyPr/>
          <a:lstStyle>
            <a:lvl2pPr>
              <a:defRPr lang="en-US" sz="2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 bwMode="gray">
          <a:xfrm>
            <a:off x="414338" y="1397000"/>
            <a:ext cx="8330184" cy="27699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1"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5"/>
          </p:nvPr>
        </p:nvSpPr>
        <p:spPr bwMode="gray">
          <a:xfrm>
            <a:off x="411479" y="6153912"/>
            <a:ext cx="3995928" cy="128016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b"/>
          <a:lstStyle>
            <a:lvl1pPr algn="l" rtl="0" fontAlgn="base">
              <a:lnSpc>
                <a:spcPts val="1000"/>
              </a:lnSpc>
              <a:spcBef>
                <a:spcPct val="0"/>
              </a:spcBef>
              <a:spcAft>
                <a:spcPct val="0"/>
              </a:spcAft>
              <a:defRPr lang="en-US" sz="800" b="0" kern="120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lang="en-US" sz="800" b="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lang="en-US" sz="800" b="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lang="en-US" sz="800" b="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lang="en-US" sz="800" b="0" kern="120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01638" y="381596"/>
            <a:ext cx="8345487" cy="391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338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479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01638" y="381596"/>
            <a:ext cx="8345487" cy="391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392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3" y="514350"/>
            <a:ext cx="2087562" cy="5775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6875" y="514350"/>
            <a:ext cx="6110288" cy="57753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251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" descr="DEL_PRI_RGB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37" t="27428" r="9845" b="25551"/>
          <a:stretch>
            <a:fillRect/>
          </a:stretch>
        </p:blipFill>
        <p:spPr bwMode="gray">
          <a:xfrm>
            <a:off x="2844800" y="3032125"/>
            <a:ext cx="345122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5"/>
          <p:cNvSpPr>
            <a:spLocks noGrp="1"/>
          </p:cNvSpPr>
          <p:nvPr>
            <p:ph type="body" sz="quarter" idx="10"/>
          </p:nvPr>
        </p:nvSpPr>
        <p:spPr bwMode="gray">
          <a:xfrm>
            <a:off x="402336" y="5458968"/>
            <a:ext cx="4937760" cy="1152144"/>
          </a:xfrm>
        </p:spPr>
        <p:txBody>
          <a:bodyPr anchor="b">
            <a:noAutofit/>
          </a:bodyPr>
          <a:lstStyle>
            <a:lvl1pPr>
              <a:lnSpc>
                <a:spcPts val="800"/>
              </a:lnSpc>
              <a:spcBef>
                <a:spcPts val="400"/>
              </a:spcBef>
              <a:spcAft>
                <a:spcPts val="400"/>
              </a:spcAft>
              <a:defRPr sz="7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Box 4"/>
          <p:cNvSpPr txBox="1"/>
          <p:nvPr userDrawn="1"/>
        </p:nvSpPr>
        <p:spPr>
          <a:xfrm rot="5400000">
            <a:off x="5687566" y="3158564"/>
            <a:ext cx="6303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Working Draft – Internal VA Use Only</a:t>
            </a:r>
          </a:p>
        </p:txBody>
      </p:sp>
      <p:sp>
        <p:nvSpPr>
          <p:cNvPr id="7" name="TextBox 6"/>
          <p:cNvSpPr txBox="1"/>
          <p:nvPr userDrawn="1"/>
        </p:nvSpPr>
        <p:spPr>
          <a:xfrm rot="19776033">
            <a:off x="101560" y="2825009"/>
            <a:ext cx="89377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Working Draft, Pre-Decisional, Deliberative Document – Internal VA Use Only</a:t>
            </a:r>
          </a:p>
        </p:txBody>
      </p:sp>
    </p:spTree>
    <p:extLst>
      <p:ext uri="{BB962C8B-B14F-4D97-AF65-F5344CB8AC3E}">
        <p14:creationId xmlns:p14="http://schemas.microsoft.com/office/powerpoint/2010/main" val="4149011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hf hdr="0" dt="0"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0"/>
          <p:cNvSpPr>
            <a:spLocks noChangeArrowheads="1"/>
          </p:cNvSpPr>
          <p:nvPr/>
        </p:nvSpPr>
        <p:spPr bwMode="auto">
          <a:xfrm>
            <a:off x="152400" y="152400"/>
            <a:ext cx="8839200" cy="6553200"/>
          </a:xfrm>
          <a:prstGeom prst="rect">
            <a:avLst/>
          </a:prstGeom>
          <a:noFill/>
          <a:ln w="57150" cmpd="thinThick">
            <a:solidFill>
              <a:srgbClr val="0033CC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33CC"/>
              </a:solidFill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4" name="Rectangle 11"/>
          <p:cNvSpPr>
            <a:spLocks noChangeArrowheads="1"/>
          </p:cNvSpPr>
          <p:nvPr/>
        </p:nvSpPr>
        <p:spPr bwMode="auto">
          <a:xfrm>
            <a:off x="228600" y="228600"/>
            <a:ext cx="8686800" cy="640080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 rot="19776033">
            <a:off x="1311433" y="3686574"/>
            <a:ext cx="63019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Working Draft, Pre-Decisional, as of </a:t>
            </a:r>
            <a:r>
              <a:rPr lang="en-US" sz="2000" dirty="0" smtClean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October 26, </a:t>
            </a:r>
            <a:r>
              <a:rPr lang="en-US" sz="2000" dirty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2015</a:t>
            </a:r>
          </a:p>
        </p:txBody>
      </p:sp>
      <p:sp>
        <p:nvSpPr>
          <p:cNvPr id="10" name="Footer Placeholder 1"/>
          <p:cNvSpPr txBox="1">
            <a:spLocks/>
          </p:cNvSpPr>
          <p:nvPr userDrawn="1"/>
        </p:nvSpPr>
        <p:spPr>
          <a:xfrm>
            <a:off x="1801435" y="6248071"/>
            <a:ext cx="55411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t-IT" dirty="0" smtClean="0">
                <a:solidFill>
                  <a:prstClr val="black">
                    <a:tint val="75000"/>
                  </a:prstClr>
                </a:solidFill>
              </a:rPr>
              <a:t>Working Draft, Pre-Decisional, Deliberative </a:t>
            </a:r>
          </a:p>
          <a:p>
            <a:pPr>
              <a:defRPr/>
            </a:pPr>
            <a:r>
              <a:rPr lang="it-IT" dirty="0" smtClean="0">
                <a:solidFill>
                  <a:prstClr val="black">
                    <a:tint val="75000"/>
                  </a:prstClr>
                </a:solidFill>
              </a:rPr>
              <a:t>Document – Internal VA Use Only</a:t>
            </a:r>
          </a:p>
        </p:txBody>
      </p:sp>
      <p:pic>
        <p:nvPicPr>
          <p:cNvPr id="11" name="Picture 9" descr="dvaseal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459" y="268542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20753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ic tab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 userDrawn="1"/>
        </p:nvSpPr>
        <p:spPr bwMode="gray">
          <a:xfrm>
            <a:off x="152400" y="6497638"/>
            <a:ext cx="990600" cy="284162"/>
          </a:xfrm>
          <a:prstGeom prst="rect">
            <a:avLst/>
          </a:prstGeom>
          <a:solidFill>
            <a:schemeClr val="bg1"/>
          </a:solidFill>
          <a:ln w="12700" cap="rnd" algn="ctr">
            <a:noFill/>
            <a:miter lim="800000"/>
            <a:headEnd/>
            <a:tailEnd/>
          </a:ln>
        </p:spPr>
        <p:txBody>
          <a:bodyPr lIns="182880" rtlCol="0" anchor="ctr" anchorCtr="1"/>
          <a:lstStyle/>
          <a:p>
            <a:pPr algn="ctr" defTabSz="914296" eaLnBrk="0" hangingPunct="0">
              <a:lnSpc>
                <a:spcPct val="106000"/>
              </a:lnSpc>
            </a:pPr>
            <a:endParaRPr lang="en-US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117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365760" y="782620"/>
            <a:ext cx="8412480" cy="757255"/>
          </a:xfrm>
        </p:spPr>
        <p:txBody>
          <a:bodyPr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dirty="0" smtClean="0"/>
              <a:t>Click to add subtitle</a:t>
            </a:r>
          </a:p>
        </p:txBody>
      </p:sp>
      <p:sp>
        <p:nvSpPr>
          <p:cNvPr id="14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65760" y="295683"/>
            <a:ext cx="8412480" cy="46949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61672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12" Type="http://schemas.openxmlformats.org/officeDocument/2006/relationships/image" Target="../media/image5.jpeg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9.xml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2" Type="http://schemas.openxmlformats.org/officeDocument/2006/relationships/slideLayout" Target="../slideLayouts/slideLayout88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96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10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1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5" Type="http://schemas.openxmlformats.org/officeDocument/2006/relationships/theme" Target="../theme/theme10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slideLayout" Target="../slideLayouts/slideLayout1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401638" y="381596"/>
            <a:ext cx="8345487" cy="391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396875" y="1154113"/>
            <a:ext cx="8350250" cy="513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28" name="Text Box 5"/>
          <p:cNvSpPr txBox="1">
            <a:spLocks noChangeArrowheads="1"/>
          </p:cNvSpPr>
          <p:nvPr/>
        </p:nvSpPr>
        <p:spPr bwMode="gray">
          <a:xfrm>
            <a:off x="4466202" y="6661953"/>
            <a:ext cx="211596" cy="14683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858585"/>
            </a:prstShdw>
          </a:effectLst>
          <a:extLst/>
        </p:spPr>
        <p:txBody>
          <a:bodyPr wrap="none" lIns="0" tIns="0" rIns="0" bIns="0" anchor="b" anchorCtr="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65000"/>
              <a:buFont typeface="Wingdings" pitchFamily="2" charset="2"/>
              <a:buNone/>
              <a:defRPr/>
            </a:pPr>
            <a:fld id="{2DE35DD7-86EC-4A9C-80B0-BEB18A98B982}" type="slidenum">
              <a:rPr lang="en-US" sz="900" smtClean="0">
                <a:solidFill>
                  <a:srgbClr val="000000"/>
                </a:solidFill>
              </a:rPr>
              <a:pPr algn="ctr" fontAlgn="base">
                <a:lnSpc>
                  <a:spcPct val="10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65000"/>
                <a:buFont typeface="Wingdings" pitchFamily="2" charset="2"/>
                <a:buNone/>
                <a:defRPr/>
              </a:pPr>
              <a:t>‹#›</a:t>
            </a:fld>
            <a:r>
              <a:rPr lang="en-US" sz="900" dirty="0" smtClean="0">
                <a:solidFill>
                  <a:srgbClr val="000000"/>
                </a:solidFill>
              </a:rPr>
              <a:t> -</a:t>
            </a:r>
          </a:p>
        </p:txBody>
      </p:sp>
      <p:sp>
        <p:nvSpPr>
          <p:cNvPr id="1030" name="Line 35"/>
          <p:cNvSpPr>
            <a:spLocks noChangeShapeType="1"/>
          </p:cNvSpPr>
          <p:nvPr/>
        </p:nvSpPr>
        <p:spPr bwMode="gray">
          <a:xfrm>
            <a:off x="392113" y="806450"/>
            <a:ext cx="8355012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031" name="Picture 13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63246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 userDrawn="1"/>
        </p:nvSpPr>
        <p:spPr>
          <a:xfrm rot="5400000">
            <a:off x="5687566" y="3158564"/>
            <a:ext cx="6303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Working Draft – Internal VA Use Only</a:t>
            </a:r>
          </a:p>
        </p:txBody>
      </p:sp>
    </p:spTree>
    <p:extLst>
      <p:ext uri="{BB962C8B-B14F-4D97-AF65-F5344CB8AC3E}">
        <p14:creationId xmlns:p14="http://schemas.microsoft.com/office/powerpoint/2010/main" val="2025443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96" r:id="rId13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2pPr>
      <a:lvl3pPr algn="l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3pPr>
      <a:lvl4pPr algn="l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4pPr>
      <a:lvl5pPr algn="l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5pPr>
      <a:lvl6pPr marL="457200" algn="l" rtl="0" fontAlgn="base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6pPr>
      <a:lvl7pPr marL="914400" algn="l" rtl="0" fontAlgn="base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7pPr>
      <a:lvl8pPr marL="1371600" algn="l" rtl="0" fontAlgn="base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8pPr>
      <a:lvl9pPr marL="1828800" algn="l" rtl="0" fontAlgn="base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lnSpc>
          <a:spcPct val="106000"/>
        </a:lnSpc>
        <a:spcBef>
          <a:spcPct val="8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169863" indent="-168275" algn="l" rtl="0" eaLnBrk="0" fontAlgn="base" hangingPunct="0">
        <a:lnSpc>
          <a:spcPct val="106000"/>
        </a:lnSpc>
        <a:spcBef>
          <a:spcPct val="8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800">
          <a:solidFill>
            <a:schemeClr val="tx1"/>
          </a:solidFill>
          <a:latin typeface="+mn-lt"/>
        </a:defRPr>
      </a:lvl2pPr>
      <a:lvl3pPr marL="344488" indent="-173038" algn="l" rtl="0" eaLnBrk="0" fontAlgn="base" hangingPunct="0">
        <a:lnSpc>
          <a:spcPct val="106000"/>
        </a:lnSpc>
        <a:spcBef>
          <a:spcPct val="40000"/>
        </a:spcBef>
        <a:spcAft>
          <a:spcPct val="0"/>
        </a:spcAft>
        <a:buClr>
          <a:schemeClr val="tx1"/>
        </a:buClr>
        <a:buFont typeface="Arial" charset="0"/>
        <a:buChar char="–"/>
        <a:defRPr sz="1600">
          <a:solidFill>
            <a:schemeClr val="tx1"/>
          </a:solidFill>
          <a:latin typeface="+mn-lt"/>
        </a:defRPr>
      </a:lvl3pPr>
      <a:lvl4pPr marL="517525" indent="-171450" algn="l" rtl="0" eaLnBrk="0" fontAlgn="base" hangingPunct="0">
        <a:lnSpc>
          <a:spcPct val="106000"/>
        </a:lnSpc>
        <a:spcBef>
          <a:spcPct val="20000"/>
        </a:spcBef>
        <a:spcAft>
          <a:spcPct val="0"/>
        </a:spcAft>
        <a:buClr>
          <a:schemeClr val="tx1"/>
        </a:buClr>
        <a:buChar char="•"/>
        <a:defRPr sz="1400">
          <a:solidFill>
            <a:schemeClr val="tx1"/>
          </a:solidFill>
          <a:latin typeface="+mn-lt"/>
        </a:defRPr>
      </a:lvl4pPr>
      <a:lvl5pPr marL="739775" indent="-22542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Courier New" panose="02070309020205020404" pitchFamily="49" charset="0"/>
        <a:buChar char="o"/>
        <a:defRPr sz="1200" baseline="0">
          <a:solidFill>
            <a:schemeClr val="tx1"/>
          </a:solidFill>
          <a:latin typeface="+mn-lt"/>
        </a:defRPr>
      </a:lvl5pPr>
      <a:lvl6pPr marL="1903413" indent="-236538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6pPr>
      <a:lvl7pPr marL="2360613" indent="-236538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7pPr>
      <a:lvl8pPr marL="2817813" indent="-236538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8pPr>
      <a:lvl9pPr marL="3275013" indent="-236538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401638" y="381596"/>
            <a:ext cx="8345487" cy="391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396875" y="1154113"/>
            <a:ext cx="8350250" cy="513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28" name="Text Box 5"/>
          <p:cNvSpPr txBox="1">
            <a:spLocks noChangeArrowheads="1"/>
          </p:cNvSpPr>
          <p:nvPr/>
        </p:nvSpPr>
        <p:spPr bwMode="gray">
          <a:xfrm>
            <a:off x="4466202" y="6661953"/>
            <a:ext cx="211596" cy="14683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858585"/>
            </a:prstShdw>
          </a:effectLst>
          <a:extLst/>
        </p:spPr>
        <p:txBody>
          <a:bodyPr wrap="none" lIns="0" tIns="0" rIns="0" bIns="0" anchor="b" anchorCtr="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65000"/>
              <a:buFont typeface="Wingdings" pitchFamily="2" charset="2"/>
              <a:buNone/>
              <a:defRPr/>
            </a:pPr>
            <a:fld id="{2DE35DD7-86EC-4A9C-80B0-BEB18A98B982}" type="slidenum">
              <a:rPr lang="en-US" sz="900" smtClean="0">
                <a:solidFill>
                  <a:srgbClr val="000000"/>
                </a:solidFill>
              </a:rPr>
              <a:pPr algn="ctr" fontAlgn="base">
                <a:lnSpc>
                  <a:spcPct val="10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65000"/>
                <a:buFont typeface="Wingdings" pitchFamily="2" charset="2"/>
                <a:buNone/>
                <a:defRPr/>
              </a:pPr>
              <a:t>‹#›</a:t>
            </a:fld>
            <a:r>
              <a:rPr lang="en-US" sz="900" dirty="0" smtClean="0">
                <a:solidFill>
                  <a:srgbClr val="000000"/>
                </a:solidFill>
              </a:rPr>
              <a:t> -</a:t>
            </a:r>
          </a:p>
        </p:txBody>
      </p:sp>
      <p:sp>
        <p:nvSpPr>
          <p:cNvPr id="1030" name="Line 35"/>
          <p:cNvSpPr>
            <a:spLocks noChangeShapeType="1"/>
          </p:cNvSpPr>
          <p:nvPr/>
        </p:nvSpPr>
        <p:spPr bwMode="gray">
          <a:xfrm>
            <a:off x="392113" y="806450"/>
            <a:ext cx="8355012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031" name="Picture 13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63246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 userDrawn="1"/>
        </p:nvSpPr>
        <p:spPr>
          <a:xfrm rot="5400000">
            <a:off x="5687566" y="3158564"/>
            <a:ext cx="6303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Working Draft – Internal VA Use Only</a:t>
            </a:r>
          </a:p>
        </p:txBody>
      </p:sp>
    </p:spTree>
    <p:extLst>
      <p:ext uri="{BB962C8B-B14F-4D97-AF65-F5344CB8AC3E}">
        <p14:creationId xmlns:p14="http://schemas.microsoft.com/office/powerpoint/2010/main" val="3728228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2pPr>
      <a:lvl3pPr algn="l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3pPr>
      <a:lvl4pPr algn="l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4pPr>
      <a:lvl5pPr algn="l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5pPr>
      <a:lvl6pPr marL="457200" algn="l" rtl="0" fontAlgn="base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6pPr>
      <a:lvl7pPr marL="914400" algn="l" rtl="0" fontAlgn="base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7pPr>
      <a:lvl8pPr marL="1371600" algn="l" rtl="0" fontAlgn="base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8pPr>
      <a:lvl9pPr marL="1828800" algn="l" rtl="0" fontAlgn="base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lnSpc>
          <a:spcPct val="106000"/>
        </a:lnSpc>
        <a:spcBef>
          <a:spcPct val="8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169863" indent="-168275" algn="l" rtl="0" eaLnBrk="0" fontAlgn="base" hangingPunct="0">
        <a:lnSpc>
          <a:spcPct val="106000"/>
        </a:lnSpc>
        <a:spcBef>
          <a:spcPct val="8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800">
          <a:solidFill>
            <a:schemeClr val="tx1"/>
          </a:solidFill>
          <a:latin typeface="+mn-lt"/>
        </a:defRPr>
      </a:lvl2pPr>
      <a:lvl3pPr marL="344488" indent="-173038" algn="l" rtl="0" eaLnBrk="0" fontAlgn="base" hangingPunct="0">
        <a:lnSpc>
          <a:spcPct val="106000"/>
        </a:lnSpc>
        <a:spcBef>
          <a:spcPct val="40000"/>
        </a:spcBef>
        <a:spcAft>
          <a:spcPct val="0"/>
        </a:spcAft>
        <a:buClr>
          <a:schemeClr val="tx1"/>
        </a:buClr>
        <a:buFont typeface="Arial" charset="0"/>
        <a:buChar char="–"/>
        <a:defRPr sz="1600">
          <a:solidFill>
            <a:schemeClr val="tx1"/>
          </a:solidFill>
          <a:latin typeface="+mn-lt"/>
        </a:defRPr>
      </a:lvl3pPr>
      <a:lvl4pPr marL="517525" indent="-171450" algn="l" rtl="0" eaLnBrk="0" fontAlgn="base" hangingPunct="0">
        <a:lnSpc>
          <a:spcPct val="106000"/>
        </a:lnSpc>
        <a:spcBef>
          <a:spcPct val="20000"/>
        </a:spcBef>
        <a:spcAft>
          <a:spcPct val="0"/>
        </a:spcAft>
        <a:buClr>
          <a:schemeClr val="tx1"/>
        </a:buClr>
        <a:buChar char="•"/>
        <a:defRPr sz="1400">
          <a:solidFill>
            <a:schemeClr val="tx1"/>
          </a:solidFill>
          <a:latin typeface="+mn-lt"/>
        </a:defRPr>
      </a:lvl4pPr>
      <a:lvl5pPr marL="739775" indent="-22542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Courier New" panose="02070309020205020404" pitchFamily="49" charset="0"/>
        <a:buChar char="o"/>
        <a:defRPr sz="1200" baseline="0">
          <a:solidFill>
            <a:schemeClr val="tx1"/>
          </a:solidFill>
          <a:latin typeface="+mn-lt"/>
        </a:defRPr>
      </a:lvl5pPr>
      <a:lvl6pPr marL="1903413" indent="-236538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6pPr>
      <a:lvl7pPr marL="2360613" indent="-236538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7pPr>
      <a:lvl8pPr marL="2817813" indent="-236538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8pPr>
      <a:lvl9pPr marL="3275013" indent="-236538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401638" y="381596"/>
            <a:ext cx="8345487" cy="391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396875" y="1154113"/>
            <a:ext cx="8350250" cy="513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28" name="Text Box 5"/>
          <p:cNvSpPr txBox="1">
            <a:spLocks noChangeArrowheads="1"/>
          </p:cNvSpPr>
          <p:nvPr/>
        </p:nvSpPr>
        <p:spPr bwMode="gray">
          <a:xfrm>
            <a:off x="4501468" y="6661953"/>
            <a:ext cx="141064" cy="14683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858585"/>
            </a:prstShdw>
          </a:effectLst>
          <a:extLst/>
        </p:spPr>
        <p:txBody>
          <a:bodyPr wrap="none" lIns="0" tIns="0" rIns="0" bIns="0" anchor="b" anchorCtr="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65000"/>
              <a:buFont typeface="Wingdings" pitchFamily="2" charset="2"/>
              <a:buNone/>
              <a:defRPr/>
            </a:pPr>
            <a:fld id="{2DE35DD7-86EC-4A9C-80B0-BEB18A98B982}" type="slidenum">
              <a:rPr lang="en-US" sz="900" smtClean="0">
                <a:solidFill>
                  <a:srgbClr val="000000"/>
                </a:solidFill>
              </a:rPr>
              <a:pPr algn="ctr" fontAlgn="base">
                <a:lnSpc>
                  <a:spcPct val="10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65000"/>
                <a:buFont typeface="Wingdings" pitchFamily="2" charset="2"/>
                <a:buNone/>
                <a:defRPr/>
              </a:pPr>
              <a:t>‹#›</a:t>
            </a:fld>
            <a:endParaRPr lang="en-US" sz="900" dirty="0" smtClean="0">
              <a:solidFill>
                <a:srgbClr val="000000"/>
              </a:solidFill>
            </a:endParaRPr>
          </a:p>
        </p:txBody>
      </p:sp>
      <p:sp>
        <p:nvSpPr>
          <p:cNvPr id="1030" name="Line 35"/>
          <p:cNvSpPr>
            <a:spLocks noChangeShapeType="1"/>
          </p:cNvSpPr>
          <p:nvPr/>
        </p:nvSpPr>
        <p:spPr bwMode="gray">
          <a:xfrm>
            <a:off x="392113" y="806450"/>
            <a:ext cx="8355012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031" name="Picture 13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63246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 userDrawn="1"/>
        </p:nvSpPr>
        <p:spPr>
          <a:xfrm rot="5400000">
            <a:off x="5687566" y="3158564"/>
            <a:ext cx="6303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Working Draft – Internal VA Use Only</a:t>
            </a:r>
          </a:p>
        </p:txBody>
      </p:sp>
    </p:spTree>
    <p:extLst>
      <p:ext uri="{BB962C8B-B14F-4D97-AF65-F5344CB8AC3E}">
        <p14:creationId xmlns:p14="http://schemas.microsoft.com/office/powerpoint/2010/main" val="673958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2pPr>
      <a:lvl3pPr algn="l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3pPr>
      <a:lvl4pPr algn="l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4pPr>
      <a:lvl5pPr algn="l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5pPr>
      <a:lvl6pPr marL="457200" algn="l" rtl="0" fontAlgn="base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6pPr>
      <a:lvl7pPr marL="914400" algn="l" rtl="0" fontAlgn="base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7pPr>
      <a:lvl8pPr marL="1371600" algn="l" rtl="0" fontAlgn="base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8pPr>
      <a:lvl9pPr marL="1828800" algn="l" rtl="0" fontAlgn="base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lnSpc>
          <a:spcPct val="106000"/>
        </a:lnSpc>
        <a:spcBef>
          <a:spcPct val="8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169863" indent="-168275" algn="l" rtl="0" eaLnBrk="0" fontAlgn="base" hangingPunct="0">
        <a:lnSpc>
          <a:spcPct val="106000"/>
        </a:lnSpc>
        <a:spcBef>
          <a:spcPct val="8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800">
          <a:solidFill>
            <a:schemeClr val="tx1"/>
          </a:solidFill>
          <a:latin typeface="+mn-lt"/>
        </a:defRPr>
      </a:lvl2pPr>
      <a:lvl3pPr marL="344488" indent="-173038" algn="l" rtl="0" eaLnBrk="0" fontAlgn="base" hangingPunct="0">
        <a:lnSpc>
          <a:spcPct val="106000"/>
        </a:lnSpc>
        <a:spcBef>
          <a:spcPct val="40000"/>
        </a:spcBef>
        <a:spcAft>
          <a:spcPct val="0"/>
        </a:spcAft>
        <a:buClr>
          <a:schemeClr val="tx1"/>
        </a:buClr>
        <a:buFont typeface="Arial" charset="0"/>
        <a:buChar char="–"/>
        <a:defRPr sz="1600">
          <a:solidFill>
            <a:schemeClr val="tx1"/>
          </a:solidFill>
          <a:latin typeface="+mn-lt"/>
        </a:defRPr>
      </a:lvl3pPr>
      <a:lvl4pPr marL="517525" indent="-171450" algn="l" rtl="0" eaLnBrk="0" fontAlgn="base" hangingPunct="0">
        <a:lnSpc>
          <a:spcPct val="106000"/>
        </a:lnSpc>
        <a:spcBef>
          <a:spcPct val="20000"/>
        </a:spcBef>
        <a:spcAft>
          <a:spcPct val="0"/>
        </a:spcAft>
        <a:buClr>
          <a:schemeClr val="tx1"/>
        </a:buClr>
        <a:buChar char="•"/>
        <a:defRPr sz="1400">
          <a:solidFill>
            <a:schemeClr val="tx1"/>
          </a:solidFill>
          <a:latin typeface="+mn-lt"/>
        </a:defRPr>
      </a:lvl4pPr>
      <a:lvl5pPr marL="739775" indent="-22542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Courier New" panose="02070309020205020404" pitchFamily="49" charset="0"/>
        <a:buChar char="o"/>
        <a:defRPr sz="1200" baseline="0">
          <a:solidFill>
            <a:schemeClr val="tx1"/>
          </a:solidFill>
          <a:latin typeface="+mn-lt"/>
        </a:defRPr>
      </a:lvl5pPr>
      <a:lvl6pPr marL="1903413" indent="-236538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6pPr>
      <a:lvl7pPr marL="2360613" indent="-236538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7pPr>
      <a:lvl8pPr marL="2817813" indent="-236538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8pPr>
      <a:lvl9pPr marL="3275013" indent="-236538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401638" y="381596"/>
            <a:ext cx="8345487" cy="391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396875" y="1154113"/>
            <a:ext cx="8350250" cy="513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28" name="Text Box 5"/>
          <p:cNvSpPr txBox="1">
            <a:spLocks noChangeArrowheads="1"/>
          </p:cNvSpPr>
          <p:nvPr/>
        </p:nvSpPr>
        <p:spPr bwMode="gray">
          <a:xfrm>
            <a:off x="4466202" y="6661953"/>
            <a:ext cx="211596" cy="14683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858585"/>
            </a:prstShdw>
          </a:effectLst>
          <a:extLst/>
        </p:spPr>
        <p:txBody>
          <a:bodyPr wrap="none" lIns="0" tIns="0" rIns="0" bIns="0" anchor="b" anchorCtr="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65000"/>
              <a:buFont typeface="Wingdings" pitchFamily="2" charset="2"/>
              <a:buNone/>
              <a:defRPr/>
            </a:pPr>
            <a:fld id="{2DE35DD7-86EC-4A9C-80B0-BEB18A98B982}" type="slidenum">
              <a:rPr lang="en-US" sz="900" smtClean="0">
                <a:solidFill>
                  <a:srgbClr val="000000"/>
                </a:solidFill>
              </a:rPr>
              <a:pPr algn="ctr" fontAlgn="base">
                <a:lnSpc>
                  <a:spcPct val="10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65000"/>
                <a:buFont typeface="Wingdings" pitchFamily="2" charset="2"/>
                <a:buNone/>
                <a:defRPr/>
              </a:pPr>
              <a:t>‹#›</a:t>
            </a:fld>
            <a:r>
              <a:rPr lang="en-US" sz="900" dirty="0" smtClean="0">
                <a:solidFill>
                  <a:srgbClr val="000000"/>
                </a:solidFill>
              </a:rPr>
              <a:t> -</a:t>
            </a:r>
          </a:p>
        </p:txBody>
      </p:sp>
      <p:sp>
        <p:nvSpPr>
          <p:cNvPr id="1030" name="Line 35"/>
          <p:cNvSpPr>
            <a:spLocks noChangeShapeType="1"/>
          </p:cNvSpPr>
          <p:nvPr/>
        </p:nvSpPr>
        <p:spPr bwMode="gray">
          <a:xfrm>
            <a:off x="392113" y="806450"/>
            <a:ext cx="8355012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031" name="Picture 13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63246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7650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2pPr>
      <a:lvl3pPr algn="l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3pPr>
      <a:lvl4pPr algn="l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4pPr>
      <a:lvl5pPr algn="l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5pPr>
      <a:lvl6pPr marL="457200" algn="l" rtl="0" fontAlgn="base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6pPr>
      <a:lvl7pPr marL="914400" algn="l" rtl="0" fontAlgn="base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7pPr>
      <a:lvl8pPr marL="1371600" algn="l" rtl="0" fontAlgn="base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8pPr>
      <a:lvl9pPr marL="1828800" algn="l" rtl="0" fontAlgn="base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lnSpc>
          <a:spcPct val="106000"/>
        </a:lnSpc>
        <a:spcBef>
          <a:spcPct val="8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169863" indent="-168275" algn="l" rtl="0" eaLnBrk="0" fontAlgn="base" hangingPunct="0">
        <a:lnSpc>
          <a:spcPct val="106000"/>
        </a:lnSpc>
        <a:spcBef>
          <a:spcPct val="8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800">
          <a:solidFill>
            <a:schemeClr val="tx1"/>
          </a:solidFill>
          <a:latin typeface="+mn-lt"/>
        </a:defRPr>
      </a:lvl2pPr>
      <a:lvl3pPr marL="344488" indent="-173038" algn="l" rtl="0" eaLnBrk="0" fontAlgn="base" hangingPunct="0">
        <a:lnSpc>
          <a:spcPct val="106000"/>
        </a:lnSpc>
        <a:spcBef>
          <a:spcPct val="40000"/>
        </a:spcBef>
        <a:spcAft>
          <a:spcPct val="0"/>
        </a:spcAft>
        <a:buClr>
          <a:schemeClr val="tx1"/>
        </a:buClr>
        <a:buFont typeface="Arial" charset="0"/>
        <a:buChar char="–"/>
        <a:defRPr sz="1600">
          <a:solidFill>
            <a:schemeClr val="tx1"/>
          </a:solidFill>
          <a:latin typeface="+mn-lt"/>
        </a:defRPr>
      </a:lvl3pPr>
      <a:lvl4pPr marL="517525" indent="-171450" algn="l" rtl="0" eaLnBrk="0" fontAlgn="base" hangingPunct="0">
        <a:lnSpc>
          <a:spcPct val="106000"/>
        </a:lnSpc>
        <a:spcBef>
          <a:spcPct val="20000"/>
        </a:spcBef>
        <a:spcAft>
          <a:spcPct val="0"/>
        </a:spcAft>
        <a:buClr>
          <a:schemeClr val="tx1"/>
        </a:buClr>
        <a:buChar char="•"/>
        <a:defRPr sz="1400">
          <a:solidFill>
            <a:schemeClr val="tx1"/>
          </a:solidFill>
          <a:latin typeface="+mn-lt"/>
        </a:defRPr>
      </a:lvl4pPr>
      <a:lvl5pPr marL="739775" indent="-22542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Courier New" panose="02070309020205020404" pitchFamily="49" charset="0"/>
        <a:buChar char="o"/>
        <a:defRPr sz="1200" baseline="0">
          <a:solidFill>
            <a:schemeClr val="tx1"/>
          </a:solidFill>
          <a:latin typeface="+mn-lt"/>
        </a:defRPr>
      </a:lvl5pPr>
      <a:lvl6pPr marL="1903413" indent="-236538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6pPr>
      <a:lvl7pPr marL="2360613" indent="-236538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7pPr>
      <a:lvl8pPr marL="2817813" indent="-236538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8pPr>
      <a:lvl9pPr marL="3275013" indent="-236538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401638" y="381596"/>
            <a:ext cx="8345487" cy="391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396875" y="1154113"/>
            <a:ext cx="8350250" cy="513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28" name="Text Box 5"/>
          <p:cNvSpPr txBox="1">
            <a:spLocks noChangeArrowheads="1"/>
          </p:cNvSpPr>
          <p:nvPr/>
        </p:nvSpPr>
        <p:spPr bwMode="gray">
          <a:xfrm>
            <a:off x="4501471" y="6672404"/>
            <a:ext cx="141064" cy="136384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858585"/>
            </a:prstShdw>
          </a:effectLst>
          <a:extLst/>
        </p:spPr>
        <p:txBody>
          <a:bodyPr wrap="none" lIns="0" tIns="0" rIns="0" bIns="0" anchor="b" anchorCtr="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65000"/>
              <a:buFont typeface="Wingdings" pitchFamily="2" charset="2"/>
              <a:buNone/>
              <a:defRPr/>
            </a:pPr>
            <a:fld id="{2DE35DD7-86EC-4A9C-80B0-BEB18A98B982}" type="slidenum">
              <a:rPr lang="en-US" sz="900" smtClean="0">
                <a:solidFill>
                  <a:srgbClr val="000000"/>
                </a:solidFill>
              </a:rPr>
              <a:pPr algn="ctr" fontAlgn="base">
                <a:lnSpc>
                  <a:spcPct val="10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65000"/>
                <a:buFont typeface="Wingdings" pitchFamily="2" charset="2"/>
                <a:buNone/>
                <a:defRPr/>
              </a:pPr>
              <a:t>‹#›</a:t>
            </a:fld>
            <a:endParaRPr lang="en-US" sz="900" dirty="0" smtClean="0">
              <a:solidFill>
                <a:srgbClr val="000000"/>
              </a:solidFill>
            </a:endParaRPr>
          </a:p>
        </p:txBody>
      </p:sp>
      <p:sp>
        <p:nvSpPr>
          <p:cNvPr id="1030" name="Line 35"/>
          <p:cNvSpPr>
            <a:spLocks noChangeShapeType="1"/>
          </p:cNvSpPr>
          <p:nvPr/>
        </p:nvSpPr>
        <p:spPr bwMode="gray">
          <a:xfrm>
            <a:off x="392113" y="806450"/>
            <a:ext cx="8355012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031" name="Picture 13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63246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0452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821" r:id="rId13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2pPr>
      <a:lvl3pPr algn="l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3pPr>
      <a:lvl4pPr algn="l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4pPr>
      <a:lvl5pPr algn="l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5pPr>
      <a:lvl6pPr marL="457200" algn="l" rtl="0" fontAlgn="base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6pPr>
      <a:lvl7pPr marL="914400" algn="l" rtl="0" fontAlgn="base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7pPr>
      <a:lvl8pPr marL="1371600" algn="l" rtl="0" fontAlgn="base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8pPr>
      <a:lvl9pPr marL="1828800" algn="l" rtl="0" fontAlgn="base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lnSpc>
          <a:spcPct val="106000"/>
        </a:lnSpc>
        <a:spcBef>
          <a:spcPct val="8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169863" indent="-168275" algn="l" rtl="0" eaLnBrk="0" fontAlgn="base" hangingPunct="0">
        <a:lnSpc>
          <a:spcPct val="106000"/>
        </a:lnSpc>
        <a:spcBef>
          <a:spcPct val="8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800">
          <a:solidFill>
            <a:schemeClr val="tx1"/>
          </a:solidFill>
          <a:latin typeface="+mn-lt"/>
        </a:defRPr>
      </a:lvl2pPr>
      <a:lvl3pPr marL="344488" indent="-173038" algn="l" rtl="0" eaLnBrk="0" fontAlgn="base" hangingPunct="0">
        <a:lnSpc>
          <a:spcPct val="106000"/>
        </a:lnSpc>
        <a:spcBef>
          <a:spcPct val="40000"/>
        </a:spcBef>
        <a:spcAft>
          <a:spcPct val="0"/>
        </a:spcAft>
        <a:buClr>
          <a:schemeClr val="tx1"/>
        </a:buClr>
        <a:buFont typeface="Arial" charset="0"/>
        <a:buChar char="–"/>
        <a:defRPr sz="1600">
          <a:solidFill>
            <a:schemeClr val="tx1"/>
          </a:solidFill>
          <a:latin typeface="+mn-lt"/>
        </a:defRPr>
      </a:lvl3pPr>
      <a:lvl4pPr marL="517525" indent="-171450" algn="l" rtl="0" eaLnBrk="0" fontAlgn="base" hangingPunct="0">
        <a:lnSpc>
          <a:spcPct val="106000"/>
        </a:lnSpc>
        <a:spcBef>
          <a:spcPct val="20000"/>
        </a:spcBef>
        <a:spcAft>
          <a:spcPct val="0"/>
        </a:spcAft>
        <a:buClr>
          <a:schemeClr val="tx1"/>
        </a:buClr>
        <a:buChar char="•"/>
        <a:defRPr sz="1400">
          <a:solidFill>
            <a:schemeClr val="tx1"/>
          </a:solidFill>
          <a:latin typeface="+mn-lt"/>
        </a:defRPr>
      </a:lvl4pPr>
      <a:lvl5pPr marL="739775" indent="-22542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Courier New" panose="02070309020205020404" pitchFamily="49" charset="0"/>
        <a:buChar char="o"/>
        <a:defRPr sz="1200" baseline="0">
          <a:solidFill>
            <a:schemeClr val="tx1"/>
          </a:solidFill>
          <a:latin typeface="+mn-lt"/>
        </a:defRPr>
      </a:lvl5pPr>
      <a:lvl6pPr marL="1903413" indent="-236538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6pPr>
      <a:lvl7pPr marL="2360613" indent="-236538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7pPr>
      <a:lvl8pPr marL="2817813" indent="-236538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8pPr>
      <a:lvl9pPr marL="3275013" indent="-236538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D9F0E6-E663-4ACF-BF7B-49F57023719D}" type="datetimeFigureOut">
              <a:rPr lang="en-US" smtClean="0"/>
              <a:t>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2B6A2B-E94C-42A0-899E-0A985B38A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831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interior.pdf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911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49348"/>
            <a:ext cx="8229600" cy="42768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3351" y="6249857"/>
            <a:ext cx="490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Georgia"/>
                <a:cs typeface="Georgia"/>
              </a:defRPr>
            </a:lvl1pPr>
          </a:lstStyle>
          <a:p>
            <a:pPr defTabSz="457200"/>
            <a:fld id="{9B27D237-6C0D-5549-BE11-2040A22CBC71}" type="slidenum">
              <a:rPr lang="en-US" smtClean="0">
                <a:solidFill>
                  <a:srgbClr val="002776">
                    <a:tint val="75000"/>
                  </a:srgbClr>
                </a:solidFill>
              </a:rPr>
              <a:pPr defTabSz="457200"/>
              <a:t>‹#›</a:t>
            </a:fld>
            <a:endParaRPr lang="en-US" dirty="0">
              <a:solidFill>
                <a:srgbClr val="002776">
                  <a:tint val="75000"/>
                </a:srgbClr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457200" y="6284494"/>
            <a:ext cx="43110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1200" spc="100" dirty="0" smtClean="0">
                <a:solidFill>
                  <a:srgbClr val="FFFFFF">
                    <a:lumMod val="65000"/>
                  </a:srgbClr>
                </a:solidFill>
              </a:rPr>
              <a:t>VETERANS HEALTH ADMINISTRATION</a:t>
            </a:r>
            <a:endParaRPr lang="en-US" sz="1200" spc="100" dirty="0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649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457200" rtl="0" eaLnBrk="1" latinLnBrk="0" hangingPunct="1">
        <a:spcBef>
          <a:spcPct val="0"/>
        </a:spcBef>
        <a:buNone/>
        <a:defRPr sz="2400" kern="1200">
          <a:solidFill>
            <a:schemeClr val="bg1"/>
          </a:solidFill>
          <a:latin typeface="Georgia"/>
          <a:ea typeface="+mj-ea"/>
          <a:cs typeface="Georgia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Georgia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Georgia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Georgia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200" kern="1200">
          <a:solidFill>
            <a:schemeClr val="tx1"/>
          </a:solidFill>
          <a:latin typeface="+mn-lt"/>
          <a:ea typeface="+mn-ea"/>
          <a:cs typeface="Georgia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200" kern="1200">
          <a:solidFill>
            <a:schemeClr val="tx1"/>
          </a:solidFill>
          <a:latin typeface="Georgia"/>
          <a:ea typeface="+mn-ea"/>
          <a:cs typeface="Georg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401638" y="381596"/>
            <a:ext cx="8345487" cy="391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396875" y="1154113"/>
            <a:ext cx="8350250" cy="513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28" name="Text Box 5"/>
          <p:cNvSpPr txBox="1">
            <a:spLocks noChangeArrowheads="1"/>
          </p:cNvSpPr>
          <p:nvPr/>
        </p:nvSpPr>
        <p:spPr bwMode="gray">
          <a:xfrm>
            <a:off x="4501472" y="6672404"/>
            <a:ext cx="141064" cy="136384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858585"/>
            </a:prstShdw>
          </a:effectLst>
          <a:extLst/>
        </p:spPr>
        <p:txBody>
          <a:bodyPr wrap="none" lIns="0" tIns="0" rIns="0" bIns="0" anchor="b" anchorCtr="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65000"/>
              <a:buFont typeface="Wingdings" pitchFamily="2" charset="2"/>
              <a:buNone/>
              <a:defRPr/>
            </a:pPr>
            <a:fld id="{2DE35DD7-86EC-4A9C-80B0-BEB18A98B982}" type="slidenum">
              <a:rPr lang="en-US" sz="900" smtClean="0">
                <a:solidFill>
                  <a:srgbClr val="000000"/>
                </a:solidFill>
              </a:rPr>
              <a:pPr algn="ctr" fontAlgn="base">
                <a:lnSpc>
                  <a:spcPct val="10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65000"/>
                <a:buFont typeface="Wingdings" pitchFamily="2" charset="2"/>
                <a:buNone/>
                <a:defRPr/>
              </a:pPr>
              <a:t>‹#›</a:t>
            </a:fld>
            <a:endParaRPr lang="en-US" sz="900" dirty="0" smtClean="0">
              <a:solidFill>
                <a:srgbClr val="000000"/>
              </a:solidFill>
            </a:endParaRPr>
          </a:p>
        </p:txBody>
      </p:sp>
      <p:sp>
        <p:nvSpPr>
          <p:cNvPr id="1030" name="Line 35"/>
          <p:cNvSpPr>
            <a:spLocks noChangeShapeType="1"/>
          </p:cNvSpPr>
          <p:nvPr/>
        </p:nvSpPr>
        <p:spPr bwMode="gray">
          <a:xfrm>
            <a:off x="392113" y="806450"/>
            <a:ext cx="8355012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031" name="Picture 13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63246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3286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  <p:sldLayoutId id="2147483791" r:id="rId13"/>
    <p:sldLayoutId id="2147483792" r:id="rId14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2pPr>
      <a:lvl3pPr algn="l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3pPr>
      <a:lvl4pPr algn="l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4pPr>
      <a:lvl5pPr algn="l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5pPr>
      <a:lvl6pPr marL="457200" algn="l" rtl="0" fontAlgn="base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6pPr>
      <a:lvl7pPr marL="914400" algn="l" rtl="0" fontAlgn="base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7pPr>
      <a:lvl8pPr marL="1371600" algn="l" rtl="0" fontAlgn="base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8pPr>
      <a:lvl9pPr marL="1828800" algn="l" rtl="0" fontAlgn="base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lnSpc>
          <a:spcPct val="106000"/>
        </a:lnSpc>
        <a:spcBef>
          <a:spcPct val="8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169863" indent="-168275" algn="l" rtl="0" eaLnBrk="0" fontAlgn="base" hangingPunct="0">
        <a:lnSpc>
          <a:spcPct val="106000"/>
        </a:lnSpc>
        <a:spcBef>
          <a:spcPct val="8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800">
          <a:solidFill>
            <a:schemeClr val="tx1"/>
          </a:solidFill>
          <a:latin typeface="+mn-lt"/>
        </a:defRPr>
      </a:lvl2pPr>
      <a:lvl3pPr marL="344488" indent="-173038" algn="l" rtl="0" eaLnBrk="0" fontAlgn="base" hangingPunct="0">
        <a:lnSpc>
          <a:spcPct val="106000"/>
        </a:lnSpc>
        <a:spcBef>
          <a:spcPct val="40000"/>
        </a:spcBef>
        <a:spcAft>
          <a:spcPct val="0"/>
        </a:spcAft>
        <a:buClr>
          <a:schemeClr val="tx1"/>
        </a:buClr>
        <a:buFont typeface="Arial" charset="0"/>
        <a:buChar char="–"/>
        <a:defRPr sz="1600">
          <a:solidFill>
            <a:schemeClr val="tx1"/>
          </a:solidFill>
          <a:latin typeface="+mn-lt"/>
        </a:defRPr>
      </a:lvl3pPr>
      <a:lvl4pPr marL="517525" indent="-171450" algn="l" rtl="0" eaLnBrk="0" fontAlgn="base" hangingPunct="0">
        <a:lnSpc>
          <a:spcPct val="106000"/>
        </a:lnSpc>
        <a:spcBef>
          <a:spcPct val="20000"/>
        </a:spcBef>
        <a:spcAft>
          <a:spcPct val="0"/>
        </a:spcAft>
        <a:buClr>
          <a:schemeClr val="tx1"/>
        </a:buClr>
        <a:buChar char="•"/>
        <a:defRPr sz="1400">
          <a:solidFill>
            <a:schemeClr val="tx1"/>
          </a:solidFill>
          <a:latin typeface="+mn-lt"/>
        </a:defRPr>
      </a:lvl4pPr>
      <a:lvl5pPr marL="739775" indent="-22542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Courier New" panose="02070309020205020404" pitchFamily="49" charset="0"/>
        <a:buChar char="o"/>
        <a:defRPr sz="1200" baseline="0">
          <a:solidFill>
            <a:schemeClr val="tx1"/>
          </a:solidFill>
          <a:latin typeface="+mn-lt"/>
        </a:defRPr>
      </a:lvl5pPr>
      <a:lvl6pPr marL="1903413" indent="-236538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6pPr>
      <a:lvl7pPr marL="2360613" indent="-236538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7pPr>
      <a:lvl8pPr marL="2817813" indent="-236538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8pPr>
      <a:lvl9pPr marL="3275013" indent="-236538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401638" y="381596"/>
            <a:ext cx="8345487" cy="391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396875" y="1154113"/>
            <a:ext cx="8350250" cy="513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28" name="Text Box 5"/>
          <p:cNvSpPr txBox="1">
            <a:spLocks noChangeArrowheads="1"/>
          </p:cNvSpPr>
          <p:nvPr/>
        </p:nvSpPr>
        <p:spPr bwMode="gray">
          <a:xfrm>
            <a:off x="4482235" y="6672404"/>
            <a:ext cx="179536" cy="136384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858585"/>
            </a:prstShdw>
          </a:effectLst>
          <a:extLst/>
        </p:spPr>
        <p:txBody>
          <a:bodyPr wrap="none" lIns="0" tIns="0" rIns="0" bIns="0" anchor="b" anchorCtr="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65000"/>
              <a:buFont typeface="Wingdings" pitchFamily="2" charset="2"/>
              <a:buNone/>
              <a:defRPr/>
            </a:pPr>
            <a:fld id="{2DE35DD7-86EC-4A9C-80B0-BEB18A98B982}" type="slidenum">
              <a:rPr lang="en-US" sz="900" smtClean="0">
                <a:solidFill>
                  <a:srgbClr val="000000"/>
                </a:solidFill>
              </a:rPr>
              <a:pPr algn="ctr" fontAlgn="base">
                <a:lnSpc>
                  <a:spcPct val="10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65000"/>
                <a:buFont typeface="Wingdings" pitchFamily="2" charset="2"/>
                <a:buNone/>
                <a:defRPr/>
              </a:pPr>
              <a:t>‹#›</a:t>
            </a:fld>
            <a:r>
              <a:rPr lang="en-US" sz="900" dirty="0" smtClean="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1030" name="Line 35"/>
          <p:cNvSpPr>
            <a:spLocks noChangeShapeType="1"/>
          </p:cNvSpPr>
          <p:nvPr/>
        </p:nvSpPr>
        <p:spPr bwMode="gray">
          <a:xfrm>
            <a:off x="392113" y="806450"/>
            <a:ext cx="8355012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031" name="Picture 13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63246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 userDrawn="1"/>
        </p:nvSpPr>
        <p:spPr>
          <a:xfrm rot="19776033">
            <a:off x="1311434" y="3686574"/>
            <a:ext cx="63019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Working Draft, Pre-Decisional, as of </a:t>
            </a:r>
            <a:r>
              <a:rPr lang="en-US" sz="2000" dirty="0" smtClean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October</a:t>
            </a:r>
            <a:r>
              <a:rPr lang="en-US" sz="2000" baseline="0" dirty="0" smtClean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 26</a:t>
            </a:r>
            <a:r>
              <a:rPr lang="en-US" sz="2000" dirty="0" smtClean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, </a:t>
            </a:r>
            <a:r>
              <a:rPr lang="en-US" sz="2000" dirty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2015</a:t>
            </a:r>
          </a:p>
        </p:txBody>
      </p:sp>
    </p:spTree>
    <p:extLst>
      <p:ext uri="{BB962C8B-B14F-4D97-AF65-F5344CB8AC3E}">
        <p14:creationId xmlns:p14="http://schemas.microsoft.com/office/powerpoint/2010/main" val="1940932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hf sldNum="0" hdr="0" ftr="0"/>
  <p:txStyles>
    <p:titleStyle>
      <a:lvl1pPr algn="l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2pPr>
      <a:lvl3pPr algn="l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3pPr>
      <a:lvl4pPr algn="l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4pPr>
      <a:lvl5pPr algn="l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5pPr>
      <a:lvl6pPr marL="457200" algn="l" rtl="0" fontAlgn="base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6pPr>
      <a:lvl7pPr marL="914400" algn="l" rtl="0" fontAlgn="base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7pPr>
      <a:lvl8pPr marL="1371600" algn="l" rtl="0" fontAlgn="base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8pPr>
      <a:lvl9pPr marL="1828800" algn="l" rtl="0" fontAlgn="base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lnSpc>
          <a:spcPct val="106000"/>
        </a:lnSpc>
        <a:spcBef>
          <a:spcPct val="8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169863" indent="-168275" algn="l" rtl="0" eaLnBrk="0" fontAlgn="base" hangingPunct="0">
        <a:lnSpc>
          <a:spcPct val="106000"/>
        </a:lnSpc>
        <a:spcBef>
          <a:spcPct val="8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800">
          <a:solidFill>
            <a:schemeClr val="tx1"/>
          </a:solidFill>
          <a:latin typeface="+mn-lt"/>
        </a:defRPr>
      </a:lvl2pPr>
      <a:lvl3pPr marL="344488" indent="-173038" algn="l" rtl="0" eaLnBrk="0" fontAlgn="base" hangingPunct="0">
        <a:lnSpc>
          <a:spcPct val="106000"/>
        </a:lnSpc>
        <a:spcBef>
          <a:spcPct val="40000"/>
        </a:spcBef>
        <a:spcAft>
          <a:spcPct val="0"/>
        </a:spcAft>
        <a:buClr>
          <a:schemeClr val="tx1"/>
        </a:buClr>
        <a:buFont typeface="Arial" charset="0"/>
        <a:buChar char="–"/>
        <a:defRPr sz="1600">
          <a:solidFill>
            <a:schemeClr val="tx1"/>
          </a:solidFill>
          <a:latin typeface="+mn-lt"/>
        </a:defRPr>
      </a:lvl3pPr>
      <a:lvl4pPr marL="517525" indent="-171450" algn="l" rtl="0" eaLnBrk="0" fontAlgn="base" hangingPunct="0">
        <a:lnSpc>
          <a:spcPct val="106000"/>
        </a:lnSpc>
        <a:spcBef>
          <a:spcPct val="20000"/>
        </a:spcBef>
        <a:spcAft>
          <a:spcPct val="0"/>
        </a:spcAft>
        <a:buClr>
          <a:schemeClr val="tx1"/>
        </a:buClr>
        <a:buChar char="•"/>
        <a:defRPr sz="1400">
          <a:solidFill>
            <a:schemeClr val="tx1"/>
          </a:solidFill>
          <a:latin typeface="+mn-lt"/>
        </a:defRPr>
      </a:lvl4pPr>
      <a:lvl5pPr marL="739775" indent="-22542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Courier New" panose="02070309020205020404" pitchFamily="49" charset="0"/>
        <a:buChar char="o"/>
        <a:defRPr sz="1200" baseline="0">
          <a:solidFill>
            <a:schemeClr val="tx1"/>
          </a:solidFill>
          <a:latin typeface="+mn-lt"/>
        </a:defRPr>
      </a:lvl5pPr>
      <a:lvl6pPr marL="1903413" indent="-236538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6pPr>
      <a:lvl7pPr marL="2360613" indent="-236538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7pPr>
      <a:lvl8pPr marL="2817813" indent="-236538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8pPr>
      <a:lvl9pPr marL="3275013" indent="-236538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401638" y="381596"/>
            <a:ext cx="8345487" cy="391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396875" y="1154113"/>
            <a:ext cx="8350250" cy="513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28" name="Text Box 5"/>
          <p:cNvSpPr txBox="1">
            <a:spLocks noChangeArrowheads="1"/>
          </p:cNvSpPr>
          <p:nvPr/>
        </p:nvSpPr>
        <p:spPr bwMode="gray">
          <a:xfrm>
            <a:off x="4485440" y="6672404"/>
            <a:ext cx="173124" cy="136384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858585"/>
            </a:prstShdw>
          </a:effectLst>
          <a:extLst/>
        </p:spPr>
        <p:txBody>
          <a:bodyPr wrap="none" lIns="0" tIns="0" rIns="0" bIns="0" anchor="b" anchorCtr="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65000"/>
              <a:buFont typeface="Wingdings" pitchFamily="2" charset="2"/>
              <a:buNone/>
              <a:defRPr/>
            </a:pPr>
            <a:fld id="{2DE35DD7-86EC-4A9C-80B0-BEB18A98B982}" type="slidenum">
              <a:rPr lang="en-US" sz="900" smtClean="0">
                <a:solidFill>
                  <a:srgbClr val="000000"/>
                </a:solidFill>
              </a:rPr>
              <a:pPr algn="ctr" fontAlgn="base">
                <a:lnSpc>
                  <a:spcPct val="10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65000"/>
                <a:buFont typeface="Wingdings" pitchFamily="2" charset="2"/>
                <a:buNone/>
                <a:defRPr/>
              </a:pPr>
              <a:t>‹#›</a:t>
            </a:fld>
            <a:r>
              <a:rPr lang="en-US" sz="900" dirty="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030" name="Line 35"/>
          <p:cNvSpPr>
            <a:spLocks noChangeShapeType="1"/>
          </p:cNvSpPr>
          <p:nvPr/>
        </p:nvSpPr>
        <p:spPr bwMode="gray">
          <a:xfrm>
            <a:off x="392113" y="806450"/>
            <a:ext cx="8355012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031" name="Picture 13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63246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 userDrawn="1"/>
        </p:nvSpPr>
        <p:spPr>
          <a:xfrm rot="19776033">
            <a:off x="1311431" y="3686574"/>
            <a:ext cx="63019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Working Draft, Pre-Decisional, as of </a:t>
            </a:r>
            <a:r>
              <a:rPr lang="en-US" sz="2000" dirty="0" smtClean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October </a:t>
            </a:r>
            <a:r>
              <a:rPr lang="en-US" sz="2000" dirty="0">
                <a:solidFill>
                  <a:prstClr val="white">
                    <a:lumMod val="85000"/>
                  </a:prstClr>
                </a:solidFill>
                <a:ea typeface="ＭＳ Ｐゴシック" pitchFamily="34" charset="-128"/>
              </a:rPr>
              <a:t>26, 2015</a:t>
            </a:r>
          </a:p>
        </p:txBody>
      </p:sp>
    </p:spTree>
    <p:extLst>
      <p:ext uri="{BB962C8B-B14F-4D97-AF65-F5344CB8AC3E}">
        <p14:creationId xmlns:p14="http://schemas.microsoft.com/office/powerpoint/2010/main" val="1928148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  <p:sldLayoutId id="2147483818" r:id="rId12"/>
    <p:sldLayoutId id="2147483819" r:id="rId13"/>
    <p:sldLayoutId id="2147483820" r:id="rId14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2pPr>
      <a:lvl3pPr algn="l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3pPr>
      <a:lvl4pPr algn="l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4pPr>
      <a:lvl5pPr algn="l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5pPr>
      <a:lvl6pPr marL="457200" algn="l" rtl="0" fontAlgn="base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6pPr>
      <a:lvl7pPr marL="914400" algn="l" rtl="0" fontAlgn="base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7pPr>
      <a:lvl8pPr marL="1371600" algn="l" rtl="0" fontAlgn="base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8pPr>
      <a:lvl9pPr marL="1828800" algn="l" rtl="0" fontAlgn="base">
        <a:lnSpc>
          <a:spcPct val="106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lnSpc>
          <a:spcPct val="106000"/>
        </a:lnSpc>
        <a:spcBef>
          <a:spcPct val="8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169863" indent="-168275" algn="l" rtl="0" eaLnBrk="0" fontAlgn="base" hangingPunct="0">
        <a:lnSpc>
          <a:spcPct val="106000"/>
        </a:lnSpc>
        <a:spcBef>
          <a:spcPct val="8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800">
          <a:solidFill>
            <a:schemeClr val="tx1"/>
          </a:solidFill>
          <a:latin typeface="+mn-lt"/>
        </a:defRPr>
      </a:lvl2pPr>
      <a:lvl3pPr marL="344488" indent="-173038" algn="l" rtl="0" eaLnBrk="0" fontAlgn="base" hangingPunct="0">
        <a:lnSpc>
          <a:spcPct val="106000"/>
        </a:lnSpc>
        <a:spcBef>
          <a:spcPct val="40000"/>
        </a:spcBef>
        <a:spcAft>
          <a:spcPct val="0"/>
        </a:spcAft>
        <a:buClr>
          <a:schemeClr val="tx1"/>
        </a:buClr>
        <a:buFont typeface="Arial" charset="0"/>
        <a:buChar char="–"/>
        <a:defRPr sz="1600">
          <a:solidFill>
            <a:schemeClr val="tx1"/>
          </a:solidFill>
          <a:latin typeface="+mn-lt"/>
        </a:defRPr>
      </a:lvl3pPr>
      <a:lvl4pPr marL="517525" indent="-171450" algn="l" rtl="0" eaLnBrk="0" fontAlgn="base" hangingPunct="0">
        <a:lnSpc>
          <a:spcPct val="106000"/>
        </a:lnSpc>
        <a:spcBef>
          <a:spcPct val="20000"/>
        </a:spcBef>
        <a:spcAft>
          <a:spcPct val="0"/>
        </a:spcAft>
        <a:buClr>
          <a:schemeClr val="tx1"/>
        </a:buClr>
        <a:buChar char="•"/>
        <a:defRPr sz="1400">
          <a:solidFill>
            <a:schemeClr val="tx1"/>
          </a:solidFill>
          <a:latin typeface="+mn-lt"/>
        </a:defRPr>
      </a:lvl4pPr>
      <a:lvl5pPr marL="739775" indent="-22542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Courier New" panose="02070309020205020404" pitchFamily="49" charset="0"/>
        <a:buChar char="o"/>
        <a:defRPr sz="1200" baseline="0">
          <a:solidFill>
            <a:schemeClr val="tx1"/>
          </a:solidFill>
          <a:latin typeface="+mn-lt"/>
        </a:defRPr>
      </a:lvl5pPr>
      <a:lvl6pPr marL="1903413" indent="-236538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6pPr>
      <a:lvl7pPr marL="2360613" indent="-236538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7pPr>
      <a:lvl8pPr marL="2817813" indent="-236538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8pPr>
      <a:lvl9pPr marL="3275013" indent="-236538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9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7" Type="http://schemas.openxmlformats.org/officeDocument/2006/relationships/notesSlide" Target="../notesSlides/notesSlide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Layout" Target="../slideLayouts/slideLayout55.xml"/><Relationship Id="rId5" Type="http://schemas.openxmlformats.org/officeDocument/2006/relationships/tags" Target="../tags/tag12.xml"/><Relationship Id="rId4" Type="http://schemas.openxmlformats.org/officeDocument/2006/relationships/tags" Target="../tags/tag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5.xml"/><Relationship Id="rId5" Type="http://schemas.openxmlformats.org/officeDocument/2006/relationships/image" Target="../media/image1.png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3455" y="3281503"/>
            <a:ext cx="7772400" cy="730127"/>
          </a:xfrm>
        </p:spPr>
        <p:txBody>
          <a:bodyPr>
            <a:noAutofit/>
          </a:bodyPr>
          <a:lstStyle/>
          <a:p>
            <a:pPr>
              <a:spcBef>
                <a:spcPct val="20000"/>
              </a:spcBef>
              <a:defRPr/>
            </a:pPr>
            <a:r>
              <a:rPr lang="en-US" dirty="0" smtClean="0">
                <a:solidFill>
                  <a:srgbClr val="FFFFFF"/>
                </a:solidFill>
                <a:latin typeface="+mn-lt"/>
                <a:ea typeface="+mn-ea"/>
                <a:cs typeface="Georgia"/>
              </a:rPr>
              <a:t>Community Care – Industry Day</a:t>
            </a:r>
            <a:endParaRPr lang="en-US" dirty="0">
              <a:solidFill>
                <a:srgbClr val="FFFFFF"/>
              </a:solidFill>
              <a:latin typeface="+mn-lt"/>
              <a:ea typeface="+mn-ea"/>
              <a:cs typeface="Georgia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3454" y="4453836"/>
            <a:ext cx="8334785" cy="914813"/>
          </a:xfrm>
        </p:spPr>
        <p:txBody>
          <a:bodyPr/>
          <a:lstStyle/>
          <a:p>
            <a:endParaRPr lang="en-US" sz="1800" dirty="0" smtClean="0"/>
          </a:p>
          <a:p>
            <a:endParaRPr lang="en-US" sz="1400" i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714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3420" y="-214026"/>
            <a:ext cx="8345487" cy="1052496"/>
          </a:xfrm>
        </p:spPr>
        <p:txBody>
          <a:bodyPr>
            <a:normAutofit/>
          </a:bodyPr>
          <a:lstStyle/>
          <a:p>
            <a:r>
              <a:rPr lang="en-US" dirty="0" smtClean="0"/>
              <a:t>Industry Day Purpose</a:t>
            </a:r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0" y="963605"/>
            <a:ext cx="9144000" cy="766228"/>
            <a:chOff x="275165" y="1056536"/>
            <a:chExt cx="8595360" cy="766228"/>
          </a:xfrm>
        </p:grpSpPr>
        <p:sp>
          <p:nvSpPr>
            <p:cNvPr id="9" name="Rectangle 8"/>
            <p:cNvSpPr/>
            <p:nvPr/>
          </p:nvSpPr>
          <p:spPr>
            <a:xfrm>
              <a:off x="275165" y="1056536"/>
              <a:ext cx="8595360" cy="73152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206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457200">
                <a:defRPr/>
              </a:pPr>
              <a:endParaRPr lang="en-US" kern="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Content Placeholder 2"/>
            <p:cNvSpPr txBox="1">
              <a:spLocks/>
            </p:cNvSpPr>
            <p:nvPr/>
          </p:nvSpPr>
          <p:spPr>
            <a:xfrm>
              <a:off x="275165" y="1080466"/>
              <a:ext cx="8595360" cy="74229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Georgia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Georgia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Georgia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Georgia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1200" kern="1200">
                  <a:solidFill>
                    <a:schemeClr val="tx1"/>
                  </a:solidFill>
                  <a:latin typeface="Georgia"/>
                  <a:ea typeface="+mn-ea"/>
                  <a:cs typeface="Georgia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0"/>
                </a:spcBef>
                <a:buFont typeface="Arial"/>
                <a:buNone/>
                <a:defRPr/>
              </a:pPr>
              <a:r>
                <a:rPr lang="en-US" sz="1600" b="1" dirty="0" smtClean="0">
                  <a:solidFill>
                    <a:srgbClr val="000000"/>
                  </a:solidFill>
                </a:rPr>
                <a:t>To gain Industry feedback on VA’s plan for future Community care activities</a:t>
              </a:r>
            </a:p>
          </p:txBody>
        </p:sp>
      </p:grpSp>
      <p:sp>
        <p:nvSpPr>
          <p:cNvPr id="7" name="Rectangle 6"/>
          <p:cNvSpPr/>
          <p:nvPr/>
        </p:nvSpPr>
        <p:spPr>
          <a:xfrm>
            <a:off x="357473" y="1864971"/>
            <a:ext cx="8566608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defTabSz="457200">
              <a:spcBef>
                <a:spcPts val="1200"/>
              </a:spcBef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rgbClr val="000000"/>
                </a:solidFill>
              </a:rPr>
              <a:t>The VA Budget and Choice Improvement Act calls for improving Veteran access to </a:t>
            </a:r>
            <a:r>
              <a:rPr lang="en-US" sz="1600" dirty="0" smtClean="0">
                <a:solidFill>
                  <a:srgbClr val="000000"/>
                </a:solidFill>
              </a:rPr>
              <a:t>care </a:t>
            </a:r>
            <a:r>
              <a:rPr lang="en-US" sz="1600" dirty="0">
                <a:solidFill>
                  <a:srgbClr val="000000"/>
                </a:solidFill>
              </a:rPr>
              <a:t>by consolidating community programs into </a:t>
            </a:r>
            <a:r>
              <a:rPr lang="en-US" sz="1600" dirty="0" smtClean="0">
                <a:solidFill>
                  <a:srgbClr val="000000"/>
                </a:solidFill>
              </a:rPr>
              <a:t>one, standardized New Veterans </a:t>
            </a:r>
            <a:r>
              <a:rPr lang="en-US" sz="1600" dirty="0">
                <a:solidFill>
                  <a:srgbClr val="000000"/>
                </a:solidFill>
              </a:rPr>
              <a:t>Choice </a:t>
            </a:r>
            <a:r>
              <a:rPr lang="en-US" sz="1600" dirty="0" smtClean="0">
                <a:solidFill>
                  <a:srgbClr val="000000"/>
                </a:solidFill>
              </a:rPr>
              <a:t>Program (New VCP)</a:t>
            </a:r>
            <a:endParaRPr lang="en-US" sz="1600" dirty="0">
              <a:solidFill>
                <a:srgbClr val="000000"/>
              </a:solidFill>
            </a:endParaRP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defRPr/>
            </a:pPr>
            <a:r>
              <a:rPr lang="en-US" sz="1600" dirty="0" smtClean="0">
                <a:solidFill>
                  <a:srgbClr val="000000"/>
                </a:solidFill>
              </a:rPr>
              <a:t>Stakeholder feedback, including </a:t>
            </a:r>
            <a:r>
              <a:rPr lang="en-US" sz="1600" dirty="0">
                <a:solidFill>
                  <a:srgbClr val="000000"/>
                </a:solidFill>
              </a:rPr>
              <a:t>VSO, VA Staff and Clinicians, Federal Partners</a:t>
            </a:r>
            <a:r>
              <a:rPr lang="en-US" sz="1600" dirty="0" smtClean="0">
                <a:solidFill>
                  <a:srgbClr val="000000"/>
                </a:solidFill>
              </a:rPr>
              <a:t>, and </a:t>
            </a:r>
            <a:r>
              <a:rPr lang="en-US" sz="1600" dirty="0">
                <a:solidFill>
                  <a:srgbClr val="000000"/>
                </a:solidFill>
              </a:rPr>
              <a:t>Health care industry leaders, </a:t>
            </a:r>
            <a:r>
              <a:rPr lang="en-US" sz="1600" dirty="0" smtClean="0">
                <a:solidFill>
                  <a:srgbClr val="000000"/>
                </a:solidFill>
              </a:rPr>
              <a:t>along with best practices, financial modeling, and alignment </a:t>
            </a:r>
            <a:r>
              <a:rPr lang="en-US" sz="1600" dirty="0">
                <a:solidFill>
                  <a:srgbClr val="000000"/>
                </a:solidFill>
              </a:rPr>
              <a:t>with VA’s future </a:t>
            </a:r>
            <a:r>
              <a:rPr lang="en-US" sz="1600" dirty="0">
                <a:solidFill>
                  <a:prstClr val="black"/>
                </a:solidFill>
              </a:rPr>
              <a:t>vision for </a:t>
            </a:r>
            <a:r>
              <a:rPr lang="en-US" sz="1600" dirty="0" smtClean="0">
                <a:solidFill>
                  <a:prstClr val="black"/>
                </a:solidFill>
              </a:rPr>
              <a:t>health care informed design 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prstClr val="black"/>
                </a:solidFill>
              </a:rPr>
              <a:t>The new program will standardize </a:t>
            </a:r>
            <a:r>
              <a:rPr lang="en-US" sz="1600" dirty="0" smtClean="0">
                <a:solidFill>
                  <a:prstClr val="black"/>
                </a:solidFill>
              </a:rPr>
              <a:t>Veterans we serve, access to community care, high-performing networks, care coordination, and provider payment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defRPr/>
            </a:pPr>
            <a:r>
              <a:rPr lang="en-US" sz="1600" dirty="0" smtClean="0">
                <a:solidFill>
                  <a:prstClr val="black"/>
                </a:solidFill>
              </a:rPr>
              <a:t>Transformation </a:t>
            </a:r>
            <a:r>
              <a:rPr lang="en-US" sz="1600" dirty="0">
                <a:solidFill>
                  <a:prstClr val="black"/>
                </a:solidFill>
              </a:rPr>
              <a:t>of this scale and impact will require a phased Implementation </a:t>
            </a:r>
            <a:r>
              <a:rPr lang="en-US" sz="1600" dirty="0" smtClean="0">
                <a:solidFill>
                  <a:srgbClr val="000000"/>
                </a:solidFill>
              </a:rPr>
              <a:t>approach and a systems approach </a:t>
            </a:r>
          </a:p>
        </p:txBody>
      </p:sp>
    </p:spTree>
    <p:extLst>
      <p:ext uri="{BB962C8B-B14F-4D97-AF65-F5344CB8AC3E}">
        <p14:creationId xmlns:p14="http://schemas.microsoft.com/office/powerpoint/2010/main" val="3607505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3050209" y="1950467"/>
            <a:ext cx="2854643" cy="3677806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900" tIns="88900" rIns="88900" bIns="88900" rtlCol="0" anchor="t" anchorCtr="0"/>
          <a:lstStyle/>
          <a:p>
            <a:pPr marL="0" lvl="1">
              <a:spcBef>
                <a:spcPts val="600"/>
              </a:spcBef>
              <a:buSzPct val="100000"/>
            </a:pPr>
            <a:r>
              <a:rPr lang="en-US" sz="1300" dirty="0">
                <a:solidFill>
                  <a:srgbClr val="000000"/>
                </a:solidFill>
              </a:rPr>
              <a:t>Leaders from across health </a:t>
            </a:r>
            <a:r>
              <a:rPr lang="en-US" sz="1300" dirty="0" smtClean="0">
                <a:solidFill>
                  <a:srgbClr val="000000"/>
                </a:solidFill>
              </a:rPr>
              <a:t>care emphasized the:</a:t>
            </a:r>
          </a:p>
          <a:p>
            <a:pPr marL="114300" lvl="1" indent="-114300"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300" dirty="0" smtClean="0">
                <a:solidFill>
                  <a:srgbClr val="000000"/>
                </a:solidFill>
              </a:rPr>
              <a:t>Use of </a:t>
            </a:r>
            <a:r>
              <a:rPr lang="en-US" sz="1300" b="1" dirty="0" smtClean="0">
                <a:solidFill>
                  <a:srgbClr val="0070C0"/>
                </a:solidFill>
              </a:rPr>
              <a:t>data and metrics </a:t>
            </a:r>
            <a:r>
              <a:rPr lang="en-US" sz="1300" dirty="0" smtClean="0">
                <a:solidFill>
                  <a:srgbClr val="000000"/>
                </a:solidFill>
              </a:rPr>
              <a:t>to drive decision-making</a:t>
            </a:r>
            <a:endParaRPr lang="en-US" sz="1300" dirty="0">
              <a:solidFill>
                <a:srgbClr val="000000"/>
              </a:solidFill>
            </a:endParaRPr>
          </a:p>
          <a:p>
            <a:pPr marL="114300" lvl="1" indent="-114300"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300" dirty="0" smtClean="0">
                <a:solidFill>
                  <a:srgbClr val="000000"/>
                </a:solidFill>
              </a:rPr>
              <a:t>Use of </a:t>
            </a:r>
            <a:r>
              <a:rPr lang="en-US" sz="1300" b="1" dirty="0" smtClean="0">
                <a:solidFill>
                  <a:srgbClr val="0070C0"/>
                </a:solidFill>
              </a:rPr>
              <a:t>new technologies </a:t>
            </a:r>
            <a:r>
              <a:rPr lang="en-US" sz="1300" dirty="0" smtClean="0">
                <a:solidFill>
                  <a:srgbClr val="000000"/>
                </a:solidFill>
              </a:rPr>
              <a:t>to advance care delivery</a:t>
            </a:r>
            <a:endParaRPr lang="en-US" sz="1300" dirty="0">
              <a:solidFill>
                <a:srgbClr val="000000"/>
              </a:solidFill>
            </a:endParaRPr>
          </a:p>
          <a:p>
            <a:pPr marL="114300" lvl="1" indent="-114300"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300" dirty="0" smtClean="0">
                <a:solidFill>
                  <a:srgbClr val="000000"/>
                </a:solidFill>
              </a:rPr>
              <a:t>Need to build </a:t>
            </a:r>
            <a:r>
              <a:rPr lang="en-US" sz="1300" dirty="0">
                <a:solidFill>
                  <a:srgbClr val="000000"/>
                </a:solidFill>
              </a:rPr>
              <a:t>a </a:t>
            </a:r>
            <a:r>
              <a:rPr lang="en-US" sz="1300" b="1" dirty="0">
                <a:solidFill>
                  <a:srgbClr val="0070C0"/>
                </a:solidFill>
              </a:rPr>
              <a:t>sound</a:t>
            </a:r>
            <a:r>
              <a:rPr lang="en-US" sz="1300" dirty="0">
                <a:solidFill>
                  <a:srgbClr val="0070C0"/>
                </a:solidFill>
              </a:rPr>
              <a:t> </a:t>
            </a:r>
            <a:r>
              <a:rPr lang="en-US" sz="1300" b="1" dirty="0">
                <a:solidFill>
                  <a:srgbClr val="0070C0"/>
                </a:solidFill>
              </a:rPr>
              <a:t>technology infrastructure </a:t>
            </a:r>
          </a:p>
          <a:p>
            <a:pPr marL="114300" lvl="1" indent="-114300"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300" dirty="0" smtClean="0">
                <a:solidFill>
                  <a:srgbClr val="000000"/>
                </a:solidFill>
              </a:rPr>
              <a:t>VA’s </a:t>
            </a:r>
            <a:r>
              <a:rPr lang="en-US" sz="1300" dirty="0">
                <a:solidFill>
                  <a:srgbClr val="000000"/>
                </a:solidFill>
              </a:rPr>
              <a:t>opportunity to lead the field in </a:t>
            </a:r>
            <a:r>
              <a:rPr lang="en-US" sz="1300" b="1" dirty="0">
                <a:solidFill>
                  <a:srgbClr val="0070C0"/>
                </a:solidFill>
              </a:rPr>
              <a:t>care coordination </a:t>
            </a:r>
          </a:p>
          <a:p>
            <a:pPr marL="114300" lvl="1" indent="-114300"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300" dirty="0" smtClean="0">
                <a:solidFill>
                  <a:srgbClr val="000000"/>
                </a:solidFill>
              </a:rPr>
              <a:t>Importance </a:t>
            </a:r>
            <a:r>
              <a:rPr lang="en-US" sz="1300" dirty="0">
                <a:solidFill>
                  <a:srgbClr val="000000"/>
                </a:solidFill>
              </a:rPr>
              <a:t>of </a:t>
            </a:r>
            <a:r>
              <a:rPr lang="en-US" sz="1300" dirty="0">
                <a:solidFill>
                  <a:srgbClr val="0070C0"/>
                </a:solidFill>
              </a:rPr>
              <a:t>a </a:t>
            </a:r>
            <a:r>
              <a:rPr lang="en-US" sz="1300" b="1" dirty="0">
                <a:solidFill>
                  <a:srgbClr val="0070C0"/>
                </a:solidFill>
              </a:rPr>
              <a:t>high-performing network</a:t>
            </a:r>
            <a:r>
              <a:rPr lang="en-US" sz="1300" dirty="0">
                <a:solidFill>
                  <a:srgbClr val="0070C0"/>
                </a:solidFill>
              </a:rPr>
              <a:t> </a:t>
            </a:r>
            <a:r>
              <a:rPr lang="en-US" sz="1300" dirty="0">
                <a:solidFill>
                  <a:srgbClr val="000000"/>
                </a:solidFill>
              </a:rPr>
              <a:t>to provide the care and services Veterans require </a:t>
            </a:r>
          </a:p>
          <a:p>
            <a:pPr marL="0" lvl="1">
              <a:spcBef>
                <a:spcPts val="600"/>
              </a:spcBef>
              <a:buSzPct val="100000"/>
            </a:pPr>
            <a:endParaRPr lang="en-US" sz="1300" dirty="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95566" y="1581464"/>
            <a:ext cx="2759351" cy="307686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900" tIns="88900" rIns="88900" bIns="88900"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Veteran Service Organizations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050209" y="1581464"/>
            <a:ext cx="2697480" cy="307686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900" tIns="88900" rIns="88900" bIns="88900"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Health Care Leaders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904852" y="1889150"/>
            <a:ext cx="3079346" cy="3677806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900" tIns="88900" rIns="88900" bIns="88900" rtlCol="0" anchor="t" anchorCtr="0"/>
          <a:lstStyle/>
          <a:p>
            <a:pPr marL="0" lvl="1">
              <a:spcBef>
                <a:spcPts val="600"/>
              </a:spcBef>
              <a:buSzPct val="100000"/>
            </a:pPr>
            <a:r>
              <a:rPr lang="en-US" sz="1300" dirty="0">
                <a:solidFill>
                  <a:srgbClr val="000000"/>
                </a:solidFill>
              </a:rPr>
              <a:t>VA </a:t>
            </a:r>
            <a:r>
              <a:rPr lang="en-US" sz="1300" dirty="0" smtClean="0">
                <a:solidFill>
                  <a:srgbClr val="000000"/>
                </a:solidFill>
              </a:rPr>
              <a:t>staff/clinicians emphasized the need to:</a:t>
            </a:r>
          </a:p>
          <a:p>
            <a:pPr marL="114300" lvl="1" indent="-114300"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300" dirty="0" smtClean="0">
                <a:solidFill>
                  <a:srgbClr val="000000"/>
                </a:solidFill>
              </a:rPr>
              <a:t>Identify, use, and disseminate </a:t>
            </a:r>
            <a:r>
              <a:rPr lang="en-US" sz="1300" b="1" dirty="0">
                <a:solidFill>
                  <a:srgbClr val="0070C0"/>
                </a:solidFill>
              </a:rPr>
              <a:t>existing best practices at VA</a:t>
            </a:r>
          </a:p>
          <a:p>
            <a:pPr marL="114300" lvl="1" indent="-114300"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300" dirty="0" smtClean="0">
                <a:solidFill>
                  <a:srgbClr val="000000"/>
                </a:solidFill>
              </a:rPr>
              <a:t>Improve </a:t>
            </a:r>
            <a:r>
              <a:rPr lang="en-US" sz="1300" b="1" dirty="0" smtClean="0">
                <a:solidFill>
                  <a:srgbClr val="0070C0"/>
                </a:solidFill>
              </a:rPr>
              <a:t>efficiency/timeliness of business processes and clinical pathways </a:t>
            </a:r>
            <a:r>
              <a:rPr lang="en-US" sz="1300" dirty="0" smtClean="0">
                <a:solidFill>
                  <a:srgbClr val="000000"/>
                </a:solidFill>
              </a:rPr>
              <a:t>so that Veterans are successfully connected to care in the community </a:t>
            </a:r>
            <a:endParaRPr lang="en-US" sz="1300" dirty="0">
              <a:solidFill>
                <a:srgbClr val="000000"/>
              </a:solidFill>
            </a:endParaRPr>
          </a:p>
          <a:p>
            <a:pPr marL="114300" lvl="1" indent="-114300"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300" b="1" dirty="0" smtClean="0">
                <a:solidFill>
                  <a:srgbClr val="0070C0"/>
                </a:solidFill>
              </a:rPr>
              <a:t>Simplify </a:t>
            </a:r>
            <a:r>
              <a:rPr lang="en-US" sz="1300" b="1" dirty="0">
                <a:solidFill>
                  <a:srgbClr val="0070C0"/>
                </a:solidFill>
              </a:rPr>
              <a:t>and consolidate </a:t>
            </a:r>
            <a:r>
              <a:rPr lang="en-US" sz="1300" dirty="0">
                <a:solidFill>
                  <a:srgbClr val="000000"/>
                </a:solidFill>
              </a:rPr>
              <a:t>various programs to reduce confusion</a:t>
            </a:r>
          </a:p>
          <a:p>
            <a:pPr marL="114300" lvl="1" indent="-114300"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300" b="1" dirty="0" smtClean="0">
                <a:solidFill>
                  <a:srgbClr val="0070C0"/>
                </a:solidFill>
              </a:rPr>
              <a:t>Increase </a:t>
            </a:r>
            <a:r>
              <a:rPr lang="en-US" sz="1300" b="1" dirty="0">
                <a:solidFill>
                  <a:srgbClr val="0070C0"/>
                </a:solidFill>
              </a:rPr>
              <a:t>staffing</a:t>
            </a:r>
            <a:r>
              <a:rPr lang="en-US" sz="1300" dirty="0">
                <a:solidFill>
                  <a:srgbClr val="0070C0"/>
                </a:solidFill>
              </a:rPr>
              <a:t> </a:t>
            </a:r>
            <a:r>
              <a:rPr lang="en-US" sz="1300" dirty="0">
                <a:solidFill>
                  <a:srgbClr val="000000"/>
                </a:solidFill>
              </a:rPr>
              <a:t>and dedicate VA employees to </a:t>
            </a:r>
            <a:r>
              <a:rPr lang="en-US" sz="1300" dirty="0" smtClean="0">
                <a:solidFill>
                  <a:srgbClr val="000000"/>
                </a:solidFill>
              </a:rPr>
              <a:t>care coordination</a:t>
            </a:r>
            <a:endParaRPr lang="en-US" sz="1300" dirty="0">
              <a:solidFill>
                <a:srgbClr val="000000"/>
              </a:solidFill>
            </a:endParaRPr>
          </a:p>
          <a:p>
            <a:pPr marL="114300" lvl="1" indent="-114300"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300" dirty="0" smtClean="0">
                <a:solidFill>
                  <a:srgbClr val="000000"/>
                </a:solidFill>
              </a:rPr>
              <a:t>Implement </a:t>
            </a:r>
            <a:r>
              <a:rPr lang="en-US" sz="1300" b="1" dirty="0">
                <a:solidFill>
                  <a:srgbClr val="0070C0"/>
                </a:solidFill>
              </a:rPr>
              <a:t>technologies to replace manual processes </a:t>
            </a:r>
            <a:r>
              <a:rPr lang="en-US" sz="1300" dirty="0">
                <a:solidFill>
                  <a:srgbClr val="000000"/>
                </a:solidFill>
              </a:rPr>
              <a:t>and increase </a:t>
            </a:r>
            <a:r>
              <a:rPr lang="en-US" sz="1300" b="1" dirty="0">
                <a:solidFill>
                  <a:srgbClr val="0070C0"/>
                </a:solidFill>
              </a:rPr>
              <a:t>information sharing</a:t>
            </a:r>
          </a:p>
          <a:p>
            <a:pPr marL="114300" lvl="1" indent="-114300"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300" dirty="0" smtClean="0">
                <a:solidFill>
                  <a:srgbClr val="000000"/>
                </a:solidFill>
              </a:rPr>
              <a:t>Establish</a:t>
            </a:r>
            <a:r>
              <a:rPr lang="en-US" sz="1300" b="1" dirty="0" smtClean="0">
                <a:solidFill>
                  <a:srgbClr val="000000"/>
                </a:solidFill>
              </a:rPr>
              <a:t> </a:t>
            </a:r>
            <a:r>
              <a:rPr lang="en-US" sz="1300" b="1" dirty="0">
                <a:solidFill>
                  <a:srgbClr val="0070C0"/>
                </a:solidFill>
              </a:rPr>
              <a:t>quality </a:t>
            </a:r>
            <a:r>
              <a:rPr lang="en-US" sz="1300" b="1" dirty="0" smtClean="0">
                <a:solidFill>
                  <a:srgbClr val="0070C0"/>
                </a:solidFill>
              </a:rPr>
              <a:t>metrics</a:t>
            </a:r>
            <a:r>
              <a:rPr lang="en-US" sz="1300" dirty="0">
                <a:solidFill>
                  <a:srgbClr val="000000"/>
                </a:solidFill>
              </a:rPr>
              <a:t>/</a:t>
            </a:r>
            <a:r>
              <a:rPr lang="en-US" sz="1300" dirty="0" smtClean="0">
                <a:solidFill>
                  <a:srgbClr val="000000"/>
                </a:solidFill>
              </a:rPr>
              <a:t>review</a:t>
            </a:r>
            <a:r>
              <a:rPr lang="en-US" sz="1300" dirty="0" smtClean="0">
                <a:solidFill>
                  <a:srgbClr val="0070C0"/>
                </a:solidFill>
              </a:rPr>
              <a:t> </a:t>
            </a:r>
            <a:r>
              <a:rPr lang="en-US" sz="1300" dirty="0">
                <a:solidFill>
                  <a:srgbClr val="000000"/>
                </a:solidFill>
              </a:rPr>
              <a:t>processes for </a:t>
            </a:r>
            <a:r>
              <a:rPr lang="en-US" sz="1300" dirty="0" smtClean="0">
                <a:solidFill>
                  <a:srgbClr val="000000"/>
                </a:solidFill>
              </a:rPr>
              <a:t>community care</a:t>
            </a:r>
            <a:endParaRPr lang="en-US" sz="1300" dirty="0">
              <a:solidFill>
                <a:srgbClr val="000000"/>
              </a:solidFill>
            </a:endParaRPr>
          </a:p>
          <a:p>
            <a:pPr marL="0" lvl="1">
              <a:spcBef>
                <a:spcPts val="600"/>
              </a:spcBef>
              <a:buSzPct val="100000"/>
            </a:pPr>
            <a:endParaRPr lang="en-US" sz="1300" dirty="0" smtClean="0">
              <a:solidFill>
                <a:srgbClr val="000000"/>
              </a:solidFill>
            </a:endParaRPr>
          </a:p>
          <a:p>
            <a:pPr marL="0" lvl="1">
              <a:spcBef>
                <a:spcPts val="600"/>
              </a:spcBef>
              <a:buSzPct val="100000"/>
            </a:pPr>
            <a:endParaRPr lang="en-US" sz="1300" dirty="0" smtClean="0">
              <a:solidFill>
                <a:srgbClr val="0000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904851" y="1581464"/>
            <a:ext cx="2928875" cy="307686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900" tIns="88900" rIns="88900" bIns="88900"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VA Staff and Clinicians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9" name="Title 4"/>
          <p:cNvSpPr>
            <a:spLocks noGrp="1"/>
          </p:cNvSpPr>
          <p:nvPr>
            <p:ph type="title"/>
          </p:nvPr>
        </p:nvSpPr>
        <p:spPr>
          <a:xfrm>
            <a:off x="441528" y="383482"/>
            <a:ext cx="8263388" cy="391517"/>
          </a:xfrm>
        </p:spPr>
        <p:txBody>
          <a:bodyPr>
            <a:normAutofit/>
          </a:bodyPr>
          <a:lstStyle/>
          <a:p>
            <a:r>
              <a:rPr lang="en-US" dirty="0" smtClean="0"/>
              <a:t>Stakeholder Feedback Highlights Key Themes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346037" y="885844"/>
            <a:ext cx="86381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solidFill>
                  <a:srgbClr val="000000"/>
                </a:solidFill>
              </a:rPr>
              <a:t>VA gathered insights from VSOs, health care leaders, Federal partners, VA clinicians and staff, feedback on the Choice Program, and VACAA Independent Assessments Report</a:t>
            </a:r>
            <a:endParaRPr lang="en-US" sz="1600" i="1" dirty="0">
              <a:solidFill>
                <a:srgbClr val="0000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95566" y="5438207"/>
            <a:ext cx="2991514" cy="41949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195566" y="1950467"/>
            <a:ext cx="2759351" cy="348774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900" tIns="88900" rIns="88900" bIns="88900" rtlCol="0" anchor="t" anchorCtr="0"/>
          <a:lstStyle/>
          <a:p>
            <a:pPr marL="0" lvl="1">
              <a:spcBef>
                <a:spcPts val="600"/>
              </a:spcBef>
              <a:buSzPct val="100000"/>
            </a:pPr>
            <a:r>
              <a:rPr lang="en-US" sz="1300" dirty="0">
                <a:solidFill>
                  <a:srgbClr val="000000"/>
                </a:solidFill>
              </a:rPr>
              <a:t>VSOs emphasized </a:t>
            </a:r>
            <a:r>
              <a:rPr lang="en-US" sz="1300" dirty="0" smtClean="0">
                <a:solidFill>
                  <a:srgbClr val="000000"/>
                </a:solidFill>
              </a:rPr>
              <a:t>the voice of Veterans, including:</a:t>
            </a:r>
          </a:p>
          <a:p>
            <a:pPr marL="114300" lvl="1" indent="-114300"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300" dirty="0" smtClean="0">
                <a:solidFill>
                  <a:srgbClr val="000000"/>
                </a:solidFill>
              </a:rPr>
              <a:t>VA </a:t>
            </a:r>
            <a:r>
              <a:rPr lang="en-US" sz="1300" dirty="0">
                <a:solidFill>
                  <a:srgbClr val="000000"/>
                </a:solidFill>
              </a:rPr>
              <a:t>provides a </a:t>
            </a:r>
            <a:r>
              <a:rPr lang="en-US" sz="1300" b="1" dirty="0">
                <a:solidFill>
                  <a:srgbClr val="0070C0"/>
                </a:solidFill>
              </a:rPr>
              <a:t>unique environment </a:t>
            </a:r>
            <a:r>
              <a:rPr lang="en-US" sz="1300" dirty="0">
                <a:solidFill>
                  <a:srgbClr val="000000"/>
                </a:solidFill>
              </a:rPr>
              <a:t>and culture for Veteran health care</a:t>
            </a:r>
          </a:p>
          <a:p>
            <a:pPr marL="114300" lvl="1" indent="-114300"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300" dirty="0" smtClean="0">
                <a:solidFill>
                  <a:srgbClr val="000000"/>
                </a:solidFill>
              </a:rPr>
              <a:t>Some </a:t>
            </a:r>
            <a:r>
              <a:rPr lang="en-US" sz="1300" dirty="0">
                <a:solidFill>
                  <a:srgbClr val="000000"/>
                </a:solidFill>
              </a:rPr>
              <a:t>Veterans are </a:t>
            </a:r>
            <a:r>
              <a:rPr lang="en-US" sz="1300" b="1" dirty="0">
                <a:solidFill>
                  <a:srgbClr val="0070C0"/>
                </a:solidFill>
              </a:rPr>
              <a:t>willing to travel </a:t>
            </a:r>
            <a:r>
              <a:rPr lang="en-US" sz="1300" dirty="0">
                <a:solidFill>
                  <a:srgbClr val="000000"/>
                </a:solidFill>
              </a:rPr>
              <a:t>farther to see VA providers </a:t>
            </a:r>
          </a:p>
          <a:p>
            <a:pPr marL="114300" lvl="1" indent="-114300"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300" dirty="0" smtClean="0">
                <a:solidFill>
                  <a:srgbClr val="000000"/>
                </a:solidFill>
              </a:rPr>
              <a:t>Current processes </a:t>
            </a:r>
            <a:r>
              <a:rPr lang="en-US" sz="1300" dirty="0">
                <a:solidFill>
                  <a:srgbClr val="000000"/>
                </a:solidFill>
              </a:rPr>
              <a:t>for accessing community care are </a:t>
            </a:r>
            <a:r>
              <a:rPr lang="en-US" sz="1300" b="1" dirty="0">
                <a:solidFill>
                  <a:srgbClr val="0070C0"/>
                </a:solidFill>
              </a:rPr>
              <a:t>confusing</a:t>
            </a:r>
          </a:p>
          <a:p>
            <a:pPr marL="114300" lvl="1" indent="-114300"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300" dirty="0" smtClean="0">
                <a:solidFill>
                  <a:srgbClr val="000000"/>
                </a:solidFill>
              </a:rPr>
              <a:t>Concerns </a:t>
            </a:r>
            <a:r>
              <a:rPr lang="en-US" sz="1300" dirty="0">
                <a:solidFill>
                  <a:srgbClr val="000000"/>
                </a:solidFill>
              </a:rPr>
              <a:t>the current VA provider system would </a:t>
            </a:r>
            <a:r>
              <a:rPr lang="en-US" sz="1300" dirty="0">
                <a:solidFill>
                  <a:srgbClr val="0070C0"/>
                </a:solidFill>
              </a:rPr>
              <a:t>be </a:t>
            </a:r>
            <a:r>
              <a:rPr lang="en-US" sz="1300" b="1" dirty="0">
                <a:solidFill>
                  <a:srgbClr val="0070C0"/>
                </a:solidFill>
              </a:rPr>
              <a:t>underfunded to purchase care in the community</a:t>
            </a:r>
          </a:p>
          <a:p>
            <a:pPr marL="114300" lvl="1" indent="-114300"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300" dirty="0" smtClean="0">
                <a:solidFill>
                  <a:srgbClr val="000000"/>
                </a:solidFill>
              </a:rPr>
              <a:t>VA </a:t>
            </a:r>
            <a:r>
              <a:rPr lang="en-US" sz="1300" dirty="0">
                <a:solidFill>
                  <a:srgbClr val="000000"/>
                </a:solidFill>
              </a:rPr>
              <a:t>should be the face of </a:t>
            </a:r>
            <a:r>
              <a:rPr lang="en-US" sz="1300" b="1" dirty="0">
                <a:solidFill>
                  <a:srgbClr val="0070C0"/>
                </a:solidFill>
              </a:rPr>
              <a:t>care coordination</a:t>
            </a:r>
            <a:r>
              <a:rPr lang="en-US" sz="1300" dirty="0">
                <a:solidFill>
                  <a:srgbClr val="000000"/>
                </a:solidFill>
              </a:rPr>
              <a:t> for </a:t>
            </a:r>
            <a:r>
              <a:rPr lang="en-US" sz="1300" dirty="0" smtClean="0">
                <a:solidFill>
                  <a:srgbClr val="000000"/>
                </a:solidFill>
              </a:rPr>
              <a:t>Veterans</a:t>
            </a:r>
          </a:p>
          <a:p>
            <a:pPr marL="114300" lvl="1" indent="-114300"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300" dirty="0" smtClean="0">
                <a:solidFill>
                  <a:srgbClr val="000000"/>
                </a:solidFill>
              </a:rPr>
              <a:t>Procedures for filling claims (for payment or reimbursement of emergency care) are </a:t>
            </a:r>
            <a:r>
              <a:rPr lang="en-US" sz="1300" b="1" dirty="0" smtClean="0">
                <a:solidFill>
                  <a:srgbClr val="0070C0"/>
                </a:solidFill>
              </a:rPr>
              <a:t>restrictive and burdensome</a:t>
            </a:r>
          </a:p>
        </p:txBody>
      </p:sp>
    </p:spTree>
    <p:extLst>
      <p:ext uri="{BB962C8B-B14F-4D97-AF65-F5344CB8AC3E}">
        <p14:creationId xmlns:p14="http://schemas.microsoft.com/office/powerpoint/2010/main" val="3078358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Proposed Future State Vision for VA Healthcare</a:t>
            </a:r>
            <a:endParaRPr lang="en-US" dirty="0"/>
          </a:p>
        </p:txBody>
      </p:sp>
      <p:grpSp>
        <p:nvGrpSpPr>
          <p:cNvPr id="31" name="Group 30"/>
          <p:cNvGrpSpPr/>
          <p:nvPr/>
        </p:nvGrpSpPr>
        <p:grpSpPr>
          <a:xfrm>
            <a:off x="6406525" y="4714365"/>
            <a:ext cx="488469" cy="406085"/>
            <a:chOff x="2185477" y="5525527"/>
            <a:chExt cx="523177" cy="504582"/>
          </a:xfrm>
          <a:solidFill>
            <a:schemeClr val="bg1"/>
          </a:solidFill>
        </p:grpSpPr>
        <p:sp>
          <p:nvSpPr>
            <p:cNvPr id="32" name="Freeform 33"/>
            <p:cNvSpPr>
              <a:spLocks noChangeAspect="1" noEditPoints="1"/>
            </p:cNvSpPr>
            <p:nvPr/>
          </p:nvSpPr>
          <p:spPr bwMode="auto">
            <a:xfrm>
              <a:off x="2234420" y="5525527"/>
              <a:ext cx="333534" cy="337026"/>
            </a:xfrm>
            <a:custGeom>
              <a:avLst/>
              <a:gdLst>
                <a:gd name="T0" fmla="*/ 423 w 633"/>
                <a:gd name="T1" fmla="*/ 324 h 621"/>
                <a:gd name="T2" fmla="*/ 423 w 633"/>
                <a:gd name="T3" fmla="*/ 324 h 621"/>
                <a:gd name="T4" fmla="*/ 302 w 633"/>
                <a:gd name="T5" fmla="*/ 415 h 621"/>
                <a:gd name="T6" fmla="*/ 209 w 633"/>
                <a:gd name="T7" fmla="*/ 295 h 621"/>
                <a:gd name="T8" fmla="*/ 330 w 633"/>
                <a:gd name="T9" fmla="*/ 205 h 621"/>
                <a:gd name="T10" fmla="*/ 423 w 633"/>
                <a:gd name="T11" fmla="*/ 324 h 621"/>
                <a:gd name="T12" fmla="*/ 604 w 633"/>
                <a:gd name="T13" fmla="*/ 310 h 621"/>
                <a:gd name="T14" fmla="*/ 604 w 633"/>
                <a:gd name="T15" fmla="*/ 310 h 621"/>
                <a:gd name="T16" fmla="*/ 550 w 633"/>
                <a:gd name="T17" fmla="*/ 261 h 621"/>
                <a:gd name="T18" fmla="*/ 562 w 633"/>
                <a:gd name="T19" fmla="*/ 171 h 621"/>
                <a:gd name="T20" fmla="*/ 563 w 633"/>
                <a:gd name="T21" fmla="*/ 170 h 621"/>
                <a:gd name="T22" fmla="*/ 586 w 633"/>
                <a:gd name="T23" fmla="*/ 147 h 621"/>
                <a:gd name="T24" fmla="*/ 547 w 633"/>
                <a:gd name="T25" fmla="*/ 96 h 621"/>
                <a:gd name="T26" fmla="*/ 518 w 633"/>
                <a:gd name="T27" fmla="*/ 111 h 621"/>
                <a:gd name="T28" fmla="*/ 516 w 633"/>
                <a:gd name="T29" fmla="*/ 112 h 621"/>
                <a:gd name="T30" fmla="*/ 398 w 633"/>
                <a:gd name="T31" fmla="*/ 64 h 621"/>
                <a:gd name="T32" fmla="*/ 390 w 633"/>
                <a:gd name="T33" fmla="*/ 35 h 621"/>
                <a:gd name="T34" fmla="*/ 391 w 633"/>
                <a:gd name="T35" fmla="*/ 34 h 621"/>
                <a:gd name="T36" fmla="*/ 390 w 633"/>
                <a:gd name="T37" fmla="*/ 7 h 621"/>
                <a:gd name="T38" fmla="*/ 326 w 633"/>
                <a:gd name="T39" fmla="*/ 0 h 621"/>
                <a:gd name="T40" fmla="*/ 316 w 633"/>
                <a:gd name="T41" fmla="*/ 30 h 621"/>
                <a:gd name="T42" fmla="*/ 316 w 633"/>
                <a:gd name="T43" fmla="*/ 30 h 621"/>
                <a:gd name="T44" fmla="*/ 266 w 633"/>
                <a:gd name="T45" fmla="*/ 80 h 621"/>
                <a:gd name="T46" fmla="*/ 169 w 633"/>
                <a:gd name="T47" fmla="*/ 62 h 621"/>
                <a:gd name="T48" fmla="*/ 167 w 633"/>
                <a:gd name="T49" fmla="*/ 60 h 621"/>
                <a:gd name="T50" fmla="*/ 150 w 633"/>
                <a:gd name="T51" fmla="*/ 45 h 621"/>
                <a:gd name="T52" fmla="*/ 99 w 633"/>
                <a:gd name="T53" fmla="*/ 83 h 621"/>
                <a:gd name="T54" fmla="*/ 114 w 633"/>
                <a:gd name="T55" fmla="*/ 111 h 621"/>
                <a:gd name="T56" fmla="*/ 115 w 633"/>
                <a:gd name="T57" fmla="*/ 114 h 621"/>
                <a:gd name="T58" fmla="*/ 66 w 633"/>
                <a:gd name="T59" fmla="*/ 230 h 621"/>
                <a:gd name="T60" fmla="*/ 29 w 633"/>
                <a:gd name="T61" fmla="*/ 237 h 621"/>
                <a:gd name="T62" fmla="*/ 8 w 633"/>
                <a:gd name="T63" fmla="*/ 237 h 621"/>
                <a:gd name="T64" fmla="*/ 0 w 633"/>
                <a:gd name="T65" fmla="*/ 300 h 621"/>
                <a:gd name="T66" fmla="*/ 26 w 633"/>
                <a:gd name="T67" fmla="*/ 308 h 621"/>
                <a:gd name="T68" fmla="*/ 82 w 633"/>
                <a:gd name="T69" fmla="*/ 359 h 621"/>
                <a:gd name="T70" fmla="*/ 66 w 633"/>
                <a:gd name="T71" fmla="*/ 453 h 621"/>
                <a:gd name="T72" fmla="*/ 46 w 633"/>
                <a:gd name="T73" fmla="*/ 472 h 621"/>
                <a:gd name="T74" fmla="*/ 86 w 633"/>
                <a:gd name="T75" fmla="*/ 523 h 621"/>
                <a:gd name="T76" fmla="*/ 108 w 633"/>
                <a:gd name="T77" fmla="*/ 511 h 621"/>
                <a:gd name="T78" fmla="*/ 109 w 633"/>
                <a:gd name="T79" fmla="*/ 510 h 621"/>
                <a:gd name="T80" fmla="*/ 117 w 633"/>
                <a:gd name="T81" fmla="*/ 507 h 621"/>
                <a:gd name="T82" fmla="*/ 235 w 633"/>
                <a:gd name="T83" fmla="*/ 555 h 621"/>
                <a:gd name="T84" fmla="*/ 242 w 633"/>
                <a:gd name="T85" fmla="*/ 588 h 621"/>
                <a:gd name="T86" fmla="*/ 242 w 633"/>
                <a:gd name="T87" fmla="*/ 588 h 621"/>
                <a:gd name="T88" fmla="*/ 243 w 633"/>
                <a:gd name="T89" fmla="*/ 612 h 621"/>
                <a:gd name="T90" fmla="*/ 307 w 633"/>
                <a:gd name="T91" fmla="*/ 621 h 621"/>
                <a:gd name="T92" fmla="*/ 315 w 633"/>
                <a:gd name="T93" fmla="*/ 596 h 621"/>
                <a:gd name="T94" fmla="*/ 366 w 633"/>
                <a:gd name="T95" fmla="*/ 540 h 621"/>
                <a:gd name="T96" fmla="*/ 461 w 633"/>
                <a:gd name="T97" fmla="*/ 554 h 621"/>
                <a:gd name="T98" fmla="*/ 482 w 633"/>
                <a:gd name="T99" fmla="*/ 574 h 621"/>
                <a:gd name="T100" fmla="*/ 533 w 633"/>
                <a:gd name="T101" fmla="*/ 536 h 621"/>
                <a:gd name="T102" fmla="*/ 518 w 633"/>
                <a:gd name="T103" fmla="*/ 507 h 621"/>
                <a:gd name="T104" fmla="*/ 517 w 633"/>
                <a:gd name="T105" fmla="*/ 506 h 621"/>
                <a:gd name="T106" fmla="*/ 566 w 633"/>
                <a:gd name="T107" fmla="*/ 389 h 621"/>
                <a:gd name="T108" fmla="*/ 598 w 633"/>
                <a:gd name="T109" fmla="*/ 383 h 621"/>
                <a:gd name="T110" fmla="*/ 624 w 633"/>
                <a:gd name="T111" fmla="*/ 382 h 621"/>
                <a:gd name="T112" fmla="*/ 633 w 633"/>
                <a:gd name="T113" fmla="*/ 319 h 621"/>
                <a:gd name="T114" fmla="*/ 604 w 633"/>
                <a:gd name="T115" fmla="*/ 310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33" h="621">
                  <a:moveTo>
                    <a:pt x="423" y="324"/>
                  </a:moveTo>
                  <a:lnTo>
                    <a:pt x="423" y="324"/>
                  </a:lnTo>
                  <a:cubicBezTo>
                    <a:pt x="415" y="382"/>
                    <a:pt x="361" y="422"/>
                    <a:pt x="302" y="415"/>
                  </a:cubicBezTo>
                  <a:cubicBezTo>
                    <a:pt x="243" y="407"/>
                    <a:pt x="201" y="353"/>
                    <a:pt x="209" y="295"/>
                  </a:cubicBezTo>
                  <a:cubicBezTo>
                    <a:pt x="217" y="237"/>
                    <a:pt x="271" y="197"/>
                    <a:pt x="330" y="205"/>
                  </a:cubicBezTo>
                  <a:cubicBezTo>
                    <a:pt x="389" y="212"/>
                    <a:pt x="431" y="266"/>
                    <a:pt x="423" y="324"/>
                  </a:cubicBezTo>
                  <a:close/>
                  <a:moveTo>
                    <a:pt x="604" y="310"/>
                  </a:moveTo>
                  <a:lnTo>
                    <a:pt x="604" y="310"/>
                  </a:lnTo>
                  <a:cubicBezTo>
                    <a:pt x="580" y="302"/>
                    <a:pt x="560" y="285"/>
                    <a:pt x="550" y="261"/>
                  </a:cubicBezTo>
                  <a:cubicBezTo>
                    <a:pt x="537" y="230"/>
                    <a:pt x="543" y="196"/>
                    <a:pt x="562" y="171"/>
                  </a:cubicBezTo>
                  <a:lnTo>
                    <a:pt x="563" y="170"/>
                  </a:lnTo>
                  <a:lnTo>
                    <a:pt x="586" y="147"/>
                  </a:lnTo>
                  <a:lnTo>
                    <a:pt x="547" y="96"/>
                  </a:lnTo>
                  <a:lnTo>
                    <a:pt x="518" y="111"/>
                  </a:lnTo>
                  <a:lnTo>
                    <a:pt x="516" y="112"/>
                  </a:lnTo>
                  <a:cubicBezTo>
                    <a:pt x="470" y="131"/>
                    <a:pt x="417" y="109"/>
                    <a:pt x="398" y="64"/>
                  </a:cubicBezTo>
                  <a:cubicBezTo>
                    <a:pt x="394" y="55"/>
                    <a:pt x="391" y="45"/>
                    <a:pt x="390" y="35"/>
                  </a:cubicBezTo>
                  <a:lnTo>
                    <a:pt x="391" y="34"/>
                  </a:lnTo>
                  <a:lnTo>
                    <a:pt x="390" y="7"/>
                  </a:lnTo>
                  <a:lnTo>
                    <a:pt x="326" y="0"/>
                  </a:lnTo>
                  <a:lnTo>
                    <a:pt x="316" y="30"/>
                  </a:lnTo>
                  <a:lnTo>
                    <a:pt x="316" y="30"/>
                  </a:lnTo>
                  <a:cubicBezTo>
                    <a:pt x="307" y="52"/>
                    <a:pt x="290" y="70"/>
                    <a:pt x="266" y="80"/>
                  </a:cubicBezTo>
                  <a:cubicBezTo>
                    <a:pt x="232" y="94"/>
                    <a:pt x="194" y="86"/>
                    <a:pt x="169" y="62"/>
                  </a:cubicBezTo>
                  <a:lnTo>
                    <a:pt x="167" y="60"/>
                  </a:lnTo>
                  <a:lnTo>
                    <a:pt x="150" y="45"/>
                  </a:lnTo>
                  <a:lnTo>
                    <a:pt x="99" y="83"/>
                  </a:lnTo>
                  <a:lnTo>
                    <a:pt x="114" y="111"/>
                  </a:lnTo>
                  <a:lnTo>
                    <a:pt x="115" y="114"/>
                  </a:lnTo>
                  <a:cubicBezTo>
                    <a:pt x="134" y="159"/>
                    <a:pt x="113" y="211"/>
                    <a:pt x="66" y="230"/>
                  </a:cubicBezTo>
                  <a:cubicBezTo>
                    <a:pt x="54" y="235"/>
                    <a:pt x="43" y="236"/>
                    <a:pt x="29" y="237"/>
                  </a:cubicBezTo>
                  <a:lnTo>
                    <a:pt x="8" y="237"/>
                  </a:lnTo>
                  <a:lnTo>
                    <a:pt x="0" y="300"/>
                  </a:lnTo>
                  <a:lnTo>
                    <a:pt x="26" y="308"/>
                  </a:lnTo>
                  <a:cubicBezTo>
                    <a:pt x="51" y="316"/>
                    <a:pt x="71" y="334"/>
                    <a:pt x="82" y="359"/>
                  </a:cubicBezTo>
                  <a:cubicBezTo>
                    <a:pt x="96" y="392"/>
                    <a:pt x="89" y="428"/>
                    <a:pt x="66" y="453"/>
                  </a:cubicBezTo>
                  <a:lnTo>
                    <a:pt x="46" y="472"/>
                  </a:lnTo>
                  <a:lnTo>
                    <a:pt x="86" y="523"/>
                  </a:lnTo>
                  <a:lnTo>
                    <a:pt x="108" y="511"/>
                  </a:lnTo>
                  <a:lnTo>
                    <a:pt x="109" y="510"/>
                  </a:lnTo>
                  <a:cubicBezTo>
                    <a:pt x="114" y="508"/>
                    <a:pt x="112" y="509"/>
                    <a:pt x="117" y="507"/>
                  </a:cubicBezTo>
                  <a:cubicBezTo>
                    <a:pt x="163" y="488"/>
                    <a:pt x="216" y="509"/>
                    <a:pt x="235" y="555"/>
                  </a:cubicBezTo>
                  <a:cubicBezTo>
                    <a:pt x="240" y="566"/>
                    <a:pt x="242" y="577"/>
                    <a:pt x="242" y="588"/>
                  </a:cubicBezTo>
                  <a:lnTo>
                    <a:pt x="242" y="588"/>
                  </a:lnTo>
                  <a:lnTo>
                    <a:pt x="243" y="612"/>
                  </a:lnTo>
                  <a:lnTo>
                    <a:pt x="307" y="621"/>
                  </a:lnTo>
                  <a:lnTo>
                    <a:pt x="315" y="596"/>
                  </a:lnTo>
                  <a:cubicBezTo>
                    <a:pt x="322" y="572"/>
                    <a:pt x="340" y="550"/>
                    <a:pt x="366" y="540"/>
                  </a:cubicBezTo>
                  <a:cubicBezTo>
                    <a:pt x="399" y="526"/>
                    <a:pt x="435" y="533"/>
                    <a:pt x="461" y="554"/>
                  </a:cubicBezTo>
                  <a:lnTo>
                    <a:pt x="482" y="574"/>
                  </a:lnTo>
                  <a:lnTo>
                    <a:pt x="533" y="536"/>
                  </a:lnTo>
                  <a:lnTo>
                    <a:pt x="518" y="507"/>
                  </a:lnTo>
                  <a:lnTo>
                    <a:pt x="517" y="506"/>
                  </a:lnTo>
                  <a:cubicBezTo>
                    <a:pt x="498" y="460"/>
                    <a:pt x="520" y="408"/>
                    <a:pt x="566" y="389"/>
                  </a:cubicBezTo>
                  <a:cubicBezTo>
                    <a:pt x="576" y="385"/>
                    <a:pt x="587" y="383"/>
                    <a:pt x="598" y="383"/>
                  </a:cubicBezTo>
                  <a:lnTo>
                    <a:pt x="624" y="382"/>
                  </a:lnTo>
                  <a:lnTo>
                    <a:pt x="633" y="319"/>
                  </a:lnTo>
                  <a:lnTo>
                    <a:pt x="604" y="31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3" name="Freeform 33"/>
            <p:cNvSpPr>
              <a:spLocks noChangeAspect="1" noEditPoints="1"/>
            </p:cNvSpPr>
            <p:nvPr/>
          </p:nvSpPr>
          <p:spPr bwMode="auto">
            <a:xfrm>
              <a:off x="2536194" y="5733047"/>
              <a:ext cx="172460" cy="174267"/>
            </a:xfrm>
            <a:custGeom>
              <a:avLst/>
              <a:gdLst>
                <a:gd name="T0" fmla="*/ 423 w 633"/>
                <a:gd name="T1" fmla="*/ 324 h 621"/>
                <a:gd name="T2" fmla="*/ 423 w 633"/>
                <a:gd name="T3" fmla="*/ 324 h 621"/>
                <a:gd name="T4" fmla="*/ 302 w 633"/>
                <a:gd name="T5" fmla="*/ 415 h 621"/>
                <a:gd name="T6" fmla="*/ 209 w 633"/>
                <a:gd name="T7" fmla="*/ 295 h 621"/>
                <a:gd name="T8" fmla="*/ 330 w 633"/>
                <a:gd name="T9" fmla="*/ 205 h 621"/>
                <a:gd name="T10" fmla="*/ 423 w 633"/>
                <a:gd name="T11" fmla="*/ 324 h 621"/>
                <a:gd name="T12" fmla="*/ 604 w 633"/>
                <a:gd name="T13" fmla="*/ 310 h 621"/>
                <a:gd name="T14" fmla="*/ 604 w 633"/>
                <a:gd name="T15" fmla="*/ 310 h 621"/>
                <a:gd name="T16" fmla="*/ 550 w 633"/>
                <a:gd name="T17" fmla="*/ 261 h 621"/>
                <a:gd name="T18" fmla="*/ 562 w 633"/>
                <a:gd name="T19" fmla="*/ 171 h 621"/>
                <a:gd name="T20" fmla="*/ 563 w 633"/>
                <a:gd name="T21" fmla="*/ 170 h 621"/>
                <a:gd name="T22" fmla="*/ 586 w 633"/>
                <a:gd name="T23" fmla="*/ 147 h 621"/>
                <a:gd name="T24" fmla="*/ 547 w 633"/>
                <a:gd name="T25" fmla="*/ 96 h 621"/>
                <a:gd name="T26" fmla="*/ 518 w 633"/>
                <a:gd name="T27" fmla="*/ 111 h 621"/>
                <a:gd name="T28" fmla="*/ 516 w 633"/>
                <a:gd name="T29" fmla="*/ 112 h 621"/>
                <a:gd name="T30" fmla="*/ 398 w 633"/>
                <a:gd name="T31" fmla="*/ 64 h 621"/>
                <a:gd name="T32" fmla="*/ 390 w 633"/>
                <a:gd name="T33" fmla="*/ 35 h 621"/>
                <a:gd name="T34" fmla="*/ 391 w 633"/>
                <a:gd name="T35" fmla="*/ 34 h 621"/>
                <a:gd name="T36" fmla="*/ 390 w 633"/>
                <a:gd name="T37" fmla="*/ 7 h 621"/>
                <a:gd name="T38" fmla="*/ 326 w 633"/>
                <a:gd name="T39" fmla="*/ 0 h 621"/>
                <a:gd name="T40" fmla="*/ 316 w 633"/>
                <a:gd name="T41" fmla="*/ 30 h 621"/>
                <a:gd name="T42" fmla="*/ 316 w 633"/>
                <a:gd name="T43" fmla="*/ 30 h 621"/>
                <a:gd name="T44" fmla="*/ 266 w 633"/>
                <a:gd name="T45" fmla="*/ 80 h 621"/>
                <a:gd name="T46" fmla="*/ 169 w 633"/>
                <a:gd name="T47" fmla="*/ 62 h 621"/>
                <a:gd name="T48" fmla="*/ 167 w 633"/>
                <a:gd name="T49" fmla="*/ 60 h 621"/>
                <a:gd name="T50" fmla="*/ 150 w 633"/>
                <a:gd name="T51" fmla="*/ 45 h 621"/>
                <a:gd name="T52" fmla="*/ 99 w 633"/>
                <a:gd name="T53" fmla="*/ 83 h 621"/>
                <a:gd name="T54" fmla="*/ 114 w 633"/>
                <a:gd name="T55" fmla="*/ 111 h 621"/>
                <a:gd name="T56" fmla="*/ 115 w 633"/>
                <a:gd name="T57" fmla="*/ 114 h 621"/>
                <a:gd name="T58" fmla="*/ 66 w 633"/>
                <a:gd name="T59" fmla="*/ 230 h 621"/>
                <a:gd name="T60" fmla="*/ 29 w 633"/>
                <a:gd name="T61" fmla="*/ 237 h 621"/>
                <a:gd name="T62" fmla="*/ 8 w 633"/>
                <a:gd name="T63" fmla="*/ 237 h 621"/>
                <a:gd name="T64" fmla="*/ 0 w 633"/>
                <a:gd name="T65" fmla="*/ 300 h 621"/>
                <a:gd name="T66" fmla="*/ 26 w 633"/>
                <a:gd name="T67" fmla="*/ 308 h 621"/>
                <a:gd name="T68" fmla="*/ 82 w 633"/>
                <a:gd name="T69" fmla="*/ 359 h 621"/>
                <a:gd name="T70" fmla="*/ 66 w 633"/>
                <a:gd name="T71" fmla="*/ 453 h 621"/>
                <a:gd name="T72" fmla="*/ 46 w 633"/>
                <a:gd name="T73" fmla="*/ 472 h 621"/>
                <a:gd name="T74" fmla="*/ 86 w 633"/>
                <a:gd name="T75" fmla="*/ 523 h 621"/>
                <a:gd name="T76" fmla="*/ 108 w 633"/>
                <a:gd name="T77" fmla="*/ 511 h 621"/>
                <a:gd name="T78" fmla="*/ 109 w 633"/>
                <a:gd name="T79" fmla="*/ 510 h 621"/>
                <a:gd name="T80" fmla="*/ 117 w 633"/>
                <a:gd name="T81" fmla="*/ 507 h 621"/>
                <a:gd name="T82" fmla="*/ 235 w 633"/>
                <a:gd name="T83" fmla="*/ 555 h 621"/>
                <a:gd name="T84" fmla="*/ 242 w 633"/>
                <a:gd name="T85" fmla="*/ 588 h 621"/>
                <a:gd name="T86" fmla="*/ 242 w 633"/>
                <a:gd name="T87" fmla="*/ 588 h 621"/>
                <a:gd name="T88" fmla="*/ 243 w 633"/>
                <a:gd name="T89" fmla="*/ 612 h 621"/>
                <a:gd name="T90" fmla="*/ 307 w 633"/>
                <a:gd name="T91" fmla="*/ 621 h 621"/>
                <a:gd name="T92" fmla="*/ 315 w 633"/>
                <a:gd name="T93" fmla="*/ 596 h 621"/>
                <a:gd name="T94" fmla="*/ 366 w 633"/>
                <a:gd name="T95" fmla="*/ 540 h 621"/>
                <a:gd name="T96" fmla="*/ 461 w 633"/>
                <a:gd name="T97" fmla="*/ 554 h 621"/>
                <a:gd name="T98" fmla="*/ 482 w 633"/>
                <a:gd name="T99" fmla="*/ 574 h 621"/>
                <a:gd name="T100" fmla="*/ 533 w 633"/>
                <a:gd name="T101" fmla="*/ 536 h 621"/>
                <a:gd name="T102" fmla="*/ 518 w 633"/>
                <a:gd name="T103" fmla="*/ 507 h 621"/>
                <a:gd name="T104" fmla="*/ 517 w 633"/>
                <a:gd name="T105" fmla="*/ 506 h 621"/>
                <a:gd name="T106" fmla="*/ 566 w 633"/>
                <a:gd name="T107" fmla="*/ 389 h 621"/>
                <a:gd name="T108" fmla="*/ 598 w 633"/>
                <a:gd name="T109" fmla="*/ 383 h 621"/>
                <a:gd name="T110" fmla="*/ 624 w 633"/>
                <a:gd name="T111" fmla="*/ 382 h 621"/>
                <a:gd name="T112" fmla="*/ 633 w 633"/>
                <a:gd name="T113" fmla="*/ 319 h 621"/>
                <a:gd name="T114" fmla="*/ 604 w 633"/>
                <a:gd name="T115" fmla="*/ 310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33" h="621">
                  <a:moveTo>
                    <a:pt x="423" y="324"/>
                  </a:moveTo>
                  <a:lnTo>
                    <a:pt x="423" y="324"/>
                  </a:lnTo>
                  <a:cubicBezTo>
                    <a:pt x="415" y="382"/>
                    <a:pt x="361" y="422"/>
                    <a:pt x="302" y="415"/>
                  </a:cubicBezTo>
                  <a:cubicBezTo>
                    <a:pt x="243" y="407"/>
                    <a:pt x="201" y="353"/>
                    <a:pt x="209" y="295"/>
                  </a:cubicBezTo>
                  <a:cubicBezTo>
                    <a:pt x="217" y="237"/>
                    <a:pt x="271" y="197"/>
                    <a:pt x="330" y="205"/>
                  </a:cubicBezTo>
                  <a:cubicBezTo>
                    <a:pt x="389" y="212"/>
                    <a:pt x="431" y="266"/>
                    <a:pt x="423" y="324"/>
                  </a:cubicBezTo>
                  <a:close/>
                  <a:moveTo>
                    <a:pt x="604" y="310"/>
                  </a:moveTo>
                  <a:lnTo>
                    <a:pt x="604" y="310"/>
                  </a:lnTo>
                  <a:cubicBezTo>
                    <a:pt x="580" y="302"/>
                    <a:pt x="560" y="285"/>
                    <a:pt x="550" y="261"/>
                  </a:cubicBezTo>
                  <a:cubicBezTo>
                    <a:pt x="537" y="230"/>
                    <a:pt x="543" y="196"/>
                    <a:pt x="562" y="171"/>
                  </a:cubicBezTo>
                  <a:lnTo>
                    <a:pt x="563" y="170"/>
                  </a:lnTo>
                  <a:lnTo>
                    <a:pt x="586" y="147"/>
                  </a:lnTo>
                  <a:lnTo>
                    <a:pt x="547" y="96"/>
                  </a:lnTo>
                  <a:lnTo>
                    <a:pt x="518" y="111"/>
                  </a:lnTo>
                  <a:lnTo>
                    <a:pt x="516" y="112"/>
                  </a:lnTo>
                  <a:cubicBezTo>
                    <a:pt x="470" y="131"/>
                    <a:pt x="417" y="109"/>
                    <a:pt x="398" y="64"/>
                  </a:cubicBezTo>
                  <a:cubicBezTo>
                    <a:pt x="394" y="55"/>
                    <a:pt x="391" y="45"/>
                    <a:pt x="390" y="35"/>
                  </a:cubicBezTo>
                  <a:lnTo>
                    <a:pt x="391" y="34"/>
                  </a:lnTo>
                  <a:lnTo>
                    <a:pt x="390" y="7"/>
                  </a:lnTo>
                  <a:lnTo>
                    <a:pt x="326" y="0"/>
                  </a:lnTo>
                  <a:lnTo>
                    <a:pt x="316" y="30"/>
                  </a:lnTo>
                  <a:lnTo>
                    <a:pt x="316" y="30"/>
                  </a:lnTo>
                  <a:cubicBezTo>
                    <a:pt x="307" y="52"/>
                    <a:pt x="290" y="70"/>
                    <a:pt x="266" y="80"/>
                  </a:cubicBezTo>
                  <a:cubicBezTo>
                    <a:pt x="232" y="94"/>
                    <a:pt x="194" y="86"/>
                    <a:pt x="169" y="62"/>
                  </a:cubicBezTo>
                  <a:lnTo>
                    <a:pt x="167" y="60"/>
                  </a:lnTo>
                  <a:lnTo>
                    <a:pt x="150" y="45"/>
                  </a:lnTo>
                  <a:lnTo>
                    <a:pt x="99" y="83"/>
                  </a:lnTo>
                  <a:lnTo>
                    <a:pt x="114" y="111"/>
                  </a:lnTo>
                  <a:lnTo>
                    <a:pt x="115" y="114"/>
                  </a:lnTo>
                  <a:cubicBezTo>
                    <a:pt x="134" y="159"/>
                    <a:pt x="113" y="211"/>
                    <a:pt x="66" y="230"/>
                  </a:cubicBezTo>
                  <a:cubicBezTo>
                    <a:pt x="54" y="235"/>
                    <a:pt x="43" y="236"/>
                    <a:pt x="29" y="237"/>
                  </a:cubicBezTo>
                  <a:lnTo>
                    <a:pt x="8" y="237"/>
                  </a:lnTo>
                  <a:lnTo>
                    <a:pt x="0" y="300"/>
                  </a:lnTo>
                  <a:lnTo>
                    <a:pt x="26" y="308"/>
                  </a:lnTo>
                  <a:cubicBezTo>
                    <a:pt x="51" y="316"/>
                    <a:pt x="71" y="334"/>
                    <a:pt x="82" y="359"/>
                  </a:cubicBezTo>
                  <a:cubicBezTo>
                    <a:pt x="96" y="392"/>
                    <a:pt x="89" y="428"/>
                    <a:pt x="66" y="453"/>
                  </a:cubicBezTo>
                  <a:lnTo>
                    <a:pt x="46" y="472"/>
                  </a:lnTo>
                  <a:lnTo>
                    <a:pt x="86" y="523"/>
                  </a:lnTo>
                  <a:lnTo>
                    <a:pt x="108" y="511"/>
                  </a:lnTo>
                  <a:lnTo>
                    <a:pt x="109" y="510"/>
                  </a:lnTo>
                  <a:cubicBezTo>
                    <a:pt x="114" y="508"/>
                    <a:pt x="112" y="509"/>
                    <a:pt x="117" y="507"/>
                  </a:cubicBezTo>
                  <a:cubicBezTo>
                    <a:pt x="163" y="488"/>
                    <a:pt x="216" y="509"/>
                    <a:pt x="235" y="555"/>
                  </a:cubicBezTo>
                  <a:cubicBezTo>
                    <a:pt x="240" y="566"/>
                    <a:pt x="242" y="577"/>
                    <a:pt x="242" y="588"/>
                  </a:cubicBezTo>
                  <a:lnTo>
                    <a:pt x="242" y="588"/>
                  </a:lnTo>
                  <a:lnTo>
                    <a:pt x="243" y="612"/>
                  </a:lnTo>
                  <a:lnTo>
                    <a:pt x="307" y="621"/>
                  </a:lnTo>
                  <a:lnTo>
                    <a:pt x="315" y="596"/>
                  </a:lnTo>
                  <a:cubicBezTo>
                    <a:pt x="322" y="572"/>
                    <a:pt x="340" y="550"/>
                    <a:pt x="366" y="540"/>
                  </a:cubicBezTo>
                  <a:cubicBezTo>
                    <a:pt x="399" y="526"/>
                    <a:pt x="435" y="533"/>
                    <a:pt x="461" y="554"/>
                  </a:cubicBezTo>
                  <a:lnTo>
                    <a:pt x="482" y="574"/>
                  </a:lnTo>
                  <a:lnTo>
                    <a:pt x="533" y="536"/>
                  </a:lnTo>
                  <a:lnTo>
                    <a:pt x="518" y="507"/>
                  </a:lnTo>
                  <a:lnTo>
                    <a:pt x="517" y="506"/>
                  </a:lnTo>
                  <a:cubicBezTo>
                    <a:pt x="498" y="460"/>
                    <a:pt x="520" y="408"/>
                    <a:pt x="566" y="389"/>
                  </a:cubicBezTo>
                  <a:cubicBezTo>
                    <a:pt x="576" y="385"/>
                    <a:pt x="587" y="383"/>
                    <a:pt x="598" y="383"/>
                  </a:cubicBezTo>
                  <a:lnTo>
                    <a:pt x="624" y="382"/>
                  </a:lnTo>
                  <a:lnTo>
                    <a:pt x="633" y="319"/>
                  </a:lnTo>
                  <a:lnTo>
                    <a:pt x="604" y="31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4" name="Freeform 33"/>
            <p:cNvSpPr>
              <a:spLocks noChangeAspect="1" noEditPoints="1"/>
            </p:cNvSpPr>
            <p:nvPr/>
          </p:nvSpPr>
          <p:spPr bwMode="auto">
            <a:xfrm>
              <a:off x="2382756" y="5855842"/>
              <a:ext cx="172460" cy="174267"/>
            </a:xfrm>
            <a:custGeom>
              <a:avLst/>
              <a:gdLst>
                <a:gd name="T0" fmla="*/ 423 w 633"/>
                <a:gd name="T1" fmla="*/ 324 h 621"/>
                <a:gd name="T2" fmla="*/ 423 w 633"/>
                <a:gd name="T3" fmla="*/ 324 h 621"/>
                <a:gd name="T4" fmla="*/ 302 w 633"/>
                <a:gd name="T5" fmla="*/ 415 h 621"/>
                <a:gd name="T6" fmla="*/ 209 w 633"/>
                <a:gd name="T7" fmla="*/ 295 h 621"/>
                <a:gd name="T8" fmla="*/ 330 w 633"/>
                <a:gd name="T9" fmla="*/ 205 h 621"/>
                <a:gd name="T10" fmla="*/ 423 w 633"/>
                <a:gd name="T11" fmla="*/ 324 h 621"/>
                <a:gd name="T12" fmla="*/ 604 w 633"/>
                <a:gd name="T13" fmla="*/ 310 h 621"/>
                <a:gd name="T14" fmla="*/ 604 w 633"/>
                <a:gd name="T15" fmla="*/ 310 h 621"/>
                <a:gd name="T16" fmla="*/ 550 w 633"/>
                <a:gd name="T17" fmla="*/ 261 h 621"/>
                <a:gd name="T18" fmla="*/ 562 w 633"/>
                <a:gd name="T19" fmla="*/ 171 h 621"/>
                <a:gd name="T20" fmla="*/ 563 w 633"/>
                <a:gd name="T21" fmla="*/ 170 h 621"/>
                <a:gd name="T22" fmla="*/ 586 w 633"/>
                <a:gd name="T23" fmla="*/ 147 h 621"/>
                <a:gd name="T24" fmla="*/ 547 w 633"/>
                <a:gd name="T25" fmla="*/ 96 h 621"/>
                <a:gd name="T26" fmla="*/ 518 w 633"/>
                <a:gd name="T27" fmla="*/ 111 h 621"/>
                <a:gd name="T28" fmla="*/ 516 w 633"/>
                <a:gd name="T29" fmla="*/ 112 h 621"/>
                <a:gd name="T30" fmla="*/ 398 w 633"/>
                <a:gd name="T31" fmla="*/ 64 h 621"/>
                <a:gd name="T32" fmla="*/ 390 w 633"/>
                <a:gd name="T33" fmla="*/ 35 h 621"/>
                <a:gd name="T34" fmla="*/ 391 w 633"/>
                <a:gd name="T35" fmla="*/ 34 h 621"/>
                <a:gd name="T36" fmla="*/ 390 w 633"/>
                <a:gd name="T37" fmla="*/ 7 h 621"/>
                <a:gd name="T38" fmla="*/ 326 w 633"/>
                <a:gd name="T39" fmla="*/ 0 h 621"/>
                <a:gd name="T40" fmla="*/ 316 w 633"/>
                <a:gd name="T41" fmla="*/ 30 h 621"/>
                <a:gd name="T42" fmla="*/ 316 w 633"/>
                <a:gd name="T43" fmla="*/ 30 h 621"/>
                <a:gd name="T44" fmla="*/ 266 w 633"/>
                <a:gd name="T45" fmla="*/ 80 h 621"/>
                <a:gd name="T46" fmla="*/ 169 w 633"/>
                <a:gd name="T47" fmla="*/ 62 h 621"/>
                <a:gd name="T48" fmla="*/ 167 w 633"/>
                <a:gd name="T49" fmla="*/ 60 h 621"/>
                <a:gd name="T50" fmla="*/ 150 w 633"/>
                <a:gd name="T51" fmla="*/ 45 h 621"/>
                <a:gd name="T52" fmla="*/ 99 w 633"/>
                <a:gd name="T53" fmla="*/ 83 h 621"/>
                <a:gd name="T54" fmla="*/ 114 w 633"/>
                <a:gd name="T55" fmla="*/ 111 h 621"/>
                <a:gd name="T56" fmla="*/ 115 w 633"/>
                <a:gd name="T57" fmla="*/ 114 h 621"/>
                <a:gd name="T58" fmla="*/ 66 w 633"/>
                <a:gd name="T59" fmla="*/ 230 h 621"/>
                <a:gd name="T60" fmla="*/ 29 w 633"/>
                <a:gd name="T61" fmla="*/ 237 h 621"/>
                <a:gd name="T62" fmla="*/ 8 w 633"/>
                <a:gd name="T63" fmla="*/ 237 h 621"/>
                <a:gd name="T64" fmla="*/ 0 w 633"/>
                <a:gd name="T65" fmla="*/ 300 h 621"/>
                <a:gd name="T66" fmla="*/ 26 w 633"/>
                <a:gd name="T67" fmla="*/ 308 h 621"/>
                <a:gd name="T68" fmla="*/ 82 w 633"/>
                <a:gd name="T69" fmla="*/ 359 h 621"/>
                <a:gd name="T70" fmla="*/ 66 w 633"/>
                <a:gd name="T71" fmla="*/ 453 h 621"/>
                <a:gd name="T72" fmla="*/ 46 w 633"/>
                <a:gd name="T73" fmla="*/ 472 h 621"/>
                <a:gd name="T74" fmla="*/ 86 w 633"/>
                <a:gd name="T75" fmla="*/ 523 h 621"/>
                <a:gd name="T76" fmla="*/ 108 w 633"/>
                <a:gd name="T77" fmla="*/ 511 h 621"/>
                <a:gd name="T78" fmla="*/ 109 w 633"/>
                <a:gd name="T79" fmla="*/ 510 h 621"/>
                <a:gd name="T80" fmla="*/ 117 w 633"/>
                <a:gd name="T81" fmla="*/ 507 h 621"/>
                <a:gd name="T82" fmla="*/ 235 w 633"/>
                <a:gd name="T83" fmla="*/ 555 h 621"/>
                <a:gd name="T84" fmla="*/ 242 w 633"/>
                <a:gd name="T85" fmla="*/ 588 h 621"/>
                <a:gd name="T86" fmla="*/ 242 w 633"/>
                <a:gd name="T87" fmla="*/ 588 h 621"/>
                <a:gd name="T88" fmla="*/ 243 w 633"/>
                <a:gd name="T89" fmla="*/ 612 h 621"/>
                <a:gd name="T90" fmla="*/ 307 w 633"/>
                <a:gd name="T91" fmla="*/ 621 h 621"/>
                <a:gd name="T92" fmla="*/ 315 w 633"/>
                <a:gd name="T93" fmla="*/ 596 h 621"/>
                <a:gd name="T94" fmla="*/ 366 w 633"/>
                <a:gd name="T95" fmla="*/ 540 h 621"/>
                <a:gd name="T96" fmla="*/ 461 w 633"/>
                <a:gd name="T97" fmla="*/ 554 h 621"/>
                <a:gd name="T98" fmla="*/ 482 w 633"/>
                <a:gd name="T99" fmla="*/ 574 h 621"/>
                <a:gd name="T100" fmla="*/ 533 w 633"/>
                <a:gd name="T101" fmla="*/ 536 h 621"/>
                <a:gd name="T102" fmla="*/ 518 w 633"/>
                <a:gd name="T103" fmla="*/ 507 h 621"/>
                <a:gd name="T104" fmla="*/ 517 w 633"/>
                <a:gd name="T105" fmla="*/ 506 h 621"/>
                <a:gd name="T106" fmla="*/ 566 w 633"/>
                <a:gd name="T107" fmla="*/ 389 h 621"/>
                <a:gd name="T108" fmla="*/ 598 w 633"/>
                <a:gd name="T109" fmla="*/ 383 h 621"/>
                <a:gd name="T110" fmla="*/ 624 w 633"/>
                <a:gd name="T111" fmla="*/ 382 h 621"/>
                <a:gd name="T112" fmla="*/ 633 w 633"/>
                <a:gd name="T113" fmla="*/ 319 h 621"/>
                <a:gd name="T114" fmla="*/ 604 w 633"/>
                <a:gd name="T115" fmla="*/ 310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33" h="621">
                  <a:moveTo>
                    <a:pt x="423" y="324"/>
                  </a:moveTo>
                  <a:lnTo>
                    <a:pt x="423" y="324"/>
                  </a:lnTo>
                  <a:cubicBezTo>
                    <a:pt x="415" y="382"/>
                    <a:pt x="361" y="422"/>
                    <a:pt x="302" y="415"/>
                  </a:cubicBezTo>
                  <a:cubicBezTo>
                    <a:pt x="243" y="407"/>
                    <a:pt x="201" y="353"/>
                    <a:pt x="209" y="295"/>
                  </a:cubicBezTo>
                  <a:cubicBezTo>
                    <a:pt x="217" y="237"/>
                    <a:pt x="271" y="197"/>
                    <a:pt x="330" y="205"/>
                  </a:cubicBezTo>
                  <a:cubicBezTo>
                    <a:pt x="389" y="212"/>
                    <a:pt x="431" y="266"/>
                    <a:pt x="423" y="324"/>
                  </a:cubicBezTo>
                  <a:close/>
                  <a:moveTo>
                    <a:pt x="604" y="310"/>
                  </a:moveTo>
                  <a:lnTo>
                    <a:pt x="604" y="310"/>
                  </a:lnTo>
                  <a:cubicBezTo>
                    <a:pt x="580" y="302"/>
                    <a:pt x="560" y="285"/>
                    <a:pt x="550" y="261"/>
                  </a:cubicBezTo>
                  <a:cubicBezTo>
                    <a:pt x="537" y="230"/>
                    <a:pt x="543" y="196"/>
                    <a:pt x="562" y="171"/>
                  </a:cubicBezTo>
                  <a:lnTo>
                    <a:pt x="563" y="170"/>
                  </a:lnTo>
                  <a:lnTo>
                    <a:pt x="586" y="147"/>
                  </a:lnTo>
                  <a:lnTo>
                    <a:pt x="547" y="96"/>
                  </a:lnTo>
                  <a:lnTo>
                    <a:pt x="518" y="111"/>
                  </a:lnTo>
                  <a:lnTo>
                    <a:pt x="516" y="112"/>
                  </a:lnTo>
                  <a:cubicBezTo>
                    <a:pt x="470" y="131"/>
                    <a:pt x="417" y="109"/>
                    <a:pt x="398" y="64"/>
                  </a:cubicBezTo>
                  <a:cubicBezTo>
                    <a:pt x="394" y="55"/>
                    <a:pt x="391" y="45"/>
                    <a:pt x="390" y="35"/>
                  </a:cubicBezTo>
                  <a:lnTo>
                    <a:pt x="391" y="34"/>
                  </a:lnTo>
                  <a:lnTo>
                    <a:pt x="390" y="7"/>
                  </a:lnTo>
                  <a:lnTo>
                    <a:pt x="326" y="0"/>
                  </a:lnTo>
                  <a:lnTo>
                    <a:pt x="316" y="30"/>
                  </a:lnTo>
                  <a:lnTo>
                    <a:pt x="316" y="30"/>
                  </a:lnTo>
                  <a:cubicBezTo>
                    <a:pt x="307" y="52"/>
                    <a:pt x="290" y="70"/>
                    <a:pt x="266" y="80"/>
                  </a:cubicBezTo>
                  <a:cubicBezTo>
                    <a:pt x="232" y="94"/>
                    <a:pt x="194" y="86"/>
                    <a:pt x="169" y="62"/>
                  </a:cubicBezTo>
                  <a:lnTo>
                    <a:pt x="167" y="60"/>
                  </a:lnTo>
                  <a:lnTo>
                    <a:pt x="150" y="45"/>
                  </a:lnTo>
                  <a:lnTo>
                    <a:pt x="99" y="83"/>
                  </a:lnTo>
                  <a:lnTo>
                    <a:pt x="114" y="111"/>
                  </a:lnTo>
                  <a:lnTo>
                    <a:pt x="115" y="114"/>
                  </a:lnTo>
                  <a:cubicBezTo>
                    <a:pt x="134" y="159"/>
                    <a:pt x="113" y="211"/>
                    <a:pt x="66" y="230"/>
                  </a:cubicBezTo>
                  <a:cubicBezTo>
                    <a:pt x="54" y="235"/>
                    <a:pt x="43" y="236"/>
                    <a:pt x="29" y="237"/>
                  </a:cubicBezTo>
                  <a:lnTo>
                    <a:pt x="8" y="237"/>
                  </a:lnTo>
                  <a:lnTo>
                    <a:pt x="0" y="300"/>
                  </a:lnTo>
                  <a:lnTo>
                    <a:pt x="26" y="308"/>
                  </a:lnTo>
                  <a:cubicBezTo>
                    <a:pt x="51" y="316"/>
                    <a:pt x="71" y="334"/>
                    <a:pt x="82" y="359"/>
                  </a:cubicBezTo>
                  <a:cubicBezTo>
                    <a:pt x="96" y="392"/>
                    <a:pt x="89" y="428"/>
                    <a:pt x="66" y="453"/>
                  </a:cubicBezTo>
                  <a:lnTo>
                    <a:pt x="46" y="472"/>
                  </a:lnTo>
                  <a:lnTo>
                    <a:pt x="86" y="523"/>
                  </a:lnTo>
                  <a:lnTo>
                    <a:pt x="108" y="511"/>
                  </a:lnTo>
                  <a:lnTo>
                    <a:pt x="109" y="510"/>
                  </a:lnTo>
                  <a:cubicBezTo>
                    <a:pt x="114" y="508"/>
                    <a:pt x="112" y="509"/>
                    <a:pt x="117" y="507"/>
                  </a:cubicBezTo>
                  <a:cubicBezTo>
                    <a:pt x="163" y="488"/>
                    <a:pt x="216" y="509"/>
                    <a:pt x="235" y="555"/>
                  </a:cubicBezTo>
                  <a:cubicBezTo>
                    <a:pt x="240" y="566"/>
                    <a:pt x="242" y="577"/>
                    <a:pt x="242" y="588"/>
                  </a:cubicBezTo>
                  <a:lnTo>
                    <a:pt x="242" y="588"/>
                  </a:lnTo>
                  <a:lnTo>
                    <a:pt x="243" y="612"/>
                  </a:lnTo>
                  <a:lnTo>
                    <a:pt x="307" y="621"/>
                  </a:lnTo>
                  <a:lnTo>
                    <a:pt x="315" y="596"/>
                  </a:lnTo>
                  <a:cubicBezTo>
                    <a:pt x="322" y="572"/>
                    <a:pt x="340" y="550"/>
                    <a:pt x="366" y="540"/>
                  </a:cubicBezTo>
                  <a:cubicBezTo>
                    <a:pt x="399" y="526"/>
                    <a:pt x="435" y="533"/>
                    <a:pt x="461" y="554"/>
                  </a:cubicBezTo>
                  <a:lnTo>
                    <a:pt x="482" y="574"/>
                  </a:lnTo>
                  <a:lnTo>
                    <a:pt x="533" y="536"/>
                  </a:lnTo>
                  <a:lnTo>
                    <a:pt x="518" y="507"/>
                  </a:lnTo>
                  <a:lnTo>
                    <a:pt x="517" y="506"/>
                  </a:lnTo>
                  <a:cubicBezTo>
                    <a:pt x="498" y="460"/>
                    <a:pt x="520" y="408"/>
                    <a:pt x="566" y="389"/>
                  </a:cubicBezTo>
                  <a:cubicBezTo>
                    <a:pt x="576" y="385"/>
                    <a:pt x="587" y="383"/>
                    <a:pt x="598" y="383"/>
                  </a:cubicBezTo>
                  <a:lnTo>
                    <a:pt x="624" y="382"/>
                  </a:lnTo>
                  <a:lnTo>
                    <a:pt x="633" y="319"/>
                  </a:lnTo>
                  <a:lnTo>
                    <a:pt x="604" y="31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5" name="Freeform 33"/>
            <p:cNvSpPr>
              <a:spLocks noChangeAspect="1" noEditPoints="1"/>
            </p:cNvSpPr>
            <p:nvPr/>
          </p:nvSpPr>
          <p:spPr bwMode="auto">
            <a:xfrm>
              <a:off x="2185477" y="5825960"/>
              <a:ext cx="172460" cy="174267"/>
            </a:xfrm>
            <a:custGeom>
              <a:avLst/>
              <a:gdLst>
                <a:gd name="T0" fmla="*/ 423 w 633"/>
                <a:gd name="T1" fmla="*/ 324 h 621"/>
                <a:gd name="T2" fmla="*/ 423 w 633"/>
                <a:gd name="T3" fmla="*/ 324 h 621"/>
                <a:gd name="T4" fmla="*/ 302 w 633"/>
                <a:gd name="T5" fmla="*/ 415 h 621"/>
                <a:gd name="T6" fmla="*/ 209 w 633"/>
                <a:gd name="T7" fmla="*/ 295 h 621"/>
                <a:gd name="T8" fmla="*/ 330 w 633"/>
                <a:gd name="T9" fmla="*/ 205 h 621"/>
                <a:gd name="T10" fmla="*/ 423 w 633"/>
                <a:gd name="T11" fmla="*/ 324 h 621"/>
                <a:gd name="T12" fmla="*/ 604 w 633"/>
                <a:gd name="T13" fmla="*/ 310 h 621"/>
                <a:gd name="T14" fmla="*/ 604 w 633"/>
                <a:gd name="T15" fmla="*/ 310 h 621"/>
                <a:gd name="T16" fmla="*/ 550 w 633"/>
                <a:gd name="T17" fmla="*/ 261 h 621"/>
                <a:gd name="T18" fmla="*/ 562 w 633"/>
                <a:gd name="T19" fmla="*/ 171 h 621"/>
                <a:gd name="T20" fmla="*/ 563 w 633"/>
                <a:gd name="T21" fmla="*/ 170 h 621"/>
                <a:gd name="T22" fmla="*/ 586 w 633"/>
                <a:gd name="T23" fmla="*/ 147 h 621"/>
                <a:gd name="T24" fmla="*/ 547 w 633"/>
                <a:gd name="T25" fmla="*/ 96 h 621"/>
                <a:gd name="T26" fmla="*/ 518 w 633"/>
                <a:gd name="T27" fmla="*/ 111 h 621"/>
                <a:gd name="T28" fmla="*/ 516 w 633"/>
                <a:gd name="T29" fmla="*/ 112 h 621"/>
                <a:gd name="T30" fmla="*/ 398 w 633"/>
                <a:gd name="T31" fmla="*/ 64 h 621"/>
                <a:gd name="T32" fmla="*/ 390 w 633"/>
                <a:gd name="T33" fmla="*/ 35 h 621"/>
                <a:gd name="T34" fmla="*/ 391 w 633"/>
                <a:gd name="T35" fmla="*/ 34 h 621"/>
                <a:gd name="T36" fmla="*/ 390 w 633"/>
                <a:gd name="T37" fmla="*/ 7 h 621"/>
                <a:gd name="T38" fmla="*/ 326 w 633"/>
                <a:gd name="T39" fmla="*/ 0 h 621"/>
                <a:gd name="T40" fmla="*/ 316 w 633"/>
                <a:gd name="T41" fmla="*/ 30 h 621"/>
                <a:gd name="T42" fmla="*/ 316 w 633"/>
                <a:gd name="T43" fmla="*/ 30 h 621"/>
                <a:gd name="T44" fmla="*/ 266 w 633"/>
                <a:gd name="T45" fmla="*/ 80 h 621"/>
                <a:gd name="T46" fmla="*/ 169 w 633"/>
                <a:gd name="T47" fmla="*/ 62 h 621"/>
                <a:gd name="T48" fmla="*/ 167 w 633"/>
                <a:gd name="T49" fmla="*/ 60 h 621"/>
                <a:gd name="T50" fmla="*/ 150 w 633"/>
                <a:gd name="T51" fmla="*/ 45 h 621"/>
                <a:gd name="T52" fmla="*/ 99 w 633"/>
                <a:gd name="T53" fmla="*/ 83 h 621"/>
                <a:gd name="T54" fmla="*/ 114 w 633"/>
                <a:gd name="T55" fmla="*/ 111 h 621"/>
                <a:gd name="T56" fmla="*/ 115 w 633"/>
                <a:gd name="T57" fmla="*/ 114 h 621"/>
                <a:gd name="T58" fmla="*/ 66 w 633"/>
                <a:gd name="T59" fmla="*/ 230 h 621"/>
                <a:gd name="T60" fmla="*/ 29 w 633"/>
                <a:gd name="T61" fmla="*/ 237 h 621"/>
                <a:gd name="T62" fmla="*/ 8 w 633"/>
                <a:gd name="T63" fmla="*/ 237 h 621"/>
                <a:gd name="T64" fmla="*/ 0 w 633"/>
                <a:gd name="T65" fmla="*/ 300 h 621"/>
                <a:gd name="T66" fmla="*/ 26 w 633"/>
                <a:gd name="T67" fmla="*/ 308 h 621"/>
                <a:gd name="T68" fmla="*/ 82 w 633"/>
                <a:gd name="T69" fmla="*/ 359 h 621"/>
                <a:gd name="T70" fmla="*/ 66 w 633"/>
                <a:gd name="T71" fmla="*/ 453 h 621"/>
                <a:gd name="T72" fmla="*/ 46 w 633"/>
                <a:gd name="T73" fmla="*/ 472 h 621"/>
                <a:gd name="T74" fmla="*/ 86 w 633"/>
                <a:gd name="T75" fmla="*/ 523 h 621"/>
                <a:gd name="T76" fmla="*/ 108 w 633"/>
                <a:gd name="T77" fmla="*/ 511 h 621"/>
                <a:gd name="T78" fmla="*/ 109 w 633"/>
                <a:gd name="T79" fmla="*/ 510 h 621"/>
                <a:gd name="T80" fmla="*/ 117 w 633"/>
                <a:gd name="T81" fmla="*/ 507 h 621"/>
                <a:gd name="T82" fmla="*/ 235 w 633"/>
                <a:gd name="T83" fmla="*/ 555 h 621"/>
                <a:gd name="T84" fmla="*/ 242 w 633"/>
                <a:gd name="T85" fmla="*/ 588 h 621"/>
                <a:gd name="T86" fmla="*/ 242 w 633"/>
                <a:gd name="T87" fmla="*/ 588 h 621"/>
                <a:gd name="T88" fmla="*/ 243 w 633"/>
                <a:gd name="T89" fmla="*/ 612 h 621"/>
                <a:gd name="T90" fmla="*/ 307 w 633"/>
                <a:gd name="T91" fmla="*/ 621 h 621"/>
                <a:gd name="T92" fmla="*/ 315 w 633"/>
                <a:gd name="T93" fmla="*/ 596 h 621"/>
                <a:gd name="T94" fmla="*/ 366 w 633"/>
                <a:gd name="T95" fmla="*/ 540 h 621"/>
                <a:gd name="T96" fmla="*/ 461 w 633"/>
                <a:gd name="T97" fmla="*/ 554 h 621"/>
                <a:gd name="T98" fmla="*/ 482 w 633"/>
                <a:gd name="T99" fmla="*/ 574 h 621"/>
                <a:gd name="T100" fmla="*/ 533 w 633"/>
                <a:gd name="T101" fmla="*/ 536 h 621"/>
                <a:gd name="T102" fmla="*/ 518 w 633"/>
                <a:gd name="T103" fmla="*/ 507 h 621"/>
                <a:gd name="T104" fmla="*/ 517 w 633"/>
                <a:gd name="T105" fmla="*/ 506 h 621"/>
                <a:gd name="T106" fmla="*/ 566 w 633"/>
                <a:gd name="T107" fmla="*/ 389 h 621"/>
                <a:gd name="T108" fmla="*/ 598 w 633"/>
                <a:gd name="T109" fmla="*/ 383 h 621"/>
                <a:gd name="T110" fmla="*/ 624 w 633"/>
                <a:gd name="T111" fmla="*/ 382 h 621"/>
                <a:gd name="T112" fmla="*/ 633 w 633"/>
                <a:gd name="T113" fmla="*/ 319 h 621"/>
                <a:gd name="T114" fmla="*/ 604 w 633"/>
                <a:gd name="T115" fmla="*/ 310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33" h="621">
                  <a:moveTo>
                    <a:pt x="423" y="324"/>
                  </a:moveTo>
                  <a:lnTo>
                    <a:pt x="423" y="324"/>
                  </a:lnTo>
                  <a:cubicBezTo>
                    <a:pt x="415" y="382"/>
                    <a:pt x="361" y="422"/>
                    <a:pt x="302" y="415"/>
                  </a:cubicBezTo>
                  <a:cubicBezTo>
                    <a:pt x="243" y="407"/>
                    <a:pt x="201" y="353"/>
                    <a:pt x="209" y="295"/>
                  </a:cubicBezTo>
                  <a:cubicBezTo>
                    <a:pt x="217" y="237"/>
                    <a:pt x="271" y="197"/>
                    <a:pt x="330" y="205"/>
                  </a:cubicBezTo>
                  <a:cubicBezTo>
                    <a:pt x="389" y="212"/>
                    <a:pt x="431" y="266"/>
                    <a:pt x="423" y="324"/>
                  </a:cubicBezTo>
                  <a:close/>
                  <a:moveTo>
                    <a:pt x="604" y="310"/>
                  </a:moveTo>
                  <a:lnTo>
                    <a:pt x="604" y="310"/>
                  </a:lnTo>
                  <a:cubicBezTo>
                    <a:pt x="580" y="302"/>
                    <a:pt x="560" y="285"/>
                    <a:pt x="550" y="261"/>
                  </a:cubicBezTo>
                  <a:cubicBezTo>
                    <a:pt x="537" y="230"/>
                    <a:pt x="543" y="196"/>
                    <a:pt x="562" y="171"/>
                  </a:cubicBezTo>
                  <a:lnTo>
                    <a:pt x="563" y="170"/>
                  </a:lnTo>
                  <a:lnTo>
                    <a:pt x="586" y="147"/>
                  </a:lnTo>
                  <a:lnTo>
                    <a:pt x="547" y="96"/>
                  </a:lnTo>
                  <a:lnTo>
                    <a:pt x="518" y="111"/>
                  </a:lnTo>
                  <a:lnTo>
                    <a:pt x="516" y="112"/>
                  </a:lnTo>
                  <a:cubicBezTo>
                    <a:pt x="470" y="131"/>
                    <a:pt x="417" y="109"/>
                    <a:pt x="398" y="64"/>
                  </a:cubicBezTo>
                  <a:cubicBezTo>
                    <a:pt x="394" y="55"/>
                    <a:pt x="391" y="45"/>
                    <a:pt x="390" y="35"/>
                  </a:cubicBezTo>
                  <a:lnTo>
                    <a:pt x="391" y="34"/>
                  </a:lnTo>
                  <a:lnTo>
                    <a:pt x="390" y="7"/>
                  </a:lnTo>
                  <a:lnTo>
                    <a:pt x="326" y="0"/>
                  </a:lnTo>
                  <a:lnTo>
                    <a:pt x="316" y="30"/>
                  </a:lnTo>
                  <a:lnTo>
                    <a:pt x="316" y="30"/>
                  </a:lnTo>
                  <a:cubicBezTo>
                    <a:pt x="307" y="52"/>
                    <a:pt x="290" y="70"/>
                    <a:pt x="266" y="80"/>
                  </a:cubicBezTo>
                  <a:cubicBezTo>
                    <a:pt x="232" y="94"/>
                    <a:pt x="194" y="86"/>
                    <a:pt x="169" y="62"/>
                  </a:cubicBezTo>
                  <a:lnTo>
                    <a:pt x="167" y="60"/>
                  </a:lnTo>
                  <a:lnTo>
                    <a:pt x="150" y="45"/>
                  </a:lnTo>
                  <a:lnTo>
                    <a:pt x="99" y="83"/>
                  </a:lnTo>
                  <a:lnTo>
                    <a:pt x="114" y="111"/>
                  </a:lnTo>
                  <a:lnTo>
                    <a:pt x="115" y="114"/>
                  </a:lnTo>
                  <a:cubicBezTo>
                    <a:pt x="134" y="159"/>
                    <a:pt x="113" y="211"/>
                    <a:pt x="66" y="230"/>
                  </a:cubicBezTo>
                  <a:cubicBezTo>
                    <a:pt x="54" y="235"/>
                    <a:pt x="43" y="236"/>
                    <a:pt x="29" y="237"/>
                  </a:cubicBezTo>
                  <a:lnTo>
                    <a:pt x="8" y="237"/>
                  </a:lnTo>
                  <a:lnTo>
                    <a:pt x="0" y="300"/>
                  </a:lnTo>
                  <a:lnTo>
                    <a:pt x="26" y="308"/>
                  </a:lnTo>
                  <a:cubicBezTo>
                    <a:pt x="51" y="316"/>
                    <a:pt x="71" y="334"/>
                    <a:pt x="82" y="359"/>
                  </a:cubicBezTo>
                  <a:cubicBezTo>
                    <a:pt x="96" y="392"/>
                    <a:pt x="89" y="428"/>
                    <a:pt x="66" y="453"/>
                  </a:cubicBezTo>
                  <a:lnTo>
                    <a:pt x="46" y="472"/>
                  </a:lnTo>
                  <a:lnTo>
                    <a:pt x="86" y="523"/>
                  </a:lnTo>
                  <a:lnTo>
                    <a:pt x="108" y="511"/>
                  </a:lnTo>
                  <a:lnTo>
                    <a:pt x="109" y="510"/>
                  </a:lnTo>
                  <a:cubicBezTo>
                    <a:pt x="114" y="508"/>
                    <a:pt x="112" y="509"/>
                    <a:pt x="117" y="507"/>
                  </a:cubicBezTo>
                  <a:cubicBezTo>
                    <a:pt x="163" y="488"/>
                    <a:pt x="216" y="509"/>
                    <a:pt x="235" y="555"/>
                  </a:cubicBezTo>
                  <a:cubicBezTo>
                    <a:pt x="240" y="566"/>
                    <a:pt x="242" y="577"/>
                    <a:pt x="242" y="588"/>
                  </a:cubicBezTo>
                  <a:lnTo>
                    <a:pt x="242" y="588"/>
                  </a:lnTo>
                  <a:lnTo>
                    <a:pt x="243" y="612"/>
                  </a:lnTo>
                  <a:lnTo>
                    <a:pt x="307" y="621"/>
                  </a:lnTo>
                  <a:lnTo>
                    <a:pt x="315" y="596"/>
                  </a:lnTo>
                  <a:cubicBezTo>
                    <a:pt x="322" y="572"/>
                    <a:pt x="340" y="550"/>
                    <a:pt x="366" y="540"/>
                  </a:cubicBezTo>
                  <a:cubicBezTo>
                    <a:pt x="399" y="526"/>
                    <a:pt x="435" y="533"/>
                    <a:pt x="461" y="554"/>
                  </a:cubicBezTo>
                  <a:lnTo>
                    <a:pt x="482" y="574"/>
                  </a:lnTo>
                  <a:lnTo>
                    <a:pt x="533" y="536"/>
                  </a:lnTo>
                  <a:lnTo>
                    <a:pt x="518" y="507"/>
                  </a:lnTo>
                  <a:lnTo>
                    <a:pt x="517" y="506"/>
                  </a:lnTo>
                  <a:cubicBezTo>
                    <a:pt x="498" y="460"/>
                    <a:pt x="520" y="408"/>
                    <a:pt x="566" y="389"/>
                  </a:cubicBezTo>
                  <a:cubicBezTo>
                    <a:pt x="576" y="385"/>
                    <a:pt x="587" y="383"/>
                    <a:pt x="598" y="383"/>
                  </a:cubicBezTo>
                  <a:lnTo>
                    <a:pt x="624" y="382"/>
                  </a:lnTo>
                  <a:lnTo>
                    <a:pt x="633" y="319"/>
                  </a:lnTo>
                  <a:lnTo>
                    <a:pt x="604" y="31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dirty="0">
                <a:solidFill>
                  <a:prstClr val="black"/>
                </a:solidFill>
              </a:endParaRPr>
            </a:p>
          </p:txBody>
        </p:sp>
      </p:grpSp>
      <p:sp>
        <p:nvSpPr>
          <p:cNvPr id="36" name="Freeform 5"/>
          <p:cNvSpPr>
            <a:spLocks noChangeAspect="1"/>
          </p:cNvSpPr>
          <p:nvPr/>
        </p:nvSpPr>
        <p:spPr bwMode="auto">
          <a:xfrm>
            <a:off x="4290633" y="2362839"/>
            <a:ext cx="334219" cy="265236"/>
          </a:xfrm>
          <a:custGeom>
            <a:avLst/>
            <a:gdLst>
              <a:gd name="T0" fmla="*/ 120 w 134"/>
              <a:gd name="T1" fmla="*/ 12 h 106"/>
              <a:gd name="T2" fmla="*/ 76 w 134"/>
              <a:gd name="T3" fmla="*/ 12 h 106"/>
              <a:gd name="T4" fmla="*/ 67 w 134"/>
              <a:gd name="T5" fmla="*/ 19 h 106"/>
              <a:gd name="T6" fmla="*/ 59 w 134"/>
              <a:gd name="T7" fmla="*/ 12 h 106"/>
              <a:gd name="T8" fmla="*/ 14 w 134"/>
              <a:gd name="T9" fmla="*/ 12 h 106"/>
              <a:gd name="T10" fmla="*/ 14 w 134"/>
              <a:gd name="T11" fmla="*/ 58 h 106"/>
              <a:gd name="T12" fmla="*/ 67 w 134"/>
              <a:gd name="T13" fmla="*/ 106 h 106"/>
              <a:gd name="T14" fmla="*/ 120 w 134"/>
              <a:gd name="T15" fmla="*/ 58 h 106"/>
              <a:gd name="T16" fmla="*/ 120 w 134"/>
              <a:gd name="T17" fmla="*/ 12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4" h="106">
                <a:moveTo>
                  <a:pt x="120" y="12"/>
                </a:moveTo>
                <a:cubicBezTo>
                  <a:pt x="108" y="0"/>
                  <a:pt x="88" y="0"/>
                  <a:pt x="76" y="12"/>
                </a:cubicBezTo>
                <a:cubicBezTo>
                  <a:pt x="67" y="19"/>
                  <a:pt x="67" y="19"/>
                  <a:pt x="67" y="19"/>
                </a:cubicBezTo>
                <a:cubicBezTo>
                  <a:pt x="59" y="12"/>
                  <a:pt x="59" y="12"/>
                  <a:pt x="59" y="12"/>
                </a:cubicBezTo>
                <a:cubicBezTo>
                  <a:pt x="46" y="0"/>
                  <a:pt x="26" y="0"/>
                  <a:pt x="14" y="12"/>
                </a:cubicBezTo>
                <a:cubicBezTo>
                  <a:pt x="0" y="24"/>
                  <a:pt x="0" y="45"/>
                  <a:pt x="14" y="58"/>
                </a:cubicBezTo>
                <a:cubicBezTo>
                  <a:pt x="67" y="106"/>
                  <a:pt x="67" y="106"/>
                  <a:pt x="67" y="106"/>
                </a:cubicBezTo>
                <a:cubicBezTo>
                  <a:pt x="120" y="58"/>
                  <a:pt x="120" y="58"/>
                  <a:pt x="120" y="58"/>
                </a:cubicBezTo>
                <a:cubicBezTo>
                  <a:pt x="134" y="45"/>
                  <a:pt x="134" y="24"/>
                  <a:pt x="120" y="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7" name="Freeform 7"/>
          <p:cNvSpPr>
            <a:spLocks noChangeAspect="1" noEditPoints="1"/>
          </p:cNvSpPr>
          <p:nvPr/>
        </p:nvSpPr>
        <p:spPr bwMode="auto">
          <a:xfrm>
            <a:off x="4306378" y="5749783"/>
            <a:ext cx="316069" cy="329547"/>
          </a:xfrm>
          <a:custGeom>
            <a:avLst/>
            <a:gdLst>
              <a:gd name="T0" fmla="*/ 2675 w 3750"/>
              <a:gd name="T1" fmla="*/ 2455 h 3910"/>
              <a:gd name="T2" fmla="*/ 3335 w 3750"/>
              <a:gd name="T3" fmla="*/ 3467 h 3910"/>
              <a:gd name="T4" fmla="*/ 3325 w 3750"/>
              <a:gd name="T5" fmla="*/ 3488 h 3910"/>
              <a:gd name="T6" fmla="*/ 3307 w 3750"/>
              <a:gd name="T7" fmla="*/ 3495 h 3910"/>
              <a:gd name="T8" fmla="*/ 433 w 3750"/>
              <a:gd name="T9" fmla="*/ 3493 h 3910"/>
              <a:gd name="T10" fmla="*/ 418 w 3750"/>
              <a:gd name="T11" fmla="*/ 3480 h 3910"/>
              <a:gd name="T12" fmla="*/ 417 w 3750"/>
              <a:gd name="T13" fmla="*/ 3456 h 3910"/>
              <a:gd name="T14" fmla="*/ 1536 w 3750"/>
              <a:gd name="T15" fmla="*/ 337 h 3910"/>
              <a:gd name="T16" fmla="*/ 297 w 3750"/>
              <a:gd name="T17" fmla="*/ 3384 h 3910"/>
              <a:gd name="T18" fmla="*/ 278 w 3750"/>
              <a:gd name="T19" fmla="*/ 3439 h 3910"/>
              <a:gd name="T20" fmla="*/ 278 w 3750"/>
              <a:gd name="T21" fmla="*/ 3496 h 3910"/>
              <a:gd name="T22" fmla="*/ 298 w 3750"/>
              <a:gd name="T23" fmla="*/ 3549 h 3910"/>
              <a:gd name="T24" fmla="*/ 336 w 3750"/>
              <a:gd name="T25" fmla="*/ 3594 h 3910"/>
              <a:gd name="T26" fmla="*/ 386 w 3750"/>
              <a:gd name="T27" fmla="*/ 3623 h 3910"/>
              <a:gd name="T28" fmla="*/ 443 w 3750"/>
              <a:gd name="T29" fmla="*/ 3634 h 3910"/>
              <a:gd name="T30" fmla="*/ 3336 w 3750"/>
              <a:gd name="T31" fmla="*/ 3630 h 3910"/>
              <a:gd name="T32" fmla="*/ 3390 w 3750"/>
              <a:gd name="T33" fmla="*/ 3611 h 3910"/>
              <a:gd name="T34" fmla="*/ 3435 w 3750"/>
              <a:gd name="T35" fmla="*/ 3574 h 3910"/>
              <a:gd name="T36" fmla="*/ 3463 w 3750"/>
              <a:gd name="T37" fmla="*/ 3523 h 3910"/>
              <a:gd name="T38" fmla="*/ 3474 w 3750"/>
              <a:gd name="T39" fmla="*/ 3467 h 3910"/>
              <a:gd name="T40" fmla="*/ 3465 w 3750"/>
              <a:gd name="T41" fmla="*/ 3410 h 3910"/>
              <a:gd name="T42" fmla="*/ 2214 w 3750"/>
              <a:gd name="T43" fmla="*/ 1400 h 3910"/>
              <a:gd name="T44" fmla="*/ 1536 w 3750"/>
              <a:gd name="T45" fmla="*/ 337 h 3910"/>
              <a:gd name="T46" fmla="*/ 2662 w 3750"/>
              <a:gd name="T47" fmla="*/ 0 h 3910"/>
              <a:gd name="T48" fmla="*/ 2490 w 3750"/>
              <a:gd name="T49" fmla="*/ 276 h 3910"/>
              <a:gd name="T50" fmla="*/ 3691 w 3750"/>
              <a:gd name="T51" fmla="*/ 3244 h 3910"/>
              <a:gd name="T52" fmla="*/ 3732 w 3750"/>
              <a:gd name="T53" fmla="*/ 3339 h 3910"/>
              <a:gd name="T54" fmla="*/ 3750 w 3750"/>
              <a:gd name="T55" fmla="*/ 3440 h 3910"/>
              <a:gd name="T56" fmla="*/ 3744 w 3750"/>
              <a:gd name="T57" fmla="*/ 3542 h 3910"/>
              <a:gd name="T58" fmla="*/ 3715 w 3750"/>
              <a:gd name="T59" fmla="*/ 3641 h 3910"/>
              <a:gd name="T60" fmla="*/ 3663 w 3750"/>
              <a:gd name="T61" fmla="*/ 3732 h 3910"/>
              <a:gd name="T62" fmla="*/ 3592 w 3750"/>
              <a:gd name="T63" fmla="*/ 3807 h 3910"/>
              <a:gd name="T64" fmla="*/ 3506 w 3750"/>
              <a:gd name="T65" fmla="*/ 3863 h 3910"/>
              <a:gd name="T66" fmla="*/ 3410 w 3750"/>
              <a:gd name="T67" fmla="*/ 3898 h 3910"/>
              <a:gd name="T68" fmla="*/ 3307 w 3750"/>
              <a:gd name="T69" fmla="*/ 3910 h 3910"/>
              <a:gd name="T70" fmla="*/ 391 w 3750"/>
              <a:gd name="T71" fmla="*/ 3906 h 3910"/>
              <a:gd name="T72" fmla="*/ 291 w 3750"/>
              <a:gd name="T73" fmla="*/ 3883 h 3910"/>
              <a:gd name="T74" fmla="*/ 200 w 3750"/>
              <a:gd name="T75" fmla="*/ 3836 h 3910"/>
              <a:gd name="T76" fmla="*/ 120 w 3750"/>
              <a:gd name="T77" fmla="*/ 3771 h 3910"/>
              <a:gd name="T78" fmla="*/ 58 w 3750"/>
              <a:gd name="T79" fmla="*/ 3688 h 3910"/>
              <a:gd name="T80" fmla="*/ 17 w 3750"/>
              <a:gd name="T81" fmla="*/ 3592 h 3910"/>
              <a:gd name="T82" fmla="*/ 0 w 3750"/>
              <a:gd name="T83" fmla="*/ 3491 h 3910"/>
              <a:gd name="T84" fmla="*/ 6 w 3750"/>
              <a:gd name="T85" fmla="*/ 3389 h 3910"/>
              <a:gd name="T86" fmla="*/ 35 w 3750"/>
              <a:gd name="T87" fmla="*/ 3291 h 3910"/>
              <a:gd name="T88" fmla="*/ 61 w 3750"/>
              <a:gd name="T89" fmla="*/ 3240 h 3910"/>
              <a:gd name="T90" fmla="*/ 1258 w 3750"/>
              <a:gd name="T91" fmla="*/ 276 h 3910"/>
              <a:gd name="T92" fmla="*/ 1087 w 3750"/>
              <a:gd name="T93" fmla="*/ 0 h 39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3750" h="3910">
                <a:moveTo>
                  <a:pt x="1074" y="2455"/>
                </a:moveTo>
                <a:lnTo>
                  <a:pt x="2675" y="2455"/>
                </a:lnTo>
                <a:lnTo>
                  <a:pt x="3333" y="3454"/>
                </a:lnTo>
                <a:lnTo>
                  <a:pt x="3335" y="3467"/>
                </a:lnTo>
                <a:lnTo>
                  <a:pt x="3332" y="3480"/>
                </a:lnTo>
                <a:lnTo>
                  <a:pt x="3325" y="3488"/>
                </a:lnTo>
                <a:lnTo>
                  <a:pt x="3316" y="3493"/>
                </a:lnTo>
                <a:lnTo>
                  <a:pt x="3307" y="3495"/>
                </a:lnTo>
                <a:lnTo>
                  <a:pt x="443" y="3495"/>
                </a:lnTo>
                <a:lnTo>
                  <a:pt x="433" y="3493"/>
                </a:lnTo>
                <a:lnTo>
                  <a:pt x="425" y="3488"/>
                </a:lnTo>
                <a:lnTo>
                  <a:pt x="418" y="3480"/>
                </a:lnTo>
                <a:lnTo>
                  <a:pt x="414" y="3467"/>
                </a:lnTo>
                <a:lnTo>
                  <a:pt x="417" y="3456"/>
                </a:lnTo>
                <a:lnTo>
                  <a:pt x="1074" y="2455"/>
                </a:lnTo>
                <a:close/>
                <a:moveTo>
                  <a:pt x="1536" y="337"/>
                </a:moveTo>
                <a:lnTo>
                  <a:pt x="1536" y="1400"/>
                </a:lnTo>
                <a:lnTo>
                  <a:pt x="297" y="3384"/>
                </a:lnTo>
                <a:lnTo>
                  <a:pt x="285" y="3410"/>
                </a:lnTo>
                <a:lnTo>
                  <a:pt x="278" y="3439"/>
                </a:lnTo>
                <a:lnTo>
                  <a:pt x="276" y="3467"/>
                </a:lnTo>
                <a:lnTo>
                  <a:pt x="278" y="3496"/>
                </a:lnTo>
                <a:lnTo>
                  <a:pt x="286" y="3523"/>
                </a:lnTo>
                <a:lnTo>
                  <a:pt x="298" y="3549"/>
                </a:lnTo>
                <a:lnTo>
                  <a:pt x="315" y="3574"/>
                </a:lnTo>
                <a:lnTo>
                  <a:pt x="336" y="3594"/>
                </a:lnTo>
                <a:lnTo>
                  <a:pt x="360" y="3611"/>
                </a:lnTo>
                <a:lnTo>
                  <a:pt x="386" y="3623"/>
                </a:lnTo>
                <a:lnTo>
                  <a:pt x="413" y="3630"/>
                </a:lnTo>
                <a:lnTo>
                  <a:pt x="443" y="3634"/>
                </a:lnTo>
                <a:lnTo>
                  <a:pt x="3307" y="3634"/>
                </a:lnTo>
                <a:lnTo>
                  <a:pt x="3336" y="3630"/>
                </a:lnTo>
                <a:lnTo>
                  <a:pt x="3364" y="3623"/>
                </a:lnTo>
                <a:lnTo>
                  <a:pt x="3390" y="3611"/>
                </a:lnTo>
                <a:lnTo>
                  <a:pt x="3414" y="3594"/>
                </a:lnTo>
                <a:lnTo>
                  <a:pt x="3435" y="3574"/>
                </a:lnTo>
                <a:lnTo>
                  <a:pt x="3452" y="3549"/>
                </a:lnTo>
                <a:lnTo>
                  <a:pt x="3463" y="3523"/>
                </a:lnTo>
                <a:lnTo>
                  <a:pt x="3472" y="3496"/>
                </a:lnTo>
                <a:lnTo>
                  <a:pt x="3474" y="3467"/>
                </a:lnTo>
                <a:lnTo>
                  <a:pt x="3472" y="3439"/>
                </a:lnTo>
                <a:lnTo>
                  <a:pt x="3465" y="3410"/>
                </a:lnTo>
                <a:lnTo>
                  <a:pt x="3453" y="3384"/>
                </a:lnTo>
                <a:lnTo>
                  <a:pt x="2214" y="1400"/>
                </a:lnTo>
                <a:lnTo>
                  <a:pt x="2214" y="337"/>
                </a:lnTo>
                <a:lnTo>
                  <a:pt x="1536" y="337"/>
                </a:lnTo>
                <a:close/>
                <a:moveTo>
                  <a:pt x="1087" y="0"/>
                </a:moveTo>
                <a:lnTo>
                  <a:pt x="2662" y="0"/>
                </a:lnTo>
                <a:lnTo>
                  <a:pt x="2662" y="276"/>
                </a:lnTo>
                <a:lnTo>
                  <a:pt x="2490" y="276"/>
                </a:lnTo>
                <a:lnTo>
                  <a:pt x="2490" y="1321"/>
                </a:lnTo>
                <a:lnTo>
                  <a:pt x="3691" y="3244"/>
                </a:lnTo>
                <a:lnTo>
                  <a:pt x="3715" y="3291"/>
                </a:lnTo>
                <a:lnTo>
                  <a:pt x="3732" y="3339"/>
                </a:lnTo>
                <a:lnTo>
                  <a:pt x="3744" y="3389"/>
                </a:lnTo>
                <a:lnTo>
                  <a:pt x="3750" y="3440"/>
                </a:lnTo>
                <a:lnTo>
                  <a:pt x="3750" y="3491"/>
                </a:lnTo>
                <a:lnTo>
                  <a:pt x="3744" y="3542"/>
                </a:lnTo>
                <a:lnTo>
                  <a:pt x="3732" y="3592"/>
                </a:lnTo>
                <a:lnTo>
                  <a:pt x="3715" y="3641"/>
                </a:lnTo>
                <a:lnTo>
                  <a:pt x="3691" y="3688"/>
                </a:lnTo>
                <a:lnTo>
                  <a:pt x="3663" y="3732"/>
                </a:lnTo>
                <a:lnTo>
                  <a:pt x="3630" y="3771"/>
                </a:lnTo>
                <a:lnTo>
                  <a:pt x="3592" y="3807"/>
                </a:lnTo>
                <a:lnTo>
                  <a:pt x="3550" y="3836"/>
                </a:lnTo>
                <a:lnTo>
                  <a:pt x="3506" y="3863"/>
                </a:lnTo>
                <a:lnTo>
                  <a:pt x="3459" y="3883"/>
                </a:lnTo>
                <a:lnTo>
                  <a:pt x="3410" y="3898"/>
                </a:lnTo>
                <a:lnTo>
                  <a:pt x="3359" y="3906"/>
                </a:lnTo>
                <a:lnTo>
                  <a:pt x="3307" y="3910"/>
                </a:lnTo>
                <a:lnTo>
                  <a:pt x="443" y="3910"/>
                </a:lnTo>
                <a:lnTo>
                  <a:pt x="391" y="3906"/>
                </a:lnTo>
                <a:lnTo>
                  <a:pt x="340" y="3898"/>
                </a:lnTo>
                <a:lnTo>
                  <a:pt x="291" y="3883"/>
                </a:lnTo>
                <a:lnTo>
                  <a:pt x="243" y="3863"/>
                </a:lnTo>
                <a:lnTo>
                  <a:pt x="200" y="3836"/>
                </a:lnTo>
                <a:lnTo>
                  <a:pt x="158" y="3807"/>
                </a:lnTo>
                <a:lnTo>
                  <a:pt x="120" y="3771"/>
                </a:lnTo>
                <a:lnTo>
                  <a:pt x="87" y="3732"/>
                </a:lnTo>
                <a:lnTo>
                  <a:pt x="58" y="3688"/>
                </a:lnTo>
                <a:lnTo>
                  <a:pt x="35" y="3641"/>
                </a:lnTo>
                <a:lnTo>
                  <a:pt x="17" y="3592"/>
                </a:lnTo>
                <a:lnTo>
                  <a:pt x="6" y="3542"/>
                </a:lnTo>
                <a:lnTo>
                  <a:pt x="0" y="3491"/>
                </a:lnTo>
                <a:lnTo>
                  <a:pt x="0" y="3440"/>
                </a:lnTo>
                <a:lnTo>
                  <a:pt x="6" y="3389"/>
                </a:lnTo>
                <a:lnTo>
                  <a:pt x="17" y="3339"/>
                </a:lnTo>
                <a:lnTo>
                  <a:pt x="35" y="3291"/>
                </a:lnTo>
                <a:lnTo>
                  <a:pt x="58" y="3244"/>
                </a:lnTo>
                <a:lnTo>
                  <a:pt x="61" y="3240"/>
                </a:lnTo>
                <a:lnTo>
                  <a:pt x="1258" y="1321"/>
                </a:lnTo>
                <a:lnTo>
                  <a:pt x="1258" y="276"/>
                </a:lnTo>
                <a:lnTo>
                  <a:pt x="1087" y="276"/>
                </a:lnTo>
                <a:lnTo>
                  <a:pt x="1087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8" name="Freeform 10"/>
          <p:cNvSpPr>
            <a:spLocks noChangeAspect="1" noEditPoints="1"/>
          </p:cNvSpPr>
          <p:nvPr/>
        </p:nvSpPr>
        <p:spPr bwMode="auto">
          <a:xfrm>
            <a:off x="2187698" y="3139052"/>
            <a:ext cx="346315" cy="305766"/>
          </a:xfrm>
          <a:custGeom>
            <a:avLst/>
            <a:gdLst>
              <a:gd name="T0" fmla="*/ 23 w 148"/>
              <a:gd name="T1" fmla="*/ 42 h 131"/>
              <a:gd name="T2" fmla="*/ 43 w 148"/>
              <a:gd name="T3" fmla="*/ 50 h 131"/>
              <a:gd name="T4" fmla="*/ 46 w 148"/>
              <a:gd name="T5" fmla="*/ 49 h 131"/>
              <a:gd name="T6" fmla="*/ 57 w 148"/>
              <a:gd name="T7" fmla="*/ 39 h 131"/>
              <a:gd name="T8" fmla="*/ 57 w 148"/>
              <a:gd name="T9" fmla="*/ 37 h 131"/>
              <a:gd name="T10" fmla="*/ 52 w 148"/>
              <a:gd name="T11" fmla="*/ 30 h 131"/>
              <a:gd name="T12" fmla="*/ 81 w 148"/>
              <a:gd name="T13" fmla="*/ 0 h 131"/>
              <a:gd name="T14" fmla="*/ 59 w 148"/>
              <a:gd name="T15" fmla="*/ 0 h 131"/>
              <a:gd name="T16" fmla="*/ 31 w 148"/>
              <a:gd name="T17" fmla="*/ 14 h 131"/>
              <a:gd name="T18" fmla="*/ 20 w 148"/>
              <a:gd name="T19" fmla="*/ 23 h 131"/>
              <a:gd name="T20" fmla="*/ 16 w 148"/>
              <a:gd name="T21" fmla="*/ 33 h 131"/>
              <a:gd name="T22" fmla="*/ 7 w 148"/>
              <a:gd name="T23" fmla="*/ 36 h 131"/>
              <a:gd name="T24" fmla="*/ 1 w 148"/>
              <a:gd name="T25" fmla="*/ 41 h 131"/>
              <a:gd name="T26" fmla="*/ 1 w 148"/>
              <a:gd name="T27" fmla="*/ 44 h 131"/>
              <a:gd name="T28" fmla="*/ 11 w 148"/>
              <a:gd name="T29" fmla="*/ 55 h 131"/>
              <a:gd name="T30" fmla="*/ 15 w 148"/>
              <a:gd name="T31" fmla="*/ 56 h 131"/>
              <a:gd name="T32" fmla="*/ 20 w 148"/>
              <a:gd name="T33" fmla="*/ 51 h 131"/>
              <a:gd name="T34" fmla="*/ 23 w 148"/>
              <a:gd name="T35" fmla="*/ 42 h 131"/>
              <a:gd name="T36" fmla="*/ 65 w 148"/>
              <a:gd name="T37" fmla="*/ 46 h 131"/>
              <a:gd name="T38" fmla="*/ 62 w 148"/>
              <a:gd name="T39" fmla="*/ 46 h 131"/>
              <a:gd name="T40" fmla="*/ 52 w 148"/>
              <a:gd name="T41" fmla="*/ 55 h 131"/>
              <a:gd name="T42" fmla="*/ 51 w 148"/>
              <a:gd name="T43" fmla="*/ 58 h 131"/>
              <a:gd name="T44" fmla="*/ 113 w 148"/>
              <a:gd name="T45" fmla="*/ 128 h 131"/>
              <a:gd name="T46" fmla="*/ 118 w 148"/>
              <a:gd name="T47" fmla="*/ 128 h 131"/>
              <a:gd name="T48" fmla="*/ 125 w 148"/>
              <a:gd name="T49" fmla="*/ 122 h 131"/>
              <a:gd name="T50" fmla="*/ 126 w 148"/>
              <a:gd name="T51" fmla="*/ 117 h 131"/>
              <a:gd name="T52" fmla="*/ 65 w 148"/>
              <a:gd name="T53" fmla="*/ 46 h 131"/>
              <a:gd name="T54" fmla="*/ 147 w 148"/>
              <a:gd name="T55" fmla="*/ 17 h 131"/>
              <a:gd name="T56" fmla="*/ 143 w 148"/>
              <a:gd name="T57" fmla="*/ 15 h 131"/>
              <a:gd name="T58" fmla="*/ 136 w 148"/>
              <a:gd name="T59" fmla="*/ 26 h 131"/>
              <a:gd name="T60" fmla="*/ 122 w 148"/>
              <a:gd name="T61" fmla="*/ 29 h 131"/>
              <a:gd name="T62" fmla="*/ 118 w 148"/>
              <a:gd name="T63" fmla="*/ 16 h 131"/>
              <a:gd name="T64" fmla="*/ 124 w 148"/>
              <a:gd name="T65" fmla="*/ 5 h 131"/>
              <a:gd name="T66" fmla="*/ 122 w 148"/>
              <a:gd name="T67" fmla="*/ 2 h 131"/>
              <a:gd name="T68" fmla="*/ 101 w 148"/>
              <a:gd name="T69" fmla="*/ 19 h 131"/>
              <a:gd name="T70" fmla="*/ 95 w 148"/>
              <a:gd name="T71" fmla="*/ 44 h 131"/>
              <a:gd name="T72" fmla="*/ 85 w 148"/>
              <a:gd name="T73" fmla="*/ 55 h 131"/>
              <a:gd name="T74" fmla="*/ 95 w 148"/>
              <a:gd name="T75" fmla="*/ 66 h 131"/>
              <a:gd name="T76" fmla="*/ 107 w 148"/>
              <a:gd name="T77" fmla="*/ 55 h 131"/>
              <a:gd name="T78" fmla="*/ 122 w 148"/>
              <a:gd name="T79" fmla="*/ 50 h 131"/>
              <a:gd name="T80" fmla="*/ 144 w 148"/>
              <a:gd name="T81" fmla="*/ 41 h 131"/>
              <a:gd name="T82" fmla="*/ 147 w 148"/>
              <a:gd name="T83" fmla="*/ 17 h 131"/>
              <a:gd name="T84" fmla="*/ 20 w 148"/>
              <a:gd name="T85" fmla="*/ 117 h 131"/>
              <a:gd name="T86" fmla="*/ 20 w 148"/>
              <a:gd name="T87" fmla="*/ 123 h 131"/>
              <a:gd name="T88" fmla="*/ 27 w 148"/>
              <a:gd name="T89" fmla="*/ 130 h 131"/>
              <a:gd name="T90" fmla="*/ 33 w 148"/>
              <a:gd name="T91" fmla="*/ 129 h 131"/>
              <a:gd name="T92" fmla="*/ 69 w 148"/>
              <a:gd name="T93" fmla="*/ 94 h 131"/>
              <a:gd name="T94" fmla="*/ 58 w 148"/>
              <a:gd name="T95" fmla="*/ 81 h 131"/>
              <a:gd name="T96" fmla="*/ 20 w 148"/>
              <a:gd name="T97" fmla="*/ 117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48" h="131">
                <a:moveTo>
                  <a:pt x="23" y="42"/>
                </a:moveTo>
                <a:cubicBezTo>
                  <a:pt x="30" y="37"/>
                  <a:pt x="36" y="41"/>
                  <a:pt x="43" y="50"/>
                </a:cubicBezTo>
                <a:cubicBezTo>
                  <a:pt x="44" y="51"/>
                  <a:pt x="45" y="49"/>
                  <a:pt x="46" y="49"/>
                </a:cubicBezTo>
                <a:cubicBezTo>
                  <a:pt x="46" y="48"/>
                  <a:pt x="57" y="39"/>
                  <a:pt x="57" y="39"/>
                </a:cubicBezTo>
                <a:cubicBezTo>
                  <a:pt x="58" y="38"/>
                  <a:pt x="58" y="38"/>
                  <a:pt x="57" y="37"/>
                </a:cubicBezTo>
                <a:cubicBezTo>
                  <a:pt x="57" y="36"/>
                  <a:pt x="54" y="32"/>
                  <a:pt x="52" y="30"/>
                </a:cubicBezTo>
                <a:cubicBezTo>
                  <a:pt x="39" y="12"/>
                  <a:pt x="88" y="0"/>
                  <a:pt x="81" y="0"/>
                </a:cubicBezTo>
                <a:cubicBezTo>
                  <a:pt x="77" y="0"/>
                  <a:pt x="61" y="0"/>
                  <a:pt x="59" y="0"/>
                </a:cubicBezTo>
                <a:cubicBezTo>
                  <a:pt x="49" y="1"/>
                  <a:pt x="37" y="10"/>
                  <a:pt x="31" y="14"/>
                </a:cubicBezTo>
                <a:cubicBezTo>
                  <a:pt x="24" y="20"/>
                  <a:pt x="21" y="23"/>
                  <a:pt x="20" y="23"/>
                </a:cubicBezTo>
                <a:cubicBezTo>
                  <a:pt x="18" y="25"/>
                  <a:pt x="20" y="29"/>
                  <a:pt x="16" y="33"/>
                </a:cubicBezTo>
                <a:cubicBezTo>
                  <a:pt x="12" y="37"/>
                  <a:pt x="9" y="34"/>
                  <a:pt x="7" y="36"/>
                </a:cubicBezTo>
                <a:cubicBezTo>
                  <a:pt x="5" y="37"/>
                  <a:pt x="2" y="40"/>
                  <a:pt x="1" y="41"/>
                </a:cubicBezTo>
                <a:cubicBezTo>
                  <a:pt x="0" y="41"/>
                  <a:pt x="0" y="43"/>
                  <a:pt x="1" y="44"/>
                </a:cubicBezTo>
                <a:cubicBezTo>
                  <a:pt x="1" y="44"/>
                  <a:pt x="10" y="54"/>
                  <a:pt x="11" y="55"/>
                </a:cubicBezTo>
                <a:cubicBezTo>
                  <a:pt x="12" y="56"/>
                  <a:pt x="14" y="57"/>
                  <a:pt x="15" y="56"/>
                </a:cubicBezTo>
                <a:cubicBezTo>
                  <a:pt x="16" y="55"/>
                  <a:pt x="20" y="52"/>
                  <a:pt x="20" y="51"/>
                </a:cubicBezTo>
                <a:cubicBezTo>
                  <a:pt x="21" y="51"/>
                  <a:pt x="20" y="45"/>
                  <a:pt x="23" y="42"/>
                </a:cubicBezTo>
                <a:close/>
                <a:moveTo>
                  <a:pt x="65" y="46"/>
                </a:moveTo>
                <a:cubicBezTo>
                  <a:pt x="64" y="45"/>
                  <a:pt x="63" y="45"/>
                  <a:pt x="62" y="46"/>
                </a:cubicBezTo>
                <a:cubicBezTo>
                  <a:pt x="52" y="55"/>
                  <a:pt x="52" y="55"/>
                  <a:pt x="52" y="55"/>
                </a:cubicBezTo>
                <a:cubicBezTo>
                  <a:pt x="51" y="56"/>
                  <a:pt x="51" y="57"/>
                  <a:pt x="51" y="58"/>
                </a:cubicBezTo>
                <a:cubicBezTo>
                  <a:pt x="113" y="128"/>
                  <a:pt x="113" y="128"/>
                  <a:pt x="113" y="128"/>
                </a:cubicBezTo>
                <a:cubicBezTo>
                  <a:pt x="114" y="129"/>
                  <a:pt x="116" y="130"/>
                  <a:pt x="118" y="128"/>
                </a:cubicBezTo>
                <a:cubicBezTo>
                  <a:pt x="125" y="122"/>
                  <a:pt x="125" y="122"/>
                  <a:pt x="125" y="122"/>
                </a:cubicBezTo>
                <a:cubicBezTo>
                  <a:pt x="127" y="121"/>
                  <a:pt x="127" y="118"/>
                  <a:pt x="126" y="117"/>
                </a:cubicBezTo>
                <a:lnTo>
                  <a:pt x="65" y="46"/>
                </a:lnTo>
                <a:close/>
                <a:moveTo>
                  <a:pt x="147" y="17"/>
                </a:moveTo>
                <a:cubicBezTo>
                  <a:pt x="146" y="13"/>
                  <a:pt x="144" y="14"/>
                  <a:pt x="143" y="15"/>
                </a:cubicBezTo>
                <a:cubicBezTo>
                  <a:pt x="142" y="17"/>
                  <a:pt x="138" y="23"/>
                  <a:pt x="136" y="26"/>
                </a:cubicBezTo>
                <a:cubicBezTo>
                  <a:pt x="134" y="29"/>
                  <a:pt x="130" y="35"/>
                  <a:pt x="122" y="29"/>
                </a:cubicBezTo>
                <a:cubicBezTo>
                  <a:pt x="113" y="23"/>
                  <a:pt x="116" y="19"/>
                  <a:pt x="118" y="16"/>
                </a:cubicBezTo>
                <a:cubicBezTo>
                  <a:pt x="119" y="14"/>
                  <a:pt x="124" y="6"/>
                  <a:pt x="124" y="5"/>
                </a:cubicBezTo>
                <a:cubicBezTo>
                  <a:pt x="125" y="4"/>
                  <a:pt x="124" y="1"/>
                  <a:pt x="122" y="2"/>
                </a:cubicBezTo>
                <a:cubicBezTo>
                  <a:pt x="119" y="3"/>
                  <a:pt x="103" y="10"/>
                  <a:pt x="101" y="19"/>
                </a:cubicBezTo>
                <a:cubicBezTo>
                  <a:pt x="99" y="28"/>
                  <a:pt x="103" y="36"/>
                  <a:pt x="95" y="44"/>
                </a:cubicBezTo>
                <a:cubicBezTo>
                  <a:pt x="85" y="55"/>
                  <a:pt x="85" y="55"/>
                  <a:pt x="85" y="55"/>
                </a:cubicBezTo>
                <a:cubicBezTo>
                  <a:pt x="95" y="66"/>
                  <a:pt x="95" y="66"/>
                  <a:pt x="95" y="66"/>
                </a:cubicBezTo>
                <a:cubicBezTo>
                  <a:pt x="107" y="55"/>
                  <a:pt x="107" y="55"/>
                  <a:pt x="107" y="55"/>
                </a:cubicBezTo>
                <a:cubicBezTo>
                  <a:pt x="110" y="52"/>
                  <a:pt x="116" y="49"/>
                  <a:pt x="122" y="50"/>
                </a:cubicBezTo>
                <a:cubicBezTo>
                  <a:pt x="134" y="53"/>
                  <a:pt x="140" y="49"/>
                  <a:pt x="144" y="41"/>
                </a:cubicBezTo>
                <a:cubicBezTo>
                  <a:pt x="148" y="34"/>
                  <a:pt x="147" y="20"/>
                  <a:pt x="147" y="17"/>
                </a:cubicBezTo>
                <a:close/>
                <a:moveTo>
                  <a:pt x="20" y="117"/>
                </a:moveTo>
                <a:cubicBezTo>
                  <a:pt x="18" y="119"/>
                  <a:pt x="18" y="121"/>
                  <a:pt x="20" y="123"/>
                </a:cubicBezTo>
                <a:cubicBezTo>
                  <a:pt x="27" y="130"/>
                  <a:pt x="27" y="130"/>
                  <a:pt x="27" y="130"/>
                </a:cubicBezTo>
                <a:cubicBezTo>
                  <a:pt x="29" y="131"/>
                  <a:pt x="31" y="131"/>
                  <a:pt x="33" y="129"/>
                </a:cubicBezTo>
                <a:cubicBezTo>
                  <a:pt x="69" y="94"/>
                  <a:pt x="69" y="94"/>
                  <a:pt x="69" y="94"/>
                </a:cubicBezTo>
                <a:cubicBezTo>
                  <a:pt x="58" y="81"/>
                  <a:pt x="58" y="81"/>
                  <a:pt x="58" y="81"/>
                </a:cubicBezTo>
                <a:lnTo>
                  <a:pt x="20" y="11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9" name="Freeform 67"/>
          <p:cNvSpPr>
            <a:spLocks noChangeAspect="1" noEditPoints="1"/>
          </p:cNvSpPr>
          <p:nvPr/>
        </p:nvSpPr>
        <p:spPr bwMode="auto">
          <a:xfrm>
            <a:off x="6449794" y="3068006"/>
            <a:ext cx="313834" cy="281704"/>
          </a:xfrm>
          <a:custGeom>
            <a:avLst/>
            <a:gdLst>
              <a:gd name="T0" fmla="*/ 147 w 200"/>
              <a:gd name="T1" fmla="*/ 162 h 179"/>
              <a:gd name="T2" fmla="*/ 147 w 200"/>
              <a:gd name="T3" fmla="*/ 179 h 179"/>
              <a:gd name="T4" fmla="*/ 100 w 200"/>
              <a:gd name="T5" fmla="*/ 179 h 179"/>
              <a:gd name="T6" fmla="*/ 53 w 200"/>
              <a:gd name="T7" fmla="*/ 179 h 179"/>
              <a:gd name="T8" fmla="*/ 53 w 200"/>
              <a:gd name="T9" fmla="*/ 162 h 179"/>
              <a:gd name="T10" fmla="*/ 61 w 200"/>
              <a:gd name="T11" fmla="*/ 155 h 179"/>
              <a:gd name="T12" fmla="*/ 100 w 200"/>
              <a:gd name="T13" fmla="*/ 155 h 179"/>
              <a:gd name="T14" fmla="*/ 138 w 200"/>
              <a:gd name="T15" fmla="*/ 155 h 179"/>
              <a:gd name="T16" fmla="*/ 147 w 200"/>
              <a:gd name="T17" fmla="*/ 162 h 179"/>
              <a:gd name="T18" fmla="*/ 139 w 200"/>
              <a:gd name="T19" fmla="*/ 100 h 179"/>
              <a:gd name="T20" fmla="*/ 113 w 200"/>
              <a:gd name="T21" fmla="*/ 129 h 179"/>
              <a:gd name="T22" fmla="*/ 116 w 200"/>
              <a:gd name="T23" fmla="*/ 142 h 179"/>
              <a:gd name="T24" fmla="*/ 125 w 200"/>
              <a:gd name="T25" fmla="*/ 153 h 179"/>
              <a:gd name="T26" fmla="*/ 100 w 200"/>
              <a:gd name="T27" fmla="*/ 153 h 179"/>
              <a:gd name="T28" fmla="*/ 75 w 200"/>
              <a:gd name="T29" fmla="*/ 153 h 179"/>
              <a:gd name="T30" fmla="*/ 83 w 200"/>
              <a:gd name="T31" fmla="*/ 142 h 179"/>
              <a:gd name="T32" fmla="*/ 86 w 200"/>
              <a:gd name="T33" fmla="*/ 129 h 179"/>
              <a:gd name="T34" fmla="*/ 61 w 200"/>
              <a:gd name="T35" fmla="*/ 100 h 179"/>
              <a:gd name="T36" fmla="*/ 1 w 200"/>
              <a:gd name="T37" fmla="*/ 42 h 179"/>
              <a:gd name="T38" fmla="*/ 37 w 200"/>
              <a:gd name="T39" fmla="*/ 19 h 179"/>
              <a:gd name="T40" fmla="*/ 36 w 200"/>
              <a:gd name="T41" fmla="*/ 0 h 179"/>
              <a:gd name="T42" fmla="*/ 100 w 200"/>
              <a:gd name="T43" fmla="*/ 0 h 179"/>
              <a:gd name="T44" fmla="*/ 163 w 200"/>
              <a:gd name="T45" fmla="*/ 0 h 179"/>
              <a:gd name="T46" fmla="*/ 163 w 200"/>
              <a:gd name="T47" fmla="*/ 19 h 179"/>
              <a:gd name="T48" fmla="*/ 199 w 200"/>
              <a:gd name="T49" fmla="*/ 42 h 179"/>
              <a:gd name="T50" fmla="*/ 139 w 200"/>
              <a:gd name="T51" fmla="*/ 100 h 179"/>
              <a:gd name="T52" fmla="*/ 84 w 200"/>
              <a:gd name="T53" fmla="*/ 118 h 179"/>
              <a:gd name="T54" fmla="*/ 53 w 200"/>
              <a:gd name="T55" fmla="*/ 16 h 179"/>
              <a:gd name="T56" fmla="*/ 48 w 200"/>
              <a:gd name="T57" fmla="*/ 12 h 179"/>
              <a:gd name="T58" fmla="*/ 84 w 200"/>
              <a:gd name="T59" fmla="*/ 118 h 179"/>
              <a:gd name="T60" fmla="*/ 11 w 200"/>
              <a:gd name="T61" fmla="*/ 42 h 179"/>
              <a:gd name="T62" fmla="*/ 54 w 200"/>
              <a:gd name="T63" fmla="*/ 88 h 179"/>
              <a:gd name="T64" fmla="*/ 37 w 200"/>
              <a:gd name="T65" fmla="*/ 29 h 179"/>
              <a:gd name="T66" fmla="*/ 11 w 200"/>
              <a:gd name="T67" fmla="*/ 42 h 179"/>
              <a:gd name="T68" fmla="*/ 162 w 200"/>
              <a:gd name="T69" fmla="*/ 29 h 179"/>
              <a:gd name="T70" fmla="*/ 145 w 200"/>
              <a:gd name="T71" fmla="*/ 88 h 179"/>
              <a:gd name="T72" fmla="*/ 188 w 200"/>
              <a:gd name="T73" fmla="*/ 42 h 179"/>
              <a:gd name="T74" fmla="*/ 162 w 200"/>
              <a:gd name="T75" fmla="*/ 29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00" h="179">
                <a:moveTo>
                  <a:pt x="147" y="162"/>
                </a:moveTo>
                <a:cubicBezTo>
                  <a:pt x="147" y="179"/>
                  <a:pt x="147" y="179"/>
                  <a:pt x="147" y="179"/>
                </a:cubicBezTo>
                <a:cubicBezTo>
                  <a:pt x="100" y="179"/>
                  <a:pt x="100" y="179"/>
                  <a:pt x="100" y="179"/>
                </a:cubicBezTo>
                <a:cubicBezTo>
                  <a:pt x="53" y="179"/>
                  <a:pt x="53" y="179"/>
                  <a:pt x="53" y="179"/>
                </a:cubicBezTo>
                <a:cubicBezTo>
                  <a:pt x="53" y="162"/>
                  <a:pt x="53" y="162"/>
                  <a:pt x="53" y="162"/>
                </a:cubicBezTo>
                <a:cubicBezTo>
                  <a:pt x="53" y="162"/>
                  <a:pt x="53" y="155"/>
                  <a:pt x="61" y="155"/>
                </a:cubicBezTo>
                <a:cubicBezTo>
                  <a:pt x="69" y="155"/>
                  <a:pt x="100" y="155"/>
                  <a:pt x="100" y="155"/>
                </a:cubicBezTo>
                <a:cubicBezTo>
                  <a:pt x="100" y="155"/>
                  <a:pt x="131" y="155"/>
                  <a:pt x="138" y="155"/>
                </a:cubicBezTo>
                <a:cubicBezTo>
                  <a:pt x="146" y="155"/>
                  <a:pt x="147" y="162"/>
                  <a:pt x="147" y="162"/>
                </a:cubicBezTo>
                <a:close/>
                <a:moveTo>
                  <a:pt x="139" y="100"/>
                </a:moveTo>
                <a:cubicBezTo>
                  <a:pt x="126" y="120"/>
                  <a:pt x="113" y="129"/>
                  <a:pt x="113" y="129"/>
                </a:cubicBezTo>
                <a:cubicBezTo>
                  <a:pt x="113" y="129"/>
                  <a:pt x="104" y="136"/>
                  <a:pt x="116" y="142"/>
                </a:cubicBezTo>
                <a:cubicBezTo>
                  <a:pt x="128" y="148"/>
                  <a:pt x="125" y="153"/>
                  <a:pt x="125" y="153"/>
                </a:cubicBezTo>
                <a:cubicBezTo>
                  <a:pt x="100" y="153"/>
                  <a:pt x="100" y="153"/>
                  <a:pt x="100" y="153"/>
                </a:cubicBezTo>
                <a:cubicBezTo>
                  <a:pt x="75" y="153"/>
                  <a:pt x="75" y="153"/>
                  <a:pt x="75" y="153"/>
                </a:cubicBezTo>
                <a:cubicBezTo>
                  <a:pt x="75" y="153"/>
                  <a:pt x="72" y="148"/>
                  <a:pt x="83" y="142"/>
                </a:cubicBezTo>
                <a:cubicBezTo>
                  <a:pt x="95" y="136"/>
                  <a:pt x="86" y="129"/>
                  <a:pt x="86" y="129"/>
                </a:cubicBezTo>
                <a:cubicBezTo>
                  <a:pt x="86" y="129"/>
                  <a:pt x="73" y="120"/>
                  <a:pt x="61" y="100"/>
                </a:cubicBezTo>
                <a:cubicBezTo>
                  <a:pt x="29" y="96"/>
                  <a:pt x="0" y="64"/>
                  <a:pt x="1" y="42"/>
                </a:cubicBezTo>
                <a:cubicBezTo>
                  <a:pt x="1" y="35"/>
                  <a:pt x="6" y="18"/>
                  <a:pt x="37" y="19"/>
                </a:cubicBezTo>
                <a:cubicBezTo>
                  <a:pt x="36" y="13"/>
                  <a:pt x="36" y="7"/>
                  <a:pt x="36" y="0"/>
                </a:cubicBezTo>
                <a:cubicBezTo>
                  <a:pt x="100" y="0"/>
                  <a:pt x="100" y="0"/>
                  <a:pt x="100" y="0"/>
                </a:cubicBezTo>
                <a:cubicBezTo>
                  <a:pt x="163" y="0"/>
                  <a:pt x="163" y="0"/>
                  <a:pt x="163" y="0"/>
                </a:cubicBezTo>
                <a:cubicBezTo>
                  <a:pt x="163" y="7"/>
                  <a:pt x="163" y="13"/>
                  <a:pt x="163" y="19"/>
                </a:cubicBezTo>
                <a:cubicBezTo>
                  <a:pt x="194" y="18"/>
                  <a:pt x="198" y="35"/>
                  <a:pt x="199" y="42"/>
                </a:cubicBezTo>
                <a:cubicBezTo>
                  <a:pt x="200" y="64"/>
                  <a:pt x="171" y="96"/>
                  <a:pt x="139" y="100"/>
                </a:cubicBezTo>
                <a:close/>
                <a:moveTo>
                  <a:pt x="84" y="118"/>
                </a:moveTo>
                <a:cubicBezTo>
                  <a:pt x="47" y="61"/>
                  <a:pt x="53" y="23"/>
                  <a:pt x="53" y="16"/>
                </a:cubicBezTo>
                <a:cubicBezTo>
                  <a:pt x="54" y="8"/>
                  <a:pt x="49" y="8"/>
                  <a:pt x="48" y="12"/>
                </a:cubicBezTo>
                <a:cubicBezTo>
                  <a:pt x="35" y="56"/>
                  <a:pt x="84" y="118"/>
                  <a:pt x="84" y="118"/>
                </a:cubicBezTo>
                <a:close/>
                <a:moveTo>
                  <a:pt x="11" y="42"/>
                </a:moveTo>
                <a:cubicBezTo>
                  <a:pt x="11" y="56"/>
                  <a:pt x="30" y="81"/>
                  <a:pt x="54" y="88"/>
                </a:cubicBezTo>
                <a:cubicBezTo>
                  <a:pt x="46" y="73"/>
                  <a:pt x="40" y="54"/>
                  <a:pt x="37" y="29"/>
                </a:cubicBezTo>
                <a:cubicBezTo>
                  <a:pt x="26" y="29"/>
                  <a:pt x="12" y="31"/>
                  <a:pt x="11" y="42"/>
                </a:cubicBezTo>
                <a:close/>
                <a:moveTo>
                  <a:pt x="162" y="29"/>
                </a:moveTo>
                <a:cubicBezTo>
                  <a:pt x="159" y="54"/>
                  <a:pt x="153" y="73"/>
                  <a:pt x="145" y="88"/>
                </a:cubicBezTo>
                <a:cubicBezTo>
                  <a:pt x="169" y="81"/>
                  <a:pt x="188" y="56"/>
                  <a:pt x="188" y="42"/>
                </a:cubicBezTo>
                <a:cubicBezTo>
                  <a:pt x="187" y="31"/>
                  <a:pt x="173" y="29"/>
                  <a:pt x="162" y="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0" name="Freeform 8"/>
          <p:cNvSpPr>
            <a:spLocks noChangeAspect="1" noEditPoints="1"/>
          </p:cNvSpPr>
          <p:nvPr/>
        </p:nvSpPr>
        <p:spPr bwMode="auto">
          <a:xfrm>
            <a:off x="2132145" y="4733513"/>
            <a:ext cx="457422" cy="350002"/>
          </a:xfrm>
          <a:custGeom>
            <a:avLst/>
            <a:gdLst>
              <a:gd name="T0" fmla="*/ 6075 w 6498"/>
              <a:gd name="T1" fmla="*/ 2335 h 4972"/>
              <a:gd name="T2" fmla="*/ 423 w 6498"/>
              <a:gd name="T3" fmla="*/ 2335 h 4972"/>
              <a:gd name="T4" fmla="*/ 3231 w 6498"/>
              <a:gd name="T5" fmla="*/ 0 h 4972"/>
              <a:gd name="T6" fmla="*/ 3428 w 6498"/>
              <a:gd name="T7" fmla="*/ 41 h 4972"/>
              <a:gd name="T8" fmla="*/ 3586 w 6498"/>
              <a:gd name="T9" fmla="*/ 155 h 4972"/>
              <a:gd name="T10" fmla="*/ 5244 w 6498"/>
              <a:gd name="T11" fmla="*/ 211 h 4972"/>
              <a:gd name="T12" fmla="*/ 5368 w 6498"/>
              <a:gd name="T13" fmla="*/ 270 h 4972"/>
              <a:gd name="T14" fmla="*/ 5441 w 6498"/>
              <a:gd name="T15" fmla="*/ 374 h 4972"/>
              <a:gd name="T16" fmla="*/ 5458 w 6498"/>
              <a:gd name="T17" fmla="*/ 500 h 4972"/>
              <a:gd name="T18" fmla="*/ 5423 w 6498"/>
              <a:gd name="T19" fmla="*/ 622 h 4972"/>
              <a:gd name="T20" fmla="*/ 6407 w 6498"/>
              <a:gd name="T21" fmla="*/ 2359 h 4972"/>
              <a:gd name="T22" fmla="*/ 6480 w 6498"/>
              <a:gd name="T23" fmla="*/ 2438 h 4972"/>
              <a:gd name="T24" fmla="*/ 6494 w 6498"/>
              <a:gd name="T25" fmla="*/ 2544 h 4972"/>
              <a:gd name="T26" fmla="*/ 6370 w 6498"/>
              <a:gd name="T27" fmla="*/ 2790 h 4972"/>
              <a:gd name="T28" fmla="*/ 6140 w 6498"/>
              <a:gd name="T29" fmla="*/ 3058 h 4972"/>
              <a:gd name="T30" fmla="*/ 5844 w 6498"/>
              <a:gd name="T31" fmla="*/ 3257 h 4972"/>
              <a:gd name="T32" fmla="*/ 5502 w 6498"/>
              <a:gd name="T33" fmla="*/ 3371 h 4972"/>
              <a:gd name="T34" fmla="*/ 5128 w 6498"/>
              <a:gd name="T35" fmla="*/ 3389 h 4972"/>
              <a:gd name="T36" fmla="*/ 4771 w 6498"/>
              <a:gd name="T37" fmla="*/ 3304 h 4972"/>
              <a:gd name="T38" fmla="*/ 4458 w 6498"/>
              <a:gd name="T39" fmla="*/ 3133 h 4972"/>
              <a:gd name="T40" fmla="*/ 4204 w 6498"/>
              <a:gd name="T41" fmla="*/ 2887 h 4972"/>
              <a:gd name="T42" fmla="*/ 4023 w 6498"/>
              <a:gd name="T43" fmla="*/ 2581 h 4972"/>
              <a:gd name="T44" fmla="*/ 4019 w 6498"/>
              <a:gd name="T45" fmla="*/ 2448 h 4972"/>
              <a:gd name="T46" fmla="*/ 4098 w 6498"/>
              <a:gd name="T47" fmla="*/ 2359 h 4972"/>
              <a:gd name="T48" fmla="*/ 3627 w 6498"/>
              <a:gd name="T49" fmla="*/ 752 h 4972"/>
              <a:gd name="T50" fmla="*/ 3489 w 6498"/>
              <a:gd name="T51" fmla="*/ 884 h 4972"/>
              <a:gd name="T52" fmla="*/ 4576 w 6498"/>
              <a:gd name="T53" fmla="*/ 4060 h 4972"/>
              <a:gd name="T54" fmla="*/ 4773 w 6498"/>
              <a:gd name="T55" fmla="*/ 4143 h 4972"/>
              <a:gd name="T56" fmla="*/ 4911 w 6498"/>
              <a:gd name="T57" fmla="*/ 4302 h 4972"/>
              <a:gd name="T58" fmla="*/ 4962 w 6498"/>
              <a:gd name="T59" fmla="*/ 4513 h 4972"/>
              <a:gd name="T60" fmla="*/ 4942 w 6498"/>
              <a:gd name="T61" fmla="*/ 4870 h 4972"/>
              <a:gd name="T62" fmla="*/ 4858 w 6498"/>
              <a:gd name="T63" fmla="*/ 4952 h 4972"/>
              <a:gd name="T64" fmla="*/ 1668 w 6498"/>
              <a:gd name="T65" fmla="*/ 4972 h 4972"/>
              <a:gd name="T66" fmla="*/ 1554 w 6498"/>
              <a:gd name="T67" fmla="*/ 4931 h 4972"/>
              <a:gd name="T68" fmla="*/ 1489 w 6498"/>
              <a:gd name="T69" fmla="*/ 4830 h 4972"/>
              <a:gd name="T70" fmla="*/ 1491 w 6498"/>
              <a:gd name="T71" fmla="*/ 4438 h 4972"/>
              <a:gd name="T72" fmla="*/ 1573 w 6498"/>
              <a:gd name="T73" fmla="*/ 4243 h 4972"/>
              <a:gd name="T74" fmla="*/ 1733 w 6498"/>
              <a:gd name="T75" fmla="*/ 4106 h 4972"/>
              <a:gd name="T76" fmla="*/ 1944 w 6498"/>
              <a:gd name="T77" fmla="*/ 4054 h 4972"/>
              <a:gd name="T78" fmla="*/ 2912 w 6498"/>
              <a:gd name="T79" fmla="*/ 839 h 4972"/>
              <a:gd name="T80" fmla="*/ 1445 w 6498"/>
              <a:gd name="T81" fmla="*/ 752 h 4972"/>
              <a:gd name="T82" fmla="*/ 2432 w 6498"/>
              <a:gd name="T83" fmla="*/ 2381 h 4972"/>
              <a:gd name="T84" fmla="*/ 2489 w 6498"/>
              <a:gd name="T85" fmla="*/ 2491 h 4972"/>
              <a:gd name="T86" fmla="*/ 2424 w 6498"/>
              <a:gd name="T87" fmla="*/ 2690 h 4972"/>
              <a:gd name="T88" fmla="*/ 2215 w 6498"/>
              <a:gd name="T89" fmla="*/ 2977 h 4972"/>
              <a:gd name="T90" fmla="*/ 1942 w 6498"/>
              <a:gd name="T91" fmla="*/ 3200 h 4972"/>
              <a:gd name="T92" fmla="*/ 1613 w 6498"/>
              <a:gd name="T93" fmla="*/ 3344 h 4972"/>
              <a:gd name="T94" fmla="*/ 1244 w 6498"/>
              <a:gd name="T95" fmla="*/ 3395 h 4972"/>
              <a:gd name="T96" fmla="*/ 876 w 6498"/>
              <a:gd name="T97" fmla="*/ 3344 h 4972"/>
              <a:gd name="T98" fmla="*/ 549 w 6498"/>
              <a:gd name="T99" fmla="*/ 3200 h 4972"/>
              <a:gd name="T100" fmla="*/ 274 w 6498"/>
              <a:gd name="T101" fmla="*/ 2977 h 4972"/>
              <a:gd name="T102" fmla="*/ 65 w 6498"/>
              <a:gd name="T103" fmla="*/ 2690 h 4972"/>
              <a:gd name="T104" fmla="*/ 0 w 6498"/>
              <a:gd name="T105" fmla="*/ 2509 h 4972"/>
              <a:gd name="T106" fmla="*/ 35 w 6498"/>
              <a:gd name="T107" fmla="*/ 2406 h 4972"/>
              <a:gd name="T108" fmla="*/ 124 w 6498"/>
              <a:gd name="T109" fmla="*/ 2345 h 4972"/>
              <a:gd name="T110" fmla="*/ 1034 w 6498"/>
              <a:gd name="T111" fmla="*/ 614 h 4972"/>
              <a:gd name="T112" fmla="*/ 1002 w 6498"/>
              <a:gd name="T113" fmla="*/ 494 h 4972"/>
              <a:gd name="T114" fmla="*/ 1024 w 6498"/>
              <a:gd name="T115" fmla="*/ 370 h 4972"/>
              <a:gd name="T116" fmla="*/ 1095 w 6498"/>
              <a:gd name="T117" fmla="*/ 268 h 4972"/>
              <a:gd name="T118" fmla="*/ 1219 w 6498"/>
              <a:gd name="T119" fmla="*/ 211 h 4972"/>
              <a:gd name="T120" fmla="*/ 2875 w 6498"/>
              <a:gd name="T121" fmla="*/ 155 h 4972"/>
              <a:gd name="T122" fmla="*/ 3034 w 6498"/>
              <a:gd name="T123" fmla="*/ 41 h 4972"/>
              <a:gd name="T124" fmla="*/ 3231 w 6498"/>
              <a:gd name="T125" fmla="*/ 0 h 49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498" h="4972">
                <a:moveTo>
                  <a:pt x="5254" y="914"/>
                </a:moveTo>
                <a:lnTo>
                  <a:pt x="4430" y="2335"/>
                </a:lnTo>
                <a:lnTo>
                  <a:pt x="6075" y="2335"/>
                </a:lnTo>
                <a:lnTo>
                  <a:pt x="5254" y="914"/>
                </a:lnTo>
                <a:close/>
                <a:moveTo>
                  <a:pt x="1244" y="914"/>
                </a:moveTo>
                <a:lnTo>
                  <a:pt x="423" y="2335"/>
                </a:lnTo>
                <a:lnTo>
                  <a:pt x="2066" y="2335"/>
                </a:lnTo>
                <a:lnTo>
                  <a:pt x="1244" y="914"/>
                </a:lnTo>
                <a:close/>
                <a:moveTo>
                  <a:pt x="3231" y="0"/>
                </a:moveTo>
                <a:lnTo>
                  <a:pt x="3300" y="4"/>
                </a:lnTo>
                <a:lnTo>
                  <a:pt x="3365" y="18"/>
                </a:lnTo>
                <a:lnTo>
                  <a:pt x="3428" y="41"/>
                </a:lnTo>
                <a:lnTo>
                  <a:pt x="3485" y="73"/>
                </a:lnTo>
                <a:lnTo>
                  <a:pt x="3538" y="110"/>
                </a:lnTo>
                <a:lnTo>
                  <a:pt x="3586" y="155"/>
                </a:lnTo>
                <a:lnTo>
                  <a:pt x="3627" y="207"/>
                </a:lnTo>
                <a:lnTo>
                  <a:pt x="5189" y="207"/>
                </a:lnTo>
                <a:lnTo>
                  <a:pt x="5244" y="211"/>
                </a:lnTo>
                <a:lnTo>
                  <a:pt x="5291" y="224"/>
                </a:lnTo>
                <a:lnTo>
                  <a:pt x="5332" y="244"/>
                </a:lnTo>
                <a:lnTo>
                  <a:pt x="5368" y="270"/>
                </a:lnTo>
                <a:lnTo>
                  <a:pt x="5399" y="299"/>
                </a:lnTo>
                <a:lnTo>
                  <a:pt x="5423" y="335"/>
                </a:lnTo>
                <a:lnTo>
                  <a:pt x="5441" y="374"/>
                </a:lnTo>
                <a:lnTo>
                  <a:pt x="5452" y="415"/>
                </a:lnTo>
                <a:lnTo>
                  <a:pt x="5458" y="457"/>
                </a:lnTo>
                <a:lnTo>
                  <a:pt x="5458" y="500"/>
                </a:lnTo>
                <a:lnTo>
                  <a:pt x="5452" y="543"/>
                </a:lnTo>
                <a:lnTo>
                  <a:pt x="5441" y="585"/>
                </a:lnTo>
                <a:lnTo>
                  <a:pt x="5423" y="622"/>
                </a:lnTo>
                <a:lnTo>
                  <a:pt x="5399" y="658"/>
                </a:lnTo>
                <a:lnTo>
                  <a:pt x="6374" y="2345"/>
                </a:lnTo>
                <a:lnTo>
                  <a:pt x="6407" y="2359"/>
                </a:lnTo>
                <a:lnTo>
                  <a:pt x="6437" y="2381"/>
                </a:lnTo>
                <a:lnTo>
                  <a:pt x="6461" y="2406"/>
                </a:lnTo>
                <a:lnTo>
                  <a:pt x="6480" y="2438"/>
                </a:lnTo>
                <a:lnTo>
                  <a:pt x="6492" y="2471"/>
                </a:lnTo>
                <a:lnTo>
                  <a:pt x="6498" y="2509"/>
                </a:lnTo>
                <a:lnTo>
                  <a:pt x="6494" y="2544"/>
                </a:lnTo>
                <a:lnTo>
                  <a:pt x="6484" y="2581"/>
                </a:lnTo>
                <a:lnTo>
                  <a:pt x="6431" y="2690"/>
                </a:lnTo>
                <a:lnTo>
                  <a:pt x="6370" y="2790"/>
                </a:lnTo>
                <a:lnTo>
                  <a:pt x="6301" y="2887"/>
                </a:lnTo>
                <a:lnTo>
                  <a:pt x="6224" y="2977"/>
                </a:lnTo>
                <a:lnTo>
                  <a:pt x="6140" y="3058"/>
                </a:lnTo>
                <a:lnTo>
                  <a:pt x="6047" y="3133"/>
                </a:lnTo>
                <a:lnTo>
                  <a:pt x="5949" y="3200"/>
                </a:lnTo>
                <a:lnTo>
                  <a:pt x="5844" y="3257"/>
                </a:lnTo>
                <a:lnTo>
                  <a:pt x="5734" y="3304"/>
                </a:lnTo>
                <a:lnTo>
                  <a:pt x="5620" y="3344"/>
                </a:lnTo>
                <a:lnTo>
                  <a:pt x="5502" y="3371"/>
                </a:lnTo>
                <a:lnTo>
                  <a:pt x="5380" y="3389"/>
                </a:lnTo>
                <a:lnTo>
                  <a:pt x="5254" y="3395"/>
                </a:lnTo>
                <a:lnTo>
                  <a:pt x="5128" y="3389"/>
                </a:lnTo>
                <a:lnTo>
                  <a:pt x="5003" y="3371"/>
                </a:lnTo>
                <a:lnTo>
                  <a:pt x="4885" y="3344"/>
                </a:lnTo>
                <a:lnTo>
                  <a:pt x="4771" y="3304"/>
                </a:lnTo>
                <a:lnTo>
                  <a:pt x="4661" y="3257"/>
                </a:lnTo>
                <a:lnTo>
                  <a:pt x="4556" y="3200"/>
                </a:lnTo>
                <a:lnTo>
                  <a:pt x="4458" y="3133"/>
                </a:lnTo>
                <a:lnTo>
                  <a:pt x="4367" y="3058"/>
                </a:lnTo>
                <a:lnTo>
                  <a:pt x="4281" y="2977"/>
                </a:lnTo>
                <a:lnTo>
                  <a:pt x="4204" y="2887"/>
                </a:lnTo>
                <a:lnTo>
                  <a:pt x="4135" y="2790"/>
                </a:lnTo>
                <a:lnTo>
                  <a:pt x="4074" y="2690"/>
                </a:lnTo>
                <a:lnTo>
                  <a:pt x="4023" y="2581"/>
                </a:lnTo>
                <a:lnTo>
                  <a:pt x="4009" y="2536"/>
                </a:lnTo>
                <a:lnTo>
                  <a:pt x="4009" y="2491"/>
                </a:lnTo>
                <a:lnTo>
                  <a:pt x="4019" y="2448"/>
                </a:lnTo>
                <a:lnTo>
                  <a:pt x="4041" y="2408"/>
                </a:lnTo>
                <a:lnTo>
                  <a:pt x="4066" y="2381"/>
                </a:lnTo>
                <a:lnTo>
                  <a:pt x="4098" y="2359"/>
                </a:lnTo>
                <a:lnTo>
                  <a:pt x="4133" y="2343"/>
                </a:lnTo>
                <a:lnTo>
                  <a:pt x="5051" y="752"/>
                </a:lnTo>
                <a:lnTo>
                  <a:pt x="3627" y="752"/>
                </a:lnTo>
                <a:lnTo>
                  <a:pt x="3588" y="803"/>
                </a:lnTo>
                <a:lnTo>
                  <a:pt x="3540" y="847"/>
                </a:lnTo>
                <a:lnTo>
                  <a:pt x="3489" y="884"/>
                </a:lnTo>
                <a:lnTo>
                  <a:pt x="3672" y="4054"/>
                </a:lnTo>
                <a:lnTo>
                  <a:pt x="4503" y="4054"/>
                </a:lnTo>
                <a:lnTo>
                  <a:pt x="4576" y="4060"/>
                </a:lnTo>
                <a:lnTo>
                  <a:pt x="4647" y="4078"/>
                </a:lnTo>
                <a:lnTo>
                  <a:pt x="4714" y="4106"/>
                </a:lnTo>
                <a:lnTo>
                  <a:pt x="4773" y="4143"/>
                </a:lnTo>
                <a:lnTo>
                  <a:pt x="4826" y="4190"/>
                </a:lnTo>
                <a:lnTo>
                  <a:pt x="4874" y="4243"/>
                </a:lnTo>
                <a:lnTo>
                  <a:pt x="4911" y="4302"/>
                </a:lnTo>
                <a:lnTo>
                  <a:pt x="4938" y="4369"/>
                </a:lnTo>
                <a:lnTo>
                  <a:pt x="4956" y="4438"/>
                </a:lnTo>
                <a:lnTo>
                  <a:pt x="4962" y="4513"/>
                </a:lnTo>
                <a:lnTo>
                  <a:pt x="4962" y="4789"/>
                </a:lnTo>
                <a:lnTo>
                  <a:pt x="4956" y="4830"/>
                </a:lnTo>
                <a:lnTo>
                  <a:pt x="4942" y="4870"/>
                </a:lnTo>
                <a:lnTo>
                  <a:pt x="4921" y="4903"/>
                </a:lnTo>
                <a:lnTo>
                  <a:pt x="4893" y="4931"/>
                </a:lnTo>
                <a:lnTo>
                  <a:pt x="4858" y="4952"/>
                </a:lnTo>
                <a:lnTo>
                  <a:pt x="4820" y="4966"/>
                </a:lnTo>
                <a:lnTo>
                  <a:pt x="4777" y="4972"/>
                </a:lnTo>
                <a:lnTo>
                  <a:pt x="1668" y="4972"/>
                </a:lnTo>
                <a:lnTo>
                  <a:pt x="1626" y="4966"/>
                </a:lnTo>
                <a:lnTo>
                  <a:pt x="1587" y="4952"/>
                </a:lnTo>
                <a:lnTo>
                  <a:pt x="1554" y="4931"/>
                </a:lnTo>
                <a:lnTo>
                  <a:pt x="1526" y="4903"/>
                </a:lnTo>
                <a:lnTo>
                  <a:pt x="1504" y="4870"/>
                </a:lnTo>
                <a:lnTo>
                  <a:pt x="1489" y="4830"/>
                </a:lnTo>
                <a:lnTo>
                  <a:pt x="1485" y="4789"/>
                </a:lnTo>
                <a:lnTo>
                  <a:pt x="1485" y="4513"/>
                </a:lnTo>
                <a:lnTo>
                  <a:pt x="1491" y="4438"/>
                </a:lnTo>
                <a:lnTo>
                  <a:pt x="1508" y="4369"/>
                </a:lnTo>
                <a:lnTo>
                  <a:pt x="1536" y="4302"/>
                </a:lnTo>
                <a:lnTo>
                  <a:pt x="1573" y="4243"/>
                </a:lnTo>
                <a:lnTo>
                  <a:pt x="1619" y="4190"/>
                </a:lnTo>
                <a:lnTo>
                  <a:pt x="1674" y="4143"/>
                </a:lnTo>
                <a:lnTo>
                  <a:pt x="1733" y="4106"/>
                </a:lnTo>
                <a:lnTo>
                  <a:pt x="1800" y="4078"/>
                </a:lnTo>
                <a:lnTo>
                  <a:pt x="1869" y="4060"/>
                </a:lnTo>
                <a:lnTo>
                  <a:pt x="1944" y="4054"/>
                </a:lnTo>
                <a:lnTo>
                  <a:pt x="2774" y="4054"/>
                </a:lnTo>
                <a:lnTo>
                  <a:pt x="2958" y="874"/>
                </a:lnTo>
                <a:lnTo>
                  <a:pt x="2912" y="839"/>
                </a:lnTo>
                <a:lnTo>
                  <a:pt x="2871" y="799"/>
                </a:lnTo>
                <a:lnTo>
                  <a:pt x="2836" y="752"/>
                </a:lnTo>
                <a:lnTo>
                  <a:pt x="1445" y="752"/>
                </a:lnTo>
                <a:lnTo>
                  <a:pt x="2365" y="2343"/>
                </a:lnTo>
                <a:lnTo>
                  <a:pt x="2400" y="2359"/>
                </a:lnTo>
                <a:lnTo>
                  <a:pt x="2432" y="2381"/>
                </a:lnTo>
                <a:lnTo>
                  <a:pt x="2455" y="2408"/>
                </a:lnTo>
                <a:lnTo>
                  <a:pt x="2477" y="2448"/>
                </a:lnTo>
                <a:lnTo>
                  <a:pt x="2489" y="2491"/>
                </a:lnTo>
                <a:lnTo>
                  <a:pt x="2489" y="2536"/>
                </a:lnTo>
                <a:lnTo>
                  <a:pt x="2475" y="2581"/>
                </a:lnTo>
                <a:lnTo>
                  <a:pt x="2424" y="2690"/>
                </a:lnTo>
                <a:lnTo>
                  <a:pt x="2363" y="2790"/>
                </a:lnTo>
                <a:lnTo>
                  <a:pt x="2294" y="2887"/>
                </a:lnTo>
                <a:lnTo>
                  <a:pt x="2215" y="2977"/>
                </a:lnTo>
                <a:lnTo>
                  <a:pt x="2131" y="3058"/>
                </a:lnTo>
                <a:lnTo>
                  <a:pt x="2040" y="3133"/>
                </a:lnTo>
                <a:lnTo>
                  <a:pt x="1942" y="3200"/>
                </a:lnTo>
                <a:lnTo>
                  <a:pt x="1837" y="3257"/>
                </a:lnTo>
                <a:lnTo>
                  <a:pt x="1727" y="3304"/>
                </a:lnTo>
                <a:lnTo>
                  <a:pt x="1613" y="3344"/>
                </a:lnTo>
                <a:lnTo>
                  <a:pt x="1493" y="3371"/>
                </a:lnTo>
                <a:lnTo>
                  <a:pt x="1371" y="3389"/>
                </a:lnTo>
                <a:lnTo>
                  <a:pt x="1244" y="3395"/>
                </a:lnTo>
                <a:lnTo>
                  <a:pt x="1118" y="3389"/>
                </a:lnTo>
                <a:lnTo>
                  <a:pt x="996" y="3371"/>
                </a:lnTo>
                <a:lnTo>
                  <a:pt x="876" y="3344"/>
                </a:lnTo>
                <a:lnTo>
                  <a:pt x="762" y="3304"/>
                </a:lnTo>
                <a:lnTo>
                  <a:pt x="654" y="3257"/>
                </a:lnTo>
                <a:lnTo>
                  <a:pt x="549" y="3200"/>
                </a:lnTo>
                <a:lnTo>
                  <a:pt x="451" y="3133"/>
                </a:lnTo>
                <a:lnTo>
                  <a:pt x="358" y="3058"/>
                </a:lnTo>
                <a:lnTo>
                  <a:pt x="274" y="2977"/>
                </a:lnTo>
                <a:lnTo>
                  <a:pt x="197" y="2887"/>
                </a:lnTo>
                <a:lnTo>
                  <a:pt x="126" y="2790"/>
                </a:lnTo>
                <a:lnTo>
                  <a:pt x="65" y="2690"/>
                </a:lnTo>
                <a:lnTo>
                  <a:pt x="14" y="2581"/>
                </a:lnTo>
                <a:lnTo>
                  <a:pt x="2" y="2544"/>
                </a:lnTo>
                <a:lnTo>
                  <a:pt x="0" y="2509"/>
                </a:lnTo>
                <a:lnTo>
                  <a:pt x="6" y="2471"/>
                </a:lnTo>
                <a:lnTo>
                  <a:pt x="18" y="2438"/>
                </a:lnTo>
                <a:lnTo>
                  <a:pt x="35" y="2406"/>
                </a:lnTo>
                <a:lnTo>
                  <a:pt x="61" y="2381"/>
                </a:lnTo>
                <a:lnTo>
                  <a:pt x="91" y="2359"/>
                </a:lnTo>
                <a:lnTo>
                  <a:pt x="124" y="2345"/>
                </a:lnTo>
                <a:lnTo>
                  <a:pt x="1083" y="683"/>
                </a:lnTo>
                <a:lnTo>
                  <a:pt x="1055" y="650"/>
                </a:lnTo>
                <a:lnTo>
                  <a:pt x="1034" y="614"/>
                </a:lnTo>
                <a:lnTo>
                  <a:pt x="1018" y="577"/>
                </a:lnTo>
                <a:lnTo>
                  <a:pt x="1008" y="536"/>
                </a:lnTo>
                <a:lnTo>
                  <a:pt x="1002" y="494"/>
                </a:lnTo>
                <a:lnTo>
                  <a:pt x="1004" y="451"/>
                </a:lnTo>
                <a:lnTo>
                  <a:pt x="1010" y="410"/>
                </a:lnTo>
                <a:lnTo>
                  <a:pt x="1024" y="370"/>
                </a:lnTo>
                <a:lnTo>
                  <a:pt x="1042" y="331"/>
                </a:lnTo>
                <a:lnTo>
                  <a:pt x="1065" y="297"/>
                </a:lnTo>
                <a:lnTo>
                  <a:pt x="1095" y="268"/>
                </a:lnTo>
                <a:lnTo>
                  <a:pt x="1130" y="242"/>
                </a:lnTo>
                <a:lnTo>
                  <a:pt x="1172" y="222"/>
                </a:lnTo>
                <a:lnTo>
                  <a:pt x="1219" y="211"/>
                </a:lnTo>
                <a:lnTo>
                  <a:pt x="1272" y="207"/>
                </a:lnTo>
                <a:lnTo>
                  <a:pt x="2836" y="207"/>
                </a:lnTo>
                <a:lnTo>
                  <a:pt x="2875" y="155"/>
                </a:lnTo>
                <a:lnTo>
                  <a:pt x="2922" y="110"/>
                </a:lnTo>
                <a:lnTo>
                  <a:pt x="2975" y="73"/>
                </a:lnTo>
                <a:lnTo>
                  <a:pt x="3034" y="41"/>
                </a:lnTo>
                <a:lnTo>
                  <a:pt x="3095" y="18"/>
                </a:lnTo>
                <a:lnTo>
                  <a:pt x="3162" y="4"/>
                </a:lnTo>
                <a:lnTo>
                  <a:pt x="3231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1290281" y="1623726"/>
            <a:ext cx="6257941" cy="4491217"/>
            <a:chOff x="1963997" y="1637924"/>
            <a:chExt cx="5147667" cy="4507912"/>
          </a:xfrm>
          <a:solidFill>
            <a:schemeClr val="bg2">
              <a:lumMod val="60000"/>
              <a:lumOff val="40000"/>
            </a:schemeClr>
          </a:solidFill>
        </p:grpSpPr>
        <p:sp>
          <p:nvSpPr>
            <p:cNvPr id="41" name="Hexagon 40"/>
            <p:cNvSpPr/>
            <p:nvPr/>
          </p:nvSpPr>
          <p:spPr bwMode="gray">
            <a:xfrm>
              <a:off x="3725486" y="3166148"/>
              <a:ext cx="1631658" cy="1450484"/>
            </a:xfrm>
            <a:prstGeom prst="hexagon">
              <a:avLst/>
            </a:prstGeom>
            <a:ln>
              <a:solidFill>
                <a:srgbClr val="92D05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0" tIns="88900" rIns="0" bIns="88900" anchor="ctr"/>
            <a:lstStyle/>
            <a:p>
              <a:pPr algn="ctr" eaLnBrk="1" hangingPunct="1">
                <a:spcBef>
                  <a:spcPts val="400"/>
                </a:spcBef>
                <a:defRPr/>
              </a:pPr>
              <a:r>
                <a:rPr lang="en-US" sz="105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Best Care Anywhere: </a:t>
              </a:r>
              <a:r>
                <a:rPr lang="en-US" sz="105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VA delivers best-in-class care for Veterans through VA-Delivered Services while leveraging its network for Community-Delivered Services</a:t>
              </a:r>
            </a:p>
          </p:txBody>
        </p:sp>
        <p:sp>
          <p:nvSpPr>
            <p:cNvPr id="43" name="Hexagon 42"/>
            <p:cNvSpPr/>
            <p:nvPr/>
          </p:nvSpPr>
          <p:spPr bwMode="gray">
            <a:xfrm>
              <a:off x="3690861" y="1637924"/>
              <a:ext cx="1684788" cy="1452403"/>
            </a:xfrm>
            <a:prstGeom prst="hexagon">
              <a:avLst/>
            </a:prstGeom>
            <a:solidFill>
              <a:srgbClr val="00A1DE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anchor="ctr"/>
            <a:lstStyle/>
            <a:p>
              <a:pPr algn="ctr" eaLnBrk="1" hangingPunct="1">
                <a:defRPr/>
              </a:pPr>
              <a:r>
                <a:rPr lang="en-US" sz="11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Deliver personalized, proactive, and patient-driven health care</a:t>
              </a:r>
            </a:p>
            <a:p>
              <a:pPr algn="ctr" eaLnBrk="1" hangingPunct="1">
                <a:defRPr/>
              </a:pPr>
              <a:endParaRPr lang="en-US" sz="11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Hexagon 43"/>
            <p:cNvSpPr/>
            <p:nvPr/>
          </p:nvSpPr>
          <p:spPr bwMode="gray">
            <a:xfrm>
              <a:off x="3690861" y="4693433"/>
              <a:ext cx="1705426" cy="1452403"/>
            </a:xfrm>
            <a:prstGeom prst="hexagon">
              <a:avLst/>
            </a:prstGeom>
            <a:solidFill>
              <a:srgbClr val="00A1DE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eaLnBrk="1" hangingPunct="1">
                <a:defRPr/>
              </a:pPr>
              <a:r>
                <a:rPr lang="en-US" sz="11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Focus on research and education</a:t>
              </a:r>
              <a:br>
                <a:rPr lang="en-US" sz="11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1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aligned with Veterans health needs</a:t>
              </a:r>
            </a:p>
            <a:p>
              <a:pPr algn="ctr" eaLnBrk="1" hangingPunct="1">
                <a:defRPr/>
              </a:pPr>
              <a:r>
                <a:rPr lang="en-US" sz="11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/>
              </a:r>
              <a:br>
                <a:rPr lang="en-US" sz="11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endParaRPr lang="en-US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Hexagon 44"/>
            <p:cNvSpPr/>
            <p:nvPr/>
          </p:nvSpPr>
          <p:spPr bwMode="gray">
            <a:xfrm>
              <a:off x="5110546" y="3927331"/>
              <a:ext cx="1995331" cy="1452403"/>
            </a:xfrm>
            <a:prstGeom prst="hexagon">
              <a:avLst/>
            </a:prstGeom>
            <a:solidFill>
              <a:srgbClr val="00A1DE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anchor="ctr"/>
            <a:lstStyle/>
            <a:p>
              <a:pPr algn="ctr" eaLnBrk="1" hangingPunct="1">
                <a:defRPr/>
              </a:pPr>
              <a:r>
                <a:rPr lang="en-US" sz="11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Maintain a high-performing network to deliver community care</a:t>
              </a:r>
            </a:p>
            <a:p>
              <a:pPr algn="ctr" eaLnBrk="1" hangingPunct="1">
                <a:defRPr/>
              </a:pPr>
              <a:endParaRPr lang="en-US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 eaLnBrk="1" hangingPunct="1">
                <a:defRPr/>
              </a:pPr>
              <a:endParaRPr lang="en-US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Hexagon 45"/>
            <p:cNvSpPr/>
            <p:nvPr/>
          </p:nvSpPr>
          <p:spPr bwMode="gray">
            <a:xfrm>
              <a:off x="5116332" y="2411086"/>
              <a:ext cx="1995332" cy="1452403"/>
            </a:xfrm>
            <a:prstGeom prst="hexagon">
              <a:avLst/>
            </a:prstGeom>
            <a:solidFill>
              <a:srgbClr val="00A1DE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anchor="ctr"/>
            <a:lstStyle/>
            <a:p>
              <a:pPr algn="ctr" eaLnBrk="1" hangingPunct="1">
                <a:defRPr/>
              </a:pPr>
              <a:r>
                <a:rPr lang="en-US" sz="11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Use metrics and data analytics to drive improvement</a:t>
              </a:r>
            </a:p>
            <a:p>
              <a:pPr algn="ctr" eaLnBrk="1" hangingPunct="1">
                <a:defRPr/>
              </a:pPr>
              <a:endParaRPr lang="en-US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 eaLnBrk="1" hangingPunct="1">
                <a:defRPr/>
              </a:pPr>
              <a:endParaRPr lang="en-US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 eaLnBrk="1" hangingPunct="1">
                <a:defRPr/>
              </a:pPr>
              <a:endParaRPr lang="en-US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Hexagon 46"/>
            <p:cNvSpPr/>
            <p:nvPr/>
          </p:nvSpPr>
          <p:spPr bwMode="gray">
            <a:xfrm>
              <a:off x="1963998" y="3927331"/>
              <a:ext cx="2009325" cy="1452403"/>
            </a:xfrm>
            <a:prstGeom prst="hexagon">
              <a:avLst/>
            </a:prstGeom>
            <a:solidFill>
              <a:srgbClr val="00A1DE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anchor="ctr"/>
            <a:lstStyle/>
            <a:p>
              <a:pPr algn="ctr" eaLnBrk="1" hangingPunct="1">
                <a:defRPr/>
              </a:pPr>
              <a:r>
                <a:rPr lang="en-US" sz="11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Invest and grow VA-Delivered Foundational Services</a:t>
              </a:r>
            </a:p>
            <a:p>
              <a:pPr algn="ctr" eaLnBrk="1" hangingPunct="1">
                <a:defRPr/>
              </a:pPr>
              <a:r>
                <a:rPr lang="en-US" sz="11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/>
              </a:r>
              <a:br>
                <a:rPr lang="en-US" sz="11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endParaRPr lang="en-US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Hexagon 47"/>
            <p:cNvSpPr/>
            <p:nvPr/>
          </p:nvSpPr>
          <p:spPr bwMode="gray">
            <a:xfrm>
              <a:off x="1963997" y="2411086"/>
              <a:ext cx="2009325" cy="1452403"/>
            </a:xfrm>
            <a:prstGeom prst="hexagon">
              <a:avLst/>
            </a:prstGeom>
            <a:solidFill>
              <a:srgbClr val="00A1DE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anchor="ctr"/>
            <a:lstStyle/>
            <a:p>
              <a:pPr algn="ctr" eaLnBrk="1" hangingPunct="1">
                <a:defRPr/>
              </a:pPr>
              <a:r>
                <a:rPr lang="en-US" sz="11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Use innovative technologies and care models to optimize health outcomes</a:t>
              </a:r>
              <a:br>
                <a:rPr lang="en-US" sz="11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endParaRPr lang="en-US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 eaLnBrk="1" hangingPunct="1">
                <a:defRPr/>
              </a:pPr>
              <a:endParaRPr lang="en-US" sz="11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064590" y="4849101"/>
            <a:ext cx="488469" cy="406085"/>
            <a:chOff x="2185477" y="5525527"/>
            <a:chExt cx="523177" cy="504582"/>
          </a:xfrm>
          <a:solidFill>
            <a:schemeClr val="bg1"/>
          </a:solidFill>
        </p:grpSpPr>
        <p:sp>
          <p:nvSpPr>
            <p:cNvPr id="50" name="Freeform 33"/>
            <p:cNvSpPr>
              <a:spLocks noChangeAspect="1" noEditPoints="1"/>
            </p:cNvSpPr>
            <p:nvPr/>
          </p:nvSpPr>
          <p:spPr bwMode="auto">
            <a:xfrm>
              <a:off x="2234420" y="5525527"/>
              <a:ext cx="333534" cy="337026"/>
            </a:xfrm>
            <a:custGeom>
              <a:avLst/>
              <a:gdLst>
                <a:gd name="T0" fmla="*/ 423 w 633"/>
                <a:gd name="T1" fmla="*/ 324 h 621"/>
                <a:gd name="T2" fmla="*/ 423 w 633"/>
                <a:gd name="T3" fmla="*/ 324 h 621"/>
                <a:gd name="T4" fmla="*/ 302 w 633"/>
                <a:gd name="T5" fmla="*/ 415 h 621"/>
                <a:gd name="T6" fmla="*/ 209 w 633"/>
                <a:gd name="T7" fmla="*/ 295 h 621"/>
                <a:gd name="T8" fmla="*/ 330 w 633"/>
                <a:gd name="T9" fmla="*/ 205 h 621"/>
                <a:gd name="T10" fmla="*/ 423 w 633"/>
                <a:gd name="T11" fmla="*/ 324 h 621"/>
                <a:gd name="T12" fmla="*/ 604 w 633"/>
                <a:gd name="T13" fmla="*/ 310 h 621"/>
                <a:gd name="T14" fmla="*/ 604 w 633"/>
                <a:gd name="T15" fmla="*/ 310 h 621"/>
                <a:gd name="T16" fmla="*/ 550 w 633"/>
                <a:gd name="T17" fmla="*/ 261 h 621"/>
                <a:gd name="T18" fmla="*/ 562 w 633"/>
                <a:gd name="T19" fmla="*/ 171 h 621"/>
                <a:gd name="T20" fmla="*/ 563 w 633"/>
                <a:gd name="T21" fmla="*/ 170 h 621"/>
                <a:gd name="T22" fmla="*/ 586 w 633"/>
                <a:gd name="T23" fmla="*/ 147 h 621"/>
                <a:gd name="T24" fmla="*/ 547 w 633"/>
                <a:gd name="T25" fmla="*/ 96 h 621"/>
                <a:gd name="T26" fmla="*/ 518 w 633"/>
                <a:gd name="T27" fmla="*/ 111 h 621"/>
                <a:gd name="T28" fmla="*/ 516 w 633"/>
                <a:gd name="T29" fmla="*/ 112 h 621"/>
                <a:gd name="T30" fmla="*/ 398 w 633"/>
                <a:gd name="T31" fmla="*/ 64 h 621"/>
                <a:gd name="T32" fmla="*/ 390 w 633"/>
                <a:gd name="T33" fmla="*/ 35 h 621"/>
                <a:gd name="T34" fmla="*/ 391 w 633"/>
                <a:gd name="T35" fmla="*/ 34 h 621"/>
                <a:gd name="T36" fmla="*/ 390 w 633"/>
                <a:gd name="T37" fmla="*/ 7 h 621"/>
                <a:gd name="T38" fmla="*/ 326 w 633"/>
                <a:gd name="T39" fmla="*/ 0 h 621"/>
                <a:gd name="T40" fmla="*/ 316 w 633"/>
                <a:gd name="T41" fmla="*/ 30 h 621"/>
                <a:gd name="T42" fmla="*/ 316 w 633"/>
                <a:gd name="T43" fmla="*/ 30 h 621"/>
                <a:gd name="T44" fmla="*/ 266 w 633"/>
                <a:gd name="T45" fmla="*/ 80 h 621"/>
                <a:gd name="T46" fmla="*/ 169 w 633"/>
                <a:gd name="T47" fmla="*/ 62 h 621"/>
                <a:gd name="T48" fmla="*/ 167 w 633"/>
                <a:gd name="T49" fmla="*/ 60 h 621"/>
                <a:gd name="T50" fmla="*/ 150 w 633"/>
                <a:gd name="T51" fmla="*/ 45 h 621"/>
                <a:gd name="T52" fmla="*/ 99 w 633"/>
                <a:gd name="T53" fmla="*/ 83 h 621"/>
                <a:gd name="T54" fmla="*/ 114 w 633"/>
                <a:gd name="T55" fmla="*/ 111 h 621"/>
                <a:gd name="T56" fmla="*/ 115 w 633"/>
                <a:gd name="T57" fmla="*/ 114 h 621"/>
                <a:gd name="T58" fmla="*/ 66 w 633"/>
                <a:gd name="T59" fmla="*/ 230 h 621"/>
                <a:gd name="T60" fmla="*/ 29 w 633"/>
                <a:gd name="T61" fmla="*/ 237 h 621"/>
                <a:gd name="T62" fmla="*/ 8 w 633"/>
                <a:gd name="T63" fmla="*/ 237 h 621"/>
                <a:gd name="T64" fmla="*/ 0 w 633"/>
                <a:gd name="T65" fmla="*/ 300 h 621"/>
                <a:gd name="T66" fmla="*/ 26 w 633"/>
                <a:gd name="T67" fmla="*/ 308 h 621"/>
                <a:gd name="T68" fmla="*/ 82 w 633"/>
                <a:gd name="T69" fmla="*/ 359 h 621"/>
                <a:gd name="T70" fmla="*/ 66 w 633"/>
                <a:gd name="T71" fmla="*/ 453 h 621"/>
                <a:gd name="T72" fmla="*/ 46 w 633"/>
                <a:gd name="T73" fmla="*/ 472 h 621"/>
                <a:gd name="T74" fmla="*/ 86 w 633"/>
                <a:gd name="T75" fmla="*/ 523 h 621"/>
                <a:gd name="T76" fmla="*/ 108 w 633"/>
                <a:gd name="T77" fmla="*/ 511 h 621"/>
                <a:gd name="T78" fmla="*/ 109 w 633"/>
                <a:gd name="T79" fmla="*/ 510 h 621"/>
                <a:gd name="T80" fmla="*/ 117 w 633"/>
                <a:gd name="T81" fmla="*/ 507 h 621"/>
                <a:gd name="T82" fmla="*/ 235 w 633"/>
                <a:gd name="T83" fmla="*/ 555 h 621"/>
                <a:gd name="T84" fmla="*/ 242 w 633"/>
                <a:gd name="T85" fmla="*/ 588 h 621"/>
                <a:gd name="T86" fmla="*/ 242 w 633"/>
                <a:gd name="T87" fmla="*/ 588 h 621"/>
                <a:gd name="T88" fmla="*/ 243 w 633"/>
                <a:gd name="T89" fmla="*/ 612 h 621"/>
                <a:gd name="T90" fmla="*/ 307 w 633"/>
                <a:gd name="T91" fmla="*/ 621 h 621"/>
                <a:gd name="T92" fmla="*/ 315 w 633"/>
                <a:gd name="T93" fmla="*/ 596 h 621"/>
                <a:gd name="T94" fmla="*/ 366 w 633"/>
                <a:gd name="T95" fmla="*/ 540 h 621"/>
                <a:gd name="T96" fmla="*/ 461 w 633"/>
                <a:gd name="T97" fmla="*/ 554 h 621"/>
                <a:gd name="T98" fmla="*/ 482 w 633"/>
                <a:gd name="T99" fmla="*/ 574 h 621"/>
                <a:gd name="T100" fmla="*/ 533 w 633"/>
                <a:gd name="T101" fmla="*/ 536 h 621"/>
                <a:gd name="T102" fmla="*/ 518 w 633"/>
                <a:gd name="T103" fmla="*/ 507 h 621"/>
                <a:gd name="T104" fmla="*/ 517 w 633"/>
                <a:gd name="T105" fmla="*/ 506 h 621"/>
                <a:gd name="T106" fmla="*/ 566 w 633"/>
                <a:gd name="T107" fmla="*/ 389 h 621"/>
                <a:gd name="T108" fmla="*/ 598 w 633"/>
                <a:gd name="T109" fmla="*/ 383 h 621"/>
                <a:gd name="T110" fmla="*/ 624 w 633"/>
                <a:gd name="T111" fmla="*/ 382 h 621"/>
                <a:gd name="T112" fmla="*/ 633 w 633"/>
                <a:gd name="T113" fmla="*/ 319 h 621"/>
                <a:gd name="T114" fmla="*/ 604 w 633"/>
                <a:gd name="T115" fmla="*/ 310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33" h="621">
                  <a:moveTo>
                    <a:pt x="423" y="324"/>
                  </a:moveTo>
                  <a:lnTo>
                    <a:pt x="423" y="324"/>
                  </a:lnTo>
                  <a:cubicBezTo>
                    <a:pt x="415" y="382"/>
                    <a:pt x="361" y="422"/>
                    <a:pt x="302" y="415"/>
                  </a:cubicBezTo>
                  <a:cubicBezTo>
                    <a:pt x="243" y="407"/>
                    <a:pt x="201" y="353"/>
                    <a:pt x="209" y="295"/>
                  </a:cubicBezTo>
                  <a:cubicBezTo>
                    <a:pt x="217" y="237"/>
                    <a:pt x="271" y="197"/>
                    <a:pt x="330" y="205"/>
                  </a:cubicBezTo>
                  <a:cubicBezTo>
                    <a:pt x="389" y="212"/>
                    <a:pt x="431" y="266"/>
                    <a:pt x="423" y="324"/>
                  </a:cubicBezTo>
                  <a:close/>
                  <a:moveTo>
                    <a:pt x="604" y="310"/>
                  </a:moveTo>
                  <a:lnTo>
                    <a:pt x="604" y="310"/>
                  </a:lnTo>
                  <a:cubicBezTo>
                    <a:pt x="580" y="302"/>
                    <a:pt x="560" y="285"/>
                    <a:pt x="550" y="261"/>
                  </a:cubicBezTo>
                  <a:cubicBezTo>
                    <a:pt x="537" y="230"/>
                    <a:pt x="543" y="196"/>
                    <a:pt x="562" y="171"/>
                  </a:cubicBezTo>
                  <a:lnTo>
                    <a:pt x="563" y="170"/>
                  </a:lnTo>
                  <a:lnTo>
                    <a:pt x="586" y="147"/>
                  </a:lnTo>
                  <a:lnTo>
                    <a:pt x="547" y="96"/>
                  </a:lnTo>
                  <a:lnTo>
                    <a:pt x="518" y="111"/>
                  </a:lnTo>
                  <a:lnTo>
                    <a:pt x="516" y="112"/>
                  </a:lnTo>
                  <a:cubicBezTo>
                    <a:pt x="470" y="131"/>
                    <a:pt x="417" y="109"/>
                    <a:pt x="398" y="64"/>
                  </a:cubicBezTo>
                  <a:cubicBezTo>
                    <a:pt x="394" y="55"/>
                    <a:pt x="391" y="45"/>
                    <a:pt x="390" y="35"/>
                  </a:cubicBezTo>
                  <a:lnTo>
                    <a:pt x="391" y="34"/>
                  </a:lnTo>
                  <a:lnTo>
                    <a:pt x="390" y="7"/>
                  </a:lnTo>
                  <a:lnTo>
                    <a:pt x="326" y="0"/>
                  </a:lnTo>
                  <a:lnTo>
                    <a:pt x="316" y="30"/>
                  </a:lnTo>
                  <a:lnTo>
                    <a:pt x="316" y="30"/>
                  </a:lnTo>
                  <a:cubicBezTo>
                    <a:pt x="307" y="52"/>
                    <a:pt x="290" y="70"/>
                    <a:pt x="266" y="80"/>
                  </a:cubicBezTo>
                  <a:cubicBezTo>
                    <a:pt x="232" y="94"/>
                    <a:pt x="194" y="86"/>
                    <a:pt x="169" y="62"/>
                  </a:cubicBezTo>
                  <a:lnTo>
                    <a:pt x="167" y="60"/>
                  </a:lnTo>
                  <a:lnTo>
                    <a:pt x="150" y="45"/>
                  </a:lnTo>
                  <a:lnTo>
                    <a:pt x="99" y="83"/>
                  </a:lnTo>
                  <a:lnTo>
                    <a:pt x="114" y="111"/>
                  </a:lnTo>
                  <a:lnTo>
                    <a:pt x="115" y="114"/>
                  </a:lnTo>
                  <a:cubicBezTo>
                    <a:pt x="134" y="159"/>
                    <a:pt x="113" y="211"/>
                    <a:pt x="66" y="230"/>
                  </a:cubicBezTo>
                  <a:cubicBezTo>
                    <a:pt x="54" y="235"/>
                    <a:pt x="43" y="236"/>
                    <a:pt x="29" y="237"/>
                  </a:cubicBezTo>
                  <a:lnTo>
                    <a:pt x="8" y="237"/>
                  </a:lnTo>
                  <a:lnTo>
                    <a:pt x="0" y="300"/>
                  </a:lnTo>
                  <a:lnTo>
                    <a:pt x="26" y="308"/>
                  </a:lnTo>
                  <a:cubicBezTo>
                    <a:pt x="51" y="316"/>
                    <a:pt x="71" y="334"/>
                    <a:pt x="82" y="359"/>
                  </a:cubicBezTo>
                  <a:cubicBezTo>
                    <a:pt x="96" y="392"/>
                    <a:pt x="89" y="428"/>
                    <a:pt x="66" y="453"/>
                  </a:cubicBezTo>
                  <a:lnTo>
                    <a:pt x="46" y="472"/>
                  </a:lnTo>
                  <a:lnTo>
                    <a:pt x="86" y="523"/>
                  </a:lnTo>
                  <a:lnTo>
                    <a:pt x="108" y="511"/>
                  </a:lnTo>
                  <a:lnTo>
                    <a:pt x="109" y="510"/>
                  </a:lnTo>
                  <a:cubicBezTo>
                    <a:pt x="114" y="508"/>
                    <a:pt x="112" y="509"/>
                    <a:pt x="117" y="507"/>
                  </a:cubicBezTo>
                  <a:cubicBezTo>
                    <a:pt x="163" y="488"/>
                    <a:pt x="216" y="509"/>
                    <a:pt x="235" y="555"/>
                  </a:cubicBezTo>
                  <a:cubicBezTo>
                    <a:pt x="240" y="566"/>
                    <a:pt x="242" y="577"/>
                    <a:pt x="242" y="588"/>
                  </a:cubicBezTo>
                  <a:lnTo>
                    <a:pt x="242" y="588"/>
                  </a:lnTo>
                  <a:lnTo>
                    <a:pt x="243" y="612"/>
                  </a:lnTo>
                  <a:lnTo>
                    <a:pt x="307" y="621"/>
                  </a:lnTo>
                  <a:lnTo>
                    <a:pt x="315" y="596"/>
                  </a:lnTo>
                  <a:cubicBezTo>
                    <a:pt x="322" y="572"/>
                    <a:pt x="340" y="550"/>
                    <a:pt x="366" y="540"/>
                  </a:cubicBezTo>
                  <a:cubicBezTo>
                    <a:pt x="399" y="526"/>
                    <a:pt x="435" y="533"/>
                    <a:pt x="461" y="554"/>
                  </a:cubicBezTo>
                  <a:lnTo>
                    <a:pt x="482" y="574"/>
                  </a:lnTo>
                  <a:lnTo>
                    <a:pt x="533" y="536"/>
                  </a:lnTo>
                  <a:lnTo>
                    <a:pt x="518" y="507"/>
                  </a:lnTo>
                  <a:lnTo>
                    <a:pt x="517" y="506"/>
                  </a:lnTo>
                  <a:cubicBezTo>
                    <a:pt x="498" y="460"/>
                    <a:pt x="520" y="408"/>
                    <a:pt x="566" y="389"/>
                  </a:cubicBezTo>
                  <a:cubicBezTo>
                    <a:pt x="576" y="385"/>
                    <a:pt x="587" y="383"/>
                    <a:pt x="598" y="383"/>
                  </a:cubicBezTo>
                  <a:lnTo>
                    <a:pt x="624" y="382"/>
                  </a:lnTo>
                  <a:lnTo>
                    <a:pt x="633" y="319"/>
                  </a:lnTo>
                  <a:lnTo>
                    <a:pt x="604" y="31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1" name="Freeform 33"/>
            <p:cNvSpPr>
              <a:spLocks noChangeAspect="1" noEditPoints="1"/>
            </p:cNvSpPr>
            <p:nvPr/>
          </p:nvSpPr>
          <p:spPr bwMode="auto">
            <a:xfrm>
              <a:off x="2536194" y="5733047"/>
              <a:ext cx="172460" cy="174267"/>
            </a:xfrm>
            <a:custGeom>
              <a:avLst/>
              <a:gdLst>
                <a:gd name="T0" fmla="*/ 423 w 633"/>
                <a:gd name="T1" fmla="*/ 324 h 621"/>
                <a:gd name="T2" fmla="*/ 423 w 633"/>
                <a:gd name="T3" fmla="*/ 324 h 621"/>
                <a:gd name="T4" fmla="*/ 302 w 633"/>
                <a:gd name="T5" fmla="*/ 415 h 621"/>
                <a:gd name="T6" fmla="*/ 209 w 633"/>
                <a:gd name="T7" fmla="*/ 295 h 621"/>
                <a:gd name="T8" fmla="*/ 330 w 633"/>
                <a:gd name="T9" fmla="*/ 205 h 621"/>
                <a:gd name="T10" fmla="*/ 423 w 633"/>
                <a:gd name="T11" fmla="*/ 324 h 621"/>
                <a:gd name="T12" fmla="*/ 604 w 633"/>
                <a:gd name="T13" fmla="*/ 310 h 621"/>
                <a:gd name="T14" fmla="*/ 604 w 633"/>
                <a:gd name="T15" fmla="*/ 310 h 621"/>
                <a:gd name="T16" fmla="*/ 550 w 633"/>
                <a:gd name="T17" fmla="*/ 261 h 621"/>
                <a:gd name="T18" fmla="*/ 562 w 633"/>
                <a:gd name="T19" fmla="*/ 171 h 621"/>
                <a:gd name="T20" fmla="*/ 563 w 633"/>
                <a:gd name="T21" fmla="*/ 170 h 621"/>
                <a:gd name="T22" fmla="*/ 586 w 633"/>
                <a:gd name="T23" fmla="*/ 147 h 621"/>
                <a:gd name="T24" fmla="*/ 547 w 633"/>
                <a:gd name="T25" fmla="*/ 96 h 621"/>
                <a:gd name="T26" fmla="*/ 518 w 633"/>
                <a:gd name="T27" fmla="*/ 111 h 621"/>
                <a:gd name="T28" fmla="*/ 516 w 633"/>
                <a:gd name="T29" fmla="*/ 112 h 621"/>
                <a:gd name="T30" fmla="*/ 398 w 633"/>
                <a:gd name="T31" fmla="*/ 64 h 621"/>
                <a:gd name="T32" fmla="*/ 390 w 633"/>
                <a:gd name="T33" fmla="*/ 35 h 621"/>
                <a:gd name="T34" fmla="*/ 391 w 633"/>
                <a:gd name="T35" fmla="*/ 34 h 621"/>
                <a:gd name="T36" fmla="*/ 390 w 633"/>
                <a:gd name="T37" fmla="*/ 7 h 621"/>
                <a:gd name="T38" fmla="*/ 326 w 633"/>
                <a:gd name="T39" fmla="*/ 0 h 621"/>
                <a:gd name="T40" fmla="*/ 316 w 633"/>
                <a:gd name="T41" fmla="*/ 30 h 621"/>
                <a:gd name="T42" fmla="*/ 316 w 633"/>
                <a:gd name="T43" fmla="*/ 30 h 621"/>
                <a:gd name="T44" fmla="*/ 266 w 633"/>
                <a:gd name="T45" fmla="*/ 80 h 621"/>
                <a:gd name="T46" fmla="*/ 169 w 633"/>
                <a:gd name="T47" fmla="*/ 62 h 621"/>
                <a:gd name="T48" fmla="*/ 167 w 633"/>
                <a:gd name="T49" fmla="*/ 60 h 621"/>
                <a:gd name="T50" fmla="*/ 150 w 633"/>
                <a:gd name="T51" fmla="*/ 45 h 621"/>
                <a:gd name="T52" fmla="*/ 99 w 633"/>
                <a:gd name="T53" fmla="*/ 83 h 621"/>
                <a:gd name="T54" fmla="*/ 114 w 633"/>
                <a:gd name="T55" fmla="*/ 111 h 621"/>
                <a:gd name="T56" fmla="*/ 115 w 633"/>
                <a:gd name="T57" fmla="*/ 114 h 621"/>
                <a:gd name="T58" fmla="*/ 66 w 633"/>
                <a:gd name="T59" fmla="*/ 230 h 621"/>
                <a:gd name="T60" fmla="*/ 29 w 633"/>
                <a:gd name="T61" fmla="*/ 237 h 621"/>
                <a:gd name="T62" fmla="*/ 8 w 633"/>
                <a:gd name="T63" fmla="*/ 237 h 621"/>
                <a:gd name="T64" fmla="*/ 0 w 633"/>
                <a:gd name="T65" fmla="*/ 300 h 621"/>
                <a:gd name="T66" fmla="*/ 26 w 633"/>
                <a:gd name="T67" fmla="*/ 308 h 621"/>
                <a:gd name="T68" fmla="*/ 82 w 633"/>
                <a:gd name="T69" fmla="*/ 359 h 621"/>
                <a:gd name="T70" fmla="*/ 66 w 633"/>
                <a:gd name="T71" fmla="*/ 453 h 621"/>
                <a:gd name="T72" fmla="*/ 46 w 633"/>
                <a:gd name="T73" fmla="*/ 472 h 621"/>
                <a:gd name="T74" fmla="*/ 86 w 633"/>
                <a:gd name="T75" fmla="*/ 523 h 621"/>
                <a:gd name="T76" fmla="*/ 108 w 633"/>
                <a:gd name="T77" fmla="*/ 511 h 621"/>
                <a:gd name="T78" fmla="*/ 109 w 633"/>
                <a:gd name="T79" fmla="*/ 510 h 621"/>
                <a:gd name="T80" fmla="*/ 117 w 633"/>
                <a:gd name="T81" fmla="*/ 507 h 621"/>
                <a:gd name="T82" fmla="*/ 235 w 633"/>
                <a:gd name="T83" fmla="*/ 555 h 621"/>
                <a:gd name="T84" fmla="*/ 242 w 633"/>
                <a:gd name="T85" fmla="*/ 588 h 621"/>
                <a:gd name="T86" fmla="*/ 242 w 633"/>
                <a:gd name="T87" fmla="*/ 588 h 621"/>
                <a:gd name="T88" fmla="*/ 243 w 633"/>
                <a:gd name="T89" fmla="*/ 612 h 621"/>
                <a:gd name="T90" fmla="*/ 307 w 633"/>
                <a:gd name="T91" fmla="*/ 621 h 621"/>
                <a:gd name="T92" fmla="*/ 315 w 633"/>
                <a:gd name="T93" fmla="*/ 596 h 621"/>
                <a:gd name="T94" fmla="*/ 366 w 633"/>
                <a:gd name="T95" fmla="*/ 540 h 621"/>
                <a:gd name="T96" fmla="*/ 461 w 633"/>
                <a:gd name="T97" fmla="*/ 554 h 621"/>
                <a:gd name="T98" fmla="*/ 482 w 633"/>
                <a:gd name="T99" fmla="*/ 574 h 621"/>
                <a:gd name="T100" fmla="*/ 533 w 633"/>
                <a:gd name="T101" fmla="*/ 536 h 621"/>
                <a:gd name="T102" fmla="*/ 518 w 633"/>
                <a:gd name="T103" fmla="*/ 507 h 621"/>
                <a:gd name="T104" fmla="*/ 517 w 633"/>
                <a:gd name="T105" fmla="*/ 506 h 621"/>
                <a:gd name="T106" fmla="*/ 566 w 633"/>
                <a:gd name="T107" fmla="*/ 389 h 621"/>
                <a:gd name="T108" fmla="*/ 598 w 633"/>
                <a:gd name="T109" fmla="*/ 383 h 621"/>
                <a:gd name="T110" fmla="*/ 624 w 633"/>
                <a:gd name="T111" fmla="*/ 382 h 621"/>
                <a:gd name="T112" fmla="*/ 633 w 633"/>
                <a:gd name="T113" fmla="*/ 319 h 621"/>
                <a:gd name="T114" fmla="*/ 604 w 633"/>
                <a:gd name="T115" fmla="*/ 310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33" h="621">
                  <a:moveTo>
                    <a:pt x="423" y="324"/>
                  </a:moveTo>
                  <a:lnTo>
                    <a:pt x="423" y="324"/>
                  </a:lnTo>
                  <a:cubicBezTo>
                    <a:pt x="415" y="382"/>
                    <a:pt x="361" y="422"/>
                    <a:pt x="302" y="415"/>
                  </a:cubicBezTo>
                  <a:cubicBezTo>
                    <a:pt x="243" y="407"/>
                    <a:pt x="201" y="353"/>
                    <a:pt x="209" y="295"/>
                  </a:cubicBezTo>
                  <a:cubicBezTo>
                    <a:pt x="217" y="237"/>
                    <a:pt x="271" y="197"/>
                    <a:pt x="330" y="205"/>
                  </a:cubicBezTo>
                  <a:cubicBezTo>
                    <a:pt x="389" y="212"/>
                    <a:pt x="431" y="266"/>
                    <a:pt x="423" y="324"/>
                  </a:cubicBezTo>
                  <a:close/>
                  <a:moveTo>
                    <a:pt x="604" y="310"/>
                  </a:moveTo>
                  <a:lnTo>
                    <a:pt x="604" y="310"/>
                  </a:lnTo>
                  <a:cubicBezTo>
                    <a:pt x="580" y="302"/>
                    <a:pt x="560" y="285"/>
                    <a:pt x="550" y="261"/>
                  </a:cubicBezTo>
                  <a:cubicBezTo>
                    <a:pt x="537" y="230"/>
                    <a:pt x="543" y="196"/>
                    <a:pt x="562" y="171"/>
                  </a:cubicBezTo>
                  <a:lnTo>
                    <a:pt x="563" y="170"/>
                  </a:lnTo>
                  <a:lnTo>
                    <a:pt x="586" y="147"/>
                  </a:lnTo>
                  <a:lnTo>
                    <a:pt x="547" y="96"/>
                  </a:lnTo>
                  <a:lnTo>
                    <a:pt x="518" y="111"/>
                  </a:lnTo>
                  <a:lnTo>
                    <a:pt x="516" y="112"/>
                  </a:lnTo>
                  <a:cubicBezTo>
                    <a:pt x="470" y="131"/>
                    <a:pt x="417" y="109"/>
                    <a:pt x="398" y="64"/>
                  </a:cubicBezTo>
                  <a:cubicBezTo>
                    <a:pt x="394" y="55"/>
                    <a:pt x="391" y="45"/>
                    <a:pt x="390" y="35"/>
                  </a:cubicBezTo>
                  <a:lnTo>
                    <a:pt x="391" y="34"/>
                  </a:lnTo>
                  <a:lnTo>
                    <a:pt x="390" y="7"/>
                  </a:lnTo>
                  <a:lnTo>
                    <a:pt x="326" y="0"/>
                  </a:lnTo>
                  <a:lnTo>
                    <a:pt x="316" y="30"/>
                  </a:lnTo>
                  <a:lnTo>
                    <a:pt x="316" y="30"/>
                  </a:lnTo>
                  <a:cubicBezTo>
                    <a:pt x="307" y="52"/>
                    <a:pt x="290" y="70"/>
                    <a:pt x="266" y="80"/>
                  </a:cubicBezTo>
                  <a:cubicBezTo>
                    <a:pt x="232" y="94"/>
                    <a:pt x="194" y="86"/>
                    <a:pt x="169" y="62"/>
                  </a:cubicBezTo>
                  <a:lnTo>
                    <a:pt x="167" y="60"/>
                  </a:lnTo>
                  <a:lnTo>
                    <a:pt x="150" y="45"/>
                  </a:lnTo>
                  <a:lnTo>
                    <a:pt x="99" y="83"/>
                  </a:lnTo>
                  <a:lnTo>
                    <a:pt x="114" y="111"/>
                  </a:lnTo>
                  <a:lnTo>
                    <a:pt x="115" y="114"/>
                  </a:lnTo>
                  <a:cubicBezTo>
                    <a:pt x="134" y="159"/>
                    <a:pt x="113" y="211"/>
                    <a:pt x="66" y="230"/>
                  </a:cubicBezTo>
                  <a:cubicBezTo>
                    <a:pt x="54" y="235"/>
                    <a:pt x="43" y="236"/>
                    <a:pt x="29" y="237"/>
                  </a:cubicBezTo>
                  <a:lnTo>
                    <a:pt x="8" y="237"/>
                  </a:lnTo>
                  <a:lnTo>
                    <a:pt x="0" y="300"/>
                  </a:lnTo>
                  <a:lnTo>
                    <a:pt x="26" y="308"/>
                  </a:lnTo>
                  <a:cubicBezTo>
                    <a:pt x="51" y="316"/>
                    <a:pt x="71" y="334"/>
                    <a:pt x="82" y="359"/>
                  </a:cubicBezTo>
                  <a:cubicBezTo>
                    <a:pt x="96" y="392"/>
                    <a:pt x="89" y="428"/>
                    <a:pt x="66" y="453"/>
                  </a:cubicBezTo>
                  <a:lnTo>
                    <a:pt x="46" y="472"/>
                  </a:lnTo>
                  <a:lnTo>
                    <a:pt x="86" y="523"/>
                  </a:lnTo>
                  <a:lnTo>
                    <a:pt x="108" y="511"/>
                  </a:lnTo>
                  <a:lnTo>
                    <a:pt x="109" y="510"/>
                  </a:lnTo>
                  <a:cubicBezTo>
                    <a:pt x="114" y="508"/>
                    <a:pt x="112" y="509"/>
                    <a:pt x="117" y="507"/>
                  </a:cubicBezTo>
                  <a:cubicBezTo>
                    <a:pt x="163" y="488"/>
                    <a:pt x="216" y="509"/>
                    <a:pt x="235" y="555"/>
                  </a:cubicBezTo>
                  <a:cubicBezTo>
                    <a:pt x="240" y="566"/>
                    <a:pt x="242" y="577"/>
                    <a:pt x="242" y="588"/>
                  </a:cubicBezTo>
                  <a:lnTo>
                    <a:pt x="242" y="588"/>
                  </a:lnTo>
                  <a:lnTo>
                    <a:pt x="243" y="612"/>
                  </a:lnTo>
                  <a:lnTo>
                    <a:pt x="307" y="621"/>
                  </a:lnTo>
                  <a:lnTo>
                    <a:pt x="315" y="596"/>
                  </a:lnTo>
                  <a:cubicBezTo>
                    <a:pt x="322" y="572"/>
                    <a:pt x="340" y="550"/>
                    <a:pt x="366" y="540"/>
                  </a:cubicBezTo>
                  <a:cubicBezTo>
                    <a:pt x="399" y="526"/>
                    <a:pt x="435" y="533"/>
                    <a:pt x="461" y="554"/>
                  </a:cubicBezTo>
                  <a:lnTo>
                    <a:pt x="482" y="574"/>
                  </a:lnTo>
                  <a:lnTo>
                    <a:pt x="533" y="536"/>
                  </a:lnTo>
                  <a:lnTo>
                    <a:pt x="518" y="507"/>
                  </a:lnTo>
                  <a:lnTo>
                    <a:pt x="517" y="506"/>
                  </a:lnTo>
                  <a:cubicBezTo>
                    <a:pt x="498" y="460"/>
                    <a:pt x="520" y="408"/>
                    <a:pt x="566" y="389"/>
                  </a:cubicBezTo>
                  <a:cubicBezTo>
                    <a:pt x="576" y="385"/>
                    <a:pt x="587" y="383"/>
                    <a:pt x="598" y="383"/>
                  </a:cubicBezTo>
                  <a:lnTo>
                    <a:pt x="624" y="382"/>
                  </a:lnTo>
                  <a:lnTo>
                    <a:pt x="633" y="319"/>
                  </a:lnTo>
                  <a:lnTo>
                    <a:pt x="604" y="31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2" name="Freeform 51"/>
            <p:cNvSpPr>
              <a:spLocks noChangeAspect="1" noEditPoints="1"/>
            </p:cNvSpPr>
            <p:nvPr/>
          </p:nvSpPr>
          <p:spPr bwMode="auto">
            <a:xfrm>
              <a:off x="2382756" y="5855842"/>
              <a:ext cx="172460" cy="174267"/>
            </a:xfrm>
            <a:custGeom>
              <a:avLst/>
              <a:gdLst>
                <a:gd name="T0" fmla="*/ 423 w 633"/>
                <a:gd name="T1" fmla="*/ 324 h 621"/>
                <a:gd name="T2" fmla="*/ 423 w 633"/>
                <a:gd name="T3" fmla="*/ 324 h 621"/>
                <a:gd name="T4" fmla="*/ 302 w 633"/>
                <a:gd name="T5" fmla="*/ 415 h 621"/>
                <a:gd name="T6" fmla="*/ 209 w 633"/>
                <a:gd name="T7" fmla="*/ 295 h 621"/>
                <a:gd name="T8" fmla="*/ 330 w 633"/>
                <a:gd name="T9" fmla="*/ 205 h 621"/>
                <a:gd name="T10" fmla="*/ 423 w 633"/>
                <a:gd name="T11" fmla="*/ 324 h 621"/>
                <a:gd name="T12" fmla="*/ 604 w 633"/>
                <a:gd name="T13" fmla="*/ 310 h 621"/>
                <a:gd name="T14" fmla="*/ 604 w 633"/>
                <a:gd name="T15" fmla="*/ 310 h 621"/>
                <a:gd name="T16" fmla="*/ 550 w 633"/>
                <a:gd name="T17" fmla="*/ 261 h 621"/>
                <a:gd name="T18" fmla="*/ 562 w 633"/>
                <a:gd name="T19" fmla="*/ 171 h 621"/>
                <a:gd name="T20" fmla="*/ 563 w 633"/>
                <a:gd name="T21" fmla="*/ 170 h 621"/>
                <a:gd name="T22" fmla="*/ 586 w 633"/>
                <a:gd name="T23" fmla="*/ 147 h 621"/>
                <a:gd name="T24" fmla="*/ 547 w 633"/>
                <a:gd name="T25" fmla="*/ 96 h 621"/>
                <a:gd name="T26" fmla="*/ 518 w 633"/>
                <a:gd name="T27" fmla="*/ 111 h 621"/>
                <a:gd name="T28" fmla="*/ 516 w 633"/>
                <a:gd name="T29" fmla="*/ 112 h 621"/>
                <a:gd name="T30" fmla="*/ 398 w 633"/>
                <a:gd name="T31" fmla="*/ 64 h 621"/>
                <a:gd name="T32" fmla="*/ 390 w 633"/>
                <a:gd name="T33" fmla="*/ 35 h 621"/>
                <a:gd name="T34" fmla="*/ 391 w 633"/>
                <a:gd name="T35" fmla="*/ 34 h 621"/>
                <a:gd name="T36" fmla="*/ 390 w 633"/>
                <a:gd name="T37" fmla="*/ 7 h 621"/>
                <a:gd name="T38" fmla="*/ 326 w 633"/>
                <a:gd name="T39" fmla="*/ 0 h 621"/>
                <a:gd name="T40" fmla="*/ 316 w 633"/>
                <a:gd name="T41" fmla="*/ 30 h 621"/>
                <a:gd name="T42" fmla="*/ 316 w 633"/>
                <a:gd name="T43" fmla="*/ 30 h 621"/>
                <a:gd name="T44" fmla="*/ 266 w 633"/>
                <a:gd name="T45" fmla="*/ 80 h 621"/>
                <a:gd name="T46" fmla="*/ 169 w 633"/>
                <a:gd name="T47" fmla="*/ 62 h 621"/>
                <a:gd name="T48" fmla="*/ 167 w 633"/>
                <a:gd name="T49" fmla="*/ 60 h 621"/>
                <a:gd name="T50" fmla="*/ 150 w 633"/>
                <a:gd name="T51" fmla="*/ 45 h 621"/>
                <a:gd name="T52" fmla="*/ 99 w 633"/>
                <a:gd name="T53" fmla="*/ 83 h 621"/>
                <a:gd name="T54" fmla="*/ 114 w 633"/>
                <a:gd name="T55" fmla="*/ 111 h 621"/>
                <a:gd name="T56" fmla="*/ 115 w 633"/>
                <a:gd name="T57" fmla="*/ 114 h 621"/>
                <a:gd name="T58" fmla="*/ 66 w 633"/>
                <a:gd name="T59" fmla="*/ 230 h 621"/>
                <a:gd name="T60" fmla="*/ 29 w 633"/>
                <a:gd name="T61" fmla="*/ 237 h 621"/>
                <a:gd name="T62" fmla="*/ 8 w 633"/>
                <a:gd name="T63" fmla="*/ 237 h 621"/>
                <a:gd name="T64" fmla="*/ 0 w 633"/>
                <a:gd name="T65" fmla="*/ 300 h 621"/>
                <a:gd name="T66" fmla="*/ 26 w 633"/>
                <a:gd name="T67" fmla="*/ 308 h 621"/>
                <a:gd name="T68" fmla="*/ 82 w 633"/>
                <a:gd name="T69" fmla="*/ 359 h 621"/>
                <a:gd name="T70" fmla="*/ 66 w 633"/>
                <a:gd name="T71" fmla="*/ 453 h 621"/>
                <a:gd name="T72" fmla="*/ 46 w 633"/>
                <a:gd name="T73" fmla="*/ 472 h 621"/>
                <a:gd name="T74" fmla="*/ 86 w 633"/>
                <a:gd name="T75" fmla="*/ 523 h 621"/>
                <a:gd name="T76" fmla="*/ 108 w 633"/>
                <a:gd name="T77" fmla="*/ 511 h 621"/>
                <a:gd name="T78" fmla="*/ 109 w 633"/>
                <a:gd name="T79" fmla="*/ 510 h 621"/>
                <a:gd name="T80" fmla="*/ 117 w 633"/>
                <a:gd name="T81" fmla="*/ 507 h 621"/>
                <a:gd name="T82" fmla="*/ 235 w 633"/>
                <a:gd name="T83" fmla="*/ 555 h 621"/>
                <a:gd name="T84" fmla="*/ 242 w 633"/>
                <a:gd name="T85" fmla="*/ 588 h 621"/>
                <a:gd name="T86" fmla="*/ 242 w 633"/>
                <a:gd name="T87" fmla="*/ 588 h 621"/>
                <a:gd name="T88" fmla="*/ 243 w 633"/>
                <a:gd name="T89" fmla="*/ 612 h 621"/>
                <a:gd name="T90" fmla="*/ 307 w 633"/>
                <a:gd name="T91" fmla="*/ 621 h 621"/>
                <a:gd name="T92" fmla="*/ 315 w 633"/>
                <a:gd name="T93" fmla="*/ 596 h 621"/>
                <a:gd name="T94" fmla="*/ 366 w 633"/>
                <a:gd name="T95" fmla="*/ 540 h 621"/>
                <a:gd name="T96" fmla="*/ 461 w 633"/>
                <a:gd name="T97" fmla="*/ 554 h 621"/>
                <a:gd name="T98" fmla="*/ 482 w 633"/>
                <a:gd name="T99" fmla="*/ 574 h 621"/>
                <a:gd name="T100" fmla="*/ 533 w 633"/>
                <a:gd name="T101" fmla="*/ 536 h 621"/>
                <a:gd name="T102" fmla="*/ 518 w 633"/>
                <a:gd name="T103" fmla="*/ 507 h 621"/>
                <a:gd name="T104" fmla="*/ 517 w 633"/>
                <a:gd name="T105" fmla="*/ 506 h 621"/>
                <a:gd name="T106" fmla="*/ 566 w 633"/>
                <a:gd name="T107" fmla="*/ 389 h 621"/>
                <a:gd name="T108" fmla="*/ 598 w 633"/>
                <a:gd name="T109" fmla="*/ 383 h 621"/>
                <a:gd name="T110" fmla="*/ 624 w 633"/>
                <a:gd name="T111" fmla="*/ 382 h 621"/>
                <a:gd name="T112" fmla="*/ 633 w 633"/>
                <a:gd name="T113" fmla="*/ 319 h 621"/>
                <a:gd name="T114" fmla="*/ 604 w 633"/>
                <a:gd name="T115" fmla="*/ 310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33" h="621">
                  <a:moveTo>
                    <a:pt x="423" y="324"/>
                  </a:moveTo>
                  <a:lnTo>
                    <a:pt x="423" y="324"/>
                  </a:lnTo>
                  <a:cubicBezTo>
                    <a:pt x="415" y="382"/>
                    <a:pt x="361" y="422"/>
                    <a:pt x="302" y="415"/>
                  </a:cubicBezTo>
                  <a:cubicBezTo>
                    <a:pt x="243" y="407"/>
                    <a:pt x="201" y="353"/>
                    <a:pt x="209" y="295"/>
                  </a:cubicBezTo>
                  <a:cubicBezTo>
                    <a:pt x="217" y="237"/>
                    <a:pt x="271" y="197"/>
                    <a:pt x="330" y="205"/>
                  </a:cubicBezTo>
                  <a:cubicBezTo>
                    <a:pt x="389" y="212"/>
                    <a:pt x="431" y="266"/>
                    <a:pt x="423" y="324"/>
                  </a:cubicBezTo>
                  <a:close/>
                  <a:moveTo>
                    <a:pt x="604" y="310"/>
                  </a:moveTo>
                  <a:lnTo>
                    <a:pt x="604" y="310"/>
                  </a:lnTo>
                  <a:cubicBezTo>
                    <a:pt x="580" y="302"/>
                    <a:pt x="560" y="285"/>
                    <a:pt x="550" y="261"/>
                  </a:cubicBezTo>
                  <a:cubicBezTo>
                    <a:pt x="537" y="230"/>
                    <a:pt x="543" y="196"/>
                    <a:pt x="562" y="171"/>
                  </a:cubicBezTo>
                  <a:lnTo>
                    <a:pt x="563" y="170"/>
                  </a:lnTo>
                  <a:lnTo>
                    <a:pt x="586" y="147"/>
                  </a:lnTo>
                  <a:lnTo>
                    <a:pt x="547" y="96"/>
                  </a:lnTo>
                  <a:lnTo>
                    <a:pt x="518" y="111"/>
                  </a:lnTo>
                  <a:lnTo>
                    <a:pt x="516" y="112"/>
                  </a:lnTo>
                  <a:cubicBezTo>
                    <a:pt x="470" y="131"/>
                    <a:pt x="417" y="109"/>
                    <a:pt x="398" y="64"/>
                  </a:cubicBezTo>
                  <a:cubicBezTo>
                    <a:pt x="394" y="55"/>
                    <a:pt x="391" y="45"/>
                    <a:pt x="390" y="35"/>
                  </a:cubicBezTo>
                  <a:lnTo>
                    <a:pt x="391" y="34"/>
                  </a:lnTo>
                  <a:lnTo>
                    <a:pt x="390" y="7"/>
                  </a:lnTo>
                  <a:lnTo>
                    <a:pt x="326" y="0"/>
                  </a:lnTo>
                  <a:lnTo>
                    <a:pt x="316" y="30"/>
                  </a:lnTo>
                  <a:lnTo>
                    <a:pt x="316" y="30"/>
                  </a:lnTo>
                  <a:cubicBezTo>
                    <a:pt x="307" y="52"/>
                    <a:pt x="290" y="70"/>
                    <a:pt x="266" y="80"/>
                  </a:cubicBezTo>
                  <a:cubicBezTo>
                    <a:pt x="232" y="94"/>
                    <a:pt x="194" y="86"/>
                    <a:pt x="169" y="62"/>
                  </a:cubicBezTo>
                  <a:lnTo>
                    <a:pt x="167" y="60"/>
                  </a:lnTo>
                  <a:lnTo>
                    <a:pt x="150" y="45"/>
                  </a:lnTo>
                  <a:lnTo>
                    <a:pt x="99" y="83"/>
                  </a:lnTo>
                  <a:lnTo>
                    <a:pt x="114" y="111"/>
                  </a:lnTo>
                  <a:lnTo>
                    <a:pt x="115" y="114"/>
                  </a:lnTo>
                  <a:cubicBezTo>
                    <a:pt x="134" y="159"/>
                    <a:pt x="113" y="211"/>
                    <a:pt x="66" y="230"/>
                  </a:cubicBezTo>
                  <a:cubicBezTo>
                    <a:pt x="54" y="235"/>
                    <a:pt x="43" y="236"/>
                    <a:pt x="29" y="237"/>
                  </a:cubicBezTo>
                  <a:lnTo>
                    <a:pt x="8" y="237"/>
                  </a:lnTo>
                  <a:lnTo>
                    <a:pt x="0" y="300"/>
                  </a:lnTo>
                  <a:lnTo>
                    <a:pt x="26" y="308"/>
                  </a:lnTo>
                  <a:cubicBezTo>
                    <a:pt x="51" y="316"/>
                    <a:pt x="71" y="334"/>
                    <a:pt x="82" y="359"/>
                  </a:cubicBezTo>
                  <a:cubicBezTo>
                    <a:pt x="96" y="392"/>
                    <a:pt x="89" y="428"/>
                    <a:pt x="66" y="453"/>
                  </a:cubicBezTo>
                  <a:lnTo>
                    <a:pt x="46" y="472"/>
                  </a:lnTo>
                  <a:lnTo>
                    <a:pt x="86" y="523"/>
                  </a:lnTo>
                  <a:lnTo>
                    <a:pt x="108" y="511"/>
                  </a:lnTo>
                  <a:lnTo>
                    <a:pt x="109" y="510"/>
                  </a:lnTo>
                  <a:cubicBezTo>
                    <a:pt x="114" y="508"/>
                    <a:pt x="112" y="509"/>
                    <a:pt x="117" y="507"/>
                  </a:cubicBezTo>
                  <a:cubicBezTo>
                    <a:pt x="163" y="488"/>
                    <a:pt x="216" y="509"/>
                    <a:pt x="235" y="555"/>
                  </a:cubicBezTo>
                  <a:cubicBezTo>
                    <a:pt x="240" y="566"/>
                    <a:pt x="242" y="577"/>
                    <a:pt x="242" y="588"/>
                  </a:cubicBezTo>
                  <a:lnTo>
                    <a:pt x="242" y="588"/>
                  </a:lnTo>
                  <a:lnTo>
                    <a:pt x="243" y="612"/>
                  </a:lnTo>
                  <a:lnTo>
                    <a:pt x="307" y="621"/>
                  </a:lnTo>
                  <a:lnTo>
                    <a:pt x="315" y="596"/>
                  </a:lnTo>
                  <a:cubicBezTo>
                    <a:pt x="322" y="572"/>
                    <a:pt x="340" y="550"/>
                    <a:pt x="366" y="540"/>
                  </a:cubicBezTo>
                  <a:cubicBezTo>
                    <a:pt x="399" y="526"/>
                    <a:pt x="435" y="533"/>
                    <a:pt x="461" y="554"/>
                  </a:cubicBezTo>
                  <a:lnTo>
                    <a:pt x="482" y="574"/>
                  </a:lnTo>
                  <a:lnTo>
                    <a:pt x="533" y="536"/>
                  </a:lnTo>
                  <a:lnTo>
                    <a:pt x="518" y="507"/>
                  </a:lnTo>
                  <a:lnTo>
                    <a:pt x="517" y="506"/>
                  </a:lnTo>
                  <a:cubicBezTo>
                    <a:pt x="498" y="460"/>
                    <a:pt x="520" y="408"/>
                    <a:pt x="566" y="389"/>
                  </a:cubicBezTo>
                  <a:cubicBezTo>
                    <a:pt x="576" y="385"/>
                    <a:pt x="587" y="383"/>
                    <a:pt x="598" y="383"/>
                  </a:cubicBezTo>
                  <a:lnTo>
                    <a:pt x="624" y="382"/>
                  </a:lnTo>
                  <a:lnTo>
                    <a:pt x="633" y="319"/>
                  </a:lnTo>
                  <a:lnTo>
                    <a:pt x="604" y="31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3" name="Freeform 33"/>
            <p:cNvSpPr>
              <a:spLocks noChangeAspect="1" noEditPoints="1"/>
            </p:cNvSpPr>
            <p:nvPr/>
          </p:nvSpPr>
          <p:spPr bwMode="auto">
            <a:xfrm>
              <a:off x="2185477" y="5825960"/>
              <a:ext cx="172460" cy="174267"/>
            </a:xfrm>
            <a:custGeom>
              <a:avLst/>
              <a:gdLst>
                <a:gd name="T0" fmla="*/ 423 w 633"/>
                <a:gd name="T1" fmla="*/ 324 h 621"/>
                <a:gd name="T2" fmla="*/ 423 w 633"/>
                <a:gd name="T3" fmla="*/ 324 h 621"/>
                <a:gd name="T4" fmla="*/ 302 w 633"/>
                <a:gd name="T5" fmla="*/ 415 h 621"/>
                <a:gd name="T6" fmla="*/ 209 w 633"/>
                <a:gd name="T7" fmla="*/ 295 h 621"/>
                <a:gd name="T8" fmla="*/ 330 w 633"/>
                <a:gd name="T9" fmla="*/ 205 h 621"/>
                <a:gd name="T10" fmla="*/ 423 w 633"/>
                <a:gd name="T11" fmla="*/ 324 h 621"/>
                <a:gd name="T12" fmla="*/ 604 w 633"/>
                <a:gd name="T13" fmla="*/ 310 h 621"/>
                <a:gd name="T14" fmla="*/ 604 w 633"/>
                <a:gd name="T15" fmla="*/ 310 h 621"/>
                <a:gd name="T16" fmla="*/ 550 w 633"/>
                <a:gd name="T17" fmla="*/ 261 h 621"/>
                <a:gd name="T18" fmla="*/ 562 w 633"/>
                <a:gd name="T19" fmla="*/ 171 h 621"/>
                <a:gd name="T20" fmla="*/ 563 w 633"/>
                <a:gd name="T21" fmla="*/ 170 h 621"/>
                <a:gd name="T22" fmla="*/ 586 w 633"/>
                <a:gd name="T23" fmla="*/ 147 h 621"/>
                <a:gd name="T24" fmla="*/ 547 w 633"/>
                <a:gd name="T25" fmla="*/ 96 h 621"/>
                <a:gd name="T26" fmla="*/ 518 w 633"/>
                <a:gd name="T27" fmla="*/ 111 h 621"/>
                <a:gd name="T28" fmla="*/ 516 w 633"/>
                <a:gd name="T29" fmla="*/ 112 h 621"/>
                <a:gd name="T30" fmla="*/ 398 w 633"/>
                <a:gd name="T31" fmla="*/ 64 h 621"/>
                <a:gd name="T32" fmla="*/ 390 w 633"/>
                <a:gd name="T33" fmla="*/ 35 h 621"/>
                <a:gd name="T34" fmla="*/ 391 w 633"/>
                <a:gd name="T35" fmla="*/ 34 h 621"/>
                <a:gd name="T36" fmla="*/ 390 w 633"/>
                <a:gd name="T37" fmla="*/ 7 h 621"/>
                <a:gd name="T38" fmla="*/ 326 w 633"/>
                <a:gd name="T39" fmla="*/ 0 h 621"/>
                <a:gd name="T40" fmla="*/ 316 w 633"/>
                <a:gd name="T41" fmla="*/ 30 h 621"/>
                <a:gd name="T42" fmla="*/ 316 w 633"/>
                <a:gd name="T43" fmla="*/ 30 h 621"/>
                <a:gd name="T44" fmla="*/ 266 w 633"/>
                <a:gd name="T45" fmla="*/ 80 h 621"/>
                <a:gd name="T46" fmla="*/ 169 w 633"/>
                <a:gd name="T47" fmla="*/ 62 h 621"/>
                <a:gd name="T48" fmla="*/ 167 w 633"/>
                <a:gd name="T49" fmla="*/ 60 h 621"/>
                <a:gd name="T50" fmla="*/ 150 w 633"/>
                <a:gd name="T51" fmla="*/ 45 h 621"/>
                <a:gd name="T52" fmla="*/ 99 w 633"/>
                <a:gd name="T53" fmla="*/ 83 h 621"/>
                <a:gd name="T54" fmla="*/ 114 w 633"/>
                <a:gd name="T55" fmla="*/ 111 h 621"/>
                <a:gd name="T56" fmla="*/ 115 w 633"/>
                <a:gd name="T57" fmla="*/ 114 h 621"/>
                <a:gd name="T58" fmla="*/ 66 w 633"/>
                <a:gd name="T59" fmla="*/ 230 h 621"/>
                <a:gd name="T60" fmla="*/ 29 w 633"/>
                <a:gd name="T61" fmla="*/ 237 h 621"/>
                <a:gd name="T62" fmla="*/ 8 w 633"/>
                <a:gd name="T63" fmla="*/ 237 h 621"/>
                <a:gd name="T64" fmla="*/ 0 w 633"/>
                <a:gd name="T65" fmla="*/ 300 h 621"/>
                <a:gd name="T66" fmla="*/ 26 w 633"/>
                <a:gd name="T67" fmla="*/ 308 h 621"/>
                <a:gd name="T68" fmla="*/ 82 w 633"/>
                <a:gd name="T69" fmla="*/ 359 h 621"/>
                <a:gd name="T70" fmla="*/ 66 w 633"/>
                <a:gd name="T71" fmla="*/ 453 h 621"/>
                <a:gd name="T72" fmla="*/ 46 w 633"/>
                <a:gd name="T73" fmla="*/ 472 h 621"/>
                <a:gd name="T74" fmla="*/ 86 w 633"/>
                <a:gd name="T75" fmla="*/ 523 h 621"/>
                <a:gd name="T76" fmla="*/ 108 w 633"/>
                <a:gd name="T77" fmla="*/ 511 h 621"/>
                <a:gd name="T78" fmla="*/ 109 w 633"/>
                <a:gd name="T79" fmla="*/ 510 h 621"/>
                <a:gd name="T80" fmla="*/ 117 w 633"/>
                <a:gd name="T81" fmla="*/ 507 h 621"/>
                <a:gd name="T82" fmla="*/ 235 w 633"/>
                <a:gd name="T83" fmla="*/ 555 h 621"/>
                <a:gd name="T84" fmla="*/ 242 w 633"/>
                <a:gd name="T85" fmla="*/ 588 h 621"/>
                <a:gd name="T86" fmla="*/ 242 w 633"/>
                <a:gd name="T87" fmla="*/ 588 h 621"/>
                <a:gd name="T88" fmla="*/ 243 w 633"/>
                <a:gd name="T89" fmla="*/ 612 h 621"/>
                <a:gd name="T90" fmla="*/ 307 w 633"/>
                <a:gd name="T91" fmla="*/ 621 h 621"/>
                <a:gd name="T92" fmla="*/ 315 w 633"/>
                <a:gd name="T93" fmla="*/ 596 h 621"/>
                <a:gd name="T94" fmla="*/ 366 w 633"/>
                <a:gd name="T95" fmla="*/ 540 h 621"/>
                <a:gd name="T96" fmla="*/ 461 w 633"/>
                <a:gd name="T97" fmla="*/ 554 h 621"/>
                <a:gd name="T98" fmla="*/ 482 w 633"/>
                <a:gd name="T99" fmla="*/ 574 h 621"/>
                <a:gd name="T100" fmla="*/ 533 w 633"/>
                <a:gd name="T101" fmla="*/ 536 h 621"/>
                <a:gd name="T102" fmla="*/ 518 w 633"/>
                <a:gd name="T103" fmla="*/ 507 h 621"/>
                <a:gd name="T104" fmla="*/ 517 w 633"/>
                <a:gd name="T105" fmla="*/ 506 h 621"/>
                <a:gd name="T106" fmla="*/ 566 w 633"/>
                <a:gd name="T107" fmla="*/ 389 h 621"/>
                <a:gd name="T108" fmla="*/ 598 w 633"/>
                <a:gd name="T109" fmla="*/ 383 h 621"/>
                <a:gd name="T110" fmla="*/ 624 w 633"/>
                <a:gd name="T111" fmla="*/ 382 h 621"/>
                <a:gd name="T112" fmla="*/ 633 w 633"/>
                <a:gd name="T113" fmla="*/ 319 h 621"/>
                <a:gd name="T114" fmla="*/ 604 w 633"/>
                <a:gd name="T115" fmla="*/ 310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33" h="621">
                  <a:moveTo>
                    <a:pt x="423" y="324"/>
                  </a:moveTo>
                  <a:lnTo>
                    <a:pt x="423" y="324"/>
                  </a:lnTo>
                  <a:cubicBezTo>
                    <a:pt x="415" y="382"/>
                    <a:pt x="361" y="422"/>
                    <a:pt x="302" y="415"/>
                  </a:cubicBezTo>
                  <a:cubicBezTo>
                    <a:pt x="243" y="407"/>
                    <a:pt x="201" y="353"/>
                    <a:pt x="209" y="295"/>
                  </a:cubicBezTo>
                  <a:cubicBezTo>
                    <a:pt x="217" y="237"/>
                    <a:pt x="271" y="197"/>
                    <a:pt x="330" y="205"/>
                  </a:cubicBezTo>
                  <a:cubicBezTo>
                    <a:pt x="389" y="212"/>
                    <a:pt x="431" y="266"/>
                    <a:pt x="423" y="324"/>
                  </a:cubicBezTo>
                  <a:close/>
                  <a:moveTo>
                    <a:pt x="604" y="310"/>
                  </a:moveTo>
                  <a:lnTo>
                    <a:pt x="604" y="310"/>
                  </a:lnTo>
                  <a:cubicBezTo>
                    <a:pt x="580" y="302"/>
                    <a:pt x="560" y="285"/>
                    <a:pt x="550" y="261"/>
                  </a:cubicBezTo>
                  <a:cubicBezTo>
                    <a:pt x="537" y="230"/>
                    <a:pt x="543" y="196"/>
                    <a:pt x="562" y="171"/>
                  </a:cubicBezTo>
                  <a:lnTo>
                    <a:pt x="563" y="170"/>
                  </a:lnTo>
                  <a:lnTo>
                    <a:pt x="586" y="147"/>
                  </a:lnTo>
                  <a:lnTo>
                    <a:pt x="547" y="96"/>
                  </a:lnTo>
                  <a:lnTo>
                    <a:pt x="518" y="111"/>
                  </a:lnTo>
                  <a:lnTo>
                    <a:pt x="516" y="112"/>
                  </a:lnTo>
                  <a:cubicBezTo>
                    <a:pt x="470" y="131"/>
                    <a:pt x="417" y="109"/>
                    <a:pt x="398" y="64"/>
                  </a:cubicBezTo>
                  <a:cubicBezTo>
                    <a:pt x="394" y="55"/>
                    <a:pt x="391" y="45"/>
                    <a:pt x="390" y="35"/>
                  </a:cubicBezTo>
                  <a:lnTo>
                    <a:pt x="391" y="34"/>
                  </a:lnTo>
                  <a:lnTo>
                    <a:pt x="390" y="7"/>
                  </a:lnTo>
                  <a:lnTo>
                    <a:pt x="326" y="0"/>
                  </a:lnTo>
                  <a:lnTo>
                    <a:pt x="316" y="30"/>
                  </a:lnTo>
                  <a:lnTo>
                    <a:pt x="316" y="30"/>
                  </a:lnTo>
                  <a:cubicBezTo>
                    <a:pt x="307" y="52"/>
                    <a:pt x="290" y="70"/>
                    <a:pt x="266" y="80"/>
                  </a:cubicBezTo>
                  <a:cubicBezTo>
                    <a:pt x="232" y="94"/>
                    <a:pt x="194" y="86"/>
                    <a:pt x="169" y="62"/>
                  </a:cubicBezTo>
                  <a:lnTo>
                    <a:pt x="167" y="60"/>
                  </a:lnTo>
                  <a:lnTo>
                    <a:pt x="150" y="45"/>
                  </a:lnTo>
                  <a:lnTo>
                    <a:pt x="99" y="83"/>
                  </a:lnTo>
                  <a:lnTo>
                    <a:pt x="114" y="111"/>
                  </a:lnTo>
                  <a:lnTo>
                    <a:pt x="115" y="114"/>
                  </a:lnTo>
                  <a:cubicBezTo>
                    <a:pt x="134" y="159"/>
                    <a:pt x="113" y="211"/>
                    <a:pt x="66" y="230"/>
                  </a:cubicBezTo>
                  <a:cubicBezTo>
                    <a:pt x="54" y="235"/>
                    <a:pt x="43" y="236"/>
                    <a:pt x="29" y="237"/>
                  </a:cubicBezTo>
                  <a:lnTo>
                    <a:pt x="8" y="237"/>
                  </a:lnTo>
                  <a:lnTo>
                    <a:pt x="0" y="300"/>
                  </a:lnTo>
                  <a:lnTo>
                    <a:pt x="26" y="308"/>
                  </a:lnTo>
                  <a:cubicBezTo>
                    <a:pt x="51" y="316"/>
                    <a:pt x="71" y="334"/>
                    <a:pt x="82" y="359"/>
                  </a:cubicBezTo>
                  <a:cubicBezTo>
                    <a:pt x="96" y="392"/>
                    <a:pt x="89" y="428"/>
                    <a:pt x="66" y="453"/>
                  </a:cubicBezTo>
                  <a:lnTo>
                    <a:pt x="46" y="472"/>
                  </a:lnTo>
                  <a:lnTo>
                    <a:pt x="86" y="523"/>
                  </a:lnTo>
                  <a:lnTo>
                    <a:pt x="108" y="511"/>
                  </a:lnTo>
                  <a:lnTo>
                    <a:pt x="109" y="510"/>
                  </a:lnTo>
                  <a:cubicBezTo>
                    <a:pt x="114" y="508"/>
                    <a:pt x="112" y="509"/>
                    <a:pt x="117" y="507"/>
                  </a:cubicBezTo>
                  <a:cubicBezTo>
                    <a:pt x="163" y="488"/>
                    <a:pt x="216" y="509"/>
                    <a:pt x="235" y="555"/>
                  </a:cubicBezTo>
                  <a:cubicBezTo>
                    <a:pt x="240" y="566"/>
                    <a:pt x="242" y="577"/>
                    <a:pt x="242" y="588"/>
                  </a:cubicBezTo>
                  <a:lnTo>
                    <a:pt x="242" y="588"/>
                  </a:lnTo>
                  <a:lnTo>
                    <a:pt x="243" y="612"/>
                  </a:lnTo>
                  <a:lnTo>
                    <a:pt x="307" y="621"/>
                  </a:lnTo>
                  <a:lnTo>
                    <a:pt x="315" y="596"/>
                  </a:lnTo>
                  <a:cubicBezTo>
                    <a:pt x="322" y="572"/>
                    <a:pt x="340" y="550"/>
                    <a:pt x="366" y="540"/>
                  </a:cubicBezTo>
                  <a:cubicBezTo>
                    <a:pt x="399" y="526"/>
                    <a:pt x="435" y="533"/>
                    <a:pt x="461" y="554"/>
                  </a:cubicBezTo>
                  <a:lnTo>
                    <a:pt x="482" y="574"/>
                  </a:lnTo>
                  <a:lnTo>
                    <a:pt x="533" y="536"/>
                  </a:lnTo>
                  <a:lnTo>
                    <a:pt x="518" y="507"/>
                  </a:lnTo>
                  <a:lnTo>
                    <a:pt x="517" y="506"/>
                  </a:lnTo>
                  <a:cubicBezTo>
                    <a:pt x="498" y="460"/>
                    <a:pt x="520" y="408"/>
                    <a:pt x="566" y="389"/>
                  </a:cubicBezTo>
                  <a:cubicBezTo>
                    <a:pt x="576" y="385"/>
                    <a:pt x="587" y="383"/>
                    <a:pt x="598" y="383"/>
                  </a:cubicBezTo>
                  <a:lnTo>
                    <a:pt x="624" y="382"/>
                  </a:lnTo>
                  <a:lnTo>
                    <a:pt x="633" y="319"/>
                  </a:lnTo>
                  <a:lnTo>
                    <a:pt x="604" y="31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solidFill>
                  <a:prstClr val="black"/>
                </a:solidFill>
              </a:endParaRPr>
            </a:p>
          </p:txBody>
        </p:sp>
      </p:grpSp>
      <p:sp>
        <p:nvSpPr>
          <p:cNvPr id="54" name="Freeform 5"/>
          <p:cNvSpPr>
            <a:spLocks noChangeAspect="1"/>
          </p:cNvSpPr>
          <p:nvPr/>
        </p:nvSpPr>
        <p:spPr bwMode="auto">
          <a:xfrm>
            <a:off x="4215266" y="2725904"/>
            <a:ext cx="334962" cy="265113"/>
          </a:xfrm>
          <a:custGeom>
            <a:avLst/>
            <a:gdLst>
              <a:gd name="T0" fmla="*/ 2147483646 w 134"/>
              <a:gd name="T1" fmla="*/ 2147483646 h 106"/>
              <a:gd name="T2" fmla="*/ 2147483646 w 134"/>
              <a:gd name="T3" fmla="*/ 2147483646 h 106"/>
              <a:gd name="T4" fmla="*/ 2147483646 w 134"/>
              <a:gd name="T5" fmla="*/ 2147483646 h 106"/>
              <a:gd name="T6" fmla="*/ 2147483646 w 134"/>
              <a:gd name="T7" fmla="*/ 2147483646 h 106"/>
              <a:gd name="T8" fmla="*/ 2147483646 w 134"/>
              <a:gd name="T9" fmla="*/ 2147483646 h 106"/>
              <a:gd name="T10" fmla="*/ 2147483646 w 134"/>
              <a:gd name="T11" fmla="*/ 2147483646 h 106"/>
              <a:gd name="T12" fmla="*/ 2147483646 w 134"/>
              <a:gd name="T13" fmla="*/ 2147483646 h 106"/>
              <a:gd name="T14" fmla="*/ 2147483646 w 134"/>
              <a:gd name="T15" fmla="*/ 2147483646 h 106"/>
              <a:gd name="T16" fmla="*/ 2147483646 w 134"/>
              <a:gd name="T17" fmla="*/ 2147483646 h 10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34" h="106">
                <a:moveTo>
                  <a:pt x="120" y="12"/>
                </a:moveTo>
                <a:cubicBezTo>
                  <a:pt x="108" y="0"/>
                  <a:pt x="88" y="0"/>
                  <a:pt x="76" y="12"/>
                </a:cubicBezTo>
                <a:cubicBezTo>
                  <a:pt x="67" y="19"/>
                  <a:pt x="67" y="19"/>
                  <a:pt x="67" y="19"/>
                </a:cubicBezTo>
                <a:cubicBezTo>
                  <a:pt x="59" y="12"/>
                  <a:pt x="59" y="12"/>
                  <a:pt x="59" y="12"/>
                </a:cubicBezTo>
                <a:cubicBezTo>
                  <a:pt x="46" y="0"/>
                  <a:pt x="26" y="0"/>
                  <a:pt x="14" y="12"/>
                </a:cubicBezTo>
                <a:cubicBezTo>
                  <a:pt x="0" y="24"/>
                  <a:pt x="0" y="45"/>
                  <a:pt x="14" y="58"/>
                </a:cubicBezTo>
                <a:cubicBezTo>
                  <a:pt x="67" y="106"/>
                  <a:pt x="67" y="106"/>
                  <a:pt x="67" y="106"/>
                </a:cubicBezTo>
                <a:cubicBezTo>
                  <a:pt x="120" y="58"/>
                  <a:pt x="120" y="58"/>
                  <a:pt x="120" y="58"/>
                </a:cubicBezTo>
                <a:cubicBezTo>
                  <a:pt x="134" y="45"/>
                  <a:pt x="134" y="24"/>
                  <a:pt x="120" y="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5" name="Freeform 10"/>
          <p:cNvSpPr>
            <a:spLocks noChangeAspect="1" noEditPoints="1"/>
          </p:cNvSpPr>
          <p:nvPr/>
        </p:nvSpPr>
        <p:spPr bwMode="auto">
          <a:xfrm>
            <a:off x="2243591" y="3400592"/>
            <a:ext cx="346075" cy="306387"/>
          </a:xfrm>
          <a:custGeom>
            <a:avLst/>
            <a:gdLst>
              <a:gd name="T0" fmla="*/ 2147483646 w 148"/>
              <a:gd name="T1" fmla="*/ 2147483646 h 131"/>
              <a:gd name="T2" fmla="*/ 2147483646 w 148"/>
              <a:gd name="T3" fmla="*/ 2147483646 h 131"/>
              <a:gd name="T4" fmla="*/ 2147483646 w 148"/>
              <a:gd name="T5" fmla="*/ 2147483646 h 131"/>
              <a:gd name="T6" fmla="*/ 2147483646 w 148"/>
              <a:gd name="T7" fmla="*/ 2147483646 h 131"/>
              <a:gd name="T8" fmla="*/ 2147483646 w 148"/>
              <a:gd name="T9" fmla="*/ 2147483646 h 131"/>
              <a:gd name="T10" fmla="*/ 2147483646 w 148"/>
              <a:gd name="T11" fmla="*/ 2147483646 h 131"/>
              <a:gd name="T12" fmla="*/ 2147483646 w 148"/>
              <a:gd name="T13" fmla="*/ 0 h 131"/>
              <a:gd name="T14" fmla="*/ 2147483646 w 148"/>
              <a:gd name="T15" fmla="*/ 0 h 131"/>
              <a:gd name="T16" fmla="*/ 2147483646 w 148"/>
              <a:gd name="T17" fmla="*/ 2147483646 h 131"/>
              <a:gd name="T18" fmla="*/ 2147483646 w 148"/>
              <a:gd name="T19" fmla="*/ 2147483646 h 131"/>
              <a:gd name="T20" fmla="*/ 2147483646 w 148"/>
              <a:gd name="T21" fmla="*/ 2147483646 h 131"/>
              <a:gd name="T22" fmla="*/ 2147483646 w 148"/>
              <a:gd name="T23" fmla="*/ 2147483646 h 131"/>
              <a:gd name="T24" fmla="*/ 2147483646 w 148"/>
              <a:gd name="T25" fmla="*/ 2147483646 h 131"/>
              <a:gd name="T26" fmla="*/ 2147483646 w 148"/>
              <a:gd name="T27" fmla="*/ 2147483646 h 131"/>
              <a:gd name="T28" fmla="*/ 2147483646 w 148"/>
              <a:gd name="T29" fmla="*/ 2147483646 h 131"/>
              <a:gd name="T30" fmla="*/ 2147483646 w 148"/>
              <a:gd name="T31" fmla="*/ 2147483646 h 131"/>
              <a:gd name="T32" fmla="*/ 2147483646 w 148"/>
              <a:gd name="T33" fmla="*/ 2147483646 h 131"/>
              <a:gd name="T34" fmla="*/ 2147483646 w 148"/>
              <a:gd name="T35" fmla="*/ 2147483646 h 131"/>
              <a:gd name="T36" fmla="*/ 2147483646 w 148"/>
              <a:gd name="T37" fmla="*/ 2147483646 h 131"/>
              <a:gd name="T38" fmla="*/ 2147483646 w 148"/>
              <a:gd name="T39" fmla="*/ 2147483646 h 131"/>
              <a:gd name="T40" fmla="*/ 2147483646 w 148"/>
              <a:gd name="T41" fmla="*/ 2147483646 h 131"/>
              <a:gd name="T42" fmla="*/ 2147483646 w 148"/>
              <a:gd name="T43" fmla="*/ 2147483646 h 131"/>
              <a:gd name="T44" fmla="*/ 2147483646 w 148"/>
              <a:gd name="T45" fmla="*/ 2147483646 h 131"/>
              <a:gd name="T46" fmla="*/ 2147483646 w 148"/>
              <a:gd name="T47" fmla="*/ 2147483646 h 131"/>
              <a:gd name="T48" fmla="*/ 2147483646 w 148"/>
              <a:gd name="T49" fmla="*/ 2147483646 h 131"/>
              <a:gd name="T50" fmla="*/ 2147483646 w 148"/>
              <a:gd name="T51" fmla="*/ 2147483646 h 131"/>
              <a:gd name="T52" fmla="*/ 2147483646 w 148"/>
              <a:gd name="T53" fmla="*/ 2147483646 h 131"/>
              <a:gd name="T54" fmla="*/ 2147483646 w 148"/>
              <a:gd name="T55" fmla="*/ 2147483646 h 131"/>
              <a:gd name="T56" fmla="*/ 2147483646 w 148"/>
              <a:gd name="T57" fmla="*/ 2147483646 h 131"/>
              <a:gd name="T58" fmla="*/ 2147483646 w 148"/>
              <a:gd name="T59" fmla="*/ 2147483646 h 131"/>
              <a:gd name="T60" fmla="*/ 2147483646 w 148"/>
              <a:gd name="T61" fmla="*/ 2147483646 h 131"/>
              <a:gd name="T62" fmla="*/ 2147483646 w 148"/>
              <a:gd name="T63" fmla="*/ 2147483646 h 131"/>
              <a:gd name="T64" fmla="*/ 2147483646 w 148"/>
              <a:gd name="T65" fmla="*/ 2147483646 h 131"/>
              <a:gd name="T66" fmla="*/ 2147483646 w 148"/>
              <a:gd name="T67" fmla="*/ 2147483646 h 131"/>
              <a:gd name="T68" fmla="*/ 2147483646 w 148"/>
              <a:gd name="T69" fmla="*/ 2147483646 h 131"/>
              <a:gd name="T70" fmla="*/ 2147483646 w 148"/>
              <a:gd name="T71" fmla="*/ 2147483646 h 131"/>
              <a:gd name="T72" fmla="*/ 2147483646 w 148"/>
              <a:gd name="T73" fmla="*/ 2147483646 h 131"/>
              <a:gd name="T74" fmla="*/ 2147483646 w 148"/>
              <a:gd name="T75" fmla="*/ 2147483646 h 131"/>
              <a:gd name="T76" fmla="*/ 2147483646 w 148"/>
              <a:gd name="T77" fmla="*/ 2147483646 h 131"/>
              <a:gd name="T78" fmla="*/ 2147483646 w 148"/>
              <a:gd name="T79" fmla="*/ 2147483646 h 131"/>
              <a:gd name="T80" fmla="*/ 2147483646 w 148"/>
              <a:gd name="T81" fmla="*/ 2147483646 h 131"/>
              <a:gd name="T82" fmla="*/ 2147483646 w 148"/>
              <a:gd name="T83" fmla="*/ 2147483646 h 131"/>
              <a:gd name="T84" fmla="*/ 2147483646 w 148"/>
              <a:gd name="T85" fmla="*/ 2147483646 h 131"/>
              <a:gd name="T86" fmla="*/ 2147483646 w 148"/>
              <a:gd name="T87" fmla="*/ 2147483646 h 131"/>
              <a:gd name="T88" fmla="*/ 2147483646 w 148"/>
              <a:gd name="T89" fmla="*/ 2147483646 h 131"/>
              <a:gd name="T90" fmla="*/ 2147483646 w 148"/>
              <a:gd name="T91" fmla="*/ 2147483646 h 131"/>
              <a:gd name="T92" fmla="*/ 2147483646 w 148"/>
              <a:gd name="T93" fmla="*/ 2147483646 h 131"/>
              <a:gd name="T94" fmla="*/ 2147483646 w 148"/>
              <a:gd name="T95" fmla="*/ 2147483646 h 131"/>
              <a:gd name="T96" fmla="*/ 2147483646 w 148"/>
              <a:gd name="T97" fmla="*/ 2147483646 h 131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148" h="131">
                <a:moveTo>
                  <a:pt x="23" y="42"/>
                </a:moveTo>
                <a:cubicBezTo>
                  <a:pt x="30" y="37"/>
                  <a:pt x="36" y="41"/>
                  <a:pt x="43" y="50"/>
                </a:cubicBezTo>
                <a:cubicBezTo>
                  <a:pt x="44" y="51"/>
                  <a:pt x="45" y="49"/>
                  <a:pt x="46" y="49"/>
                </a:cubicBezTo>
                <a:cubicBezTo>
                  <a:pt x="46" y="48"/>
                  <a:pt x="57" y="39"/>
                  <a:pt x="57" y="39"/>
                </a:cubicBezTo>
                <a:cubicBezTo>
                  <a:pt x="58" y="38"/>
                  <a:pt x="58" y="38"/>
                  <a:pt x="57" y="37"/>
                </a:cubicBezTo>
                <a:cubicBezTo>
                  <a:pt x="57" y="36"/>
                  <a:pt x="54" y="32"/>
                  <a:pt x="52" y="30"/>
                </a:cubicBezTo>
                <a:cubicBezTo>
                  <a:pt x="39" y="12"/>
                  <a:pt x="88" y="0"/>
                  <a:pt x="81" y="0"/>
                </a:cubicBezTo>
                <a:cubicBezTo>
                  <a:pt x="77" y="0"/>
                  <a:pt x="61" y="0"/>
                  <a:pt x="59" y="0"/>
                </a:cubicBezTo>
                <a:cubicBezTo>
                  <a:pt x="49" y="1"/>
                  <a:pt x="37" y="10"/>
                  <a:pt x="31" y="14"/>
                </a:cubicBezTo>
                <a:cubicBezTo>
                  <a:pt x="24" y="20"/>
                  <a:pt x="21" y="23"/>
                  <a:pt x="20" y="23"/>
                </a:cubicBezTo>
                <a:cubicBezTo>
                  <a:pt x="18" y="25"/>
                  <a:pt x="20" y="29"/>
                  <a:pt x="16" y="33"/>
                </a:cubicBezTo>
                <a:cubicBezTo>
                  <a:pt x="12" y="37"/>
                  <a:pt x="9" y="34"/>
                  <a:pt x="7" y="36"/>
                </a:cubicBezTo>
                <a:cubicBezTo>
                  <a:pt x="5" y="37"/>
                  <a:pt x="2" y="40"/>
                  <a:pt x="1" y="41"/>
                </a:cubicBezTo>
                <a:cubicBezTo>
                  <a:pt x="0" y="41"/>
                  <a:pt x="0" y="43"/>
                  <a:pt x="1" y="44"/>
                </a:cubicBezTo>
                <a:cubicBezTo>
                  <a:pt x="1" y="44"/>
                  <a:pt x="10" y="54"/>
                  <a:pt x="11" y="55"/>
                </a:cubicBezTo>
                <a:cubicBezTo>
                  <a:pt x="12" y="56"/>
                  <a:pt x="14" y="57"/>
                  <a:pt x="15" y="56"/>
                </a:cubicBezTo>
                <a:cubicBezTo>
                  <a:pt x="16" y="55"/>
                  <a:pt x="20" y="52"/>
                  <a:pt x="20" y="51"/>
                </a:cubicBezTo>
                <a:cubicBezTo>
                  <a:pt x="21" y="51"/>
                  <a:pt x="20" y="45"/>
                  <a:pt x="23" y="42"/>
                </a:cubicBezTo>
                <a:close/>
                <a:moveTo>
                  <a:pt x="65" y="46"/>
                </a:moveTo>
                <a:cubicBezTo>
                  <a:pt x="64" y="45"/>
                  <a:pt x="63" y="45"/>
                  <a:pt x="62" y="46"/>
                </a:cubicBezTo>
                <a:cubicBezTo>
                  <a:pt x="52" y="55"/>
                  <a:pt x="52" y="55"/>
                  <a:pt x="52" y="55"/>
                </a:cubicBezTo>
                <a:cubicBezTo>
                  <a:pt x="51" y="56"/>
                  <a:pt x="51" y="57"/>
                  <a:pt x="51" y="58"/>
                </a:cubicBezTo>
                <a:cubicBezTo>
                  <a:pt x="113" y="128"/>
                  <a:pt x="113" y="128"/>
                  <a:pt x="113" y="128"/>
                </a:cubicBezTo>
                <a:cubicBezTo>
                  <a:pt x="114" y="129"/>
                  <a:pt x="116" y="130"/>
                  <a:pt x="118" y="128"/>
                </a:cubicBezTo>
                <a:cubicBezTo>
                  <a:pt x="125" y="122"/>
                  <a:pt x="125" y="122"/>
                  <a:pt x="125" y="122"/>
                </a:cubicBezTo>
                <a:cubicBezTo>
                  <a:pt x="127" y="121"/>
                  <a:pt x="127" y="118"/>
                  <a:pt x="126" y="117"/>
                </a:cubicBezTo>
                <a:lnTo>
                  <a:pt x="65" y="46"/>
                </a:lnTo>
                <a:close/>
                <a:moveTo>
                  <a:pt x="147" y="17"/>
                </a:moveTo>
                <a:cubicBezTo>
                  <a:pt x="146" y="13"/>
                  <a:pt x="144" y="14"/>
                  <a:pt x="143" y="15"/>
                </a:cubicBezTo>
                <a:cubicBezTo>
                  <a:pt x="142" y="17"/>
                  <a:pt x="138" y="23"/>
                  <a:pt x="136" y="26"/>
                </a:cubicBezTo>
                <a:cubicBezTo>
                  <a:pt x="134" y="29"/>
                  <a:pt x="130" y="35"/>
                  <a:pt x="122" y="29"/>
                </a:cubicBezTo>
                <a:cubicBezTo>
                  <a:pt x="113" y="23"/>
                  <a:pt x="116" y="19"/>
                  <a:pt x="118" y="16"/>
                </a:cubicBezTo>
                <a:cubicBezTo>
                  <a:pt x="119" y="14"/>
                  <a:pt x="124" y="6"/>
                  <a:pt x="124" y="5"/>
                </a:cubicBezTo>
                <a:cubicBezTo>
                  <a:pt x="125" y="4"/>
                  <a:pt x="124" y="1"/>
                  <a:pt x="122" y="2"/>
                </a:cubicBezTo>
                <a:cubicBezTo>
                  <a:pt x="119" y="3"/>
                  <a:pt x="103" y="10"/>
                  <a:pt x="101" y="19"/>
                </a:cubicBezTo>
                <a:cubicBezTo>
                  <a:pt x="99" y="28"/>
                  <a:pt x="103" y="36"/>
                  <a:pt x="95" y="44"/>
                </a:cubicBezTo>
                <a:cubicBezTo>
                  <a:pt x="85" y="55"/>
                  <a:pt x="85" y="55"/>
                  <a:pt x="85" y="55"/>
                </a:cubicBezTo>
                <a:cubicBezTo>
                  <a:pt x="95" y="66"/>
                  <a:pt x="95" y="66"/>
                  <a:pt x="95" y="66"/>
                </a:cubicBezTo>
                <a:cubicBezTo>
                  <a:pt x="107" y="55"/>
                  <a:pt x="107" y="55"/>
                  <a:pt x="107" y="55"/>
                </a:cubicBezTo>
                <a:cubicBezTo>
                  <a:pt x="110" y="52"/>
                  <a:pt x="116" y="49"/>
                  <a:pt x="122" y="50"/>
                </a:cubicBezTo>
                <a:cubicBezTo>
                  <a:pt x="134" y="53"/>
                  <a:pt x="140" y="49"/>
                  <a:pt x="144" y="41"/>
                </a:cubicBezTo>
                <a:cubicBezTo>
                  <a:pt x="148" y="34"/>
                  <a:pt x="147" y="20"/>
                  <a:pt x="147" y="17"/>
                </a:cubicBezTo>
                <a:close/>
                <a:moveTo>
                  <a:pt x="20" y="117"/>
                </a:moveTo>
                <a:cubicBezTo>
                  <a:pt x="18" y="119"/>
                  <a:pt x="18" y="121"/>
                  <a:pt x="20" y="123"/>
                </a:cubicBezTo>
                <a:cubicBezTo>
                  <a:pt x="27" y="130"/>
                  <a:pt x="27" y="130"/>
                  <a:pt x="27" y="130"/>
                </a:cubicBezTo>
                <a:cubicBezTo>
                  <a:pt x="29" y="131"/>
                  <a:pt x="31" y="131"/>
                  <a:pt x="33" y="129"/>
                </a:cubicBezTo>
                <a:cubicBezTo>
                  <a:pt x="69" y="94"/>
                  <a:pt x="69" y="94"/>
                  <a:pt x="69" y="94"/>
                </a:cubicBezTo>
                <a:cubicBezTo>
                  <a:pt x="58" y="81"/>
                  <a:pt x="58" y="81"/>
                  <a:pt x="58" y="81"/>
                </a:cubicBezTo>
                <a:lnTo>
                  <a:pt x="20" y="11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6" name="Freeform 67"/>
          <p:cNvSpPr>
            <a:spLocks noChangeAspect="1" noEditPoints="1"/>
          </p:cNvSpPr>
          <p:nvPr/>
        </p:nvSpPr>
        <p:spPr bwMode="auto">
          <a:xfrm>
            <a:off x="6109153" y="3351379"/>
            <a:ext cx="314325" cy="280988"/>
          </a:xfrm>
          <a:custGeom>
            <a:avLst/>
            <a:gdLst>
              <a:gd name="T0" fmla="*/ 2147483646 w 200"/>
              <a:gd name="T1" fmla="*/ 2147483646 h 179"/>
              <a:gd name="T2" fmla="*/ 2147483646 w 200"/>
              <a:gd name="T3" fmla="*/ 2147483646 h 179"/>
              <a:gd name="T4" fmla="*/ 2147483646 w 200"/>
              <a:gd name="T5" fmla="*/ 2147483646 h 179"/>
              <a:gd name="T6" fmla="*/ 2147483646 w 200"/>
              <a:gd name="T7" fmla="*/ 2147483646 h 179"/>
              <a:gd name="T8" fmla="*/ 2147483646 w 200"/>
              <a:gd name="T9" fmla="*/ 2147483646 h 179"/>
              <a:gd name="T10" fmla="*/ 2147483646 w 200"/>
              <a:gd name="T11" fmla="*/ 2147483646 h 179"/>
              <a:gd name="T12" fmla="*/ 2147483646 w 200"/>
              <a:gd name="T13" fmla="*/ 2147483646 h 179"/>
              <a:gd name="T14" fmla="*/ 2147483646 w 200"/>
              <a:gd name="T15" fmla="*/ 2147483646 h 179"/>
              <a:gd name="T16" fmla="*/ 2147483646 w 200"/>
              <a:gd name="T17" fmla="*/ 2147483646 h 179"/>
              <a:gd name="T18" fmla="*/ 2147483646 w 200"/>
              <a:gd name="T19" fmla="*/ 2147483646 h 179"/>
              <a:gd name="T20" fmla="*/ 2147483646 w 200"/>
              <a:gd name="T21" fmla="*/ 2147483646 h 179"/>
              <a:gd name="T22" fmla="*/ 2147483646 w 200"/>
              <a:gd name="T23" fmla="*/ 2147483646 h 179"/>
              <a:gd name="T24" fmla="*/ 2147483646 w 200"/>
              <a:gd name="T25" fmla="*/ 2147483646 h 179"/>
              <a:gd name="T26" fmla="*/ 2147483646 w 200"/>
              <a:gd name="T27" fmla="*/ 2147483646 h 179"/>
              <a:gd name="T28" fmla="*/ 2147483646 w 200"/>
              <a:gd name="T29" fmla="*/ 2147483646 h 179"/>
              <a:gd name="T30" fmla="*/ 2147483646 w 200"/>
              <a:gd name="T31" fmla="*/ 2147483646 h 179"/>
              <a:gd name="T32" fmla="*/ 2147483646 w 200"/>
              <a:gd name="T33" fmla="*/ 2147483646 h 179"/>
              <a:gd name="T34" fmla="*/ 2147483646 w 200"/>
              <a:gd name="T35" fmla="*/ 2147483646 h 179"/>
              <a:gd name="T36" fmla="*/ 2147483646 w 200"/>
              <a:gd name="T37" fmla="*/ 2147483646 h 179"/>
              <a:gd name="T38" fmla="*/ 2147483646 w 200"/>
              <a:gd name="T39" fmla="*/ 2147483646 h 179"/>
              <a:gd name="T40" fmla="*/ 2147483646 w 200"/>
              <a:gd name="T41" fmla="*/ 0 h 179"/>
              <a:gd name="T42" fmla="*/ 2147483646 w 200"/>
              <a:gd name="T43" fmla="*/ 0 h 179"/>
              <a:gd name="T44" fmla="*/ 2147483646 w 200"/>
              <a:gd name="T45" fmla="*/ 0 h 179"/>
              <a:gd name="T46" fmla="*/ 2147483646 w 200"/>
              <a:gd name="T47" fmla="*/ 2147483646 h 179"/>
              <a:gd name="T48" fmla="*/ 2147483646 w 200"/>
              <a:gd name="T49" fmla="*/ 2147483646 h 179"/>
              <a:gd name="T50" fmla="*/ 2147483646 w 200"/>
              <a:gd name="T51" fmla="*/ 2147483646 h 179"/>
              <a:gd name="T52" fmla="*/ 2147483646 w 200"/>
              <a:gd name="T53" fmla="*/ 2147483646 h 179"/>
              <a:gd name="T54" fmla="*/ 2147483646 w 200"/>
              <a:gd name="T55" fmla="*/ 2147483646 h 179"/>
              <a:gd name="T56" fmla="*/ 2147483646 w 200"/>
              <a:gd name="T57" fmla="*/ 2147483646 h 179"/>
              <a:gd name="T58" fmla="*/ 2147483646 w 200"/>
              <a:gd name="T59" fmla="*/ 2147483646 h 179"/>
              <a:gd name="T60" fmla="*/ 2147483646 w 200"/>
              <a:gd name="T61" fmla="*/ 2147483646 h 179"/>
              <a:gd name="T62" fmla="*/ 2147483646 w 200"/>
              <a:gd name="T63" fmla="*/ 2147483646 h 179"/>
              <a:gd name="T64" fmla="*/ 2147483646 w 200"/>
              <a:gd name="T65" fmla="*/ 2147483646 h 179"/>
              <a:gd name="T66" fmla="*/ 2147483646 w 200"/>
              <a:gd name="T67" fmla="*/ 2147483646 h 179"/>
              <a:gd name="T68" fmla="*/ 2147483646 w 200"/>
              <a:gd name="T69" fmla="*/ 2147483646 h 179"/>
              <a:gd name="T70" fmla="*/ 2147483646 w 200"/>
              <a:gd name="T71" fmla="*/ 2147483646 h 179"/>
              <a:gd name="T72" fmla="*/ 2147483646 w 200"/>
              <a:gd name="T73" fmla="*/ 2147483646 h 179"/>
              <a:gd name="T74" fmla="*/ 2147483646 w 200"/>
              <a:gd name="T75" fmla="*/ 2147483646 h 179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200" h="179">
                <a:moveTo>
                  <a:pt x="147" y="162"/>
                </a:moveTo>
                <a:cubicBezTo>
                  <a:pt x="147" y="179"/>
                  <a:pt x="147" y="179"/>
                  <a:pt x="147" y="179"/>
                </a:cubicBezTo>
                <a:cubicBezTo>
                  <a:pt x="100" y="179"/>
                  <a:pt x="100" y="179"/>
                  <a:pt x="100" y="179"/>
                </a:cubicBezTo>
                <a:cubicBezTo>
                  <a:pt x="53" y="179"/>
                  <a:pt x="53" y="179"/>
                  <a:pt x="53" y="179"/>
                </a:cubicBezTo>
                <a:cubicBezTo>
                  <a:pt x="53" y="162"/>
                  <a:pt x="53" y="162"/>
                  <a:pt x="53" y="162"/>
                </a:cubicBezTo>
                <a:cubicBezTo>
                  <a:pt x="53" y="162"/>
                  <a:pt x="53" y="155"/>
                  <a:pt x="61" y="155"/>
                </a:cubicBezTo>
                <a:cubicBezTo>
                  <a:pt x="69" y="155"/>
                  <a:pt x="100" y="155"/>
                  <a:pt x="100" y="155"/>
                </a:cubicBezTo>
                <a:cubicBezTo>
                  <a:pt x="100" y="155"/>
                  <a:pt x="131" y="155"/>
                  <a:pt x="138" y="155"/>
                </a:cubicBezTo>
                <a:cubicBezTo>
                  <a:pt x="146" y="155"/>
                  <a:pt x="147" y="162"/>
                  <a:pt x="147" y="162"/>
                </a:cubicBezTo>
                <a:close/>
                <a:moveTo>
                  <a:pt x="139" y="100"/>
                </a:moveTo>
                <a:cubicBezTo>
                  <a:pt x="126" y="120"/>
                  <a:pt x="113" y="129"/>
                  <a:pt x="113" y="129"/>
                </a:cubicBezTo>
                <a:cubicBezTo>
                  <a:pt x="113" y="129"/>
                  <a:pt x="104" y="136"/>
                  <a:pt x="116" y="142"/>
                </a:cubicBezTo>
                <a:cubicBezTo>
                  <a:pt x="128" y="148"/>
                  <a:pt x="125" y="153"/>
                  <a:pt x="125" y="153"/>
                </a:cubicBezTo>
                <a:cubicBezTo>
                  <a:pt x="100" y="153"/>
                  <a:pt x="100" y="153"/>
                  <a:pt x="100" y="153"/>
                </a:cubicBezTo>
                <a:cubicBezTo>
                  <a:pt x="75" y="153"/>
                  <a:pt x="75" y="153"/>
                  <a:pt x="75" y="153"/>
                </a:cubicBezTo>
                <a:cubicBezTo>
                  <a:pt x="75" y="153"/>
                  <a:pt x="72" y="148"/>
                  <a:pt x="83" y="142"/>
                </a:cubicBezTo>
                <a:cubicBezTo>
                  <a:pt x="95" y="136"/>
                  <a:pt x="86" y="129"/>
                  <a:pt x="86" y="129"/>
                </a:cubicBezTo>
                <a:cubicBezTo>
                  <a:pt x="86" y="129"/>
                  <a:pt x="73" y="120"/>
                  <a:pt x="61" y="100"/>
                </a:cubicBezTo>
                <a:cubicBezTo>
                  <a:pt x="29" y="96"/>
                  <a:pt x="0" y="64"/>
                  <a:pt x="1" y="42"/>
                </a:cubicBezTo>
                <a:cubicBezTo>
                  <a:pt x="1" y="35"/>
                  <a:pt x="6" y="18"/>
                  <a:pt x="37" y="19"/>
                </a:cubicBezTo>
                <a:cubicBezTo>
                  <a:pt x="36" y="13"/>
                  <a:pt x="36" y="7"/>
                  <a:pt x="36" y="0"/>
                </a:cubicBezTo>
                <a:cubicBezTo>
                  <a:pt x="100" y="0"/>
                  <a:pt x="100" y="0"/>
                  <a:pt x="100" y="0"/>
                </a:cubicBezTo>
                <a:cubicBezTo>
                  <a:pt x="163" y="0"/>
                  <a:pt x="163" y="0"/>
                  <a:pt x="163" y="0"/>
                </a:cubicBezTo>
                <a:cubicBezTo>
                  <a:pt x="163" y="7"/>
                  <a:pt x="163" y="13"/>
                  <a:pt x="163" y="19"/>
                </a:cubicBezTo>
                <a:cubicBezTo>
                  <a:pt x="194" y="18"/>
                  <a:pt x="198" y="35"/>
                  <a:pt x="199" y="42"/>
                </a:cubicBezTo>
                <a:cubicBezTo>
                  <a:pt x="200" y="64"/>
                  <a:pt x="171" y="96"/>
                  <a:pt x="139" y="100"/>
                </a:cubicBezTo>
                <a:close/>
                <a:moveTo>
                  <a:pt x="84" y="118"/>
                </a:moveTo>
                <a:cubicBezTo>
                  <a:pt x="47" y="61"/>
                  <a:pt x="53" y="23"/>
                  <a:pt x="53" y="16"/>
                </a:cubicBezTo>
                <a:cubicBezTo>
                  <a:pt x="54" y="8"/>
                  <a:pt x="49" y="8"/>
                  <a:pt x="48" y="12"/>
                </a:cubicBezTo>
                <a:cubicBezTo>
                  <a:pt x="35" y="56"/>
                  <a:pt x="84" y="118"/>
                  <a:pt x="84" y="118"/>
                </a:cubicBezTo>
                <a:close/>
                <a:moveTo>
                  <a:pt x="11" y="42"/>
                </a:moveTo>
                <a:cubicBezTo>
                  <a:pt x="11" y="56"/>
                  <a:pt x="30" y="81"/>
                  <a:pt x="54" y="88"/>
                </a:cubicBezTo>
                <a:cubicBezTo>
                  <a:pt x="46" y="73"/>
                  <a:pt x="40" y="54"/>
                  <a:pt x="37" y="29"/>
                </a:cubicBezTo>
                <a:cubicBezTo>
                  <a:pt x="26" y="29"/>
                  <a:pt x="12" y="31"/>
                  <a:pt x="11" y="42"/>
                </a:cubicBezTo>
                <a:close/>
                <a:moveTo>
                  <a:pt x="162" y="29"/>
                </a:moveTo>
                <a:cubicBezTo>
                  <a:pt x="159" y="54"/>
                  <a:pt x="153" y="73"/>
                  <a:pt x="145" y="88"/>
                </a:cubicBezTo>
                <a:cubicBezTo>
                  <a:pt x="169" y="81"/>
                  <a:pt x="188" y="56"/>
                  <a:pt x="188" y="42"/>
                </a:cubicBezTo>
                <a:cubicBezTo>
                  <a:pt x="187" y="31"/>
                  <a:pt x="173" y="29"/>
                  <a:pt x="162" y="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7" name="Freeform 8"/>
          <p:cNvSpPr>
            <a:spLocks noChangeAspect="1" noEditPoints="1"/>
          </p:cNvSpPr>
          <p:nvPr/>
        </p:nvSpPr>
        <p:spPr bwMode="auto">
          <a:xfrm>
            <a:off x="2275341" y="4900779"/>
            <a:ext cx="457200" cy="349250"/>
          </a:xfrm>
          <a:custGeom>
            <a:avLst/>
            <a:gdLst>
              <a:gd name="T0" fmla="*/ 2147483646 w 6498"/>
              <a:gd name="T1" fmla="*/ 2147483646 h 4972"/>
              <a:gd name="T2" fmla="*/ 2147483646 w 6498"/>
              <a:gd name="T3" fmla="*/ 2147483646 h 4972"/>
              <a:gd name="T4" fmla="*/ 2147483646 w 6498"/>
              <a:gd name="T5" fmla="*/ 0 h 4972"/>
              <a:gd name="T6" fmla="*/ 2147483646 w 6498"/>
              <a:gd name="T7" fmla="*/ 2147483646 h 4972"/>
              <a:gd name="T8" fmla="*/ 2147483646 w 6498"/>
              <a:gd name="T9" fmla="*/ 2147483646 h 4972"/>
              <a:gd name="T10" fmla="*/ 2147483646 w 6498"/>
              <a:gd name="T11" fmla="*/ 2147483646 h 4972"/>
              <a:gd name="T12" fmla="*/ 2147483646 w 6498"/>
              <a:gd name="T13" fmla="*/ 2147483646 h 4972"/>
              <a:gd name="T14" fmla="*/ 2147483646 w 6498"/>
              <a:gd name="T15" fmla="*/ 2147483646 h 4972"/>
              <a:gd name="T16" fmla="*/ 2147483646 w 6498"/>
              <a:gd name="T17" fmla="*/ 2147483646 h 4972"/>
              <a:gd name="T18" fmla="*/ 2147483646 w 6498"/>
              <a:gd name="T19" fmla="*/ 2147483646 h 4972"/>
              <a:gd name="T20" fmla="*/ 2147483646 w 6498"/>
              <a:gd name="T21" fmla="*/ 2147483646 h 4972"/>
              <a:gd name="T22" fmla="*/ 2147483646 w 6498"/>
              <a:gd name="T23" fmla="*/ 2147483646 h 4972"/>
              <a:gd name="T24" fmla="*/ 2147483646 w 6498"/>
              <a:gd name="T25" fmla="*/ 2147483646 h 4972"/>
              <a:gd name="T26" fmla="*/ 2147483646 w 6498"/>
              <a:gd name="T27" fmla="*/ 2147483646 h 4972"/>
              <a:gd name="T28" fmla="*/ 2147483646 w 6498"/>
              <a:gd name="T29" fmla="*/ 2147483646 h 4972"/>
              <a:gd name="T30" fmla="*/ 2147483646 w 6498"/>
              <a:gd name="T31" fmla="*/ 2147483646 h 4972"/>
              <a:gd name="T32" fmla="*/ 2147483646 w 6498"/>
              <a:gd name="T33" fmla="*/ 2147483646 h 4972"/>
              <a:gd name="T34" fmla="*/ 2147483646 w 6498"/>
              <a:gd name="T35" fmla="*/ 2147483646 h 4972"/>
              <a:gd name="T36" fmla="*/ 2147483646 w 6498"/>
              <a:gd name="T37" fmla="*/ 2147483646 h 4972"/>
              <a:gd name="T38" fmla="*/ 2147483646 w 6498"/>
              <a:gd name="T39" fmla="*/ 2147483646 h 4972"/>
              <a:gd name="T40" fmla="*/ 2147483646 w 6498"/>
              <a:gd name="T41" fmla="*/ 2147483646 h 4972"/>
              <a:gd name="T42" fmla="*/ 2147483646 w 6498"/>
              <a:gd name="T43" fmla="*/ 2147483646 h 4972"/>
              <a:gd name="T44" fmla="*/ 2147483646 w 6498"/>
              <a:gd name="T45" fmla="*/ 2147483646 h 4972"/>
              <a:gd name="T46" fmla="*/ 2147483646 w 6498"/>
              <a:gd name="T47" fmla="*/ 2147483646 h 4972"/>
              <a:gd name="T48" fmla="*/ 2147483646 w 6498"/>
              <a:gd name="T49" fmla="*/ 2147483646 h 4972"/>
              <a:gd name="T50" fmla="*/ 2147483646 w 6498"/>
              <a:gd name="T51" fmla="*/ 2147483646 h 4972"/>
              <a:gd name="T52" fmla="*/ 2147483646 w 6498"/>
              <a:gd name="T53" fmla="*/ 2147483646 h 4972"/>
              <a:gd name="T54" fmla="*/ 2147483646 w 6498"/>
              <a:gd name="T55" fmla="*/ 2147483646 h 4972"/>
              <a:gd name="T56" fmla="*/ 2147483646 w 6498"/>
              <a:gd name="T57" fmla="*/ 2147483646 h 4972"/>
              <a:gd name="T58" fmla="*/ 2147483646 w 6498"/>
              <a:gd name="T59" fmla="*/ 2147483646 h 4972"/>
              <a:gd name="T60" fmla="*/ 2147483646 w 6498"/>
              <a:gd name="T61" fmla="*/ 2147483646 h 4972"/>
              <a:gd name="T62" fmla="*/ 2147483646 w 6498"/>
              <a:gd name="T63" fmla="*/ 2147483646 h 4972"/>
              <a:gd name="T64" fmla="*/ 2147483646 w 6498"/>
              <a:gd name="T65" fmla="*/ 2147483646 h 4972"/>
              <a:gd name="T66" fmla="*/ 2147483646 w 6498"/>
              <a:gd name="T67" fmla="*/ 2147483646 h 4972"/>
              <a:gd name="T68" fmla="*/ 2147483646 w 6498"/>
              <a:gd name="T69" fmla="*/ 2147483646 h 4972"/>
              <a:gd name="T70" fmla="*/ 2147483646 w 6498"/>
              <a:gd name="T71" fmla="*/ 2147483646 h 4972"/>
              <a:gd name="T72" fmla="*/ 2147483646 w 6498"/>
              <a:gd name="T73" fmla="*/ 2147483646 h 4972"/>
              <a:gd name="T74" fmla="*/ 2147483646 w 6498"/>
              <a:gd name="T75" fmla="*/ 2147483646 h 4972"/>
              <a:gd name="T76" fmla="*/ 2147483646 w 6498"/>
              <a:gd name="T77" fmla="*/ 2147483646 h 4972"/>
              <a:gd name="T78" fmla="*/ 2147483646 w 6498"/>
              <a:gd name="T79" fmla="*/ 2147483646 h 4972"/>
              <a:gd name="T80" fmla="*/ 2147483646 w 6498"/>
              <a:gd name="T81" fmla="*/ 2147483646 h 4972"/>
              <a:gd name="T82" fmla="*/ 2147483646 w 6498"/>
              <a:gd name="T83" fmla="*/ 2147483646 h 4972"/>
              <a:gd name="T84" fmla="*/ 2147483646 w 6498"/>
              <a:gd name="T85" fmla="*/ 2147483646 h 4972"/>
              <a:gd name="T86" fmla="*/ 2147483646 w 6498"/>
              <a:gd name="T87" fmla="*/ 2147483646 h 4972"/>
              <a:gd name="T88" fmla="*/ 2147483646 w 6498"/>
              <a:gd name="T89" fmla="*/ 2147483646 h 4972"/>
              <a:gd name="T90" fmla="*/ 2147483646 w 6498"/>
              <a:gd name="T91" fmla="*/ 2147483646 h 4972"/>
              <a:gd name="T92" fmla="*/ 2147483646 w 6498"/>
              <a:gd name="T93" fmla="*/ 2147483646 h 4972"/>
              <a:gd name="T94" fmla="*/ 2147483646 w 6498"/>
              <a:gd name="T95" fmla="*/ 2147483646 h 4972"/>
              <a:gd name="T96" fmla="*/ 2147483646 w 6498"/>
              <a:gd name="T97" fmla="*/ 2147483646 h 4972"/>
              <a:gd name="T98" fmla="*/ 2147483646 w 6498"/>
              <a:gd name="T99" fmla="*/ 2147483646 h 4972"/>
              <a:gd name="T100" fmla="*/ 2147483646 w 6498"/>
              <a:gd name="T101" fmla="*/ 2147483646 h 4972"/>
              <a:gd name="T102" fmla="*/ 2147483646 w 6498"/>
              <a:gd name="T103" fmla="*/ 2147483646 h 4972"/>
              <a:gd name="T104" fmla="*/ 0 w 6498"/>
              <a:gd name="T105" fmla="*/ 2147483646 h 4972"/>
              <a:gd name="T106" fmla="*/ 2147483646 w 6498"/>
              <a:gd name="T107" fmla="*/ 2147483646 h 4972"/>
              <a:gd name="T108" fmla="*/ 2147483646 w 6498"/>
              <a:gd name="T109" fmla="*/ 2147483646 h 4972"/>
              <a:gd name="T110" fmla="*/ 2147483646 w 6498"/>
              <a:gd name="T111" fmla="*/ 2147483646 h 4972"/>
              <a:gd name="T112" fmla="*/ 2147483646 w 6498"/>
              <a:gd name="T113" fmla="*/ 2147483646 h 4972"/>
              <a:gd name="T114" fmla="*/ 2147483646 w 6498"/>
              <a:gd name="T115" fmla="*/ 2147483646 h 4972"/>
              <a:gd name="T116" fmla="*/ 2147483646 w 6498"/>
              <a:gd name="T117" fmla="*/ 2147483646 h 4972"/>
              <a:gd name="T118" fmla="*/ 2147483646 w 6498"/>
              <a:gd name="T119" fmla="*/ 2147483646 h 4972"/>
              <a:gd name="T120" fmla="*/ 2147483646 w 6498"/>
              <a:gd name="T121" fmla="*/ 2147483646 h 4972"/>
              <a:gd name="T122" fmla="*/ 2147483646 w 6498"/>
              <a:gd name="T123" fmla="*/ 2147483646 h 4972"/>
              <a:gd name="T124" fmla="*/ 2147483646 w 6498"/>
              <a:gd name="T125" fmla="*/ 0 h 4972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6498" h="4972">
                <a:moveTo>
                  <a:pt x="5254" y="914"/>
                </a:moveTo>
                <a:lnTo>
                  <a:pt x="4430" y="2335"/>
                </a:lnTo>
                <a:lnTo>
                  <a:pt x="6075" y="2335"/>
                </a:lnTo>
                <a:lnTo>
                  <a:pt x="5254" y="914"/>
                </a:lnTo>
                <a:close/>
                <a:moveTo>
                  <a:pt x="1244" y="914"/>
                </a:moveTo>
                <a:lnTo>
                  <a:pt x="423" y="2335"/>
                </a:lnTo>
                <a:lnTo>
                  <a:pt x="2066" y="2335"/>
                </a:lnTo>
                <a:lnTo>
                  <a:pt x="1244" y="914"/>
                </a:lnTo>
                <a:close/>
                <a:moveTo>
                  <a:pt x="3231" y="0"/>
                </a:moveTo>
                <a:lnTo>
                  <a:pt x="3300" y="4"/>
                </a:lnTo>
                <a:lnTo>
                  <a:pt x="3365" y="18"/>
                </a:lnTo>
                <a:lnTo>
                  <a:pt x="3428" y="41"/>
                </a:lnTo>
                <a:lnTo>
                  <a:pt x="3485" y="73"/>
                </a:lnTo>
                <a:lnTo>
                  <a:pt x="3538" y="110"/>
                </a:lnTo>
                <a:lnTo>
                  <a:pt x="3586" y="155"/>
                </a:lnTo>
                <a:lnTo>
                  <a:pt x="3627" y="207"/>
                </a:lnTo>
                <a:lnTo>
                  <a:pt x="5189" y="207"/>
                </a:lnTo>
                <a:lnTo>
                  <a:pt x="5244" y="211"/>
                </a:lnTo>
                <a:lnTo>
                  <a:pt x="5291" y="224"/>
                </a:lnTo>
                <a:lnTo>
                  <a:pt x="5332" y="244"/>
                </a:lnTo>
                <a:lnTo>
                  <a:pt x="5368" y="270"/>
                </a:lnTo>
                <a:lnTo>
                  <a:pt x="5399" y="299"/>
                </a:lnTo>
                <a:lnTo>
                  <a:pt x="5423" y="335"/>
                </a:lnTo>
                <a:lnTo>
                  <a:pt x="5441" y="374"/>
                </a:lnTo>
                <a:lnTo>
                  <a:pt x="5452" y="415"/>
                </a:lnTo>
                <a:lnTo>
                  <a:pt x="5458" y="457"/>
                </a:lnTo>
                <a:lnTo>
                  <a:pt x="5458" y="500"/>
                </a:lnTo>
                <a:lnTo>
                  <a:pt x="5452" y="543"/>
                </a:lnTo>
                <a:lnTo>
                  <a:pt x="5441" y="585"/>
                </a:lnTo>
                <a:lnTo>
                  <a:pt x="5423" y="622"/>
                </a:lnTo>
                <a:lnTo>
                  <a:pt x="5399" y="658"/>
                </a:lnTo>
                <a:lnTo>
                  <a:pt x="6374" y="2345"/>
                </a:lnTo>
                <a:lnTo>
                  <a:pt x="6407" y="2359"/>
                </a:lnTo>
                <a:lnTo>
                  <a:pt x="6437" y="2381"/>
                </a:lnTo>
                <a:lnTo>
                  <a:pt x="6461" y="2406"/>
                </a:lnTo>
                <a:lnTo>
                  <a:pt x="6480" y="2438"/>
                </a:lnTo>
                <a:lnTo>
                  <a:pt x="6492" y="2471"/>
                </a:lnTo>
                <a:lnTo>
                  <a:pt x="6498" y="2509"/>
                </a:lnTo>
                <a:lnTo>
                  <a:pt x="6494" y="2544"/>
                </a:lnTo>
                <a:lnTo>
                  <a:pt x="6484" y="2581"/>
                </a:lnTo>
                <a:lnTo>
                  <a:pt x="6431" y="2690"/>
                </a:lnTo>
                <a:lnTo>
                  <a:pt x="6370" y="2790"/>
                </a:lnTo>
                <a:lnTo>
                  <a:pt x="6301" y="2887"/>
                </a:lnTo>
                <a:lnTo>
                  <a:pt x="6224" y="2977"/>
                </a:lnTo>
                <a:lnTo>
                  <a:pt x="6140" y="3058"/>
                </a:lnTo>
                <a:lnTo>
                  <a:pt x="6047" y="3133"/>
                </a:lnTo>
                <a:lnTo>
                  <a:pt x="5949" y="3200"/>
                </a:lnTo>
                <a:lnTo>
                  <a:pt x="5844" y="3257"/>
                </a:lnTo>
                <a:lnTo>
                  <a:pt x="5734" y="3304"/>
                </a:lnTo>
                <a:lnTo>
                  <a:pt x="5620" y="3344"/>
                </a:lnTo>
                <a:lnTo>
                  <a:pt x="5502" y="3371"/>
                </a:lnTo>
                <a:lnTo>
                  <a:pt x="5380" y="3389"/>
                </a:lnTo>
                <a:lnTo>
                  <a:pt x="5254" y="3395"/>
                </a:lnTo>
                <a:lnTo>
                  <a:pt x="5128" y="3389"/>
                </a:lnTo>
                <a:lnTo>
                  <a:pt x="5003" y="3371"/>
                </a:lnTo>
                <a:lnTo>
                  <a:pt x="4885" y="3344"/>
                </a:lnTo>
                <a:lnTo>
                  <a:pt x="4771" y="3304"/>
                </a:lnTo>
                <a:lnTo>
                  <a:pt x="4661" y="3257"/>
                </a:lnTo>
                <a:lnTo>
                  <a:pt x="4556" y="3200"/>
                </a:lnTo>
                <a:lnTo>
                  <a:pt x="4458" y="3133"/>
                </a:lnTo>
                <a:lnTo>
                  <a:pt x="4367" y="3058"/>
                </a:lnTo>
                <a:lnTo>
                  <a:pt x="4281" y="2977"/>
                </a:lnTo>
                <a:lnTo>
                  <a:pt x="4204" y="2887"/>
                </a:lnTo>
                <a:lnTo>
                  <a:pt x="4135" y="2790"/>
                </a:lnTo>
                <a:lnTo>
                  <a:pt x="4074" y="2690"/>
                </a:lnTo>
                <a:lnTo>
                  <a:pt x="4023" y="2581"/>
                </a:lnTo>
                <a:lnTo>
                  <a:pt x="4009" y="2536"/>
                </a:lnTo>
                <a:lnTo>
                  <a:pt x="4009" y="2491"/>
                </a:lnTo>
                <a:lnTo>
                  <a:pt x="4019" y="2448"/>
                </a:lnTo>
                <a:lnTo>
                  <a:pt x="4041" y="2408"/>
                </a:lnTo>
                <a:lnTo>
                  <a:pt x="4066" y="2381"/>
                </a:lnTo>
                <a:lnTo>
                  <a:pt x="4098" y="2359"/>
                </a:lnTo>
                <a:lnTo>
                  <a:pt x="4133" y="2343"/>
                </a:lnTo>
                <a:lnTo>
                  <a:pt x="5051" y="752"/>
                </a:lnTo>
                <a:lnTo>
                  <a:pt x="3627" y="752"/>
                </a:lnTo>
                <a:lnTo>
                  <a:pt x="3588" y="803"/>
                </a:lnTo>
                <a:lnTo>
                  <a:pt x="3540" y="847"/>
                </a:lnTo>
                <a:lnTo>
                  <a:pt x="3489" y="884"/>
                </a:lnTo>
                <a:lnTo>
                  <a:pt x="3672" y="4054"/>
                </a:lnTo>
                <a:lnTo>
                  <a:pt x="4503" y="4054"/>
                </a:lnTo>
                <a:lnTo>
                  <a:pt x="4576" y="4060"/>
                </a:lnTo>
                <a:lnTo>
                  <a:pt x="4647" y="4078"/>
                </a:lnTo>
                <a:lnTo>
                  <a:pt x="4714" y="4106"/>
                </a:lnTo>
                <a:lnTo>
                  <a:pt x="4773" y="4143"/>
                </a:lnTo>
                <a:lnTo>
                  <a:pt x="4826" y="4190"/>
                </a:lnTo>
                <a:lnTo>
                  <a:pt x="4874" y="4243"/>
                </a:lnTo>
                <a:lnTo>
                  <a:pt x="4911" y="4302"/>
                </a:lnTo>
                <a:lnTo>
                  <a:pt x="4938" y="4369"/>
                </a:lnTo>
                <a:lnTo>
                  <a:pt x="4956" y="4438"/>
                </a:lnTo>
                <a:lnTo>
                  <a:pt x="4962" y="4513"/>
                </a:lnTo>
                <a:lnTo>
                  <a:pt x="4962" y="4789"/>
                </a:lnTo>
                <a:lnTo>
                  <a:pt x="4956" y="4830"/>
                </a:lnTo>
                <a:lnTo>
                  <a:pt x="4942" y="4870"/>
                </a:lnTo>
                <a:lnTo>
                  <a:pt x="4921" y="4903"/>
                </a:lnTo>
                <a:lnTo>
                  <a:pt x="4893" y="4931"/>
                </a:lnTo>
                <a:lnTo>
                  <a:pt x="4858" y="4952"/>
                </a:lnTo>
                <a:lnTo>
                  <a:pt x="4820" y="4966"/>
                </a:lnTo>
                <a:lnTo>
                  <a:pt x="4777" y="4972"/>
                </a:lnTo>
                <a:lnTo>
                  <a:pt x="1668" y="4972"/>
                </a:lnTo>
                <a:lnTo>
                  <a:pt x="1626" y="4966"/>
                </a:lnTo>
                <a:lnTo>
                  <a:pt x="1587" y="4952"/>
                </a:lnTo>
                <a:lnTo>
                  <a:pt x="1554" y="4931"/>
                </a:lnTo>
                <a:lnTo>
                  <a:pt x="1526" y="4903"/>
                </a:lnTo>
                <a:lnTo>
                  <a:pt x="1504" y="4870"/>
                </a:lnTo>
                <a:lnTo>
                  <a:pt x="1489" y="4830"/>
                </a:lnTo>
                <a:lnTo>
                  <a:pt x="1485" y="4789"/>
                </a:lnTo>
                <a:lnTo>
                  <a:pt x="1485" y="4513"/>
                </a:lnTo>
                <a:lnTo>
                  <a:pt x="1491" y="4438"/>
                </a:lnTo>
                <a:lnTo>
                  <a:pt x="1508" y="4369"/>
                </a:lnTo>
                <a:lnTo>
                  <a:pt x="1536" y="4302"/>
                </a:lnTo>
                <a:lnTo>
                  <a:pt x="1573" y="4243"/>
                </a:lnTo>
                <a:lnTo>
                  <a:pt x="1619" y="4190"/>
                </a:lnTo>
                <a:lnTo>
                  <a:pt x="1674" y="4143"/>
                </a:lnTo>
                <a:lnTo>
                  <a:pt x="1733" y="4106"/>
                </a:lnTo>
                <a:lnTo>
                  <a:pt x="1800" y="4078"/>
                </a:lnTo>
                <a:lnTo>
                  <a:pt x="1869" y="4060"/>
                </a:lnTo>
                <a:lnTo>
                  <a:pt x="1944" y="4054"/>
                </a:lnTo>
                <a:lnTo>
                  <a:pt x="2774" y="4054"/>
                </a:lnTo>
                <a:lnTo>
                  <a:pt x="2958" y="874"/>
                </a:lnTo>
                <a:lnTo>
                  <a:pt x="2912" y="839"/>
                </a:lnTo>
                <a:lnTo>
                  <a:pt x="2871" y="799"/>
                </a:lnTo>
                <a:lnTo>
                  <a:pt x="2836" y="752"/>
                </a:lnTo>
                <a:lnTo>
                  <a:pt x="1445" y="752"/>
                </a:lnTo>
                <a:lnTo>
                  <a:pt x="2365" y="2343"/>
                </a:lnTo>
                <a:lnTo>
                  <a:pt x="2400" y="2359"/>
                </a:lnTo>
                <a:lnTo>
                  <a:pt x="2432" y="2381"/>
                </a:lnTo>
                <a:lnTo>
                  <a:pt x="2455" y="2408"/>
                </a:lnTo>
                <a:lnTo>
                  <a:pt x="2477" y="2448"/>
                </a:lnTo>
                <a:lnTo>
                  <a:pt x="2489" y="2491"/>
                </a:lnTo>
                <a:lnTo>
                  <a:pt x="2489" y="2536"/>
                </a:lnTo>
                <a:lnTo>
                  <a:pt x="2475" y="2581"/>
                </a:lnTo>
                <a:lnTo>
                  <a:pt x="2424" y="2690"/>
                </a:lnTo>
                <a:lnTo>
                  <a:pt x="2363" y="2790"/>
                </a:lnTo>
                <a:lnTo>
                  <a:pt x="2294" y="2887"/>
                </a:lnTo>
                <a:lnTo>
                  <a:pt x="2215" y="2977"/>
                </a:lnTo>
                <a:lnTo>
                  <a:pt x="2131" y="3058"/>
                </a:lnTo>
                <a:lnTo>
                  <a:pt x="2040" y="3133"/>
                </a:lnTo>
                <a:lnTo>
                  <a:pt x="1942" y="3200"/>
                </a:lnTo>
                <a:lnTo>
                  <a:pt x="1837" y="3257"/>
                </a:lnTo>
                <a:lnTo>
                  <a:pt x="1727" y="3304"/>
                </a:lnTo>
                <a:lnTo>
                  <a:pt x="1613" y="3344"/>
                </a:lnTo>
                <a:lnTo>
                  <a:pt x="1493" y="3371"/>
                </a:lnTo>
                <a:lnTo>
                  <a:pt x="1371" y="3389"/>
                </a:lnTo>
                <a:lnTo>
                  <a:pt x="1244" y="3395"/>
                </a:lnTo>
                <a:lnTo>
                  <a:pt x="1118" y="3389"/>
                </a:lnTo>
                <a:lnTo>
                  <a:pt x="996" y="3371"/>
                </a:lnTo>
                <a:lnTo>
                  <a:pt x="876" y="3344"/>
                </a:lnTo>
                <a:lnTo>
                  <a:pt x="762" y="3304"/>
                </a:lnTo>
                <a:lnTo>
                  <a:pt x="654" y="3257"/>
                </a:lnTo>
                <a:lnTo>
                  <a:pt x="549" y="3200"/>
                </a:lnTo>
                <a:lnTo>
                  <a:pt x="451" y="3133"/>
                </a:lnTo>
                <a:lnTo>
                  <a:pt x="358" y="3058"/>
                </a:lnTo>
                <a:lnTo>
                  <a:pt x="274" y="2977"/>
                </a:lnTo>
                <a:lnTo>
                  <a:pt x="197" y="2887"/>
                </a:lnTo>
                <a:lnTo>
                  <a:pt x="126" y="2790"/>
                </a:lnTo>
                <a:lnTo>
                  <a:pt x="65" y="2690"/>
                </a:lnTo>
                <a:lnTo>
                  <a:pt x="14" y="2581"/>
                </a:lnTo>
                <a:lnTo>
                  <a:pt x="2" y="2544"/>
                </a:lnTo>
                <a:lnTo>
                  <a:pt x="0" y="2509"/>
                </a:lnTo>
                <a:lnTo>
                  <a:pt x="6" y="2471"/>
                </a:lnTo>
                <a:lnTo>
                  <a:pt x="18" y="2438"/>
                </a:lnTo>
                <a:lnTo>
                  <a:pt x="35" y="2406"/>
                </a:lnTo>
                <a:lnTo>
                  <a:pt x="61" y="2381"/>
                </a:lnTo>
                <a:lnTo>
                  <a:pt x="91" y="2359"/>
                </a:lnTo>
                <a:lnTo>
                  <a:pt x="124" y="2345"/>
                </a:lnTo>
                <a:lnTo>
                  <a:pt x="1083" y="683"/>
                </a:lnTo>
                <a:lnTo>
                  <a:pt x="1055" y="650"/>
                </a:lnTo>
                <a:lnTo>
                  <a:pt x="1034" y="614"/>
                </a:lnTo>
                <a:lnTo>
                  <a:pt x="1018" y="577"/>
                </a:lnTo>
                <a:lnTo>
                  <a:pt x="1008" y="536"/>
                </a:lnTo>
                <a:lnTo>
                  <a:pt x="1002" y="494"/>
                </a:lnTo>
                <a:lnTo>
                  <a:pt x="1004" y="451"/>
                </a:lnTo>
                <a:lnTo>
                  <a:pt x="1010" y="410"/>
                </a:lnTo>
                <a:lnTo>
                  <a:pt x="1024" y="370"/>
                </a:lnTo>
                <a:lnTo>
                  <a:pt x="1042" y="331"/>
                </a:lnTo>
                <a:lnTo>
                  <a:pt x="1065" y="297"/>
                </a:lnTo>
                <a:lnTo>
                  <a:pt x="1095" y="268"/>
                </a:lnTo>
                <a:lnTo>
                  <a:pt x="1130" y="242"/>
                </a:lnTo>
                <a:lnTo>
                  <a:pt x="1172" y="222"/>
                </a:lnTo>
                <a:lnTo>
                  <a:pt x="1219" y="211"/>
                </a:lnTo>
                <a:lnTo>
                  <a:pt x="1272" y="207"/>
                </a:lnTo>
                <a:lnTo>
                  <a:pt x="2836" y="207"/>
                </a:lnTo>
                <a:lnTo>
                  <a:pt x="2875" y="155"/>
                </a:lnTo>
                <a:lnTo>
                  <a:pt x="2922" y="110"/>
                </a:lnTo>
                <a:lnTo>
                  <a:pt x="2975" y="73"/>
                </a:lnTo>
                <a:lnTo>
                  <a:pt x="3034" y="41"/>
                </a:lnTo>
                <a:lnTo>
                  <a:pt x="3095" y="18"/>
                </a:lnTo>
                <a:lnTo>
                  <a:pt x="3162" y="4"/>
                </a:lnTo>
                <a:lnTo>
                  <a:pt x="323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8" name="Freeform 14"/>
          <p:cNvSpPr>
            <a:spLocks noChangeAspect="1" noEditPoints="1"/>
          </p:cNvSpPr>
          <p:nvPr/>
        </p:nvSpPr>
        <p:spPr bwMode="auto">
          <a:xfrm>
            <a:off x="3988253" y="5654842"/>
            <a:ext cx="346075" cy="368300"/>
          </a:xfrm>
          <a:custGeom>
            <a:avLst/>
            <a:gdLst>
              <a:gd name="T0" fmla="*/ 2147483646 w 3891"/>
              <a:gd name="T1" fmla="*/ 2147483646 h 4142"/>
              <a:gd name="T2" fmla="*/ 2147483646 w 3891"/>
              <a:gd name="T3" fmla="*/ 2147483646 h 4142"/>
              <a:gd name="T4" fmla="*/ 2147483646 w 3891"/>
              <a:gd name="T5" fmla="*/ 2147483646 h 4142"/>
              <a:gd name="T6" fmla="*/ 2147483646 w 3891"/>
              <a:gd name="T7" fmla="*/ 2147483646 h 4142"/>
              <a:gd name="T8" fmla="*/ 2147483646 w 3891"/>
              <a:gd name="T9" fmla="*/ 2147483646 h 4142"/>
              <a:gd name="T10" fmla="*/ 2147483646 w 3891"/>
              <a:gd name="T11" fmla="*/ 2147483646 h 4142"/>
              <a:gd name="T12" fmla="*/ 2147483646 w 3891"/>
              <a:gd name="T13" fmla="*/ 2147483646 h 4142"/>
              <a:gd name="T14" fmla="*/ 2147483646 w 3891"/>
              <a:gd name="T15" fmla="*/ 2147483646 h 4142"/>
              <a:gd name="T16" fmla="*/ 2147483646 w 3891"/>
              <a:gd name="T17" fmla="*/ 2147483646 h 4142"/>
              <a:gd name="T18" fmla="*/ 2147483646 w 3891"/>
              <a:gd name="T19" fmla="*/ 2147483646 h 4142"/>
              <a:gd name="T20" fmla="*/ 2147483646 w 3891"/>
              <a:gd name="T21" fmla="*/ 2147483646 h 4142"/>
              <a:gd name="T22" fmla="*/ 2147483646 w 3891"/>
              <a:gd name="T23" fmla="*/ 2147483646 h 4142"/>
              <a:gd name="T24" fmla="*/ 2147483646 w 3891"/>
              <a:gd name="T25" fmla="*/ 2147483646 h 4142"/>
              <a:gd name="T26" fmla="*/ 2147483646 w 3891"/>
              <a:gd name="T27" fmla="*/ 2147483646 h 4142"/>
              <a:gd name="T28" fmla="*/ 2147483646 w 3891"/>
              <a:gd name="T29" fmla="*/ 2147483646 h 4142"/>
              <a:gd name="T30" fmla="*/ 2147483646 w 3891"/>
              <a:gd name="T31" fmla="*/ 2147483646 h 4142"/>
              <a:gd name="T32" fmla="*/ 2147483646 w 3891"/>
              <a:gd name="T33" fmla="*/ 2147483646 h 4142"/>
              <a:gd name="T34" fmla="*/ 2147483646 w 3891"/>
              <a:gd name="T35" fmla="*/ 2147483646 h 4142"/>
              <a:gd name="T36" fmla="*/ 2147483646 w 3891"/>
              <a:gd name="T37" fmla="*/ 2147483646 h 4142"/>
              <a:gd name="T38" fmla="*/ 2147483646 w 3891"/>
              <a:gd name="T39" fmla="*/ 2147483646 h 4142"/>
              <a:gd name="T40" fmla="*/ 2147483646 w 3891"/>
              <a:gd name="T41" fmla="*/ 2147483646 h 4142"/>
              <a:gd name="T42" fmla="*/ 2147483646 w 3891"/>
              <a:gd name="T43" fmla="*/ 2147483646 h 4142"/>
              <a:gd name="T44" fmla="*/ 2147483646 w 3891"/>
              <a:gd name="T45" fmla="*/ 2147483646 h 4142"/>
              <a:gd name="T46" fmla="*/ 2147483646 w 3891"/>
              <a:gd name="T47" fmla="*/ 2147483646 h 4142"/>
              <a:gd name="T48" fmla="*/ 2147483646 w 3891"/>
              <a:gd name="T49" fmla="*/ 2147483646 h 4142"/>
              <a:gd name="T50" fmla="*/ 2147483646 w 3891"/>
              <a:gd name="T51" fmla="*/ 2147483646 h 4142"/>
              <a:gd name="T52" fmla="*/ 2147483646 w 3891"/>
              <a:gd name="T53" fmla="*/ 2147483646 h 4142"/>
              <a:gd name="T54" fmla="*/ 2147483646 w 3891"/>
              <a:gd name="T55" fmla="*/ 2147483646 h 4142"/>
              <a:gd name="T56" fmla="*/ 2147483646 w 3891"/>
              <a:gd name="T57" fmla="*/ 2147483646 h 4142"/>
              <a:gd name="T58" fmla="*/ 2147483646 w 3891"/>
              <a:gd name="T59" fmla="*/ 2147483646 h 4142"/>
              <a:gd name="T60" fmla="*/ 2147483646 w 3891"/>
              <a:gd name="T61" fmla="*/ 2147483646 h 4142"/>
              <a:gd name="T62" fmla="*/ 2147483646 w 3891"/>
              <a:gd name="T63" fmla="*/ 2147483646 h 4142"/>
              <a:gd name="T64" fmla="*/ 2147483646 w 3891"/>
              <a:gd name="T65" fmla="*/ 2147483646 h 4142"/>
              <a:gd name="T66" fmla="*/ 2147483646 w 3891"/>
              <a:gd name="T67" fmla="*/ 2147483646 h 4142"/>
              <a:gd name="T68" fmla="*/ 2147483646 w 3891"/>
              <a:gd name="T69" fmla="*/ 2147483646 h 4142"/>
              <a:gd name="T70" fmla="*/ 2147483646 w 3891"/>
              <a:gd name="T71" fmla="*/ 2147483646 h 4142"/>
              <a:gd name="T72" fmla="*/ 2147483646 w 3891"/>
              <a:gd name="T73" fmla="*/ 2147483646 h 4142"/>
              <a:gd name="T74" fmla="*/ 2147483646 w 3891"/>
              <a:gd name="T75" fmla="*/ 2147483646 h 4142"/>
              <a:gd name="T76" fmla="*/ 2147483646 w 3891"/>
              <a:gd name="T77" fmla="*/ 2147483646 h 4142"/>
              <a:gd name="T78" fmla="*/ 2147483646 w 3891"/>
              <a:gd name="T79" fmla="*/ 2147483646 h 4142"/>
              <a:gd name="T80" fmla="*/ 2147483646 w 3891"/>
              <a:gd name="T81" fmla="*/ 2147483646 h 4142"/>
              <a:gd name="T82" fmla="*/ 2147483646 w 3891"/>
              <a:gd name="T83" fmla="*/ 2147483646 h 4142"/>
              <a:gd name="T84" fmla="*/ 2147483646 w 3891"/>
              <a:gd name="T85" fmla="*/ 2147483646 h 4142"/>
              <a:gd name="T86" fmla="*/ 2147483646 w 3891"/>
              <a:gd name="T87" fmla="*/ 2147483646 h 4142"/>
              <a:gd name="T88" fmla="*/ 2147483646 w 3891"/>
              <a:gd name="T89" fmla="*/ 2147483646 h 4142"/>
              <a:gd name="T90" fmla="*/ 2147483646 w 3891"/>
              <a:gd name="T91" fmla="*/ 2147483646 h 4142"/>
              <a:gd name="T92" fmla="*/ 2147483646 w 3891"/>
              <a:gd name="T93" fmla="*/ 2147483646 h 4142"/>
              <a:gd name="T94" fmla="*/ 2147483646 w 3891"/>
              <a:gd name="T95" fmla="*/ 2147483646 h 4142"/>
              <a:gd name="T96" fmla="*/ 2147483646 w 3891"/>
              <a:gd name="T97" fmla="*/ 2147483646 h 4142"/>
              <a:gd name="T98" fmla="*/ 2147483646 w 3891"/>
              <a:gd name="T99" fmla="*/ 2147483646 h 4142"/>
              <a:gd name="T100" fmla="*/ 2147483646 w 3891"/>
              <a:gd name="T101" fmla="*/ 2147483646 h 4142"/>
              <a:gd name="T102" fmla="*/ 2147483646 w 3891"/>
              <a:gd name="T103" fmla="*/ 2147483646 h 4142"/>
              <a:gd name="T104" fmla="*/ 2147483646 w 3891"/>
              <a:gd name="T105" fmla="*/ 2147483646 h 4142"/>
              <a:gd name="T106" fmla="*/ 2147483646 w 3891"/>
              <a:gd name="T107" fmla="*/ 2147483646 h 4142"/>
              <a:gd name="T108" fmla="*/ 2147483646 w 3891"/>
              <a:gd name="T109" fmla="*/ 2147483646 h 4142"/>
              <a:gd name="T110" fmla="*/ 2147483646 w 3891"/>
              <a:gd name="T111" fmla="*/ 2147483646 h 4142"/>
              <a:gd name="T112" fmla="*/ 2147483646 w 3891"/>
              <a:gd name="T113" fmla="*/ 2147483646 h 4142"/>
              <a:gd name="T114" fmla="*/ 2147483646 w 3891"/>
              <a:gd name="T115" fmla="*/ 2147483646 h 4142"/>
              <a:gd name="T116" fmla="*/ 2147483646 w 3891"/>
              <a:gd name="T117" fmla="*/ 2147483646 h 4142"/>
              <a:gd name="T118" fmla="*/ 2147483646 w 3891"/>
              <a:gd name="T119" fmla="*/ 2147483646 h 4142"/>
              <a:gd name="T120" fmla="*/ 2147483646 w 3891"/>
              <a:gd name="T121" fmla="*/ 2147483646 h 4142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3891" h="4142">
                <a:moveTo>
                  <a:pt x="1699" y="1368"/>
                </a:moveTo>
                <a:lnTo>
                  <a:pt x="2484" y="2153"/>
                </a:lnTo>
                <a:lnTo>
                  <a:pt x="2438" y="2193"/>
                </a:lnTo>
                <a:lnTo>
                  <a:pt x="2389" y="2228"/>
                </a:lnTo>
                <a:lnTo>
                  <a:pt x="2338" y="2257"/>
                </a:lnTo>
                <a:lnTo>
                  <a:pt x="2284" y="2280"/>
                </a:lnTo>
                <a:lnTo>
                  <a:pt x="2227" y="2298"/>
                </a:lnTo>
                <a:lnTo>
                  <a:pt x="2151" y="2514"/>
                </a:lnTo>
                <a:lnTo>
                  <a:pt x="1859" y="2412"/>
                </a:lnTo>
                <a:lnTo>
                  <a:pt x="1906" y="2282"/>
                </a:lnTo>
                <a:lnTo>
                  <a:pt x="1864" y="2266"/>
                </a:lnTo>
                <a:lnTo>
                  <a:pt x="1824" y="2246"/>
                </a:lnTo>
                <a:lnTo>
                  <a:pt x="1686" y="2384"/>
                </a:lnTo>
                <a:lnTo>
                  <a:pt x="1467" y="2167"/>
                </a:lnTo>
                <a:lnTo>
                  <a:pt x="1605" y="2028"/>
                </a:lnTo>
                <a:lnTo>
                  <a:pt x="1585" y="1987"/>
                </a:lnTo>
                <a:lnTo>
                  <a:pt x="1569" y="1945"/>
                </a:lnTo>
                <a:lnTo>
                  <a:pt x="1417" y="1999"/>
                </a:lnTo>
                <a:lnTo>
                  <a:pt x="1316" y="1707"/>
                </a:lnTo>
                <a:lnTo>
                  <a:pt x="1553" y="1624"/>
                </a:lnTo>
                <a:lnTo>
                  <a:pt x="1571" y="1569"/>
                </a:lnTo>
                <a:lnTo>
                  <a:pt x="1594" y="1515"/>
                </a:lnTo>
                <a:lnTo>
                  <a:pt x="1623" y="1463"/>
                </a:lnTo>
                <a:lnTo>
                  <a:pt x="1658" y="1414"/>
                </a:lnTo>
                <a:lnTo>
                  <a:pt x="1699" y="1368"/>
                </a:lnTo>
                <a:close/>
                <a:moveTo>
                  <a:pt x="3456" y="0"/>
                </a:moveTo>
                <a:lnTo>
                  <a:pt x="3891" y="437"/>
                </a:lnTo>
                <a:lnTo>
                  <a:pt x="3687" y="639"/>
                </a:lnTo>
                <a:lnTo>
                  <a:pt x="3804" y="756"/>
                </a:lnTo>
                <a:lnTo>
                  <a:pt x="3571" y="988"/>
                </a:lnTo>
                <a:lnTo>
                  <a:pt x="3717" y="1134"/>
                </a:lnTo>
                <a:lnTo>
                  <a:pt x="3211" y="1632"/>
                </a:lnTo>
                <a:lnTo>
                  <a:pt x="3268" y="1686"/>
                </a:lnTo>
                <a:lnTo>
                  <a:pt x="3321" y="1745"/>
                </a:lnTo>
                <a:lnTo>
                  <a:pt x="3370" y="1808"/>
                </a:lnTo>
                <a:lnTo>
                  <a:pt x="3414" y="1873"/>
                </a:lnTo>
                <a:lnTo>
                  <a:pt x="3453" y="1944"/>
                </a:lnTo>
                <a:lnTo>
                  <a:pt x="3486" y="2016"/>
                </a:lnTo>
                <a:lnTo>
                  <a:pt x="3514" y="2091"/>
                </a:lnTo>
                <a:lnTo>
                  <a:pt x="3536" y="2170"/>
                </a:lnTo>
                <a:lnTo>
                  <a:pt x="3553" y="2251"/>
                </a:lnTo>
                <a:lnTo>
                  <a:pt x="3563" y="2333"/>
                </a:lnTo>
                <a:lnTo>
                  <a:pt x="3566" y="2417"/>
                </a:lnTo>
                <a:lnTo>
                  <a:pt x="3563" y="2505"/>
                </a:lnTo>
                <a:lnTo>
                  <a:pt x="3551" y="2592"/>
                </a:lnTo>
                <a:lnTo>
                  <a:pt x="3534" y="2675"/>
                </a:lnTo>
                <a:lnTo>
                  <a:pt x="3510" y="2757"/>
                </a:lnTo>
                <a:lnTo>
                  <a:pt x="3480" y="2835"/>
                </a:lnTo>
                <a:lnTo>
                  <a:pt x="3443" y="2910"/>
                </a:lnTo>
                <a:lnTo>
                  <a:pt x="3401" y="2982"/>
                </a:lnTo>
                <a:lnTo>
                  <a:pt x="3354" y="3050"/>
                </a:lnTo>
                <a:lnTo>
                  <a:pt x="3301" y="3113"/>
                </a:lnTo>
                <a:lnTo>
                  <a:pt x="3244" y="3173"/>
                </a:lnTo>
                <a:lnTo>
                  <a:pt x="3182" y="3227"/>
                </a:lnTo>
                <a:lnTo>
                  <a:pt x="3116" y="3278"/>
                </a:lnTo>
                <a:lnTo>
                  <a:pt x="3046" y="3323"/>
                </a:lnTo>
                <a:lnTo>
                  <a:pt x="2972" y="3362"/>
                </a:lnTo>
                <a:lnTo>
                  <a:pt x="2981" y="3417"/>
                </a:lnTo>
                <a:lnTo>
                  <a:pt x="2984" y="3474"/>
                </a:lnTo>
                <a:lnTo>
                  <a:pt x="2981" y="3539"/>
                </a:lnTo>
                <a:lnTo>
                  <a:pt x="2970" y="3601"/>
                </a:lnTo>
                <a:lnTo>
                  <a:pt x="2952" y="3661"/>
                </a:lnTo>
                <a:lnTo>
                  <a:pt x="2928" y="3718"/>
                </a:lnTo>
                <a:lnTo>
                  <a:pt x="2898" y="3772"/>
                </a:lnTo>
                <a:lnTo>
                  <a:pt x="2863" y="3821"/>
                </a:lnTo>
                <a:lnTo>
                  <a:pt x="2822" y="3868"/>
                </a:lnTo>
                <a:lnTo>
                  <a:pt x="2845" y="3885"/>
                </a:lnTo>
                <a:lnTo>
                  <a:pt x="2864" y="3908"/>
                </a:lnTo>
                <a:lnTo>
                  <a:pt x="2878" y="3933"/>
                </a:lnTo>
                <a:lnTo>
                  <a:pt x="2887" y="3962"/>
                </a:lnTo>
                <a:lnTo>
                  <a:pt x="2889" y="3992"/>
                </a:lnTo>
                <a:lnTo>
                  <a:pt x="2887" y="4022"/>
                </a:lnTo>
                <a:lnTo>
                  <a:pt x="2878" y="4050"/>
                </a:lnTo>
                <a:lnTo>
                  <a:pt x="2864" y="4075"/>
                </a:lnTo>
                <a:lnTo>
                  <a:pt x="2845" y="4098"/>
                </a:lnTo>
                <a:lnTo>
                  <a:pt x="2824" y="4117"/>
                </a:lnTo>
                <a:lnTo>
                  <a:pt x="2798" y="4131"/>
                </a:lnTo>
                <a:lnTo>
                  <a:pt x="2770" y="4139"/>
                </a:lnTo>
                <a:lnTo>
                  <a:pt x="2739" y="4142"/>
                </a:lnTo>
                <a:lnTo>
                  <a:pt x="150" y="4142"/>
                </a:lnTo>
                <a:lnTo>
                  <a:pt x="120" y="4139"/>
                </a:lnTo>
                <a:lnTo>
                  <a:pt x="91" y="4131"/>
                </a:lnTo>
                <a:lnTo>
                  <a:pt x="65" y="4117"/>
                </a:lnTo>
                <a:lnTo>
                  <a:pt x="43" y="4098"/>
                </a:lnTo>
                <a:lnTo>
                  <a:pt x="25" y="4075"/>
                </a:lnTo>
                <a:lnTo>
                  <a:pt x="11" y="4050"/>
                </a:lnTo>
                <a:lnTo>
                  <a:pt x="3" y="4022"/>
                </a:lnTo>
                <a:lnTo>
                  <a:pt x="0" y="3992"/>
                </a:lnTo>
                <a:lnTo>
                  <a:pt x="3" y="3962"/>
                </a:lnTo>
                <a:lnTo>
                  <a:pt x="11" y="3933"/>
                </a:lnTo>
                <a:lnTo>
                  <a:pt x="25" y="3908"/>
                </a:lnTo>
                <a:lnTo>
                  <a:pt x="43" y="3885"/>
                </a:lnTo>
                <a:lnTo>
                  <a:pt x="65" y="3868"/>
                </a:lnTo>
                <a:lnTo>
                  <a:pt x="91" y="3854"/>
                </a:lnTo>
                <a:lnTo>
                  <a:pt x="120" y="3845"/>
                </a:lnTo>
                <a:lnTo>
                  <a:pt x="150" y="3841"/>
                </a:lnTo>
                <a:lnTo>
                  <a:pt x="582" y="3841"/>
                </a:lnTo>
                <a:lnTo>
                  <a:pt x="582" y="3357"/>
                </a:lnTo>
                <a:lnTo>
                  <a:pt x="534" y="3323"/>
                </a:lnTo>
                <a:lnTo>
                  <a:pt x="490" y="3284"/>
                </a:lnTo>
                <a:lnTo>
                  <a:pt x="449" y="3239"/>
                </a:lnTo>
                <a:lnTo>
                  <a:pt x="415" y="3191"/>
                </a:lnTo>
                <a:lnTo>
                  <a:pt x="386" y="3139"/>
                </a:lnTo>
                <a:lnTo>
                  <a:pt x="363" y="3086"/>
                </a:lnTo>
                <a:lnTo>
                  <a:pt x="346" y="3032"/>
                </a:lnTo>
                <a:lnTo>
                  <a:pt x="334" y="2977"/>
                </a:lnTo>
                <a:lnTo>
                  <a:pt x="329" y="2920"/>
                </a:lnTo>
                <a:lnTo>
                  <a:pt x="329" y="2864"/>
                </a:lnTo>
                <a:lnTo>
                  <a:pt x="334" y="2807"/>
                </a:lnTo>
                <a:lnTo>
                  <a:pt x="346" y="2750"/>
                </a:lnTo>
                <a:lnTo>
                  <a:pt x="363" y="2696"/>
                </a:lnTo>
                <a:lnTo>
                  <a:pt x="386" y="2644"/>
                </a:lnTo>
                <a:lnTo>
                  <a:pt x="415" y="2592"/>
                </a:lnTo>
                <a:lnTo>
                  <a:pt x="449" y="2544"/>
                </a:lnTo>
                <a:lnTo>
                  <a:pt x="490" y="2499"/>
                </a:lnTo>
                <a:lnTo>
                  <a:pt x="1275" y="3284"/>
                </a:lnTo>
                <a:lnTo>
                  <a:pt x="1231" y="3323"/>
                </a:lnTo>
                <a:lnTo>
                  <a:pt x="1185" y="3357"/>
                </a:lnTo>
                <a:lnTo>
                  <a:pt x="1136" y="3386"/>
                </a:lnTo>
                <a:lnTo>
                  <a:pt x="1084" y="3408"/>
                </a:lnTo>
                <a:lnTo>
                  <a:pt x="1031" y="3426"/>
                </a:lnTo>
                <a:lnTo>
                  <a:pt x="977" y="3437"/>
                </a:lnTo>
                <a:lnTo>
                  <a:pt x="921" y="3445"/>
                </a:lnTo>
                <a:lnTo>
                  <a:pt x="866" y="3445"/>
                </a:lnTo>
                <a:lnTo>
                  <a:pt x="812" y="3441"/>
                </a:lnTo>
                <a:lnTo>
                  <a:pt x="812" y="3841"/>
                </a:lnTo>
                <a:lnTo>
                  <a:pt x="2000" y="3841"/>
                </a:lnTo>
                <a:lnTo>
                  <a:pt x="1965" y="3797"/>
                </a:lnTo>
                <a:lnTo>
                  <a:pt x="1935" y="3751"/>
                </a:lnTo>
                <a:lnTo>
                  <a:pt x="1910" y="3700"/>
                </a:lnTo>
                <a:lnTo>
                  <a:pt x="1890" y="3648"/>
                </a:lnTo>
                <a:lnTo>
                  <a:pt x="1874" y="3591"/>
                </a:lnTo>
                <a:lnTo>
                  <a:pt x="1864" y="3534"/>
                </a:lnTo>
                <a:lnTo>
                  <a:pt x="1862" y="3474"/>
                </a:lnTo>
                <a:lnTo>
                  <a:pt x="1866" y="3408"/>
                </a:lnTo>
                <a:lnTo>
                  <a:pt x="1877" y="3346"/>
                </a:lnTo>
                <a:lnTo>
                  <a:pt x="1895" y="3284"/>
                </a:lnTo>
                <a:lnTo>
                  <a:pt x="1920" y="3226"/>
                </a:lnTo>
                <a:lnTo>
                  <a:pt x="1951" y="3172"/>
                </a:lnTo>
                <a:lnTo>
                  <a:pt x="682" y="1905"/>
                </a:lnTo>
                <a:lnTo>
                  <a:pt x="846" y="1743"/>
                </a:lnTo>
                <a:lnTo>
                  <a:pt x="2111" y="3007"/>
                </a:lnTo>
                <a:lnTo>
                  <a:pt x="2158" y="2979"/>
                </a:lnTo>
                <a:lnTo>
                  <a:pt x="2207" y="2957"/>
                </a:lnTo>
                <a:lnTo>
                  <a:pt x="2257" y="2938"/>
                </a:lnTo>
                <a:lnTo>
                  <a:pt x="2311" y="2924"/>
                </a:lnTo>
                <a:lnTo>
                  <a:pt x="2367" y="2917"/>
                </a:lnTo>
                <a:lnTo>
                  <a:pt x="2423" y="2914"/>
                </a:lnTo>
                <a:lnTo>
                  <a:pt x="2484" y="2917"/>
                </a:lnTo>
                <a:lnTo>
                  <a:pt x="2542" y="2927"/>
                </a:lnTo>
                <a:lnTo>
                  <a:pt x="2598" y="2942"/>
                </a:lnTo>
                <a:lnTo>
                  <a:pt x="2651" y="2962"/>
                </a:lnTo>
                <a:lnTo>
                  <a:pt x="2703" y="2988"/>
                </a:lnTo>
                <a:lnTo>
                  <a:pt x="2749" y="3020"/>
                </a:lnTo>
                <a:lnTo>
                  <a:pt x="2795" y="3055"/>
                </a:lnTo>
                <a:lnTo>
                  <a:pt x="2835" y="3094"/>
                </a:lnTo>
                <a:lnTo>
                  <a:pt x="2897" y="3061"/>
                </a:lnTo>
                <a:lnTo>
                  <a:pt x="2955" y="3023"/>
                </a:lnTo>
                <a:lnTo>
                  <a:pt x="3009" y="2979"/>
                </a:lnTo>
                <a:lnTo>
                  <a:pt x="3059" y="2932"/>
                </a:lnTo>
                <a:lnTo>
                  <a:pt x="3104" y="2879"/>
                </a:lnTo>
                <a:lnTo>
                  <a:pt x="3146" y="2823"/>
                </a:lnTo>
                <a:lnTo>
                  <a:pt x="3181" y="2763"/>
                </a:lnTo>
                <a:lnTo>
                  <a:pt x="3210" y="2699"/>
                </a:lnTo>
                <a:lnTo>
                  <a:pt x="3234" y="2632"/>
                </a:lnTo>
                <a:lnTo>
                  <a:pt x="3252" y="2563"/>
                </a:lnTo>
                <a:lnTo>
                  <a:pt x="3262" y="2491"/>
                </a:lnTo>
                <a:lnTo>
                  <a:pt x="3266" y="2417"/>
                </a:lnTo>
                <a:lnTo>
                  <a:pt x="3262" y="2342"/>
                </a:lnTo>
                <a:lnTo>
                  <a:pt x="3250" y="2267"/>
                </a:lnTo>
                <a:lnTo>
                  <a:pt x="3233" y="2197"/>
                </a:lnTo>
                <a:lnTo>
                  <a:pt x="3208" y="2128"/>
                </a:lnTo>
                <a:lnTo>
                  <a:pt x="3176" y="2063"/>
                </a:lnTo>
                <a:lnTo>
                  <a:pt x="3140" y="2002"/>
                </a:lnTo>
                <a:lnTo>
                  <a:pt x="3097" y="1944"/>
                </a:lnTo>
                <a:lnTo>
                  <a:pt x="3049" y="1891"/>
                </a:lnTo>
                <a:lnTo>
                  <a:pt x="2996" y="1843"/>
                </a:lnTo>
                <a:lnTo>
                  <a:pt x="2725" y="2109"/>
                </a:lnTo>
                <a:lnTo>
                  <a:pt x="1766" y="1150"/>
                </a:lnTo>
                <a:lnTo>
                  <a:pt x="2758" y="175"/>
                </a:lnTo>
                <a:lnTo>
                  <a:pt x="2902" y="320"/>
                </a:lnTo>
                <a:lnTo>
                  <a:pt x="3136" y="88"/>
                </a:lnTo>
                <a:lnTo>
                  <a:pt x="3252" y="203"/>
                </a:lnTo>
                <a:lnTo>
                  <a:pt x="345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9" name="Freeform 5"/>
          <p:cNvSpPr>
            <a:spLocks noChangeAspect="1" noEditPoints="1"/>
          </p:cNvSpPr>
          <p:nvPr/>
        </p:nvSpPr>
        <p:spPr bwMode="auto">
          <a:xfrm>
            <a:off x="4421641" y="5694529"/>
            <a:ext cx="363537" cy="334963"/>
          </a:xfrm>
          <a:custGeom>
            <a:avLst/>
            <a:gdLst>
              <a:gd name="T0" fmla="*/ 2147483646 w 676"/>
              <a:gd name="T1" fmla="*/ 2147483646 h 627"/>
              <a:gd name="T2" fmla="*/ 2147483646 w 676"/>
              <a:gd name="T3" fmla="*/ 2147483646 h 627"/>
              <a:gd name="T4" fmla="*/ 2147483646 w 676"/>
              <a:gd name="T5" fmla="*/ 2147483646 h 627"/>
              <a:gd name="T6" fmla="*/ 2147483646 w 676"/>
              <a:gd name="T7" fmla="*/ 2147483646 h 627"/>
              <a:gd name="T8" fmla="*/ 2147483646 w 676"/>
              <a:gd name="T9" fmla="*/ 2147483646 h 627"/>
              <a:gd name="T10" fmla="*/ 2147483646 w 676"/>
              <a:gd name="T11" fmla="*/ 2147483646 h 627"/>
              <a:gd name="T12" fmla="*/ 0 w 676"/>
              <a:gd name="T13" fmla="*/ 2147483646 h 627"/>
              <a:gd name="T14" fmla="*/ 2147483646 w 676"/>
              <a:gd name="T15" fmla="*/ 2147483646 h 627"/>
              <a:gd name="T16" fmla="*/ 2147483646 w 676"/>
              <a:gd name="T17" fmla="*/ 2147483646 h 627"/>
              <a:gd name="T18" fmla="*/ 2147483646 w 676"/>
              <a:gd name="T19" fmla="*/ 2147483646 h 627"/>
              <a:gd name="T20" fmla="*/ 2147483646 w 676"/>
              <a:gd name="T21" fmla="*/ 2147483646 h 627"/>
              <a:gd name="T22" fmla="*/ 2147483646 w 676"/>
              <a:gd name="T23" fmla="*/ 2147483646 h 627"/>
              <a:gd name="T24" fmla="*/ 2147483646 w 676"/>
              <a:gd name="T25" fmla="*/ 2147483646 h 627"/>
              <a:gd name="T26" fmla="*/ 2147483646 w 676"/>
              <a:gd name="T27" fmla="*/ 2147483646 h 627"/>
              <a:gd name="T28" fmla="*/ 2147483646 w 676"/>
              <a:gd name="T29" fmla="*/ 2147483646 h 627"/>
              <a:gd name="T30" fmla="*/ 2147483646 w 676"/>
              <a:gd name="T31" fmla="*/ 2147483646 h 627"/>
              <a:gd name="T32" fmla="*/ 2147483646 w 676"/>
              <a:gd name="T33" fmla="*/ 2147483646 h 627"/>
              <a:gd name="T34" fmla="*/ 2147483646 w 676"/>
              <a:gd name="T35" fmla="*/ 2147483646 h 627"/>
              <a:gd name="T36" fmla="*/ 2147483646 w 676"/>
              <a:gd name="T37" fmla="*/ 2147483646 h 627"/>
              <a:gd name="T38" fmla="*/ 2147483646 w 676"/>
              <a:gd name="T39" fmla="*/ 2147483646 h 627"/>
              <a:gd name="T40" fmla="*/ 2147483646 w 676"/>
              <a:gd name="T41" fmla="*/ 2147483646 h 627"/>
              <a:gd name="T42" fmla="*/ 2147483646 w 676"/>
              <a:gd name="T43" fmla="*/ 2147483646 h 627"/>
              <a:gd name="T44" fmla="*/ 2147483646 w 676"/>
              <a:gd name="T45" fmla="*/ 2147483646 h 627"/>
              <a:gd name="T46" fmla="*/ 2147483646 w 676"/>
              <a:gd name="T47" fmla="*/ 2147483646 h 627"/>
              <a:gd name="T48" fmla="*/ 2147483646 w 676"/>
              <a:gd name="T49" fmla="*/ 2147483646 h 627"/>
              <a:gd name="T50" fmla="*/ 2147483646 w 676"/>
              <a:gd name="T51" fmla="*/ 2147483646 h 627"/>
              <a:gd name="T52" fmla="*/ 2147483646 w 676"/>
              <a:gd name="T53" fmla="*/ 2147483646 h 627"/>
              <a:gd name="T54" fmla="*/ 2147483646 w 676"/>
              <a:gd name="T55" fmla="*/ 2147483646 h 627"/>
              <a:gd name="T56" fmla="*/ 2147483646 w 676"/>
              <a:gd name="T57" fmla="*/ 2147483646 h 627"/>
              <a:gd name="T58" fmla="*/ 2147483646 w 676"/>
              <a:gd name="T59" fmla="*/ 2147483646 h 627"/>
              <a:gd name="T60" fmla="*/ 2147483646 w 676"/>
              <a:gd name="T61" fmla="*/ 2147483646 h 627"/>
              <a:gd name="T62" fmla="*/ 2147483646 w 676"/>
              <a:gd name="T63" fmla="*/ 2147483646 h 627"/>
              <a:gd name="T64" fmla="*/ 2147483646 w 676"/>
              <a:gd name="T65" fmla="*/ 2147483646 h 627"/>
              <a:gd name="T66" fmla="*/ 2147483646 w 676"/>
              <a:gd name="T67" fmla="*/ 2147483646 h 627"/>
              <a:gd name="T68" fmla="*/ 2147483646 w 676"/>
              <a:gd name="T69" fmla="*/ 2147483646 h 627"/>
              <a:gd name="T70" fmla="*/ 2147483646 w 676"/>
              <a:gd name="T71" fmla="*/ 2147483646 h 627"/>
              <a:gd name="T72" fmla="*/ 2147483646 w 676"/>
              <a:gd name="T73" fmla="*/ 2147483646 h 627"/>
              <a:gd name="T74" fmla="*/ 2147483646 w 676"/>
              <a:gd name="T75" fmla="*/ 2147483646 h 627"/>
              <a:gd name="T76" fmla="*/ 2147483646 w 676"/>
              <a:gd name="T77" fmla="*/ 2147483646 h 627"/>
              <a:gd name="T78" fmla="*/ 2147483646 w 676"/>
              <a:gd name="T79" fmla="*/ 2147483646 h 627"/>
              <a:gd name="T80" fmla="*/ 2147483646 w 676"/>
              <a:gd name="T81" fmla="*/ 2147483646 h 627"/>
              <a:gd name="T82" fmla="*/ 2147483646 w 676"/>
              <a:gd name="T83" fmla="*/ 0 h 627"/>
              <a:gd name="T84" fmla="*/ 2147483646 w 676"/>
              <a:gd name="T85" fmla="*/ 2147483646 h 627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676" h="627">
                <a:moveTo>
                  <a:pt x="630" y="155"/>
                </a:moveTo>
                <a:lnTo>
                  <a:pt x="630" y="155"/>
                </a:lnTo>
                <a:lnTo>
                  <a:pt x="538" y="155"/>
                </a:lnTo>
                <a:cubicBezTo>
                  <a:pt x="532" y="155"/>
                  <a:pt x="525" y="157"/>
                  <a:pt x="520" y="160"/>
                </a:cubicBezTo>
                <a:cubicBezTo>
                  <a:pt x="510" y="141"/>
                  <a:pt x="492" y="135"/>
                  <a:pt x="472" y="135"/>
                </a:cubicBezTo>
                <a:lnTo>
                  <a:pt x="378" y="135"/>
                </a:lnTo>
                <a:cubicBezTo>
                  <a:pt x="362" y="135"/>
                  <a:pt x="348" y="135"/>
                  <a:pt x="338" y="148"/>
                </a:cubicBezTo>
                <a:cubicBezTo>
                  <a:pt x="328" y="135"/>
                  <a:pt x="314" y="128"/>
                  <a:pt x="299" y="128"/>
                </a:cubicBezTo>
                <a:lnTo>
                  <a:pt x="204" y="128"/>
                </a:lnTo>
                <a:cubicBezTo>
                  <a:pt x="180" y="128"/>
                  <a:pt x="160" y="146"/>
                  <a:pt x="153" y="171"/>
                </a:cubicBezTo>
                <a:cubicBezTo>
                  <a:pt x="147" y="168"/>
                  <a:pt x="130" y="166"/>
                  <a:pt x="124" y="166"/>
                </a:cubicBezTo>
                <a:lnTo>
                  <a:pt x="45" y="166"/>
                </a:lnTo>
                <a:cubicBezTo>
                  <a:pt x="20" y="166"/>
                  <a:pt x="0" y="190"/>
                  <a:pt x="0" y="220"/>
                </a:cubicBezTo>
                <a:lnTo>
                  <a:pt x="0" y="349"/>
                </a:lnTo>
                <a:cubicBezTo>
                  <a:pt x="0" y="359"/>
                  <a:pt x="2" y="369"/>
                  <a:pt x="15" y="369"/>
                </a:cubicBezTo>
                <a:cubicBezTo>
                  <a:pt x="28" y="369"/>
                  <a:pt x="30" y="359"/>
                  <a:pt x="30" y="349"/>
                </a:cubicBezTo>
                <a:cubicBezTo>
                  <a:pt x="30" y="337"/>
                  <a:pt x="31" y="211"/>
                  <a:pt x="31" y="211"/>
                </a:cubicBezTo>
                <a:lnTo>
                  <a:pt x="50" y="211"/>
                </a:lnTo>
                <a:cubicBezTo>
                  <a:pt x="50" y="211"/>
                  <a:pt x="49" y="530"/>
                  <a:pt x="49" y="546"/>
                </a:cubicBezTo>
                <a:cubicBezTo>
                  <a:pt x="50" y="580"/>
                  <a:pt x="69" y="581"/>
                  <a:pt x="81" y="581"/>
                </a:cubicBezTo>
                <a:lnTo>
                  <a:pt x="101" y="581"/>
                </a:lnTo>
                <a:cubicBezTo>
                  <a:pt x="112" y="581"/>
                  <a:pt x="129" y="580"/>
                  <a:pt x="131" y="541"/>
                </a:cubicBezTo>
                <a:cubicBezTo>
                  <a:pt x="131" y="524"/>
                  <a:pt x="131" y="211"/>
                  <a:pt x="131" y="211"/>
                </a:cubicBezTo>
                <a:lnTo>
                  <a:pt x="150" y="211"/>
                </a:lnTo>
                <a:lnTo>
                  <a:pt x="150" y="353"/>
                </a:lnTo>
                <a:cubicBezTo>
                  <a:pt x="150" y="367"/>
                  <a:pt x="155" y="370"/>
                  <a:pt x="165" y="370"/>
                </a:cubicBezTo>
                <a:cubicBezTo>
                  <a:pt x="175" y="370"/>
                  <a:pt x="180" y="363"/>
                  <a:pt x="180" y="351"/>
                </a:cubicBezTo>
                <a:cubicBezTo>
                  <a:pt x="180" y="344"/>
                  <a:pt x="179" y="187"/>
                  <a:pt x="179" y="187"/>
                </a:cubicBezTo>
                <a:lnTo>
                  <a:pt x="198" y="187"/>
                </a:lnTo>
                <a:cubicBezTo>
                  <a:pt x="198" y="187"/>
                  <a:pt x="198" y="555"/>
                  <a:pt x="198" y="579"/>
                </a:cubicBezTo>
                <a:cubicBezTo>
                  <a:pt x="199" y="620"/>
                  <a:pt x="221" y="627"/>
                  <a:pt x="235" y="627"/>
                </a:cubicBezTo>
                <a:lnTo>
                  <a:pt x="271" y="627"/>
                </a:lnTo>
                <a:cubicBezTo>
                  <a:pt x="285" y="627"/>
                  <a:pt x="303" y="620"/>
                  <a:pt x="305" y="573"/>
                </a:cubicBezTo>
                <a:cubicBezTo>
                  <a:pt x="306" y="554"/>
                  <a:pt x="304" y="187"/>
                  <a:pt x="304" y="187"/>
                </a:cubicBezTo>
                <a:lnTo>
                  <a:pt x="323" y="187"/>
                </a:lnTo>
                <a:lnTo>
                  <a:pt x="323" y="347"/>
                </a:lnTo>
                <a:cubicBezTo>
                  <a:pt x="323" y="363"/>
                  <a:pt x="325" y="369"/>
                  <a:pt x="338" y="369"/>
                </a:cubicBezTo>
                <a:cubicBezTo>
                  <a:pt x="348" y="369"/>
                  <a:pt x="350" y="362"/>
                  <a:pt x="350" y="348"/>
                </a:cubicBezTo>
                <a:cubicBezTo>
                  <a:pt x="350" y="338"/>
                  <a:pt x="351" y="196"/>
                  <a:pt x="351" y="196"/>
                </a:cubicBezTo>
                <a:lnTo>
                  <a:pt x="369" y="196"/>
                </a:lnTo>
                <a:cubicBezTo>
                  <a:pt x="369" y="196"/>
                  <a:pt x="370" y="551"/>
                  <a:pt x="370" y="575"/>
                </a:cubicBezTo>
                <a:cubicBezTo>
                  <a:pt x="371" y="615"/>
                  <a:pt x="395" y="623"/>
                  <a:pt x="408" y="623"/>
                </a:cubicBezTo>
                <a:lnTo>
                  <a:pt x="445" y="623"/>
                </a:lnTo>
                <a:cubicBezTo>
                  <a:pt x="458" y="623"/>
                  <a:pt x="477" y="615"/>
                  <a:pt x="479" y="568"/>
                </a:cubicBezTo>
                <a:cubicBezTo>
                  <a:pt x="480" y="546"/>
                  <a:pt x="479" y="196"/>
                  <a:pt x="479" y="196"/>
                </a:cubicBezTo>
                <a:lnTo>
                  <a:pt x="498" y="196"/>
                </a:lnTo>
                <a:cubicBezTo>
                  <a:pt x="498" y="196"/>
                  <a:pt x="498" y="333"/>
                  <a:pt x="498" y="348"/>
                </a:cubicBezTo>
                <a:cubicBezTo>
                  <a:pt x="498" y="360"/>
                  <a:pt x="501" y="370"/>
                  <a:pt x="511" y="370"/>
                </a:cubicBezTo>
                <a:cubicBezTo>
                  <a:pt x="523" y="370"/>
                  <a:pt x="526" y="365"/>
                  <a:pt x="527" y="354"/>
                </a:cubicBezTo>
                <a:cubicBezTo>
                  <a:pt x="527" y="372"/>
                  <a:pt x="528" y="211"/>
                  <a:pt x="528" y="211"/>
                </a:cubicBezTo>
                <a:lnTo>
                  <a:pt x="546" y="211"/>
                </a:lnTo>
                <a:cubicBezTo>
                  <a:pt x="546" y="211"/>
                  <a:pt x="546" y="524"/>
                  <a:pt x="546" y="529"/>
                </a:cubicBezTo>
                <a:cubicBezTo>
                  <a:pt x="547" y="563"/>
                  <a:pt x="558" y="570"/>
                  <a:pt x="569" y="570"/>
                </a:cubicBezTo>
                <a:lnTo>
                  <a:pt x="604" y="570"/>
                </a:lnTo>
                <a:cubicBezTo>
                  <a:pt x="615" y="570"/>
                  <a:pt x="627" y="563"/>
                  <a:pt x="628" y="524"/>
                </a:cubicBezTo>
                <a:cubicBezTo>
                  <a:pt x="629" y="504"/>
                  <a:pt x="628" y="211"/>
                  <a:pt x="628" y="211"/>
                </a:cubicBezTo>
                <a:lnTo>
                  <a:pt x="647" y="211"/>
                </a:lnTo>
                <a:lnTo>
                  <a:pt x="647" y="352"/>
                </a:lnTo>
                <a:cubicBezTo>
                  <a:pt x="647" y="362"/>
                  <a:pt x="653" y="369"/>
                  <a:pt x="662" y="369"/>
                </a:cubicBezTo>
                <a:cubicBezTo>
                  <a:pt x="671" y="369"/>
                  <a:pt x="676" y="363"/>
                  <a:pt x="676" y="353"/>
                </a:cubicBezTo>
                <a:lnTo>
                  <a:pt x="676" y="215"/>
                </a:lnTo>
                <a:cubicBezTo>
                  <a:pt x="676" y="186"/>
                  <a:pt x="655" y="155"/>
                  <a:pt x="630" y="155"/>
                </a:cubicBezTo>
                <a:close/>
                <a:moveTo>
                  <a:pt x="584" y="135"/>
                </a:moveTo>
                <a:lnTo>
                  <a:pt x="584" y="135"/>
                </a:lnTo>
                <a:cubicBezTo>
                  <a:pt x="607" y="135"/>
                  <a:pt x="626" y="116"/>
                  <a:pt x="626" y="93"/>
                </a:cubicBezTo>
                <a:cubicBezTo>
                  <a:pt x="626" y="70"/>
                  <a:pt x="607" y="52"/>
                  <a:pt x="584" y="52"/>
                </a:cubicBezTo>
                <a:cubicBezTo>
                  <a:pt x="562" y="52"/>
                  <a:pt x="543" y="70"/>
                  <a:pt x="543" y="93"/>
                </a:cubicBezTo>
                <a:cubicBezTo>
                  <a:pt x="543" y="116"/>
                  <a:pt x="562" y="135"/>
                  <a:pt x="584" y="135"/>
                </a:cubicBezTo>
                <a:close/>
                <a:moveTo>
                  <a:pt x="88" y="147"/>
                </a:moveTo>
                <a:lnTo>
                  <a:pt x="88" y="147"/>
                </a:lnTo>
                <a:cubicBezTo>
                  <a:pt x="111" y="147"/>
                  <a:pt x="130" y="128"/>
                  <a:pt x="130" y="105"/>
                </a:cubicBezTo>
                <a:cubicBezTo>
                  <a:pt x="130" y="82"/>
                  <a:pt x="111" y="64"/>
                  <a:pt x="88" y="64"/>
                </a:cubicBezTo>
                <a:cubicBezTo>
                  <a:pt x="65" y="64"/>
                  <a:pt x="47" y="82"/>
                  <a:pt x="47" y="105"/>
                </a:cubicBezTo>
                <a:cubicBezTo>
                  <a:pt x="47" y="128"/>
                  <a:pt x="65" y="147"/>
                  <a:pt x="88" y="147"/>
                </a:cubicBezTo>
                <a:close/>
                <a:moveTo>
                  <a:pt x="423" y="115"/>
                </a:moveTo>
                <a:lnTo>
                  <a:pt x="423" y="115"/>
                </a:lnTo>
                <a:cubicBezTo>
                  <a:pt x="451" y="115"/>
                  <a:pt x="473" y="93"/>
                  <a:pt x="473" y="65"/>
                </a:cubicBezTo>
                <a:cubicBezTo>
                  <a:pt x="473" y="37"/>
                  <a:pt x="451" y="15"/>
                  <a:pt x="423" y="15"/>
                </a:cubicBezTo>
                <a:cubicBezTo>
                  <a:pt x="396" y="15"/>
                  <a:pt x="373" y="37"/>
                  <a:pt x="373" y="65"/>
                </a:cubicBezTo>
                <a:cubicBezTo>
                  <a:pt x="373" y="93"/>
                  <a:pt x="396" y="115"/>
                  <a:pt x="423" y="115"/>
                </a:cubicBezTo>
                <a:close/>
                <a:moveTo>
                  <a:pt x="250" y="100"/>
                </a:moveTo>
                <a:lnTo>
                  <a:pt x="250" y="100"/>
                </a:lnTo>
                <a:cubicBezTo>
                  <a:pt x="277" y="100"/>
                  <a:pt x="300" y="77"/>
                  <a:pt x="300" y="49"/>
                </a:cubicBezTo>
                <a:cubicBezTo>
                  <a:pt x="300" y="22"/>
                  <a:pt x="277" y="0"/>
                  <a:pt x="250" y="0"/>
                </a:cubicBezTo>
                <a:cubicBezTo>
                  <a:pt x="222" y="0"/>
                  <a:pt x="200" y="22"/>
                  <a:pt x="200" y="49"/>
                </a:cubicBezTo>
                <a:cubicBezTo>
                  <a:pt x="200" y="77"/>
                  <a:pt x="222" y="100"/>
                  <a:pt x="250" y="1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742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2"/>
          <p:cNvSpPr txBox="1">
            <a:spLocks/>
          </p:cNvSpPr>
          <p:nvPr/>
        </p:nvSpPr>
        <p:spPr bwMode="gray">
          <a:xfrm>
            <a:off x="401638" y="381596"/>
            <a:ext cx="8345487" cy="391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2pPr>
            <a:lvl3pPr algn="l" rtl="0" eaLnBrk="0" fontAlgn="base" hangingPunct="0"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3pPr>
            <a:lvl4pPr algn="l" rtl="0" eaLnBrk="0" fontAlgn="base" hangingPunct="0"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4pPr>
            <a:lvl5pPr algn="l" rtl="0" eaLnBrk="0" fontAlgn="base" hangingPunct="0"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457200" algn="l" rtl="0" fontAlgn="base"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914400" algn="l" rtl="0" fontAlgn="base"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1371600" algn="l" rtl="0" fontAlgn="base"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1828800" algn="l" rtl="0" fontAlgn="base"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kern="0" dirty="0" smtClean="0">
                <a:solidFill>
                  <a:prstClr val="black"/>
                </a:solidFill>
              </a:rPr>
              <a:t>Impact </a:t>
            </a:r>
            <a:r>
              <a:rPr lang="en-US" kern="0" dirty="0">
                <a:solidFill>
                  <a:prstClr val="black"/>
                </a:solidFill>
              </a:rPr>
              <a:t>to the </a:t>
            </a:r>
            <a:r>
              <a:rPr lang="en-US" kern="0" dirty="0" smtClean="0">
                <a:solidFill>
                  <a:prstClr val="black"/>
                </a:solidFill>
              </a:rPr>
              <a:t>Veteran</a:t>
            </a:r>
            <a:endParaRPr lang="en-US" kern="0" dirty="0">
              <a:solidFill>
                <a:prstClr val="black"/>
              </a:solidFill>
            </a:endParaRPr>
          </a:p>
        </p:txBody>
      </p:sp>
      <p:sp>
        <p:nvSpPr>
          <p:cNvPr id="33" name="Text Placeholder 1"/>
          <p:cNvSpPr txBox="1">
            <a:spLocks/>
          </p:cNvSpPr>
          <p:nvPr/>
        </p:nvSpPr>
        <p:spPr>
          <a:xfrm>
            <a:off x="364988" y="866472"/>
            <a:ext cx="8382138" cy="3698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lnSpc>
                <a:spcPct val="106000"/>
              </a:lnSpc>
              <a:spcBef>
                <a:spcPct val="8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itchFamily="2" charset="2"/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9863" indent="-168275" algn="l" rtl="0" eaLnBrk="0" fontAlgn="base" hangingPunct="0">
              <a:lnSpc>
                <a:spcPct val="106000"/>
              </a:lnSpc>
              <a:spcBef>
                <a:spcPct val="8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¡"/>
              <a:defRPr sz="1100">
                <a:solidFill>
                  <a:schemeClr val="tx1"/>
                </a:solidFill>
                <a:latin typeface="+mn-lt"/>
              </a:defRPr>
            </a:lvl2pPr>
            <a:lvl3pPr marL="344488" indent="-173038" algn="l" rtl="0" eaLnBrk="0" fontAlgn="base" hangingPunct="0">
              <a:lnSpc>
                <a:spcPct val="106000"/>
              </a:lnSpc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1000">
                <a:solidFill>
                  <a:schemeClr val="tx1"/>
                </a:solidFill>
                <a:latin typeface="+mn-lt"/>
              </a:defRPr>
            </a:lvl3pPr>
            <a:lvl4pPr marL="517525" indent="-171450" algn="l" rtl="0" eaLnBrk="0" fontAlgn="base" hangingPunct="0">
              <a:lnSpc>
                <a:spcPct val="106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1000">
                <a:solidFill>
                  <a:schemeClr val="tx1"/>
                </a:solidFill>
                <a:latin typeface="+mn-lt"/>
              </a:defRPr>
            </a:lvl4pPr>
            <a:lvl5pPr marL="144621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1200">
                <a:solidFill>
                  <a:schemeClr val="tx1"/>
                </a:solidFill>
                <a:latin typeface="+mn-lt"/>
              </a:defRPr>
            </a:lvl5pPr>
            <a:lvl6pPr marL="1903413" indent="-236538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1200">
                <a:solidFill>
                  <a:schemeClr val="tx1"/>
                </a:solidFill>
                <a:latin typeface="+mn-lt"/>
              </a:defRPr>
            </a:lvl6pPr>
            <a:lvl7pPr marL="2360613" indent="-236538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1200">
                <a:solidFill>
                  <a:schemeClr val="tx1"/>
                </a:solidFill>
                <a:latin typeface="+mn-lt"/>
              </a:defRPr>
            </a:lvl7pPr>
            <a:lvl8pPr marL="2817813" indent="-236538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1200">
                <a:solidFill>
                  <a:schemeClr val="tx1"/>
                </a:solidFill>
                <a:latin typeface="+mn-lt"/>
              </a:defRPr>
            </a:lvl8pPr>
            <a:lvl9pPr marL="3275013" indent="-236538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12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Clr>
                <a:prstClr val="black"/>
              </a:buClr>
            </a:pPr>
            <a:r>
              <a:rPr lang="en-US" sz="1400" i="1" kern="0" smtClean="0">
                <a:solidFill>
                  <a:prstClr val="black"/>
                </a:solidFill>
              </a:rPr>
              <a:t>Our aim is </a:t>
            </a:r>
            <a:r>
              <a:rPr lang="en-US" sz="1400" i="1" kern="0" dirty="0" smtClean="0">
                <a:solidFill>
                  <a:prstClr val="black"/>
                </a:solidFill>
              </a:rPr>
              <a:t>to improve the Veteran experience both inside VA and within our provider network. 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3214469" y="2431765"/>
            <a:ext cx="2562909" cy="1852036"/>
            <a:chOff x="3214469" y="2431765"/>
            <a:chExt cx="2562909" cy="1852036"/>
          </a:xfrm>
        </p:grpSpPr>
        <p:sp>
          <p:nvSpPr>
            <p:cNvPr id="39" name="Oval 1"/>
            <p:cNvSpPr/>
            <p:nvPr/>
          </p:nvSpPr>
          <p:spPr bwMode="auto">
            <a:xfrm>
              <a:off x="3214469" y="2431765"/>
              <a:ext cx="2562909" cy="1852036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73152" tIns="73152" rIns="73152" bIns="73152" numCol="1" rtlCol="0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0" fontAlgn="base" hangingPunct="0">
                <a:lnSpc>
                  <a:spcPct val="106000"/>
                </a:lnSpc>
                <a:spcBef>
                  <a:spcPct val="50000"/>
                </a:spcBef>
                <a:spcAft>
                  <a:spcPct val="0"/>
                </a:spcAft>
                <a:buSzPct val="100000"/>
                <a:buFont typeface="Wingdings 2" pitchFamily="18" charset="2"/>
                <a:buNone/>
              </a:pPr>
              <a:endParaRPr lang="en-US" sz="1100" dirty="0" smtClean="0">
                <a:solidFill>
                  <a:prstClr val="black"/>
                </a:solidFill>
              </a:endParaRPr>
            </a:p>
          </p:txBody>
        </p:sp>
        <p:sp>
          <p:nvSpPr>
            <p:cNvPr id="40" name="Freeform 2"/>
            <p:cNvSpPr>
              <a:spLocks noChangeAspect="1" noEditPoints="1"/>
            </p:cNvSpPr>
            <p:nvPr/>
          </p:nvSpPr>
          <p:spPr bwMode="auto">
            <a:xfrm>
              <a:off x="4074622" y="3357783"/>
              <a:ext cx="842602" cy="730422"/>
            </a:xfrm>
            <a:custGeom>
              <a:avLst/>
              <a:gdLst>
                <a:gd name="T0" fmla="*/ 277 w 543"/>
                <a:gd name="T1" fmla="*/ 335 h 477"/>
                <a:gd name="T2" fmla="*/ 277 w 543"/>
                <a:gd name="T3" fmla="*/ 335 h 477"/>
                <a:gd name="T4" fmla="*/ 207 w 543"/>
                <a:gd name="T5" fmla="*/ 253 h 477"/>
                <a:gd name="T6" fmla="*/ 230 w 543"/>
                <a:gd name="T7" fmla="*/ 192 h 477"/>
                <a:gd name="T8" fmla="*/ 250 w 543"/>
                <a:gd name="T9" fmla="*/ 150 h 477"/>
                <a:gd name="T10" fmla="*/ 242 w 543"/>
                <a:gd name="T11" fmla="*/ 129 h 477"/>
                <a:gd name="T12" fmla="*/ 248 w 543"/>
                <a:gd name="T13" fmla="*/ 85 h 477"/>
                <a:gd name="T14" fmla="*/ 161 w 543"/>
                <a:gd name="T15" fmla="*/ 0 h 477"/>
                <a:gd name="T16" fmla="*/ 75 w 543"/>
                <a:gd name="T17" fmla="*/ 85 h 477"/>
                <a:gd name="T18" fmla="*/ 80 w 543"/>
                <a:gd name="T19" fmla="*/ 129 h 477"/>
                <a:gd name="T20" fmla="*/ 72 w 543"/>
                <a:gd name="T21" fmla="*/ 150 h 477"/>
                <a:gd name="T22" fmla="*/ 93 w 543"/>
                <a:gd name="T23" fmla="*/ 192 h 477"/>
                <a:gd name="T24" fmla="*/ 116 w 543"/>
                <a:gd name="T25" fmla="*/ 253 h 477"/>
                <a:gd name="T26" fmla="*/ 45 w 543"/>
                <a:gd name="T27" fmla="*/ 335 h 477"/>
                <a:gd name="T28" fmla="*/ 0 w 543"/>
                <a:gd name="T29" fmla="*/ 378 h 477"/>
                <a:gd name="T30" fmla="*/ 0 w 543"/>
                <a:gd name="T31" fmla="*/ 477 h 477"/>
                <a:gd name="T32" fmla="*/ 377 w 543"/>
                <a:gd name="T33" fmla="*/ 477 h 477"/>
                <a:gd name="T34" fmla="*/ 377 w 543"/>
                <a:gd name="T35" fmla="*/ 403 h 477"/>
                <a:gd name="T36" fmla="*/ 277 w 543"/>
                <a:gd name="T37" fmla="*/ 335 h 477"/>
                <a:gd name="T38" fmla="*/ 543 w 543"/>
                <a:gd name="T39" fmla="*/ 477 h 477"/>
                <a:gd name="T40" fmla="*/ 543 w 543"/>
                <a:gd name="T41" fmla="*/ 477 h 477"/>
                <a:gd name="T42" fmla="*/ 536 w 543"/>
                <a:gd name="T43" fmla="*/ 364 h 477"/>
                <a:gd name="T44" fmla="*/ 464 w 543"/>
                <a:gd name="T45" fmla="*/ 320 h 477"/>
                <a:gd name="T46" fmla="*/ 411 w 543"/>
                <a:gd name="T47" fmla="*/ 259 h 477"/>
                <a:gd name="T48" fmla="*/ 429 w 543"/>
                <a:gd name="T49" fmla="*/ 213 h 477"/>
                <a:gd name="T50" fmla="*/ 444 w 543"/>
                <a:gd name="T51" fmla="*/ 181 h 477"/>
                <a:gd name="T52" fmla="*/ 438 w 543"/>
                <a:gd name="T53" fmla="*/ 165 h 477"/>
                <a:gd name="T54" fmla="*/ 442 w 543"/>
                <a:gd name="T55" fmla="*/ 132 h 477"/>
                <a:gd name="T56" fmla="*/ 377 w 543"/>
                <a:gd name="T57" fmla="*/ 68 h 477"/>
                <a:gd name="T58" fmla="*/ 312 w 543"/>
                <a:gd name="T59" fmla="*/ 132 h 477"/>
                <a:gd name="T60" fmla="*/ 316 w 543"/>
                <a:gd name="T61" fmla="*/ 165 h 477"/>
                <a:gd name="T62" fmla="*/ 311 w 543"/>
                <a:gd name="T63" fmla="*/ 181 h 477"/>
                <a:gd name="T64" fmla="*/ 326 w 543"/>
                <a:gd name="T65" fmla="*/ 213 h 477"/>
                <a:gd name="T66" fmla="*/ 343 w 543"/>
                <a:gd name="T67" fmla="*/ 259 h 477"/>
                <a:gd name="T68" fmla="*/ 321 w 543"/>
                <a:gd name="T69" fmla="*/ 304 h 477"/>
                <a:gd name="T70" fmla="*/ 421 w 543"/>
                <a:gd name="T71" fmla="*/ 397 h 477"/>
                <a:gd name="T72" fmla="*/ 421 w 543"/>
                <a:gd name="T73" fmla="*/ 477 h 477"/>
                <a:gd name="T74" fmla="*/ 543 w 543"/>
                <a:gd name="T75" fmla="*/ 477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43" h="477">
                  <a:moveTo>
                    <a:pt x="277" y="335"/>
                  </a:moveTo>
                  <a:lnTo>
                    <a:pt x="277" y="335"/>
                  </a:lnTo>
                  <a:cubicBezTo>
                    <a:pt x="224" y="313"/>
                    <a:pt x="207" y="294"/>
                    <a:pt x="207" y="253"/>
                  </a:cubicBezTo>
                  <a:cubicBezTo>
                    <a:pt x="207" y="229"/>
                    <a:pt x="223" y="237"/>
                    <a:pt x="230" y="192"/>
                  </a:cubicBezTo>
                  <a:cubicBezTo>
                    <a:pt x="233" y="174"/>
                    <a:pt x="248" y="192"/>
                    <a:pt x="250" y="150"/>
                  </a:cubicBezTo>
                  <a:cubicBezTo>
                    <a:pt x="250" y="133"/>
                    <a:pt x="242" y="129"/>
                    <a:pt x="242" y="129"/>
                  </a:cubicBezTo>
                  <a:cubicBezTo>
                    <a:pt x="242" y="129"/>
                    <a:pt x="247" y="104"/>
                    <a:pt x="248" y="85"/>
                  </a:cubicBezTo>
                  <a:cubicBezTo>
                    <a:pt x="250" y="61"/>
                    <a:pt x="236" y="0"/>
                    <a:pt x="161" y="0"/>
                  </a:cubicBezTo>
                  <a:cubicBezTo>
                    <a:pt x="87" y="0"/>
                    <a:pt x="73" y="61"/>
                    <a:pt x="75" y="85"/>
                  </a:cubicBezTo>
                  <a:cubicBezTo>
                    <a:pt x="76" y="104"/>
                    <a:pt x="80" y="129"/>
                    <a:pt x="80" y="129"/>
                  </a:cubicBezTo>
                  <a:cubicBezTo>
                    <a:pt x="80" y="129"/>
                    <a:pt x="72" y="133"/>
                    <a:pt x="72" y="150"/>
                  </a:cubicBezTo>
                  <a:cubicBezTo>
                    <a:pt x="75" y="192"/>
                    <a:pt x="90" y="174"/>
                    <a:pt x="93" y="192"/>
                  </a:cubicBezTo>
                  <a:cubicBezTo>
                    <a:pt x="100" y="237"/>
                    <a:pt x="116" y="229"/>
                    <a:pt x="116" y="253"/>
                  </a:cubicBezTo>
                  <a:cubicBezTo>
                    <a:pt x="116" y="294"/>
                    <a:pt x="99" y="313"/>
                    <a:pt x="45" y="335"/>
                  </a:cubicBezTo>
                  <a:cubicBezTo>
                    <a:pt x="29" y="342"/>
                    <a:pt x="0" y="353"/>
                    <a:pt x="0" y="378"/>
                  </a:cubicBezTo>
                  <a:lnTo>
                    <a:pt x="0" y="477"/>
                  </a:lnTo>
                  <a:lnTo>
                    <a:pt x="377" y="477"/>
                  </a:lnTo>
                  <a:lnTo>
                    <a:pt x="377" y="403"/>
                  </a:lnTo>
                  <a:cubicBezTo>
                    <a:pt x="377" y="380"/>
                    <a:pt x="331" y="358"/>
                    <a:pt x="277" y="335"/>
                  </a:cubicBezTo>
                  <a:close/>
                  <a:moveTo>
                    <a:pt x="543" y="477"/>
                  </a:moveTo>
                  <a:lnTo>
                    <a:pt x="543" y="477"/>
                  </a:lnTo>
                  <a:cubicBezTo>
                    <a:pt x="543" y="477"/>
                    <a:pt x="542" y="375"/>
                    <a:pt x="536" y="364"/>
                  </a:cubicBezTo>
                  <a:cubicBezTo>
                    <a:pt x="527" y="348"/>
                    <a:pt x="505" y="337"/>
                    <a:pt x="464" y="320"/>
                  </a:cubicBezTo>
                  <a:cubicBezTo>
                    <a:pt x="424" y="303"/>
                    <a:pt x="411" y="289"/>
                    <a:pt x="411" y="259"/>
                  </a:cubicBezTo>
                  <a:cubicBezTo>
                    <a:pt x="411" y="240"/>
                    <a:pt x="423" y="246"/>
                    <a:pt x="429" y="213"/>
                  </a:cubicBezTo>
                  <a:cubicBezTo>
                    <a:pt x="431" y="199"/>
                    <a:pt x="442" y="213"/>
                    <a:pt x="444" y="181"/>
                  </a:cubicBezTo>
                  <a:cubicBezTo>
                    <a:pt x="444" y="168"/>
                    <a:pt x="438" y="165"/>
                    <a:pt x="438" y="165"/>
                  </a:cubicBezTo>
                  <a:cubicBezTo>
                    <a:pt x="438" y="165"/>
                    <a:pt x="441" y="146"/>
                    <a:pt x="442" y="132"/>
                  </a:cubicBezTo>
                  <a:cubicBezTo>
                    <a:pt x="444" y="114"/>
                    <a:pt x="433" y="68"/>
                    <a:pt x="377" y="68"/>
                  </a:cubicBezTo>
                  <a:cubicBezTo>
                    <a:pt x="321" y="68"/>
                    <a:pt x="311" y="114"/>
                    <a:pt x="312" y="132"/>
                  </a:cubicBezTo>
                  <a:cubicBezTo>
                    <a:pt x="313" y="146"/>
                    <a:pt x="316" y="165"/>
                    <a:pt x="316" y="165"/>
                  </a:cubicBezTo>
                  <a:cubicBezTo>
                    <a:pt x="316" y="165"/>
                    <a:pt x="311" y="168"/>
                    <a:pt x="311" y="181"/>
                  </a:cubicBezTo>
                  <a:cubicBezTo>
                    <a:pt x="313" y="213"/>
                    <a:pt x="323" y="199"/>
                    <a:pt x="326" y="213"/>
                  </a:cubicBezTo>
                  <a:cubicBezTo>
                    <a:pt x="331" y="246"/>
                    <a:pt x="343" y="240"/>
                    <a:pt x="343" y="259"/>
                  </a:cubicBezTo>
                  <a:cubicBezTo>
                    <a:pt x="343" y="279"/>
                    <a:pt x="337" y="292"/>
                    <a:pt x="321" y="304"/>
                  </a:cubicBezTo>
                  <a:cubicBezTo>
                    <a:pt x="409" y="348"/>
                    <a:pt x="421" y="357"/>
                    <a:pt x="421" y="397"/>
                  </a:cubicBezTo>
                  <a:lnTo>
                    <a:pt x="421" y="477"/>
                  </a:lnTo>
                  <a:lnTo>
                    <a:pt x="543" y="47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41" name="TextBox 6"/>
            <p:cNvSpPr txBox="1"/>
            <p:nvPr/>
          </p:nvSpPr>
          <p:spPr>
            <a:xfrm>
              <a:off x="3448123" y="2723027"/>
              <a:ext cx="2095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buClr>
                  <a:prstClr val="black"/>
                </a:buClr>
              </a:pPr>
              <a:r>
                <a:rPr lang="en-US" sz="1600" b="1" kern="0" dirty="0" smtClean="0">
                  <a:solidFill>
                    <a:prstClr val="black"/>
                  </a:solidFill>
                </a:rPr>
                <a:t>VA’s promise </a:t>
              </a:r>
              <a:r>
                <a:rPr lang="en-US" sz="1600" b="1" kern="0" dirty="0">
                  <a:solidFill>
                    <a:prstClr val="black"/>
                  </a:solidFill>
                </a:rPr>
                <a:t>to our </a:t>
              </a:r>
              <a:r>
                <a:rPr lang="en-US" sz="1600" b="1" kern="0" dirty="0" smtClean="0">
                  <a:solidFill>
                    <a:prstClr val="black"/>
                  </a:solidFill>
                </a:rPr>
                <a:t>Veterans…</a:t>
              </a:r>
              <a:endParaRPr lang="en-US" sz="1600" b="1" kern="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2075331" y="1446031"/>
            <a:ext cx="2301799" cy="999247"/>
            <a:chOff x="3353030" y="1305039"/>
            <a:chExt cx="2301799" cy="999247"/>
          </a:xfrm>
        </p:grpSpPr>
        <p:sp>
          <p:nvSpPr>
            <p:cNvPr id="42" name="Rectangle 4"/>
            <p:cNvSpPr/>
            <p:nvPr/>
          </p:nvSpPr>
          <p:spPr>
            <a:xfrm>
              <a:off x="3353030" y="1657955"/>
              <a:ext cx="2301799" cy="6463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dirty="0" smtClean="0">
                  <a:solidFill>
                    <a:prstClr val="black"/>
                  </a:solidFill>
                </a:rPr>
                <a:t>Provide expedited access to VA’s centers of excellence and medical care</a:t>
              </a:r>
              <a:endParaRPr lang="en-US" sz="1400" dirty="0">
                <a:solidFill>
                  <a:prstClr val="black"/>
                </a:solidFill>
              </a:endParaRPr>
            </a:p>
          </p:txBody>
        </p:sp>
        <p:sp>
          <p:nvSpPr>
            <p:cNvPr id="48" name="Freeform 10"/>
            <p:cNvSpPr>
              <a:spLocks noChangeAspect="1" noEditPoints="1"/>
            </p:cNvSpPr>
            <p:nvPr/>
          </p:nvSpPr>
          <p:spPr bwMode="auto">
            <a:xfrm>
              <a:off x="4391627" y="1305039"/>
              <a:ext cx="311585" cy="314640"/>
            </a:xfrm>
            <a:custGeom>
              <a:avLst/>
              <a:gdLst>
                <a:gd name="T0" fmla="*/ 70 w 141"/>
                <a:gd name="T1" fmla="*/ 0 h 142"/>
                <a:gd name="T2" fmla="*/ 95 w 141"/>
                <a:gd name="T3" fmla="*/ 45 h 142"/>
                <a:gd name="T4" fmla="*/ 91 w 141"/>
                <a:gd name="T5" fmla="*/ 38 h 142"/>
                <a:gd name="T6" fmla="*/ 88 w 141"/>
                <a:gd name="T7" fmla="*/ 42 h 142"/>
                <a:gd name="T8" fmla="*/ 65 w 141"/>
                <a:gd name="T9" fmla="*/ 110 h 142"/>
                <a:gd name="T10" fmla="*/ 53 w 141"/>
                <a:gd name="T11" fmla="*/ 123 h 142"/>
                <a:gd name="T12" fmla="*/ 46 w 141"/>
                <a:gd name="T13" fmla="*/ 131 h 142"/>
                <a:gd name="T14" fmla="*/ 43 w 141"/>
                <a:gd name="T15" fmla="*/ 115 h 142"/>
                <a:gd name="T16" fmla="*/ 36 w 141"/>
                <a:gd name="T17" fmla="*/ 86 h 142"/>
                <a:gd name="T18" fmla="*/ 25 w 141"/>
                <a:gd name="T19" fmla="*/ 80 h 142"/>
                <a:gd name="T20" fmla="*/ 10 w 141"/>
                <a:gd name="T21" fmla="*/ 64 h 142"/>
                <a:gd name="T22" fmla="*/ 25 w 141"/>
                <a:gd name="T23" fmla="*/ 26 h 142"/>
                <a:gd name="T24" fmla="*/ 39 w 141"/>
                <a:gd name="T25" fmla="*/ 25 h 142"/>
                <a:gd name="T26" fmla="*/ 49 w 141"/>
                <a:gd name="T27" fmla="*/ 25 h 142"/>
                <a:gd name="T28" fmla="*/ 51 w 141"/>
                <a:gd name="T29" fmla="*/ 32 h 142"/>
                <a:gd name="T30" fmla="*/ 45 w 141"/>
                <a:gd name="T31" fmla="*/ 28 h 142"/>
                <a:gd name="T32" fmla="*/ 37 w 141"/>
                <a:gd name="T33" fmla="*/ 42 h 142"/>
                <a:gd name="T34" fmla="*/ 51 w 141"/>
                <a:gd name="T35" fmla="*/ 38 h 142"/>
                <a:gd name="T36" fmla="*/ 46 w 141"/>
                <a:gd name="T37" fmla="*/ 50 h 142"/>
                <a:gd name="T38" fmla="*/ 42 w 141"/>
                <a:gd name="T39" fmla="*/ 58 h 142"/>
                <a:gd name="T40" fmla="*/ 35 w 141"/>
                <a:gd name="T41" fmla="*/ 70 h 142"/>
                <a:gd name="T42" fmla="*/ 23 w 141"/>
                <a:gd name="T43" fmla="*/ 68 h 142"/>
                <a:gd name="T44" fmla="*/ 30 w 141"/>
                <a:gd name="T45" fmla="*/ 75 h 142"/>
                <a:gd name="T46" fmla="*/ 37 w 141"/>
                <a:gd name="T47" fmla="*/ 84 h 142"/>
                <a:gd name="T48" fmla="*/ 50 w 141"/>
                <a:gd name="T49" fmla="*/ 82 h 142"/>
                <a:gd name="T50" fmla="*/ 69 w 141"/>
                <a:gd name="T51" fmla="*/ 95 h 142"/>
                <a:gd name="T52" fmla="*/ 63 w 141"/>
                <a:gd name="T53" fmla="*/ 31 h 142"/>
                <a:gd name="T54" fmla="*/ 53 w 141"/>
                <a:gd name="T55" fmla="*/ 13 h 142"/>
                <a:gd name="T56" fmla="*/ 43 w 141"/>
                <a:gd name="T57" fmla="*/ 20 h 142"/>
                <a:gd name="T58" fmla="*/ 35 w 141"/>
                <a:gd name="T59" fmla="*/ 21 h 142"/>
                <a:gd name="T60" fmla="*/ 54 w 141"/>
                <a:gd name="T61" fmla="*/ 8 h 142"/>
                <a:gd name="T62" fmla="*/ 75 w 141"/>
                <a:gd name="T63" fmla="*/ 9 h 142"/>
                <a:gd name="T64" fmla="*/ 86 w 141"/>
                <a:gd name="T65" fmla="*/ 12 h 142"/>
                <a:gd name="T66" fmla="*/ 75 w 141"/>
                <a:gd name="T67" fmla="*/ 27 h 142"/>
                <a:gd name="T68" fmla="*/ 87 w 141"/>
                <a:gd name="T69" fmla="*/ 31 h 142"/>
                <a:gd name="T70" fmla="*/ 80 w 141"/>
                <a:gd name="T71" fmla="*/ 31 h 142"/>
                <a:gd name="T72" fmla="*/ 126 w 141"/>
                <a:gd name="T73" fmla="*/ 106 h 142"/>
                <a:gd name="T74" fmla="*/ 126 w 141"/>
                <a:gd name="T75" fmla="*/ 102 h 142"/>
                <a:gd name="T76" fmla="*/ 128 w 141"/>
                <a:gd name="T77" fmla="*/ 101 h 142"/>
                <a:gd name="T78" fmla="*/ 116 w 141"/>
                <a:gd name="T79" fmla="*/ 110 h 142"/>
                <a:gd name="T80" fmla="*/ 111 w 141"/>
                <a:gd name="T81" fmla="*/ 118 h 142"/>
                <a:gd name="T82" fmla="*/ 98 w 141"/>
                <a:gd name="T83" fmla="*/ 108 h 142"/>
                <a:gd name="T84" fmla="*/ 88 w 141"/>
                <a:gd name="T85" fmla="*/ 88 h 142"/>
                <a:gd name="T86" fmla="*/ 82 w 141"/>
                <a:gd name="T87" fmla="*/ 70 h 142"/>
                <a:gd name="T88" fmla="*/ 96 w 141"/>
                <a:gd name="T89" fmla="*/ 61 h 142"/>
                <a:gd name="T90" fmla="*/ 110 w 141"/>
                <a:gd name="T91" fmla="*/ 65 h 142"/>
                <a:gd name="T92" fmla="*/ 117 w 141"/>
                <a:gd name="T93" fmla="*/ 74 h 142"/>
                <a:gd name="T94" fmla="*/ 133 w 141"/>
                <a:gd name="T95" fmla="*/ 68 h 142"/>
                <a:gd name="T96" fmla="*/ 134 w 141"/>
                <a:gd name="T97" fmla="*/ 72 h 142"/>
                <a:gd name="T98" fmla="*/ 126 w 141"/>
                <a:gd name="T99" fmla="*/ 78 h 142"/>
                <a:gd name="T100" fmla="*/ 119 w 141"/>
                <a:gd name="T101" fmla="*/ 66 h 142"/>
                <a:gd name="T102" fmla="*/ 114 w 141"/>
                <a:gd name="T103" fmla="*/ 56 h 142"/>
                <a:gd name="T104" fmla="*/ 120 w 141"/>
                <a:gd name="T105" fmla="*/ 52 h 142"/>
                <a:gd name="T106" fmla="*/ 110 w 141"/>
                <a:gd name="T107" fmla="*/ 53 h 142"/>
                <a:gd name="T108" fmla="*/ 107 w 141"/>
                <a:gd name="T109" fmla="*/ 57 h 142"/>
                <a:gd name="T110" fmla="*/ 100 w 141"/>
                <a:gd name="T111" fmla="*/ 52 h 142"/>
                <a:gd name="T112" fmla="*/ 91 w 141"/>
                <a:gd name="T113" fmla="*/ 51 h 142"/>
                <a:gd name="T114" fmla="*/ 107 w 141"/>
                <a:gd name="T115" fmla="*/ 41 h 142"/>
                <a:gd name="T116" fmla="*/ 107 w 141"/>
                <a:gd name="T117" fmla="*/ 33 h 142"/>
                <a:gd name="T118" fmla="*/ 109 w 141"/>
                <a:gd name="T119" fmla="*/ 26 h 142"/>
                <a:gd name="T120" fmla="*/ 136 w 141"/>
                <a:gd name="T121" fmla="*/ 68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41" h="142">
                  <a:moveTo>
                    <a:pt x="70" y="0"/>
                  </a:moveTo>
                  <a:cubicBezTo>
                    <a:pt x="31" y="0"/>
                    <a:pt x="0" y="32"/>
                    <a:pt x="0" y="71"/>
                  </a:cubicBezTo>
                  <a:cubicBezTo>
                    <a:pt x="0" y="110"/>
                    <a:pt x="31" y="142"/>
                    <a:pt x="70" y="142"/>
                  </a:cubicBezTo>
                  <a:cubicBezTo>
                    <a:pt x="110" y="142"/>
                    <a:pt x="141" y="110"/>
                    <a:pt x="141" y="71"/>
                  </a:cubicBezTo>
                  <a:cubicBezTo>
                    <a:pt x="141" y="32"/>
                    <a:pt x="110" y="0"/>
                    <a:pt x="70" y="0"/>
                  </a:cubicBezTo>
                  <a:close/>
                  <a:moveTo>
                    <a:pt x="91" y="38"/>
                  </a:moveTo>
                  <a:cubicBezTo>
                    <a:pt x="92" y="38"/>
                    <a:pt x="92" y="39"/>
                    <a:pt x="93" y="39"/>
                  </a:cubicBezTo>
                  <a:cubicBezTo>
                    <a:pt x="95" y="38"/>
                    <a:pt x="94" y="42"/>
                    <a:pt x="95" y="43"/>
                  </a:cubicBezTo>
                  <a:cubicBezTo>
                    <a:pt x="95" y="43"/>
                    <a:pt x="95" y="43"/>
                    <a:pt x="96" y="44"/>
                  </a:cubicBezTo>
                  <a:cubicBezTo>
                    <a:pt x="96" y="44"/>
                    <a:pt x="96" y="45"/>
                    <a:pt x="95" y="45"/>
                  </a:cubicBezTo>
                  <a:cubicBezTo>
                    <a:pt x="95" y="46"/>
                    <a:pt x="94" y="46"/>
                    <a:pt x="93" y="46"/>
                  </a:cubicBezTo>
                  <a:cubicBezTo>
                    <a:pt x="92" y="46"/>
                    <a:pt x="92" y="46"/>
                    <a:pt x="91" y="46"/>
                  </a:cubicBezTo>
                  <a:cubicBezTo>
                    <a:pt x="91" y="45"/>
                    <a:pt x="91" y="45"/>
                    <a:pt x="91" y="44"/>
                  </a:cubicBezTo>
                  <a:cubicBezTo>
                    <a:pt x="92" y="42"/>
                    <a:pt x="92" y="42"/>
                    <a:pt x="91" y="41"/>
                  </a:cubicBezTo>
                  <a:cubicBezTo>
                    <a:pt x="91" y="40"/>
                    <a:pt x="90" y="39"/>
                    <a:pt x="91" y="38"/>
                  </a:cubicBezTo>
                  <a:close/>
                  <a:moveTo>
                    <a:pt x="90" y="42"/>
                  </a:moveTo>
                  <a:cubicBezTo>
                    <a:pt x="91" y="42"/>
                    <a:pt x="90" y="43"/>
                    <a:pt x="90" y="44"/>
                  </a:cubicBezTo>
                  <a:cubicBezTo>
                    <a:pt x="90" y="46"/>
                    <a:pt x="88" y="45"/>
                    <a:pt x="86" y="45"/>
                  </a:cubicBezTo>
                  <a:cubicBezTo>
                    <a:pt x="86" y="45"/>
                    <a:pt x="88" y="44"/>
                    <a:pt x="88" y="44"/>
                  </a:cubicBezTo>
                  <a:cubicBezTo>
                    <a:pt x="88" y="43"/>
                    <a:pt x="88" y="42"/>
                    <a:pt x="88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90" y="41"/>
                    <a:pt x="90" y="42"/>
                  </a:cubicBezTo>
                  <a:close/>
                  <a:moveTo>
                    <a:pt x="71" y="99"/>
                  </a:moveTo>
                  <a:cubicBezTo>
                    <a:pt x="70" y="101"/>
                    <a:pt x="68" y="102"/>
                    <a:pt x="68" y="104"/>
                  </a:cubicBezTo>
                  <a:cubicBezTo>
                    <a:pt x="67" y="106"/>
                    <a:pt x="67" y="108"/>
                    <a:pt x="65" y="110"/>
                  </a:cubicBezTo>
                  <a:cubicBezTo>
                    <a:pt x="64" y="111"/>
                    <a:pt x="63" y="111"/>
                    <a:pt x="61" y="112"/>
                  </a:cubicBezTo>
                  <a:cubicBezTo>
                    <a:pt x="61" y="112"/>
                    <a:pt x="59" y="113"/>
                    <a:pt x="59" y="114"/>
                  </a:cubicBezTo>
                  <a:cubicBezTo>
                    <a:pt x="58" y="115"/>
                    <a:pt x="59" y="116"/>
                    <a:pt x="58" y="118"/>
                  </a:cubicBezTo>
                  <a:cubicBezTo>
                    <a:pt x="58" y="119"/>
                    <a:pt x="56" y="120"/>
                    <a:pt x="56" y="120"/>
                  </a:cubicBezTo>
                  <a:cubicBezTo>
                    <a:pt x="55" y="121"/>
                    <a:pt x="54" y="122"/>
                    <a:pt x="53" y="123"/>
                  </a:cubicBezTo>
                  <a:cubicBezTo>
                    <a:pt x="52" y="123"/>
                    <a:pt x="50" y="123"/>
                    <a:pt x="49" y="124"/>
                  </a:cubicBezTo>
                  <a:cubicBezTo>
                    <a:pt x="48" y="125"/>
                    <a:pt x="49" y="126"/>
                    <a:pt x="48" y="127"/>
                  </a:cubicBezTo>
                  <a:cubicBezTo>
                    <a:pt x="48" y="128"/>
                    <a:pt x="47" y="127"/>
                    <a:pt x="47" y="128"/>
                  </a:cubicBezTo>
                  <a:cubicBezTo>
                    <a:pt x="47" y="129"/>
                    <a:pt x="47" y="129"/>
                    <a:pt x="47" y="130"/>
                  </a:cubicBezTo>
                  <a:cubicBezTo>
                    <a:pt x="47" y="130"/>
                    <a:pt x="46" y="130"/>
                    <a:pt x="46" y="131"/>
                  </a:cubicBezTo>
                  <a:cubicBezTo>
                    <a:pt x="45" y="132"/>
                    <a:pt x="46" y="133"/>
                    <a:pt x="47" y="133"/>
                  </a:cubicBezTo>
                  <a:cubicBezTo>
                    <a:pt x="48" y="133"/>
                    <a:pt x="48" y="133"/>
                    <a:pt x="48" y="133"/>
                  </a:cubicBezTo>
                  <a:cubicBezTo>
                    <a:pt x="47" y="136"/>
                    <a:pt x="44" y="132"/>
                    <a:pt x="43" y="132"/>
                  </a:cubicBezTo>
                  <a:cubicBezTo>
                    <a:pt x="42" y="130"/>
                    <a:pt x="42" y="128"/>
                    <a:pt x="42" y="126"/>
                  </a:cubicBezTo>
                  <a:cubicBezTo>
                    <a:pt x="42" y="122"/>
                    <a:pt x="43" y="120"/>
                    <a:pt x="43" y="115"/>
                  </a:cubicBezTo>
                  <a:cubicBezTo>
                    <a:pt x="43" y="113"/>
                    <a:pt x="43" y="110"/>
                    <a:pt x="41" y="109"/>
                  </a:cubicBezTo>
                  <a:cubicBezTo>
                    <a:pt x="40" y="107"/>
                    <a:pt x="37" y="106"/>
                    <a:pt x="36" y="103"/>
                  </a:cubicBezTo>
                  <a:cubicBezTo>
                    <a:pt x="35" y="101"/>
                    <a:pt x="33" y="98"/>
                    <a:pt x="33" y="96"/>
                  </a:cubicBezTo>
                  <a:cubicBezTo>
                    <a:pt x="33" y="95"/>
                    <a:pt x="34" y="93"/>
                    <a:pt x="34" y="92"/>
                  </a:cubicBezTo>
                  <a:cubicBezTo>
                    <a:pt x="34" y="89"/>
                    <a:pt x="36" y="87"/>
                    <a:pt x="36" y="86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2" y="85"/>
                    <a:pt x="31" y="86"/>
                    <a:pt x="30" y="84"/>
                  </a:cubicBezTo>
                  <a:cubicBezTo>
                    <a:pt x="29" y="83"/>
                    <a:pt x="29" y="82"/>
                    <a:pt x="27" y="81"/>
                  </a:cubicBezTo>
                  <a:cubicBezTo>
                    <a:pt x="27" y="81"/>
                    <a:pt x="27" y="81"/>
                    <a:pt x="27" y="81"/>
                  </a:cubicBezTo>
                  <a:cubicBezTo>
                    <a:pt x="26" y="81"/>
                    <a:pt x="25" y="80"/>
                    <a:pt x="25" y="80"/>
                  </a:cubicBezTo>
                  <a:cubicBezTo>
                    <a:pt x="24" y="79"/>
                    <a:pt x="24" y="79"/>
                    <a:pt x="23" y="79"/>
                  </a:cubicBezTo>
                  <a:cubicBezTo>
                    <a:pt x="23" y="78"/>
                    <a:pt x="22" y="78"/>
                    <a:pt x="21" y="78"/>
                  </a:cubicBezTo>
                  <a:cubicBezTo>
                    <a:pt x="20" y="78"/>
                    <a:pt x="18" y="76"/>
                    <a:pt x="17" y="75"/>
                  </a:cubicBezTo>
                  <a:cubicBezTo>
                    <a:pt x="17" y="74"/>
                    <a:pt x="14" y="70"/>
                    <a:pt x="14" y="69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63"/>
                    <a:pt x="10" y="62"/>
                    <a:pt x="10" y="61"/>
                  </a:cubicBezTo>
                  <a:cubicBezTo>
                    <a:pt x="9" y="60"/>
                    <a:pt x="10" y="55"/>
                    <a:pt x="10" y="53"/>
                  </a:cubicBezTo>
                  <a:cubicBezTo>
                    <a:pt x="10" y="51"/>
                    <a:pt x="11" y="48"/>
                    <a:pt x="11" y="47"/>
                  </a:cubicBezTo>
                  <a:cubicBezTo>
                    <a:pt x="12" y="45"/>
                    <a:pt x="15" y="39"/>
                    <a:pt x="15" y="39"/>
                  </a:cubicBezTo>
                  <a:cubicBezTo>
                    <a:pt x="17" y="35"/>
                    <a:pt x="22" y="29"/>
                    <a:pt x="25" y="26"/>
                  </a:cubicBezTo>
                  <a:cubicBezTo>
                    <a:pt x="28" y="24"/>
                    <a:pt x="29" y="23"/>
                    <a:pt x="31" y="23"/>
                  </a:cubicBezTo>
                  <a:cubicBezTo>
                    <a:pt x="32" y="23"/>
                    <a:pt x="31" y="25"/>
                    <a:pt x="32" y="26"/>
                  </a:cubicBezTo>
                  <a:cubicBezTo>
                    <a:pt x="32" y="27"/>
                    <a:pt x="32" y="25"/>
                    <a:pt x="33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7" y="25"/>
                    <a:pt x="38" y="25"/>
                    <a:pt x="39" y="25"/>
                  </a:cubicBezTo>
                  <a:cubicBezTo>
                    <a:pt x="39" y="26"/>
                    <a:pt x="39" y="26"/>
                    <a:pt x="39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2" y="29"/>
                    <a:pt x="40" y="24"/>
                    <a:pt x="42" y="23"/>
                  </a:cubicBezTo>
                  <a:cubicBezTo>
                    <a:pt x="45" y="24"/>
                    <a:pt x="45" y="24"/>
                    <a:pt x="45" y="24"/>
                  </a:cubicBezTo>
                  <a:cubicBezTo>
                    <a:pt x="46" y="24"/>
                    <a:pt x="48" y="25"/>
                    <a:pt x="49" y="25"/>
                  </a:cubicBezTo>
                  <a:cubicBezTo>
                    <a:pt x="49" y="25"/>
                    <a:pt x="49" y="25"/>
                    <a:pt x="50" y="26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1" y="28"/>
                    <a:pt x="50" y="28"/>
                    <a:pt x="51" y="29"/>
                  </a:cubicBezTo>
                  <a:cubicBezTo>
                    <a:pt x="51" y="29"/>
                    <a:pt x="54" y="29"/>
                    <a:pt x="54" y="30"/>
                  </a:cubicBezTo>
                  <a:cubicBezTo>
                    <a:pt x="54" y="32"/>
                    <a:pt x="51" y="32"/>
                    <a:pt x="51" y="32"/>
                  </a:cubicBezTo>
                  <a:cubicBezTo>
                    <a:pt x="51" y="33"/>
                    <a:pt x="52" y="34"/>
                    <a:pt x="50" y="35"/>
                  </a:cubicBezTo>
                  <a:cubicBezTo>
                    <a:pt x="49" y="35"/>
                    <a:pt x="44" y="33"/>
                    <a:pt x="45" y="32"/>
                  </a:cubicBezTo>
                  <a:cubicBezTo>
                    <a:pt x="45" y="31"/>
                    <a:pt x="47" y="31"/>
                    <a:pt x="47" y="31"/>
                  </a:cubicBezTo>
                  <a:cubicBezTo>
                    <a:pt x="48" y="30"/>
                    <a:pt x="47" y="30"/>
                    <a:pt x="47" y="30"/>
                  </a:cubicBezTo>
                  <a:cubicBezTo>
                    <a:pt x="46" y="29"/>
                    <a:pt x="47" y="29"/>
                    <a:pt x="45" y="28"/>
                  </a:cubicBezTo>
                  <a:cubicBezTo>
                    <a:pt x="44" y="29"/>
                    <a:pt x="45" y="29"/>
                    <a:pt x="44" y="30"/>
                  </a:cubicBezTo>
                  <a:cubicBezTo>
                    <a:pt x="43" y="30"/>
                    <a:pt x="43" y="31"/>
                    <a:pt x="42" y="32"/>
                  </a:cubicBezTo>
                  <a:cubicBezTo>
                    <a:pt x="41" y="32"/>
                    <a:pt x="33" y="32"/>
                    <a:pt x="34" y="33"/>
                  </a:cubicBezTo>
                  <a:cubicBezTo>
                    <a:pt x="34" y="33"/>
                    <a:pt x="30" y="36"/>
                    <a:pt x="32" y="39"/>
                  </a:cubicBezTo>
                  <a:cubicBezTo>
                    <a:pt x="34" y="41"/>
                    <a:pt x="34" y="40"/>
                    <a:pt x="37" y="42"/>
                  </a:cubicBezTo>
                  <a:cubicBezTo>
                    <a:pt x="38" y="43"/>
                    <a:pt x="42" y="43"/>
                    <a:pt x="42" y="41"/>
                  </a:cubicBezTo>
                  <a:cubicBezTo>
                    <a:pt x="42" y="39"/>
                    <a:pt x="41" y="38"/>
                    <a:pt x="41" y="38"/>
                  </a:cubicBezTo>
                  <a:cubicBezTo>
                    <a:pt x="42" y="37"/>
                    <a:pt x="43" y="34"/>
                    <a:pt x="43" y="35"/>
                  </a:cubicBezTo>
                  <a:cubicBezTo>
                    <a:pt x="44" y="35"/>
                    <a:pt x="46" y="35"/>
                    <a:pt x="47" y="36"/>
                  </a:cubicBezTo>
                  <a:cubicBezTo>
                    <a:pt x="48" y="38"/>
                    <a:pt x="49" y="40"/>
                    <a:pt x="51" y="38"/>
                  </a:cubicBezTo>
                  <a:cubicBezTo>
                    <a:pt x="51" y="37"/>
                    <a:pt x="52" y="39"/>
                    <a:pt x="52" y="41"/>
                  </a:cubicBezTo>
                  <a:cubicBezTo>
                    <a:pt x="52" y="42"/>
                    <a:pt x="53" y="44"/>
                    <a:pt x="54" y="44"/>
                  </a:cubicBezTo>
                  <a:cubicBezTo>
                    <a:pt x="54" y="44"/>
                    <a:pt x="58" y="50"/>
                    <a:pt x="56" y="51"/>
                  </a:cubicBezTo>
                  <a:cubicBezTo>
                    <a:pt x="54" y="52"/>
                    <a:pt x="52" y="47"/>
                    <a:pt x="48" y="47"/>
                  </a:cubicBezTo>
                  <a:cubicBezTo>
                    <a:pt x="47" y="47"/>
                    <a:pt x="47" y="49"/>
                    <a:pt x="46" y="50"/>
                  </a:cubicBezTo>
                  <a:cubicBezTo>
                    <a:pt x="47" y="50"/>
                    <a:pt x="48" y="50"/>
                    <a:pt x="48" y="51"/>
                  </a:cubicBezTo>
                  <a:cubicBezTo>
                    <a:pt x="49" y="50"/>
                    <a:pt x="49" y="51"/>
                    <a:pt x="50" y="51"/>
                  </a:cubicBezTo>
                  <a:cubicBezTo>
                    <a:pt x="50" y="52"/>
                    <a:pt x="50" y="53"/>
                    <a:pt x="50" y="53"/>
                  </a:cubicBezTo>
                  <a:cubicBezTo>
                    <a:pt x="50" y="54"/>
                    <a:pt x="43" y="56"/>
                    <a:pt x="43" y="56"/>
                  </a:cubicBezTo>
                  <a:cubicBezTo>
                    <a:pt x="42" y="57"/>
                    <a:pt x="42" y="57"/>
                    <a:pt x="42" y="58"/>
                  </a:cubicBezTo>
                  <a:cubicBezTo>
                    <a:pt x="41" y="58"/>
                    <a:pt x="40" y="59"/>
                    <a:pt x="40" y="59"/>
                  </a:cubicBezTo>
                  <a:cubicBezTo>
                    <a:pt x="40" y="60"/>
                    <a:pt x="39" y="60"/>
                    <a:pt x="38" y="63"/>
                  </a:cubicBezTo>
                  <a:cubicBezTo>
                    <a:pt x="38" y="64"/>
                    <a:pt x="38" y="64"/>
                    <a:pt x="37" y="65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6"/>
                    <a:pt x="35" y="69"/>
                    <a:pt x="35" y="70"/>
                  </a:cubicBezTo>
                  <a:cubicBezTo>
                    <a:pt x="36" y="71"/>
                    <a:pt x="36" y="72"/>
                    <a:pt x="35" y="73"/>
                  </a:cubicBezTo>
                  <a:cubicBezTo>
                    <a:pt x="34" y="73"/>
                    <a:pt x="34" y="72"/>
                    <a:pt x="34" y="71"/>
                  </a:cubicBezTo>
                  <a:cubicBezTo>
                    <a:pt x="33" y="71"/>
                    <a:pt x="33" y="68"/>
                    <a:pt x="33" y="68"/>
                  </a:cubicBezTo>
                  <a:cubicBezTo>
                    <a:pt x="32" y="67"/>
                    <a:pt x="31" y="67"/>
                    <a:pt x="30" y="66"/>
                  </a:cubicBezTo>
                  <a:cubicBezTo>
                    <a:pt x="28" y="66"/>
                    <a:pt x="24" y="67"/>
                    <a:pt x="23" y="68"/>
                  </a:cubicBezTo>
                  <a:cubicBezTo>
                    <a:pt x="23" y="70"/>
                    <a:pt x="23" y="69"/>
                    <a:pt x="23" y="71"/>
                  </a:cubicBezTo>
                  <a:cubicBezTo>
                    <a:pt x="23" y="72"/>
                    <a:pt x="23" y="73"/>
                    <a:pt x="25" y="75"/>
                  </a:cubicBezTo>
                  <a:cubicBezTo>
                    <a:pt x="25" y="75"/>
                    <a:pt x="26" y="75"/>
                    <a:pt x="26" y="75"/>
                  </a:cubicBezTo>
                  <a:cubicBezTo>
                    <a:pt x="27" y="75"/>
                    <a:pt x="28" y="72"/>
                    <a:pt x="31" y="73"/>
                  </a:cubicBezTo>
                  <a:cubicBezTo>
                    <a:pt x="32" y="74"/>
                    <a:pt x="30" y="75"/>
                    <a:pt x="30" y="75"/>
                  </a:cubicBezTo>
                  <a:cubicBezTo>
                    <a:pt x="30" y="77"/>
                    <a:pt x="30" y="76"/>
                    <a:pt x="30" y="77"/>
                  </a:cubicBezTo>
                  <a:cubicBezTo>
                    <a:pt x="30" y="77"/>
                    <a:pt x="29" y="77"/>
                    <a:pt x="30" y="78"/>
                  </a:cubicBezTo>
                  <a:cubicBezTo>
                    <a:pt x="31" y="78"/>
                    <a:pt x="31" y="77"/>
                    <a:pt x="33" y="78"/>
                  </a:cubicBezTo>
                  <a:cubicBezTo>
                    <a:pt x="33" y="80"/>
                    <a:pt x="32" y="80"/>
                    <a:pt x="33" y="82"/>
                  </a:cubicBezTo>
                  <a:cubicBezTo>
                    <a:pt x="33" y="83"/>
                    <a:pt x="35" y="83"/>
                    <a:pt x="37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2"/>
                    <a:pt x="38" y="82"/>
                    <a:pt x="39" y="82"/>
                  </a:cubicBezTo>
                  <a:cubicBezTo>
                    <a:pt x="40" y="80"/>
                    <a:pt x="41" y="80"/>
                    <a:pt x="43" y="81"/>
                  </a:cubicBezTo>
                  <a:cubicBezTo>
                    <a:pt x="44" y="82"/>
                    <a:pt x="44" y="83"/>
                    <a:pt x="46" y="82"/>
                  </a:cubicBezTo>
                  <a:cubicBezTo>
                    <a:pt x="47" y="82"/>
                    <a:pt x="48" y="82"/>
                    <a:pt x="50" y="82"/>
                  </a:cubicBezTo>
                  <a:cubicBezTo>
                    <a:pt x="51" y="83"/>
                    <a:pt x="51" y="84"/>
                    <a:pt x="52" y="85"/>
                  </a:cubicBezTo>
                  <a:cubicBezTo>
                    <a:pt x="53" y="86"/>
                    <a:pt x="54" y="86"/>
                    <a:pt x="55" y="86"/>
                  </a:cubicBezTo>
                  <a:cubicBezTo>
                    <a:pt x="57" y="86"/>
                    <a:pt x="57" y="86"/>
                    <a:pt x="59" y="87"/>
                  </a:cubicBezTo>
                  <a:cubicBezTo>
                    <a:pt x="61" y="89"/>
                    <a:pt x="61" y="91"/>
                    <a:pt x="63" y="92"/>
                  </a:cubicBezTo>
                  <a:cubicBezTo>
                    <a:pt x="65" y="94"/>
                    <a:pt x="67" y="94"/>
                    <a:pt x="69" y="95"/>
                  </a:cubicBezTo>
                  <a:cubicBezTo>
                    <a:pt x="71" y="96"/>
                    <a:pt x="72" y="97"/>
                    <a:pt x="71" y="99"/>
                  </a:cubicBezTo>
                  <a:close/>
                  <a:moveTo>
                    <a:pt x="71" y="28"/>
                  </a:moveTo>
                  <a:cubicBezTo>
                    <a:pt x="70" y="28"/>
                    <a:pt x="69" y="29"/>
                    <a:pt x="69" y="30"/>
                  </a:cubicBezTo>
                  <a:cubicBezTo>
                    <a:pt x="68" y="31"/>
                    <a:pt x="68" y="35"/>
                    <a:pt x="66" y="35"/>
                  </a:cubicBezTo>
                  <a:cubicBezTo>
                    <a:pt x="65" y="35"/>
                    <a:pt x="63" y="31"/>
                    <a:pt x="63" y="31"/>
                  </a:cubicBezTo>
                  <a:cubicBezTo>
                    <a:pt x="62" y="29"/>
                    <a:pt x="62" y="27"/>
                    <a:pt x="62" y="25"/>
                  </a:cubicBezTo>
                  <a:cubicBezTo>
                    <a:pt x="62" y="23"/>
                    <a:pt x="62" y="20"/>
                    <a:pt x="61" y="19"/>
                  </a:cubicBezTo>
                  <a:cubicBezTo>
                    <a:pt x="60" y="17"/>
                    <a:pt x="59" y="17"/>
                    <a:pt x="57" y="17"/>
                  </a:cubicBezTo>
                  <a:cubicBezTo>
                    <a:pt x="56" y="17"/>
                    <a:pt x="54" y="17"/>
                    <a:pt x="54" y="16"/>
                  </a:cubicBezTo>
                  <a:cubicBezTo>
                    <a:pt x="53" y="15"/>
                    <a:pt x="54" y="14"/>
                    <a:pt x="53" y="13"/>
                  </a:cubicBezTo>
                  <a:cubicBezTo>
                    <a:pt x="52" y="13"/>
                    <a:pt x="52" y="14"/>
                    <a:pt x="51" y="15"/>
                  </a:cubicBezTo>
                  <a:cubicBezTo>
                    <a:pt x="51" y="15"/>
                    <a:pt x="49" y="16"/>
                    <a:pt x="49" y="16"/>
                  </a:cubicBezTo>
                  <a:cubicBezTo>
                    <a:pt x="48" y="17"/>
                    <a:pt x="48" y="17"/>
                    <a:pt x="48" y="18"/>
                  </a:cubicBezTo>
                  <a:cubicBezTo>
                    <a:pt x="48" y="19"/>
                    <a:pt x="47" y="19"/>
                    <a:pt x="46" y="19"/>
                  </a:cubicBezTo>
                  <a:cubicBezTo>
                    <a:pt x="45" y="19"/>
                    <a:pt x="45" y="21"/>
                    <a:pt x="43" y="20"/>
                  </a:cubicBezTo>
                  <a:cubicBezTo>
                    <a:pt x="42" y="19"/>
                    <a:pt x="42" y="19"/>
                    <a:pt x="41" y="19"/>
                  </a:cubicBezTo>
                  <a:cubicBezTo>
                    <a:pt x="40" y="19"/>
                    <a:pt x="41" y="20"/>
                    <a:pt x="40" y="21"/>
                  </a:cubicBezTo>
                  <a:cubicBezTo>
                    <a:pt x="40" y="22"/>
                    <a:pt x="39" y="21"/>
                    <a:pt x="39" y="21"/>
                  </a:cubicBezTo>
                  <a:cubicBezTo>
                    <a:pt x="38" y="21"/>
                    <a:pt x="38" y="21"/>
                    <a:pt x="37" y="22"/>
                  </a:cubicBezTo>
                  <a:cubicBezTo>
                    <a:pt x="36" y="22"/>
                    <a:pt x="35" y="22"/>
                    <a:pt x="35" y="21"/>
                  </a:cubicBezTo>
                  <a:cubicBezTo>
                    <a:pt x="35" y="19"/>
                    <a:pt x="35" y="19"/>
                    <a:pt x="36" y="18"/>
                  </a:cubicBezTo>
                  <a:cubicBezTo>
                    <a:pt x="37" y="16"/>
                    <a:pt x="38" y="15"/>
                    <a:pt x="39" y="15"/>
                  </a:cubicBezTo>
                  <a:cubicBezTo>
                    <a:pt x="40" y="14"/>
                    <a:pt x="41" y="13"/>
                    <a:pt x="42" y="12"/>
                  </a:cubicBezTo>
                  <a:cubicBezTo>
                    <a:pt x="44" y="12"/>
                    <a:pt x="45" y="11"/>
                    <a:pt x="47" y="10"/>
                  </a:cubicBezTo>
                  <a:cubicBezTo>
                    <a:pt x="49" y="9"/>
                    <a:pt x="52" y="9"/>
                    <a:pt x="54" y="8"/>
                  </a:cubicBezTo>
                  <a:cubicBezTo>
                    <a:pt x="56" y="8"/>
                    <a:pt x="58" y="7"/>
                    <a:pt x="60" y="8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62" y="9"/>
                    <a:pt x="62" y="9"/>
                    <a:pt x="63" y="9"/>
                  </a:cubicBezTo>
                  <a:cubicBezTo>
                    <a:pt x="65" y="9"/>
                    <a:pt x="67" y="9"/>
                    <a:pt x="69" y="9"/>
                  </a:cubicBezTo>
                  <a:cubicBezTo>
                    <a:pt x="71" y="9"/>
                    <a:pt x="73" y="9"/>
                    <a:pt x="75" y="9"/>
                  </a:cubicBezTo>
                  <a:cubicBezTo>
                    <a:pt x="77" y="9"/>
                    <a:pt x="79" y="8"/>
                    <a:pt x="80" y="9"/>
                  </a:cubicBezTo>
                  <a:cubicBezTo>
                    <a:pt x="81" y="9"/>
                    <a:pt x="81" y="10"/>
                    <a:pt x="82" y="11"/>
                  </a:cubicBezTo>
                  <a:cubicBezTo>
                    <a:pt x="82" y="11"/>
                    <a:pt x="84" y="10"/>
                    <a:pt x="84" y="10"/>
                  </a:cubicBezTo>
                  <a:cubicBezTo>
                    <a:pt x="85" y="10"/>
                    <a:pt x="89" y="9"/>
                    <a:pt x="88" y="11"/>
                  </a:cubicBezTo>
                  <a:cubicBezTo>
                    <a:pt x="88" y="11"/>
                    <a:pt x="87" y="12"/>
                    <a:pt x="86" y="12"/>
                  </a:cubicBezTo>
                  <a:cubicBezTo>
                    <a:pt x="85" y="13"/>
                    <a:pt x="84" y="13"/>
                    <a:pt x="84" y="14"/>
                  </a:cubicBezTo>
                  <a:cubicBezTo>
                    <a:pt x="84" y="15"/>
                    <a:pt x="85" y="16"/>
                    <a:pt x="85" y="17"/>
                  </a:cubicBezTo>
                  <a:cubicBezTo>
                    <a:pt x="85" y="19"/>
                    <a:pt x="84" y="18"/>
                    <a:pt x="83" y="19"/>
                  </a:cubicBezTo>
                  <a:cubicBezTo>
                    <a:pt x="83" y="21"/>
                    <a:pt x="83" y="23"/>
                    <a:pt x="81" y="24"/>
                  </a:cubicBezTo>
                  <a:cubicBezTo>
                    <a:pt x="79" y="26"/>
                    <a:pt x="77" y="27"/>
                    <a:pt x="75" y="27"/>
                  </a:cubicBezTo>
                  <a:cubicBezTo>
                    <a:pt x="74" y="27"/>
                    <a:pt x="72" y="27"/>
                    <a:pt x="71" y="28"/>
                  </a:cubicBezTo>
                  <a:close/>
                  <a:moveTo>
                    <a:pt x="79" y="30"/>
                  </a:moveTo>
                  <a:cubicBezTo>
                    <a:pt x="78" y="29"/>
                    <a:pt x="82" y="29"/>
                    <a:pt x="83" y="29"/>
                  </a:cubicBezTo>
                  <a:cubicBezTo>
                    <a:pt x="84" y="29"/>
                    <a:pt x="86" y="29"/>
                    <a:pt x="87" y="30"/>
                  </a:cubicBezTo>
                  <a:cubicBezTo>
                    <a:pt x="87" y="31"/>
                    <a:pt x="87" y="31"/>
                    <a:pt x="87" y="31"/>
                  </a:cubicBezTo>
                  <a:cubicBezTo>
                    <a:pt x="87" y="31"/>
                    <a:pt x="87" y="32"/>
                    <a:pt x="87" y="32"/>
                  </a:cubicBezTo>
                  <a:cubicBezTo>
                    <a:pt x="86" y="32"/>
                    <a:pt x="85" y="32"/>
                    <a:pt x="85" y="33"/>
                  </a:cubicBezTo>
                  <a:cubicBezTo>
                    <a:pt x="84" y="33"/>
                    <a:pt x="82" y="34"/>
                    <a:pt x="81" y="33"/>
                  </a:cubicBezTo>
                  <a:cubicBezTo>
                    <a:pt x="81" y="33"/>
                    <a:pt x="81" y="32"/>
                    <a:pt x="81" y="32"/>
                  </a:cubicBezTo>
                  <a:cubicBezTo>
                    <a:pt x="80" y="31"/>
                    <a:pt x="80" y="32"/>
                    <a:pt x="80" y="31"/>
                  </a:cubicBezTo>
                  <a:cubicBezTo>
                    <a:pt x="79" y="31"/>
                    <a:pt x="79" y="31"/>
                    <a:pt x="79" y="30"/>
                  </a:cubicBezTo>
                  <a:close/>
                  <a:moveTo>
                    <a:pt x="127" y="102"/>
                  </a:moveTo>
                  <a:cubicBezTo>
                    <a:pt x="127" y="103"/>
                    <a:pt x="127" y="103"/>
                    <a:pt x="127" y="103"/>
                  </a:cubicBezTo>
                  <a:cubicBezTo>
                    <a:pt x="126" y="104"/>
                    <a:pt x="126" y="104"/>
                    <a:pt x="126" y="104"/>
                  </a:cubicBezTo>
                  <a:cubicBezTo>
                    <a:pt x="126" y="105"/>
                    <a:pt x="126" y="106"/>
                    <a:pt x="126" y="106"/>
                  </a:cubicBezTo>
                  <a:cubicBezTo>
                    <a:pt x="125" y="107"/>
                    <a:pt x="124" y="109"/>
                    <a:pt x="123" y="110"/>
                  </a:cubicBezTo>
                  <a:cubicBezTo>
                    <a:pt x="122" y="110"/>
                    <a:pt x="121" y="109"/>
                    <a:pt x="121" y="108"/>
                  </a:cubicBezTo>
                  <a:cubicBezTo>
                    <a:pt x="121" y="108"/>
                    <a:pt x="122" y="107"/>
                    <a:pt x="122" y="107"/>
                  </a:cubicBezTo>
                  <a:cubicBezTo>
                    <a:pt x="123" y="106"/>
                    <a:pt x="123" y="104"/>
                    <a:pt x="124" y="103"/>
                  </a:cubicBezTo>
                  <a:cubicBezTo>
                    <a:pt x="125" y="103"/>
                    <a:pt x="125" y="103"/>
                    <a:pt x="126" y="102"/>
                  </a:cubicBezTo>
                  <a:cubicBezTo>
                    <a:pt x="126" y="102"/>
                    <a:pt x="126" y="102"/>
                    <a:pt x="126" y="102"/>
                  </a:cubicBezTo>
                  <a:cubicBezTo>
                    <a:pt x="126" y="102"/>
                    <a:pt x="126" y="102"/>
                    <a:pt x="126" y="101"/>
                  </a:cubicBezTo>
                  <a:cubicBezTo>
                    <a:pt x="127" y="101"/>
                    <a:pt x="127" y="101"/>
                    <a:pt x="127" y="101"/>
                  </a:cubicBezTo>
                  <a:cubicBezTo>
                    <a:pt x="127" y="101"/>
                    <a:pt x="127" y="101"/>
                    <a:pt x="127" y="101"/>
                  </a:cubicBezTo>
                  <a:cubicBezTo>
                    <a:pt x="127" y="101"/>
                    <a:pt x="127" y="101"/>
                    <a:pt x="128" y="101"/>
                  </a:cubicBezTo>
                  <a:cubicBezTo>
                    <a:pt x="128" y="102"/>
                    <a:pt x="127" y="102"/>
                    <a:pt x="127" y="102"/>
                  </a:cubicBezTo>
                  <a:close/>
                  <a:moveTo>
                    <a:pt x="120" y="98"/>
                  </a:moveTo>
                  <a:cubicBezTo>
                    <a:pt x="120" y="100"/>
                    <a:pt x="121" y="104"/>
                    <a:pt x="120" y="105"/>
                  </a:cubicBezTo>
                  <a:cubicBezTo>
                    <a:pt x="119" y="105"/>
                    <a:pt x="116" y="108"/>
                    <a:pt x="116" y="108"/>
                  </a:cubicBezTo>
                  <a:cubicBezTo>
                    <a:pt x="116" y="110"/>
                    <a:pt x="116" y="109"/>
                    <a:pt x="116" y="110"/>
                  </a:cubicBezTo>
                  <a:cubicBezTo>
                    <a:pt x="116" y="111"/>
                    <a:pt x="116" y="112"/>
                    <a:pt x="116" y="112"/>
                  </a:cubicBezTo>
                  <a:cubicBezTo>
                    <a:pt x="115" y="113"/>
                    <a:pt x="115" y="113"/>
                    <a:pt x="114" y="113"/>
                  </a:cubicBezTo>
                  <a:cubicBezTo>
                    <a:pt x="113" y="113"/>
                    <a:pt x="113" y="113"/>
                    <a:pt x="113" y="114"/>
                  </a:cubicBezTo>
                  <a:cubicBezTo>
                    <a:pt x="113" y="115"/>
                    <a:pt x="113" y="116"/>
                    <a:pt x="112" y="116"/>
                  </a:cubicBezTo>
                  <a:cubicBezTo>
                    <a:pt x="112" y="117"/>
                    <a:pt x="111" y="117"/>
                    <a:pt x="111" y="118"/>
                  </a:cubicBezTo>
                  <a:cubicBezTo>
                    <a:pt x="110" y="118"/>
                    <a:pt x="109" y="119"/>
                    <a:pt x="108" y="119"/>
                  </a:cubicBezTo>
                  <a:cubicBezTo>
                    <a:pt x="106" y="120"/>
                    <a:pt x="103" y="121"/>
                    <a:pt x="101" y="119"/>
                  </a:cubicBezTo>
                  <a:cubicBezTo>
                    <a:pt x="101" y="118"/>
                    <a:pt x="101" y="119"/>
                    <a:pt x="100" y="118"/>
                  </a:cubicBezTo>
                  <a:cubicBezTo>
                    <a:pt x="99" y="116"/>
                    <a:pt x="98" y="116"/>
                    <a:pt x="98" y="114"/>
                  </a:cubicBezTo>
                  <a:cubicBezTo>
                    <a:pt x="98" y="112"/>
                    <a:pt x="98" y="110"/>
                    <a:pt x="98" y="108"/>
                  </a:cubicBezTo>
                  <a:cubicBezTo>
                    <a:pt x="97" y="108"/>
                    <a:pt x="97" y="94"/>
                    <a:pt x="97" y="94"/>
                  </a:cubicBezTo>
                  <a:cubicBezTo>
                    <a:pt x="96" y="93"/>
                    <a:pt x="95" y="92"/>
                    <a:pt x="95" y="90"/>
                  </a:cubicBezTo>
                  <a:cubicBezTo>
                    <a:pt x="95" y="90"/>
                    <a:pt x="95" y="89"/>
                    <a:pt x="95" y="88"/>
                  </a:cubicBezTo>
                  <a:cubicBezTo>
                    <a:pt x="94" y="88"/>
                    <a:pt x="94" y="87"/>
                    <a:pt x="93" y="87"/>
                  </a:cubicBezTo>
                  <a:cubicBezTo>
                    <a:pt x="92" y="86"/>
                    <a:pt x="90" y="88"/>
                    <a:pt x="88" y="88"/>
                  </a:cubicBezTo>
                  <a:cubicBezTo>
                    <a:pt x="87" y="88"/>
                    <a:pt x="84" y="87"/>
                    <a:pt x="83" y="86"/>
                  </a:cubicBezTo>
                  <a:cubicBezTo>
                    <a:pt x="82" y="85"/>
                    <a:pt x="81" y="84"/>
                    <a:pt x="81" y="82"/>
                  </a:cubicBezTo>
                  <a:cubicBezTo>
                    <a:pt x="80" y="81"/>
                    <a:pt x="80" y="79"/>
                    <a:pt x="80" y="78"/>
                  </a:cubicBezTo>
                  <a:cubicBezTo>
                    <a:pt x="81" y="77"/>
                    <a:pt x="81" y="75"/>
                    <a:pt x="81" y="74"/>
                  </a:cubicBezTo>
                  <a:cubicBezTo>
                    <a:pt x="81" y="73"/>
                    <a:pt x="82" y="72"/>
                    <a:pt x="82" y="70"/>
                  </a:cubicBezTo>
                  <a:cubicBezTo>
                    <a:pt x="83" y="69"/>
                    <a:pt x="84" y="69"/>
                    <a:pt x="85" y="67"/>
                  </a:cubicBezTo>
                  <a:cubicBezTo>
                    <a:pt x="85" y="67"/>
                    <a:pt x="86" y="66"/>
                    <a:pt x="86" y="66"/>
                  </a:cubicBezTo>
                  <a:cubicBezTo>
                    <a:pt x="87" y="65"/>
                    <a:pt x="87" y="64"/>
                    <a:pt x="89" y="63"/>
                  </a:cubicBezTo>
                  <a:cubicBezTo>
                    <a:pt x="91" y="61"/>
                    <a:pt x="90" y="63"/>
                    <a:pt x="93" y="62"/>
                  </a:cubicBezTo>
                  <a:cubicBezTo>
                    <a:pt x="93" y="61"/>
                    <a:pt x="96" y="61"/>
                    <a:pt x="96" y="61"/>
                  </a:cubicBezTo>
                  <a:cubicBezTo>
                    <a:pt x="96" y="61"/>
                    <a:pt x="100" y="60"/>
                    <a:pt x="100" y="60"/>
                  </a:cubicBezTo>
                  <a:cubicBezTo>
                    <a:pt x="102" y="61"/>
                    <a:pt x="101" y="62"/>
                    <a:pt x="101" y="63"/>
                  </a:cubicBezTo>
                  <a:cubicBezTo>
                    <a:pt x="102" y="64"/>
                    <a:pt x="102" y="65"/>
                    <a:pt x="104" y="65"/>
                  </a:cubicBezTo>
                  <a:cubicBezTo>
                    <a:pt x="105" y="66"/>
                    <a:pt x="105" y="67"/>
                    <a:pt x="106" y="67"/>
                  </a:cubicBezTo>
                  <a:cubicBezTo>
                    <a:pt x="107" y="67"/>
                    <a:pt x="108" y="64"/>
                    <a:pt x="110" y="65"/>
                  </a:cubicBezTo>
                  <a:cubicBezTo>
                    <a:pt x="111" y="66"/>
                    <a:pt x="111" y="66"/>
                    <a:pt x="111" y="66"/>
                  </a:cubicBezTo>
                  <a:cubicBezTo>
                    <a:pt x="111" y="66"/>
                    <a:pt x="112" y="66"/>
                    <a:pt x="113" y="66"/>
                  </a:cubicBezTo>
                  <a:cubicBezTo>
                    <a:pt x="114" y="67"/>
                    <a:pt x="114" y="68"/>
                    <a:pt x="115" y="68"/>
                  </a:cubicBezTo>
                  <a:cubicBezTo>
                    <a:pt x="115" y="69"/>
                    <a:pt x="115" y="69"/>
                    <a:pt x="115" y="70"/>
                  </a:cubicBezTo>
                  <a:cubicBezTo>
                    <a:pt x="116" y="71"/>
                    <a:pt x="116" y="73"/>
                    <a:pt x="117" y="74"/>
                  </a:cubicBezTo>
                  <a:cubicBezTo>
                    <a:pt x="118" y="75"/>
                    <a:pt x="118" y="76"/>
                    <a:pt x="119" y="78"/>
                  </a:cubicBezTo>
                  <a:cubicBezTo>
                    <a:pt x="119" y="79"/>
                    <a:pt x="121" y="80"/>
                    <a:pt x="121" y="83"/>
                  </a:cubicBezTo>
                  <a:cubicBezTo>
                    <a:pt x="122" y="84"/>
                    <a:pt x="127" y="82"/>
                    <a:pt x="128" y="83"/>
                  </a:cubicBezTo>
                  <a:cubicBezTo>
                    <a:pt x="128" y="87"/>
                    <a:pt x="119" y="96"/>
                    <a:pt x="120" y="98"/>
                  </a:cubicBezTo>
                  <a:close/>
                  <a:moveTo>
                    <a:pt x="133" y="68"/>
                  </a:moveTo>
                  <a:cubicBezTo>
                    <a:pt x="132" y="68"/>
                    <a:pt x="132" y="67"/>
                    <a:pt x="131" y="66"/>
                  </a:cubicBezTo>
                  <a:cubicBezTo>
                    <a:pt x="130" y="66"/>
                    <a:pt x="129" y="65"/>
                    <a:pt x="129" y="65"/>
                  </a:cubicBezTo>
                  <a:cubicBezTo>
                    <a:pt x="128" y="66"/>
                    <a:pt x="129" y="67"/>
                    <a:pt x="129" y="68"/>
                  </a:cubicBezTo>
                  <a:cubicBezTo>
                    <a:pt x="130" y="70"/>
                    <a:pt x="130" y="71"/>
                    <a:pt x="131" y="71"/>
                  </a:cubicBezTo>
                  <a:cubicBezTo>
                    <a:pt x="132" y="71"/>
                    <a:pt x="134" y="71"/>
                    <a:pt x="134" y="72"/>
                  </a:cubicBezTo>
                  <a:cubicBezTo>
                    <a:pt x="135" y="72"/>
                    <a:pt x="135" y="74"/>
                    <a:pt x="135" y="75"/>
                  </a:cubicBezTo>
                  <a:cubicBezTo>
                    <a:pt x="134" y="75"/>
                    <a:pt x="133" y="76"/>
                    <a:pt x="133" y="76"/>
                  </a:cubicBezTo>
                  <a:cubicBezTo>
                    <a:pt x="132" y="77"/>
                    <a:pt x="131" y="78"/>
                    <a:pt x="130" y="78"/>
                  </a:cubicBezTo>
                  <a:cubicBezTo>
                    <a:pt x="129" y="78"/>
                    <a:pt x="129" y="78"/>
                    <a:pt x="128" y="79"/>
                  </a:cubicBezTo>
                  <a:cubicBezTo>
                    <a:pt x="127" y="80"/>
                    <a:pt x="127" y="79"/>
                    <a:pt x="126" y="78"/>
                  </a:cubicBezTo>
                  <a:cubicBezTo>
                    <a:pt x="126" y="78"/>
                    <a:pt x="126" y="77"/>
                    <a:pt x="126" y="76"/>
                  </a:cubicBezTo>
                  <a:cubicBezTo>
                    <a:pt x="126" y="75"/>
                    <a:pt x="125" y="75"/>
                    <a:pt x="125" y="74"/>
                  </a:cubicBezTo>
                  <a:cubicBezTo>
                    <a:pt x="124" y="72"/>
                    <a:pt x="124" y="71"/>
                    <a:pt x="123" y="69"/>
                  </a:cubicBezTo>
                  <a:cubicBezTo>
                    <a:pt x="122" y="68"/>
                    <a:pt x="122" y="66"/>
                    <a:pt x="120" y="66"/>
                  </a:cubicBezTo>
                  <a:cubicBezTo>
                    <a:pt x="120" y="66"/>
                    <a:pt x="119" y="66"/>
                    <a:pt x="119" y="66"/>
                  </a:cubicBezTo>
                  <a:cubicBezTo>
                    <a:pt x="119" y="66"/>
                    <a:pt x="119" y="66"/>
                    <a:pt x="119" y="66"/>
                  </a:cubicBezTo>
                  <a:cubicBezTo>
                    <a:pt x="119" y="65"/>
                    <a:pt x="118" y="65"/>
                    <a:pt x="119" y="64"/>
                  </a:cubicBezTo>
                  <a:cubicBezTo>
                    <a:pt x="120" y="64"/>
                    <a:pt x="121" y="63"/>
                    <a:pt x="121" y="62"/>
                  </a:cubicBezTo>
                  <a:cubicBezTo>
                    <a:pt x="121" y="60"/>
                    <a:pt x="121" y="58"/>
                    <a:pt x="120" y="59"/>
                  </a:cubicBezTo>
                  <a:cubicBezTo>
                    <a:pt x="118" y="59"/>
                    <a:pt x="114" y="59"/>
                    <a:pt x="114" y="56"/>
                  </a:cubicBezTo>
                  <a:cubicBezTo>
                    <a:pt x="115" y="56"/>
                    <a:pt x="117" y="56"/>
                    <a:pt x="118" y="56"/>
                  </a:cubicBezTo>
                  <a:cubicBezTo>
                    <a:pt x="118" y="56"/>
                    <a:pt x="119" y="56"/>
                    <a:pt x="120" y="56"/>
                  </a:cubicBezTo>
                  <a:cubicBezTo>
                    <a:pt x="121" y="56"/>
                    <a:pt x="123" y="57"/>
                    <a:pt x="124" y="56"/>
                  </a:cubicBezTo>
                  <a:cubicBezTo>
                    <a:pt x="125" y="55"/>
                    <a:pt x="124" y="56"/>
                    <a:pt x="122" y="53"/>
                  </a:cubicBezTo>
                  <a:cubicBezTo>
                    <a:pt x="121" y="52"/>
                    <a:pt x="120" y="52"/>
                    <a:pt x="120" y="52"/>
                  </a:cubicBezTo>
                  <a:cubicBezTo>
                    <a:pt x="119" y="52"/>
                    <a:pt x="119" y="51"/>
                    <a:pt x="118" y="51"/>
                  </a:cubicBezTo>
                  <a:cubicBezTo>
                    <a:pt x="117" y="51"/>
                    <a:pt x="117" y="52"/>
                    <a:pt x="116" y="53"/>
                  </a:cubicBezTo>
                  <a:cubicBezTo>
                    <a:pt x="115" y="54"/>
                    <a:pt x="115" y="54"/>
                    <a:pt x="115" y="55"/>
                  </a:cubicBezTo>
                  <a:cubicBezTo>
                    <a:pt x="113" y="55"/>
                    <a:pt x="113" y="55"/>
                    <a:pt x="111" y="55"/>
                  </a:cubicBezTo>
                  <a:cubicBezTo>
                    <a:pt x="110" y="55"/>
                    <a:pt x="110" y="54"/>
                    <a:pt x="110" y="53"/>
                  </a:cubicBezTo>
                  <a:cubicBezTo>
                    <a:pt x="110" y="52"/>
                    <a:pt x="109" y="51"/>
                    <a:pt x="108" y="51"/>
                  </a:cubicBezTo>
                  <a:cubicBezTo>
                    <a:pt x="107" y="50"/>
                    <a:pt x="104" y="50"/>
                    <a:pt x="105" y="52"/>
                  </a:cubicBezTo>
                  <a:cubicBezTo>
                    <a:pt x="105" y="52"/>
                    <a:pt x="106" y="53"/>
                    <a:pt x="107" y="53"/>
                  </a:cubicBezTo>
                  <a:cubicBezTo>
                    <a:pt x="107" y="54"/>
                    <a:pt x="109" y="57"/>
                    <a:pt x="109" y="58"/>
                  </a:cubicBezTo>
                  <a:cubicBezTo>
                    <a:pt x="109" y="57"/>
                    <a:pt x="107" y="57"/>
                    <a:pt x="107" y="57"/>
                  </a:cubicBezTo>
                  <a:cubicBezTo>
                    <a:pt x="107" y="57"/>
                    <a:pt x="106" y="60"/>
                    <a:pt x="106" y="60"/>
                  </a:cubicBezTo>
                  <a:cubicBezTo>
                    <a:pt x="106" y="59"/>
                    <a:pt x="105" y="55"/>
                    <a:pt x="104" y="54"/>
                  </a:cubicBezTo>
                  <a:cubicBezTo>
                    <a:pt x="104" y="54"/>
                    <a:pt x="104" y="54"/>
                    <a:pt x="103" y="53"/>
                  </a:cubicBezTo>
                  <a:cubicBezTo>
                    <a:pt x="103" y="53"/>
                    <a:pt x="102" y="53"/>
                    <a:pt x="102" y="52"/>
                  </a:cubicBezTo>
                  <a:cubicBezTo>
                    <a:pt x="101" y="52"/>
                    <a:pt x="101" y="52"/>
                    <a:pt x="100" y="52"/>
                  </a:cubicBezTo>
                  <a:cubicBezTo>
                    <a:pt x="99" y="52"/>
                    <a:pt x="99" y="53"/>
                    <a:pt x="98" y="53"/>
                  </a:cubicBezTo>
                  <a:cubicBezTo>
                    <a:pt x="98" y="54"/>
                    <a:pt x="97" y="55"/>
                    <a:pt x="96" y="55"/>
                  </a:cubicBezTo>
                  <a:cubicBezTo>
                    <a:pt x="95" y="56"/>
                    <a:pt x="95" y="59"/>
                    <a:pt x="94" y="59"/>
                  </a:cubicBezTo>
                  <a:cubicBezTo>
                    <a:pt x="93" y="59"/>
                    <a:pt x="89" y="59"/>
                    <a:pt x="89" y="58"/>
                  </a:cubicBezTo>
                  <a:cubicBezTo>
                    <a:pt x="90" y="53"/>
                    <a:pt x="91" y="51"/>
                    <a:pt x="91" y="51"/>
                  </a:cubicBezTo>
                  <a:cubicBezTo>
                    <a:pt x="92" y="51"/>
                    <a:pt x="94" y="52"/>
                    <a:pt x="95" y="51"/>
                  </a:cubicBezTo>
                  <a:cubicBezTo>
                    <a:pt x="95" y="50"/>
                    <a:pt x="94" y="50"/>
                    <a:pt x="94" y="49"/>
                  </a:cubicBezTo>
                  <a:cubicBezTo>
                    <a:pt x="94" y="48"/>
                    <a:pt x="97" y="47"/>
                    <a:pt x="99" y="45"/>
                  </a:cubicBezTo>
                  <a:cubicBezTo>
                    <a:pt x="101" y="44"/>
                    <a:pt x="102" y="42"/>
                    <a:pt x="103" y="42"/>
                  </a:cubicBezTo>
                  <a:cubicBezTo>
                    <a:pt x="104" y="41"/>
                    <a:pt x="106" y="41"/>
                    <a:pt x="107" y="41"/>
                  </a:cubicBezTo>
                  <a:cubicBezTo>
                    <a:pt x="109" y="41"/>
                    <a:pt x="109" y="42"/>
                    <a:pt x="110" y="40"/>
                  </a:cubicBezTo>
                  <a:cubicBezTo>
                    <a:pt x="110" y="40"/>
                    <a:pt x="113" y="38"/>
                    <a:pt x="113" y="38"/>
                  </a:cubicBezTo>
                  <a:cubicBezTo>
                    <a:pt x="113" y="37"/>
                    <a:pt x="110" y="37"/>
                    <a:pt x="110" y="36"/>
                  </a:cubicBezTo>
                  <a:cubicBezTo>
                    <a:pt x="110" y="32"/>
                    <a:pt x="110" y="32"/>
                    <a:pt x="110" y="32"/>
                  </a:cubicBezTo>
                  <a:cubicBezTo>
                    <a:pt x="109" y="32"/>
                    <a:pt x="108" y="33"/>
                    <a:pt x="107" y="33"/>
                  </a:cubicBezTo>
                  <a:cubicBezTo>
                    <a:pt x="107" y="38"/>
                    <a:pt x="107" y="40"/>
                    <a:pt x="105" y="40"/>
                  </a:cubicBezTo>
                  <a:cubicBezTo>
                    <a:pt x="104" y="40"/>
                    <a:pt x="103" y="39"/>
                    <a:pt x="103" y="39"/>
                  </a:cubicBezTo>
                  <a:cubicBezTo>
                    <a:pt x="102" y="39"/>
                    <a:pt x="101" y="39"/>
                    <a:pt x="100" y="39"/>
                  </a:cubicBezTo>
                  <a:cubicBezTo>
                    <a:pt x="96" y="36"/>
                    <a:pt x="103" y="32"/>
                    <a:pt x="103" y="31"/>
                  </a:cubicBezTo>
                  <a:cubicBezTo>
                    <a:pt x="105" y="28"/>
                    <a:pt x="107" y="26"/>
                    <a:pt x="109" y="26"/>
                  </a:cubicBezTo>
                  <a:cubicBezTo>
                    <a:pt x="112" y="25"/>
                    <a:pt x="113" y="24"/>
                    <a:pt x="115" y="25"/>
                  </a:cubicBezTo>
                  <a:cubicBezTo>
                    <a:pt x="120" y="31"/>
                    <a:pt x="120" y="31"/>
                    <a:pt x="120" y="31"/>
                  </a:cubicBezTo>
                  <a:cubicBezTo>
                    <a:pt x="122" y="33"/>
                    <a:pt x="125" y="36"/>
                    <a:pt x="126" y="38"/>
                  </a:cubicBezTo>
                  <a:cubicBezTo>
                    <a:pt x="128" y="41"/>
                    <a:pt x="131" y="48"/>
                    <a:pt x="132" y="52"/>
                  </a:cubicBezTo>
                  <a:cubicBezTo>
                    <a:pt x="134" y="59"/>
                    <a:pt x="136" y="62"/>
                    <a:pt x="136" y="68"/>
                  </a:cubicBezTo>
                  <a:cubicBezTo>
                    <a:pt x="136" y="70"/>
                    <a:pt x="134" y="69"/>
                    <a:pt x="133" y="6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576922" y="4717731"/>
            <a:ext cx="1838003" cy="1018976"/>
            <a:chOff x="1388228" y="3307802"/>
            <a:chExt cx="1838003" cy="1018976"/>
          </a:xfrm>
        </p:grpSpPr>
        <p:sp>
          <p:nvSpPr>
            <p:cNvPr id="46" name="Rectangle 8"/>
            <p:cNvSpPr/>
            <p:nvPr/>
          </p:nvSpPr>
          <p:spPr>
            <a:xfrm>
              <a:off x="1388228" y="3680447"/>
              <a:ext cx="1838003" cy="6463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dirty="0" smtClean="0">
                  <a:solidFill>
                    <a:prstClr val="black"/>
                  </a:solidFill>
                </a:rPr>
                <a:t>Oversee and ensure outcomes of care and experience</a:t>
              </a:r>
              <a:endParaRPr lang="en-US" sz="1400" dirty="0">
                <a:solidFill>
                  <a:prstClr val="black"/>
                </a:solidFill>
              </a:endParaRPr>
            </a:p>
          </p:txBody>
        </p:sp>
        <p:sp>
          <p:nvSpPr>
            <p:cNvPr id="49" name="Freeform 11"/>
            <p:cNvSpPr>
              <a:spLocks noChangeAspect="1" noEditPoints="1"/>
            </p:cNvSpPr>
            <p:nvPr/>
          </p:nvSpPr>
          <p:spPr bwMode="auto">
            <a:xfrm>
              <a:off x="2204948" y="3307802"/>
              <a:ext cx="305230" cy="347521"/>
            </a:xfrm>
            <a:custGeom>
              <a:avLst/>
              <a:gdLst>
                <a:gd name="T0" fmla="*/ 138 w 158"/>
                <a:gd name="T1" fmla="*/ 97 h 180"/>
                <a:gd name="T2" fmla="*/ 119 w 158"/>
                <a:gd name="T3" fmla="*/ 109 h 180"/>
                <a:gd name="T4" fmla="*/ 111 w 158"/>
                <a:gd name="T5" fmla="*/ 108 h 180"/>
                <a:gd name="T6" fmla="*/ 82 w 158"/>
                <a:gd name="T7" fmla="*/ 123 h 180"/>
                <a:gd name="T8" fmla="*/ 78 w 158"/>
                <a:gd name="T9" fmla="*/ 138 h 180"/>
                <a:gd name="T10" fmla="*/ 46 w 158"/>
                <a:gd name="T11" fmla="*/ 170 h 180"/>
                <a:gd name="T12" fmla="*/ 13 w 158"/>
                <a:gd name="T13" fmla="*/ 138 h 180"/>
                <a:gd name="T14" fmla="*/ 46 w 158"/>
                <a:gd name="T15" fmla="*/ 105 h 180"/>
                <a:gd name="T16" fmla="*/ 55 w 158"/>
                <a:gd name="T17" fmla="*/ 104 h 180"/>
                <a:gd name="T18" fmla="*/ 64 w 158"/>
                <a:gd name="T19" fmla="*/ 94 h 180"/>
                <a:gd name="T20" fmla="*/ 67 w 158"/>
                <a:gd name="T21" fmla="*/ 80 h 180"/>
                <a:gd name="T22" fmla="*/ 125 w 158"/>
                <a:gd name="T23" fmla="*/ 17 h 180"/>
                <a:gd name="T24" fmla="*/ 125 w 158"/>
                <a:gd name="T25" fmla="*/ 7 h 180"/>
                <a:gd name="T26" fmla="*/ 121 w 158"/>
                <a:gd name="T27" fmla="*/ 2 h 180"/>
                <a:gd name="T28" fmla="*/ 118 w 158"/>
                <a:gd name="T29" fmla="*/ 2 h 180"/>
                <a:gd name="T30" fmla="*/ 118 w 158"/>
                <a:gd name="T31" fmla="*/ 2 h 180"/>
                <a:gd name="T32" fmla="*/ 111 w 158"/>
                <a:gd name="T33" fmla="*/ 2 h 180"/>
                <a:gd name="T34" fmla="*/ 107 w 158"/>
                <a:gd name="T35" fmla="*/ 0 h 180"/>
                <a:gd name="T36" fmla="*/ 100 w 158"/>
                <a:gd name="T37" fmla="*/ 6 h 180"/>
                <a:gd name="T38" fmla="*/ 107 w 158"/>
                <a:gd name="T39" fmla="*/ 13 h 180"/>
                <a:gd name="T40" fmla="*/ 111 w 158"/>
                <a:gd name="T41" fmla="*/ 11 h 180"/>
                <a:gd name="T42" fmla="*/ 116 w 158"/>
                <a:gd name="T43" fmla="*/ 11 h 180"/>
                <a:gd name="T44" fmla="*/ 116 w 158"/>
                <a:gd name="T45" fmla="*/ 17 h 180"/>
                <a:gd name="T46" fmla="*/ 63 w 158"/>
                <a:gd name="T47" fmla="*/ 71 h 180"/>
                <a:gd name="T48" fmla="*/ 9 w 158"/>
                <a:gd name="T49" fmla="*/ 17 h 180"/>
                <a:gd name="T50" fmla="*/ 10 w 158"/>
                <a:gd name="T51" fmla="*/ 11 h 180"/>
                <a:gd name="T52" fmla="*/ 20 w 158"/>
                <a:gd name="T53" fmla="*/ 11 h 180"/>
                <a:gd name="T54" fmla="*/ 25 w 158"/>
                <a:gd name="T55" fmla="*/ 13 h 180"/>
                <a:gd name="T56" fmla="*/ 31 w 158"/>
                <a:gd name="T57" fmla="*/ 6 h 180"/>
                <a:gd name="T58" fmla="*/ 25 w 158"/>
                <a:gd name="T59" fmla="*/ 0 h 180"/>
                <a:gd name="T60" fmla="*/ 20 w 158"/>
                <a:gd name="T61" fmla="*/ 2 h 180"/>
                <a:gd name="T62" fmla="*/ 7 w 158"/>
                <a:gd name="T63" fmla="*/ 2 h 180"/>
                <a:gd name="T64" fmla="*/ 6 w 158"/>
                <a:gd name="T65" fmla="*/ 2 h 180"/>
                <a:gd name="T66" fmla="*/ 3 w 158"/>
                <a:gd name="T67" fmla="*/ 3 h 180"/>
                <a:gd name="T68" fmla="*/ 1 w 158"/>
                <a:gd name="T69" fmla="*/ 6 h 180"/>
                <a:gd name="T70" fmla="*/ 0 w 158"/>
                <a:gd name="T71" fmla="*/ 17 h 180"/>
                <a:gd name="T72" fmla="*/ 58 w 158"/>
                <a:gd name="T73" fmla="*/ 80 h 180"/>
                <a:gd name="T74" fmla="*/ 55 w 158"/>
                <a:gd name="T75" fmla="*/ 93 h 180"/>
                <a:gd name="T76" fmla="*/ 52 w 158"/>
                <a:gd name="T77" fmla="*/ 95 h 180"/>
                <a:gd name="T78" fmla="*/ 46 w 158"/>
                <a:gd name="T79" fmla="*/ 96 h 180"/>
                <a:gd name="T80" fmla="*/ 4 w 158"/>
                <a:gd name="T81" fmla="*/ 138 h 180"/>
                <a:gd name="T82" fmla="*/ 46 w 158"/>
                <a:gd name="T83" fmla="*/ 180 h 180"/>
                <a:gd name="T84" fmla="*/ 88 w 158"/>
                <a:gd name="T85" fmla="*/ 138 h 180"/>
                <a:gd name="T86" fmla="*/ 88 w 158"/>
                <a:gd name="T87" fmla="*/ 138 h 180"/>
                <a:gd name="T88" fmla="*/ 88 w 158"/>
                <a:gd name="T89" fmla="*/ 135 h 180"/>
                <a:gd name="T90" fmla="*/ 93 w 158"/>
                <a:gd name="T91" fmla="*/ 123 h 180"/>
                <a:gd name="T92" fmla="*/ 111 w 158"/>
                <a:gd name="T93" fmla="*/ 117 h 180"/>
                <a:gd name="T94" fmla="*/ 117 w 158"/>
                <a:gd name="T95" fmla="*/ 117 h 180"/>
                <a:gd name="T96" fmla="*/ 117 w 158"/>
                <a:gd name="T97" fmla="*/ 118 h 180"/>
                <a:gd name="T98" fmla="*/ 138 w 158"/>
                <a:gd name="T99" fmla="*/ 138 h 180"/>
                <a:gd name="T100" fmla="*/ 158 w 158"/>
                <a:gd name="T101" fmla="*/ 118 h 180"/>
                <a:gd name="T102" fmla="*/ 138 w 158"/>
                <a:gd name="T103" fmla="*/ 97 h 180"/>
                <a:gd name="T104" fmla="*/ 138 w 158"/>
                <a:gd name="T105" fmla="*/ 126 h 180"/>
                <a:gd name="T106" fmla="*/ 129 w 158"/>
                <a:gd name="T107" fmla="*/ 118 h 180"/>
                <a:gd name="T108" fmla="*/ 138 w 158"/>
                <a:gd name="T109" fmla="*/ 109 h 180"/>
                <a:gd name="T110" fmla="*/ 146 w 158"/>
                <a:gd name="T111" fmla="*/ 118 h 180"/>
                <a:gd name="T112" fmla="*/ 138 w 158"/>
                <a:gd name="T113" fmla="*/ 126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8" h="180">
                  <a:moveTo>
                    <a:pt x="138" y="97"/>
                  </a:moveTo>
                  <a:cubicBezTo>
                    <a:pt x="130" y="97"/>
                    <a:pt x="123" y="102"/>
                    <a:pt x="119" y="109"/>
                  </a:cubicBezTo>
                  <a:cubicBezTo>
                    <a:pt x="116" y="108"/>
                    <a:pt x="113" y="108"/>
                    <a:pt x="111" y="108"/>
                  </a:cubicBezTo>
                  <a:cubicBezTo>
                    <a:pt x="95" y="108"/>
                    <a:pt x="86" y="115"/>
                    <a:pt x="82" y="123"/>
                  </a:cubicBezTo>
                  <a:cubicBezTo>
                    <a:pt x="78" y="130"/>
                    <a:pt x="78" y="137"/>
                    <a:pt x="78" y="138"/>
                  </a:cubicBezTo>
                  <a:cubicBezTo>
                    <a:pt x="78" y="156"/>
                    <a:pt x="64" y="170"/>
                    <a:pt x="46" y="170"/>
                  </a:cubicBezTo>
                  <a:cubicBezTo>
                    <a:pt x="28" y="170"/>
                    <a:pt x="13" y="156"/>
                    <a:pt x="13" y="138"/>
                  </a:cubicBezTo>
                  <a:cubicBezTo>
                    <a:pt x="13" y="120"/>
                    <a:pt x="28" y="105"/>
                    <a:pt x="46" y="105"/>
                  </a:cubicBezTo>
                  <a:cubicBezTo>
                    <a:pt x="49" y="105"/>
                    <a:pt x="52" y="105"/>
                    <a:pt x="55" y="104"/>
                  </a:cubicBezTo>
                  <a:cubicBezTo>
                    <a:pt x="59" y="102"/>
                    <a:pt x="63" y="99"/>
                    <a:pt x="64" y="94"/>
                  </a:cubicBezTo>
                  <a:cubicBezTo>
                    <a:pt x="66" y="90"/>
                    <a:pt x="66" y="86"/>
                    <a:pt x="67" y="80"/>
                  </a:cubicBezTo>
                  <a:cubicBezTo>
                    <a:pt x="99" y="78"/>
                    <a:pt x="125" y="50"/>
                    <a:pt x="125" y="17"/>
                  </a:cubicBezTo>
                  <a:cubicBezTo>
                    <a:pt x="125" y="14"/>
                    <a:pt x="125" y="10"/>
                    <a:pt x="125" y="7"/>
                  </a:cubicBezTo>
                  <a:cubicBezTo>
                    <a:pt x="124" y="5"/>
                    <a:pt x="123" y="3"/>
                    <a:pt x="121" y="2"/>
                  </a:cubicBezTo>
                  <a:cubicBezTo>
                    <a:pt x="120" y="2"/>
                    <a:pt x="119" y="2"/>
                    <a:pt x="118" y="2"/>
                  </a:cubicBezTo>
                  <a:cubicBezTo>
                    <a:pt x="118" y="2"/>
                    <a:pt x="118" y="2"/>
                    <a:pt x="118" y="2"/>
                  </a:cubicBezTo>
                  <a:cubicBezTo>
                    <a:pt x="111" y="2"/>
                    <a:pt x="111" y="2"/>
                    <a:pt x="111" y="2"/>
                  </a:cubicBezTo>
                  <a:cubicBezTo>
                    <a:pt x="110" y="1"/>
                    <a:pt x="109" y="0"/>
                    <a:pt x="107" y="0"/>
                  </a:cubicBezTo>
                  <a:cubicBezTo>
                    <a:pt x="103" y="0"/>
                    <a:pt x="100" y="3"/>
                    <a:pt x="100" y="6"/>
                  </a:cubicBezTo>
                  <a:cubicBezTo>
                    <a:pt x="100" y="10"/>
                    <a:pt x="103" y="13"/>
                    <a:pt x="107" y="13"/>
                  </a:cubicBezTo>
                  <a:cubicBezTo>
                    <a:pt x="109" y="13"/>
                    <a:pt x="110" y="12"/>
                    <a:pt x="111" y="11"/>
                  </a:cubicBezTo>
                  <a:cubicBezTo>
                    <a:pt x="116" y="11"/>
                    <a:pt x="116" y="11"/>
                    <a:pt x="116" y="11"/>
                  </a:cubicBezTo>
                  <a:cubicBezTo>
                    <a:pt x="116" y="13"/>
                    <a:pt x="116" y="15"/>
                    <a:pt x="116" y="17"/>
                  </a:cubicBezTo>
                  <a:cubicBezTo>
                    <a:pt x="116" y="47"/>
                    <a:pt x="92" y="71"/>
                    <a:pt x="63" y="71"/>
                  </a:cubicBezTo>
                  <a:cubicBezTo>
                    <a:pt x="33" y="71"/>
                    <a:pt x="9" y="47"/>
                    <a:pt x="9" y="17"/>
                  </a:cubicBezTo>
                  <a:cubicBezTo>
                    <a:pt x="9" y="15"/>
                    <a:pt x="9" y="13"/>
                    <a:pt x="1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1" y="12"/>
                    <a:pt x="23" y="13"/>
                    <a:pt x="25" y="13"/>
                  </a:cubicBezTo>
                  <a:cubicBezTo>
                    <a:pt x="28" y="13"/>
                    <a:pt x="31" y="10"/>
                    <a:pt x="31" y="6"/>
                  </a:cubicBezTo>
                  <a:cubicBezTo>
                    <a:pt x="31" y="3"/>
                    <a:pt x="28" y="0"/>
                    <a:pt x="25" y="0"/>
                  </a:cubicBezTo>
                  <a:cubicBezTo>
                    <a:pt x="23" y="0"/>
                    <a:pt x="21" y="1"/>
                    <a:pt x="20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6" y="2"/>
                    <a:pt x="6" y="2"/>
                  </a:cubicBezTo>
                  <a:cubicBezTo>
                    <a:pt x="6" y="2"/>
                    <a:pt x="5" y="2"/>
                    <a:pt x="3" y="3"/>
                  </a:cubicBezTo>
                  <a:cubicBezTo>
                    <a:pt x="2" y="4"/>
                    <a:pt x="1" y="5"/>
                    <a:pt x="1" y="6"/>
                  </a:cubicBezTo>
                  <a:cubicBezTo>
                    <a:pt x="1" y="10"/>
                    <a:pt x="0" y="13"/>
                    <a:pt x="0" y="17"/>
                  </a:cubicBezTo>
                  <a:cubicBezTo>
                    <a:pt x="0" y="50"/>
                    <a:pt x="26" y="78"/>
                    <a:pt x="58" y="80"/>
                  </a:cubicBezTo>
                  <a:cubicBezTo>
                    <a:pt x="57" y="87"/>
                    <a:pt x="56" y="91"/>
                    <a:pt x="55" y="93"/>
                  </a:cubicBezTo>
                  <a:cubicBezTo>
                    <a:pt x="54" y="94"/>
                    <a:pt x="53" y="95"/>
                    <a:pt x="52" y="95"/>
                  </a:cubicBezTo>
                  <a:cubicBezTo>
                    <a:pt x="51" y="96"/>
                    <a:pt x="49" y="96"/>
                    <a:pt x="46" y="96"/>
                  </a:cubicBezTo>
                  <a:cubicBezTo>
                    <a:pt x="23" y="96"/>
                    <a:pt x="4" y="115"/>
                    <a:pt x="4" y="138"/>
                  </a:cubicBezTo>
                  <a:cubicBezTo>
                    <a:pt x="4" y="161"/>
                    <a:pt x="23" y="180"/>
                    <a:pt x="46" y="180"/>
                  </a:cubicBezTo>
                  <a:cubicBezTo>
                    <a:pt x="69" y="180"/>
                    <a:pt x="88" y="161"/>
                    <a:pt x="88" y="138"/>
                  </a:cubicBezTo>
                  <a:cubicBezTo>
                    <a:pt x="88" y="138"/>
                    <a:pt x="88" y="138"/>
                    <a:pt x="88" y="138"/>
                  </a:cubicBezTo>
                  <a:cubicBezTo>
                    <a:pt x="88" y="138"/>
                    <a:pt x="88" y="136"/>
                    <a:pt x="88" y="135"/>
                  </a:cubicBezTo>
                  <a:cubicBezTo>
                    <a:pt x="88" y="131"/>
                    <a:pt x="90" y="127"/>
                    <a:pt x="93" y="123"/>
                  </a:cubicBezTo>
                  <a:cubicBezTo>
                    <a:pt x="96" y="120"/>
                    <a:pt x="101" y="117"/>
                    <a:pt x="111" y="117"/>
                  </a:cubicBezTo>
                  <a:cubicBezTo>
                    <a:pt x="113" y="117"/>
                    <a:pt x="115" y="117"/>
                    <a:pt x="117" y="117"/>
                  </a:cubicBezTo>
                  <a:cubicBezTo>
                    <a:pt x="117" y="117"/>
                    <a:pt x="117" y="118"/>
                    <a:pt x="117" y="118"/>
                  </a:cubicBezTo>
                  <a:cubicBezTo>
                    <a:pt x="117" y="129"/>
                    <a:pt x="126" y="138"/>
                    <a:pt x="138" y="138"/>
                  </a:cubicBezTo>
                  <a:cubicBezTo>
                    <a:pt x="149" y="138"/>
                    <a:pt x="158" y="129"/>
                    <a:pt x="158" y="118"/>
                  </a:cubicBezTo>
                  <a:cubicBezTo>
                    <a:pt x="158" y="106"/>
                    <a:pt x="149" y="97"/>
                    <a:pt x="138" y="97"/>
                  </a:cubicBezTo>
                  <a:close/>
                  <a:moveTo>
                    <a:pt x="138" y="126"/>
                  </a:moveTo>
                  <a:cubicBezTo>
                    <a:pt x="133" y="126"/>
                    <a:pt x="129" y="122"/>
                    <a:pt x="129" y="118"/>
                  </a:cubicBezTo>
                  <a:cubicBezTo>
                    <a:pt x="129" y="113"/>
                    <a:pt x="133" y="109"/>
                    <a:pt x="138" y="109"/>
                  </a:cubicBezTo>
                  <a:cubicBezTo>
                    <a:pt x="142" y="109"/>
                    <a:pt x="146" y="113"/>
                    <a:pt x="146" y="118"/>
                  </a:cubicBezTo>
                  <a:cubicBezTo>
                    <a:pt x="146" y="122"/>
                    <a:pt x="142" y="126"/>
                    <a:pt x="138" y="12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920804" y="4078150"/>
            <a:ext cx="1928418" cy="859651"/>
            <a:chOff x="2463209" y="4493094"/>
            <a:chExt cx="1928418" cy="859651"/>
          </a:xfrm>
        </p:grpSpPr>
        <p:sp>
          <p:nvSpPr>
            <p:cNvPr id="44" name="Rectangle 6"/>
            <p:cNvSpPr/>
            <p:nvPr/>
          </p:nvSpPr>
          <p:spPr>
            <a:xfrm>
              <a:off x="2463209" y="4921858"/>
              <a:ext cx="1928418" cy="43088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dirty="0" smtClean="0">
                  <a:solidFill>
                    <a:prstClr val="black"/>
                  </a:solidFill>
                </a:rPr>
                <a:t>Seek individualized help from VA when needed</a:t>
              </a:r>
              <a:endParaRPr lang="en-US" sz="1400" dirty="0">
                <a:solidFill>
                  <a:prstClr val="black"/>
                </a:solidFill>
              </a:endParaRPr>
            </a:p>
          </p:txBody>
        </p:sp>
        <p:sp>
          <p:nvSpPr>
            <p:cNvPr id="50" name="Freeform 12"/>
            <p:cNvSpPr>
              <a:spLocks noChangeAspect="1"/>
            </p:cNvSpPr>
            <p:nvPr/>
          </p:nvSpPr>
          <p:spPr bwMode="auto">
            <a:xfrm>
              <a:off x="3246601" y="4493094"/>
              <a:ext cx="403044" cy="319855"/>
            </a:xfrm>
            <a:custGeom>
              <a:avLst/>
              <a:gdLst>
                <a:gd name="T0" fmla="*/ 120 w 134"/>
                <a:gd name="T1" fmla="*/ 12 h 106"/>
                <a:gd name="T2" fmla="*/ 76 w 134"/>
                <a:gd name="T3" fmla="*/ 12 h 106"/>
                <a:gd name="T4" fmla="*/ 67 w 134"/>
                <a:gd name="T5" fmla="*/ 19 h 106"/>
                <a:gd name="T6" fmla="*/ 59 w 134"/>
                <a:gd name="T7" fmla="*/ 12 h 106"/>
                <a:gd name="T8" fmla="*/ 14 w 134"/>
                <a:gd name="T9" fmla="*/ 12 h 106"/>
                <a:gd name="T10" fmla="*/ 14 w 134"/>
                <a:gd name="T11" fmla="*/ 58 h 106"/>
                <a:gd name="T12" fmla="*/ 67 w 134"/>
                <a:gd name="T13" fmla="*/ 106 h 106"/>
                <a:gd name="T14" fmla="*/ 120 w 134"/>
                <a:gd name="T15" fmla="*/ 58 h 106"/>
                <a:gd name="T16" fmla="*/ 120 w 134"/>
                <a:gd name="T17" fmla="*/ 12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4" h="106">
                  <a:moveTo>
                    <a:pt x="120" y="12"/>
                  </a:moveTo>
                  <a:cubicBezTo>
                    <a:pt x="108" y="0"/>
                    <a:pt x="88" y="0"/>
                    <a:pt x="76" y="12"/>
                  </a:cubicBezTo>
                  <a:cubicBezTo>
                    <a:pt x="67" y="19"/>
                    <a:pt x="67" y="19"/>
                    <a:pt x="67" y="19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46" y="0"/>
                    <a:pt x="26" y="0"/>
                    <a:pt x="14" y="12"/>
                  </a:cubicBezTo>
                  <a:cubicBezTo>
                    <a:pt x="0" y="24"/>
                    <a:pt x="0" y="45"/>
                    <a:pt x="14" y="58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120" y="58"/>
                    <a:pt x="120" y="58"/>
                    <a:pt x="120" y="58"/>
                  </a:cubicBezTo>
                  <a:cubicBezTo>
                    <a:pt x="134" y="45"/>
                    <a:pt x="134" y="24"/>
                    <a:pt x="120" y="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398011" y="3936369"/>
            <a:ext cx="1935406" cy="1143213"/>
            <a:chOff x="4779195" y="4424975"/>
            <a:chExt cx="1935406" cy="1143213"/>
          </a:xfrm>
        </p:grpSpPr>
        <p:sp>
          <p:nvSpPr>
            <p:cNvPr id="47" name="Rectangle 9"/>
            <p:cNvSpPr/>
            <p:nvPr/>
          </p:nvSpPr>
          <p:spPr>
            <a:xfrm>
              <a:off x="4779195" y="4921857"/>
              <a:ext cx="1935406" cy="6463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dirty="0" smtClean="0">
                  <a:solidFill>
                    <a:prstClr val="black"/>
                  </a:solidFill>
                </a:rPr>
                <a:t>Coordinate care across the system, whether within or outside VA</a:t>
              </a:r>
              <a:endParaRPr lang="en-US" sz="1400" dirty="0">
                <a:solidFill>
                  <a:prstClr val="black"/>
                </a:solidFill>
              </a:endParaRPr>
            </a:p>
          </p:txBody>
        </p:sp>
        <p:sp>
          <p:nvSpPr>
            <p:cNvPr id="51" name="Freeform 13"/>
            <p:cNvSpPr>
              <a:spLocks noChangeAspect="1" noEditPoints="1"/>
            </p:cNvSpPr>
            <p:nvPr/>
          </p:nvSpPr>
          <p:spPr bwMode="auto">
            <a:xfrm>
              <a:off x="5543723" y="4424975"/>
              <a:ext cx="410748" cy="387974"/>
            </a:xfrm>
            <a:custGeom>
              <a:avLst/>
              <a:gdLst>
                <a:gd name="T0" fmla="*/ 550 w 827"/>
                <a:gd name="T1" fmla="*/ 641 h 785"/>
                <a:gd name="T2" fmla="*/ 490 w 827"/>
                <a:gd name="T3" fmla="*/ 624 h 785"/>
                <a:gd name="T4" fmla="*/ 613 w 827"/>
                <a:gd name="T5" fmla="*/ 611 h 785"/>
                <a:gd name="T6" fmla="*/ 583 w 827"/>
                <a:gd name="T7" fmla="*/ 634 h 785"/>
                <a:gd name="T8" fmla="*/ 579 w 827"/>
                <a:gd name="T9" fmla="*/ 636 h 785"/>
                <a:gd name="T10" fmla="*/ 589 w 827"/>
                <a:gd name="T11" fmla="*/ 670 h 785"/>
                <a:gd name="T12" fmla="*/ 613 w 827"/>
                <a:gd name="T13" fmla="*/ 657 h 785"/>
                <a:gd name="T14" fmla="*/ 649 w 827"/>
                <a:gd name="T15" fmla="*/ 619 h 785"/>
                <a:gd name="T16" fmla="*/ 664 w 827"/>
                <a:gd name="T17" fmla="*/ 578 h 785"/>
                <a:gd name="T18" fmla="*/ 652 w 827"/>
                <a:gd name="T19" fmla="*/ 500 h 785"/>
                <a:gd name="T20" fmla="*/ 630 w 827"/>
                <a:gd name="T21" fmla="*/ 564 h 785"/>
                <a:gd name="T22" fmla="*/ 213 w 827"/>
                <a:gd name="T23" fmla="*/ 602 h 785"/>
                <a:gd name="T24" fmla="*/ 210 w 827"/>
                <a:gd name="T25" fmla="*/ 648 h 785"/>
                <a:gd name="T26" fmla="*/ 253 w 827"/>
                <a:gd name="T27" fmla="*/ 624 h 785"/>
                <a:gd name="T28" fmla="*/ 827 w 827"/>
                <a:gd name="T29" fmla="*/ 740 h 785"/>
                <a:gd name="T30" fmla="*/ 716 w 827"/>
                <a:gd name="T31" fmla="*/ 394 h 785"/>
                <a:gd name="T32" fmla="*/ 415 w 827"/>
                <a:gd name="T33" fmla="*/ 383 h 785"/>
                <a:gd name="T34" fmla="*/ 635 w 827"/>
                <a:gd name="T35" fmla="*/ 466 h 785"/>
                <a:gd name="T36" fmla="*/ 188 w 827"/>
                <a:gd name="T37" fmla="*/ 717 h 785"/>
                <a:gd name="T38" fmla="*/ 157 w 827"/>
                <a:gd name="T39" fmla="*/ 681 h 785"/>
                <a:gd name="T40" fmla="*/ 149 w 827"/>
                <a:gd name="T41" fmla="*/ 438 h 785"/>
                <a:gd name="T42" fmla="*/ 121 w 827"/>
                <a:gd name="T43" fmla="*/ 387 h 785"/>
                <a:gd name="T44" fmla="*/ 95 w 827"/>
                <a:gd name="T45" fmla="*/ 417 h 785"/>
                <a:gd name="T46" fmla="*/ 4 w 827"/>
                <a:gd name="T47" fmla="*/ 762 h 785"/>
                <a:gd name="T48" fmla="*/ 38 w 827"/>
                <a:gd name="T49" fmla="*/ 784 h 785"/>
                <a:gd name="T50" fmla="*/ 809 w 827"/>
                <a:gd name="T51" fmla="*/ 776 h 785"/>
                <a:gd name="T52" fmla="*/ 827 w 827"/>
                <a:gd name="T53" fmla="*/ 745 h 785"/>
                <a:gd name="T54" fmla="*/ 256 w 827"/>
                <a:gd name="T55" fmla="*/ 180 h 785"/>
                <a:gd name="T56" fmla="*/ 295 w 827"/>
                <a:gd name="T57" fmla="*/ 231 h 785"/>
                <a:gd name="T58" fmla="*/ 361 w 827"/>
                <a:gd name="T59" fmla="*/ 240 h 785"/>
                <a:gd name="T60" fmla="*/ 412 w 827"/>
                <a:gd name="T61" fmla="*/ 200 h 785"/>
                <a:gd name="T62" fmla="*/ 421 w 827"/>
                <a:gd name="T63" fmla="*/ 134 h 785"/>
                <a:gd name="T64" fmla="*/ 381 w 827"/>
                <a:gd name="T65" fmla="*/ 83 h 785"/>
                <a:gd name="T66" fmla="*/ 315 w 827"/>
                <a:gd name="T67" fmla="*/ 74 h 785"/>
                <a:gd name="T68" fmla="*/ 264 w 827"/>
                <a:gd name="T69" fmla="*/ 114 h 785"/>
                <a:gd name="T70" fmla="*/ 181 w 827"/>
                <a:gd name="T71" fmla="*/ 170 h 785"/>
                <a:gd name="T72" fmla="*/ 190 w 827"/>
                <a:gd name="T73" fmla="*/ 113 h 785"/>
                <a:gd name="T74" fmla="*/ 231 w 827"/>
                <a:gd name="T75" fmla="*/ 49 h 785"/>
                <a:gd name="T76" fmla="*/ 298 w 827"/>
                <a:gd name="T77" fmla="*/ 7 h 785"/>
                <a:gd name="T78" fmla="*/ 378 w 827"/>
                <a:gd name="T79" fmla="*/ 7 h 785"/>
                <a:gd name="T80" fmla="*/ 445 w 827"/>
                <a:gd name="T81" fmla="*/ 49 h 785"/>
                <a:gd name="T82" fmla="*/ 487 w 827"/>
                <a:gd name="T83" fmla="*/ 113 h 785"/>
                <a:gd name="T84" fmla="*/ 495 w 827"/>
                <a:gd name="T85" fmla="*/ 182 h 785"/>
                <a:gd name="T86" fmla="*/ 480 w 827"/>
                <a:gd name="T87" fmla="*/ 232 h 785"/>
                <a:gd name="T88" fmla="*/ 451 w 827"/>
                <a:gd name="T89" fmla="*/ 267 h 785"/>
                <a:gd name="T90" fmla="*/ 376 w 827"/>
                <a:gd name="T91" fmla="*/ 395 h 785"/>
                <a:gd name="T92" fmla="*/ 333 w 827"/>
                <a:gd name="T93" fmla="*/ 491 h 785"/>
                <a:gd name="T94" fmla="*/ 301 w 827"/>
                <a:gd name="T95" fmla="*/ 398 h 785"/>
                <a:gd name="T96" fmla="*/ 250 w 827"/>
                <a:gd name="T97" fmla="*/ 298 h 785"/>
                <a:gd name="T98" fmla="*/ 204 w 827"/>
                <a:gd name="T99" fmla="*/ 244 h 785"/>
                <a:gd name="T100" fmla="*/ 185 w 827"/>
                <a:gd name="T101" fmla="*/ 202 h 785"/>
                <a:gd name="T102" fmla="*/ 334 w 827"/>
                <a:gd name="T103" fmla="*/ 585 h 785"/>
                <a:gd name="T104" fmla="*/ 286 w 827"/>
                <a:gd name="T105" fmla="*/ 619 h 785"/>
                <a:gd name="T106" fmla="*/ 349 w 827"/>
                <a:gd name="T107" fmla="*/ 622 h 785"/>
                <a:gd name="T108" fmla="*/ 382 w 827"/>
                <a:gd name="T109" fmla="*/ 628 h 785"/>
                <a:gd name="T110" fmla="*/ 435 w 827"/>
                <a:gd name="T111" fmla="*/ 604 h 785"/>
                <a:gd name="T112" fmla="*/ 444 w 827"/>
                <a:gd name="T113" fmla="*/ 644 h 785"/>
                <a:gd name="T114" fmla="*/ 385 w 827"/>
                <a:gd name="T115" fmla="*/ 629 h 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27" h="785">
                  <a:moveTo>
                    <a:pt x="513" y="670"/>
                  </a:moveTo>
                  <a:lnTo>
                    <a:pt x="513" y="670"/>
                  </a:lnTo>
                  <a:lnTo>
                    <a:pt x="525" y="673"/>
                  </a:lnTo>
                  <a:lnTo>
                    <a:pt x="537" y="675"/>
                  </a:lnTo>
                  <a:lnTo>
                    <a:pt x="549" y="677"/>
                  </a:lnTo>
                  <a:lnTo>
                    <a:pt x="550" y="641"/>
                  </a:lnTo>
                  <a:lnTo>
                    <a:pt x="540" y="640"/>
                  </a:lnTo>
                  <a:lnTo>
                    <a:pt x="530" y="638"/>
                  </a:lnTo>
                  <a:lnTo>
                    <a:pt x="519" y="635"/>
                  </a:lnTo>
                  <a:lnTo>
                    <a:pt x="509" y="632"/>
                  </a:lnTo>
                  <a:lnTo>
                    <a:pt x="499" y="628"/>
                  </a:lnTo>
                  <a:lnTo>
                    <a:pt x="490" y="624"/>
                  </a:lnTo>
                  <a:lnTo>
                    <a:pt x="478" y="657"/>
                  </a:lnTo>
                  <a:lnTo>
                    <a:pt x="489" y="661"/>
                  </a:lnTo>
                  <a:lnTo>
                    <a:pt x="501" y="666"/>
                  </a:lnTo>
                  <a:lnTo>
                    <a:pt x="513" y="670"/>
                  </a:lnTo>
                  <a:lnTo>
                    <a:pt x="513" y="670"/>
                  </a:lnTo>
                  <a:close/>
                  <a:moveTo>
                    <a:pt x="613" y="611"/>
                  </a:moveTo>
                  <a:lnTo>
                    <a:pt x="613" y="611"/>
                  </a:lnTo>
                  <a:lnTo>
                    <a:pt x="606" y="618"/>
                  </a:lnTo>
                  <a:lnTo>
                    <a:pt x="599" y="624"/>
                  </a:lnTo>
                  <a:lnTo>
                    <a:pt x="591" y="629"/>
                  </a:lnTo>
                  <a:lnTo>
                    <a:pt x="583" y="634"/>
                  </a:lnTo>
                  <a:lnTo>
                    <a:pt x="583" y="634"/>
                  </a:lnTo>
                  <a:lnTo>
                    <a:pt x="582" y="635"/>
                  </a:lnTo>
                  <a:lnTo>
                    <a:pt x="582" y="635"/>
                  </a:lnTo>
                  <a:lnTo>
                    <a:pt x="581" y="635"/>
                  </a:lnTo>
                  <a:lnTo>
                    <a:pt x="581" y="635"/>
                  </a:lnTo>
                  <a:lnTo>
                    <a:pt x="580" y="636"/>
                  </a:lnTo>
                  <a:lnTo>
                    <a:pt x="579" y="636"/>
                  </a:lnTo>
                  <a:lnTo>
                    <a:pt x="579" y="636"/>
                  </a:lnTo>
                  <a:lnTo>
                    <a:pt x="578" y="636"/>
                  </a:lnTo>
                  <a:lnTo>
                    <a:pt x="578" y="636"/>
                  </a:lnTo>
                  <a:lnTo>
                    <a:pt x="577" y="636"/>
                  </a:lnTo>
                  <a:lnTo>
                    <a:pt x="577" y="637"/>
                  </a:lnTo>
                  <a:lnTo>
                    <a:pt x="589" y="670"/>
                  </a:lnTo>
                  <a:lnTo>
                    <a:pt x="589" y="670"/>
                  </a:lnTo>
                  <a:lnTo>
                    <a:pt x="590" y="669"/>
                  </a:lnTo>
                  <a:lnTo>
                    <a:pt x="592" y="669"/>
                  </a:lnTo>
                  <a:lnTo>
                    <a:pt x="592" y="669"/>
                  </a:lnTo>
                  <a:lnTo>
                    <a:pt x="603" y="663"/>
                  </a:lnTo>
                  <a:lnTo>
                    <a:pt x="613" y="657"/>
                  </a:lnTo>
                  <a:lnTo>
                    <a:pt x="623" y="649"/>
                  </a:lnTo>
                  <a:lnTo>
                    <a:pt x="632" y="641"/>
                  </a:lnTo>
                  <a:lnTo>
                    <a:pt x="640" y="633"/>
                  </a:lnTo>
                  <a:lnTo>
                    <a:pt x="647" y="624"/>
                  </a:lnTo>
                  <a:lnTo>
                    <a:pt x="648" y="621"/>
                  </a:lnTo>
                  <a:lnTo>
                    <a:pt x="649" y="619"/>
                  </a:lnTo>
                  <a:lnTo>
                    <a:pt x="650" y="618"/>
                  </a:lnTo>
                  <a:lnTo>
                    <a:pt x="618" y="603"/>
                  </a:lnTo>
                  <a:lnTo>
                    <a:pt x="613" y="611"/>
                  </a:lnTo>
                  <a:lnTo>
                    <a:pt x="613" y="611"/>
                  </a:lnTo>
                  <a:close/>
                  <a:moveTo>
                    <a:pt x="664" y="578"/>
                  </a:moveTo>
                  <a:lnTo>
                    <a:pt x="664" y="578"/>
                  </a:lnTo>
                  <a:lnTo>
                    <a:pt x="665" y="565"/>
                  </a:lnTo>
                  <a:lnTo>
                    <a:pt x="665" y="552"/>
                  </a:lnTo>
                  <a:lnTo>
                    <a:pt x="663" y="538"/>
                  </a:lnTo>
                  <a:lnTo>
                    <a:pt x="660" y="525"/>
                  </a:lnTo>
                  <a:lnTo>
                    <a:pt x="656" y="513"/>
                  </a:lnTo>
                  <a:lnTo>
                    <a:pt x="652" y="500"/>
                  </a:lnTo>
                  <a:lnTo>
                    <a:pt x="620" y="514"/>
                  </a:lnTo>
                  <a:lnTo>
                    <a:pt x="623" y="523"/>
                  </a:lnTo>
                  <a:lnTo>
                    <a:pt x="626" y="533"/>
                  </a:lnTo>
                  <a:lnTo>
                    <a:pt x="629" y="543"/>
                  </a:lnTo>
                  <a:lnTo>
                    <a:pt x="630" y="553"/>
                  </a:lnTo>
                  <a:lnTo>
                    <a:pt x="630" y="564"/>
                  </a:lnTo>
                  <a:lnTo>
                    <a:pt x="630" y="574"/>
                  </a:lnTo>
                  <a:lnTo>
                    <a:pt x="664" y="578"/>
                  </a:lnTo>
                  <a:lnTo>
                    <a:pt x="664" y="578"/>
                  </a:lnTo>
                  <a:close/>
                  <a:moveTo>
                    <a:pt x="223" y="597"/>
                  </a:moveTo>
                  <a:lnTo>
                    <a:pt x="223" y="597"/>
                  </a:lnTo>
                  <a:lnTo>
                    <a:pt x="213" y="602"/>
                  </a:lnTo>
                  <a:lnTo>
                    <a:pt x="203" y="608"/>
                  </a:lnTo>
                  <a:lnTo>
                    <a:pt x="194" y="615"/>
                  </a:lnTo>
                  <a:lnTo>
                    <a:pt x="186" y="623"/>
                  </a:lnTo>
                  <a:lnTo>
                    <a:pt x="178" y="632"/>
                  </a:lnTo>
                  <a:lnTo>
                    <a:pt x="205" y="654"/>
                  </a:lnTo>
                  <a:lnTo>
                    <a:pt x="210" y="648"/>
                  </a:lnTo>
                  <a:lnTo>
                    <a:pt x="217" y="642"/>
                  </a:lnTo>
                  <a:lnTo>
                    <a:pt x="223" y="637"/>
                  </a:lnTo>
                  <a:lnTo>
                    <a:pt x="230" y="633"/>
                  </a:lnTo>
                  <a:lnTo>
                    <a:pt x="238" y="630"/>
                  </a:lnTo>
                  <a:lnTo>
                    <a:pt x="245" y="627"/>
                  </a:lnTo>
                  <a:lnTo>
                    <a:pt x="253" y="624"/>
                  </a:lnTo>
                  <a:lnTo>
                    <a:pt x="245" y="590"/>
                  </a:lnTo>
                  <a:lnTo>
                    <a:pt x="234" y="593"/>
                  </a:lnTo>
                  <a:lnTo>
                    <a:pt x="223" y="597"/>
                  </a:lnTo>
                  <a:lnTo>
                    <a:pt x="223" y="597"/>
                  </a:lnTo>
                  <a:close/>
                  <a:moveTo>
                    <a:pt x="827" y="740"/>
                  </a:moveTo>
                  <a:lnTo>
                    <a:pt x="827" y="740"/>
                  </a:lnTo>
                  <a:lnTo>
                    <a:pt x="826" y="736"/>
                  </a:lnTo>
                  <a:lnTo>
                    <a:pt x="731" y="417"/>
                  </a:lnTo>
                  <a:lnTo>
                    <a:pt x="729" y="411"/>
                  </a:lnTo>
                  <a:lnTo>
                    <a:pt x="725" y="405"/>
                  </a:lnTo>
                  <a:lnTo>
                    <a:pt x="721" y="399"/>
                  </a:lnTo>
                  <a:lnTo>
                    <a:pt x="716" y="394"/>
                  </a:lnTo>
                  <a:lnTo>
                    <a:pt x="711" y="390"/>
                  </a:lnTo>
                  <a:lnTo>
                    <a:pt x="706" y="387"/>
                  </a:lnTo>
                  <a:lnTo>
                    <a:pt x="700" y="385"/>
                  </a:lnTo>
                  <a:lnTo>
                    <a:pt x="694" y="384"/>
                  </a:lnTo>
                  <a:lnTo>
                    <a:pt x="687" y="383"/>
                  </a:lnTo>
                  <a:lnTo>
                    <a:pt x="415" y="383"/>
                  </a:lnTo>
                  <a:lnTo>
                    <a:pt x="389" y="438"/>
                  </a:lnTo>
                  <a:lnTo>
                    <a:pt x="575" y="438"/>
                  </a:lnTo>
                  <a:lnTo>
                    <a:pt x="586" y="453"/>
                  </a:lnTo>
                  <a:lnTo>
                    <a:pt x="596" y="468"/>
                  </a:lnTo>
                  <a:lnTo>
                    <a:pt x="606" y="484"/>
                  </a:lnTo>
                  <a:lnTo>
                    <a:pt x="635" y="466"/>
                  </a:lnTo>
                  <a:lnTo>
                    <a:pt x="627" y="452"/>
                  </a:lnTo>
                  <a:lnTo>
                    <a:pt x="618" y="438"/>
                  </a:lnTo>
                  <a:lnTo>
                    <a:pt x="678" y="438"/>
                  </a:lnTo>
                  <a:lnTo>
                    <a:pt x="764" y="730"/>
                  </a:lnTo>
                  <a:lnTo>
                    <a:pt x="189" y="730"/>
                  </a:lnTo>
                  <a:lnTo>
                    <a:pt x="188" y="717"/>
                  </a:lnTo>
                  <a:lnTo>
                    <a:pt x="189" y="704"/>
                  </a:lnTo>
                  <a:lnTo>
                    <a:pt x="190" y="692"/>
                  </a:lnTo>
                  <a:lnTo>
                    <a:pt x="193" y="680"/>
                  </a:lnTo>
                  <a:lnTo>
                    <a:pt x="160" y="669"/>
                  </a:lnTo>
                  <a:lnTo>
                    <a:pt x="160" y="670"/>
                  </a:lnTo>
                  <a:lnTo>
                    <a:pt x="157" y="681"/>
                  </a:lnTo>
                  <a:lnTo>
                    <a:pt x="155" y="693"/>
                  </a:lnTo>
                  <a:lnTo>
                    <a:pt x="154" y="705"/>
                  </a:lnTo>
                  <a:lnTo>
                    <a:pt x="154" y="717"/>
                  </a:lnTo>
                  <a:lnTo>
                    <a:pt x="155" y="730"/>
                  </a:lnTo>
                  <a:lnTo>
                    <a:pt x="62" y="730"/>
                  </a:lnTo>
                  <a:lnTo>
                    <a:pt x="149" y="438"/>
                  </a:lnTo>
                  <a:lnTo>
                    <a:pt x="288" y="438"/>
                  </a:lnTo>
                  <a:lnTo>
                    <a:pt x="262" y="383"/>
                  </a:lnTo>
                  <a:lnTo>
                    <a:pt x="140" y="383"/>
                  </a:lnTo>
                  <a:lnTo>
                    <a:pt x="133" y="384"/>
                  </a:lnTo>
                  <a:lnTo>
                    <a:pt x="127" y="385"/>
                  </a:lnTo>
                  <a:lnTo>
                    <a:pt x="121" y="387"/>
                  </a:lnTo>
                  <a:lnTo>
                    <a:pt x="115" y="390"/>
                  </a:lnTo>
                  <a:lnTo>
                    <a:pt x="110" y="394"/>
                  </a:lnTo>
                  <a:lnTo>
                    <a:pt x="105" y="399"/>
                  </a:lnTo>
                  <a:lnTo>
                    <a:pt x="101" y="405"/>
                  </a:lnTo>
                  <a:lnTo>
                    <a:pt x="98" y="411"/>
                  </a:lnTo>
                  <a:lnTo>
                    <a:pt x="95" y="417"/>
                  </a:lnTo>
                  <a:lnTo>
                    <a:pt x="1" y="736"/>
                  </a:lnTo>
                  <a:lnTo>
                    <a:pt x="0" y="740"/>
                  </a:lnTo>
                  <a:lnTo>
                    <a:pt x="0" y="745"/>
                  </a:lnTo>
                  <a:lnTo>
                    <a:pt x="0" y="751"/>
                  </a:lnTo>
                  <a:lnTo>
                    <a:pt x="2" y="757"/>
                  </a:lnTo>
                  <a:lnTo>
                    <a:pt x="4" y="762"/>
                  </a:lnTo>
                  <a:lnTo>
                    <a:pt x="8" y="767"/>
                  </a:lnTo>
                  <a:lnTo>
                    <a:pt x="12" y="772"/>
                  </a:lnTo>
                  <a:lnTo>
                    <a:pt x="18" y="776"/>
                  </a:lnTo>
                  <a:lnTo>
                    <a:pt x="25" y="780"/>
                  </a:lnTo>
                  <a:lnTo>
                    <a:pt x="32" y="783"/>
                  </a:lnTo>
                  <a:lnTo>
                    <a:pt x="38" y="784"/>
                  </a:lnTo>
                  <a:lnTo>
                    <a:pt x="45" y="785"/>
                  </a:lnTo>
                  <a:lnTo>
                    <a:pt x="781" y="785"/>
                  </a:lnTo>
                  <a:lnTo>
                    <a:pt x="788" y="784"/>
                  </a:lnTo>
                  <a:lnTo>
                    <a:pt x="795" y="783"/>
                  </a:lnTo>
                  <a:lnTo>
                    <a:pt x="802" y="780"/>
                  </a:lnTo>
                  <a:lnTo>
                    <a:pt x="809" y="776"/>
                  </a:lnTo>
                  <a:lnTo>
                    <a:pt x="815" y="772"/>
                  </a:lnTo>
                  <a:lnTo>
                    <a:pt x="819" y="767"/>
                  </a:lnTo>
                  <a:lnTo>
                    <a:pt x="822" y="762"/>
                  </a:lnTo>
                  <a:lnTo>
                    <a:pt x="825" y="757"/>
                  </a:lnTo>
                  <a:lnTo>
                    <a:pt x="826" y="751"/>
                  </a:lnTo>
                  <a:lnTo>
                    <a:pt x="827" y="745"/>
                  </a:lnTo>
                  <a:lnTo>
                    <a:pt x="827" y="740"/>
                  </a:lnTo>
                  <a:lnTo>
                    <a:pt x="827" y="740"/>
                  </a:lnTo>
                  <a:close/>
                  <a:moveTo>
                    <a:pt x="252" y="157"/>
                  </a:moveTo>
                  <a:lnTo>
                    <a:pt x="252" y="157"/>
                  </a:lnTo>
                  <a:lnTo>
                    <a:pt x="253" y="169"/>
                  </a:lnTo>
                  <a:lnTo>
                    <a:pt x="256" y="180"/>
                  </a:lnTo>
                  <a:lnTo>
                    <a:pt x="259" y="190"/>
                  </a:lnTo>
                  <a:lnTo>
                    <a:pt x="264" y="200"/>
                  </a:lnTo>
                  <a:lnTo>
                    <a:pt x="270" y="209"/>
                  </a:lnTo>
                  <a:lnTo>
                    <a:pt x="277" y="218"/>
                  </a:lnTo>
                  <a:lnTo>
                    <a:pt x="286" y="225"/>
                  </a:lnTo>
                  <a:lnTo>
                    <a:pt x="295" y="231"/>
                  </a:lnTo>
                  <a:lnTo>
                    <a:pt x="305" y="236"/>
                  </a:lnTo>
                  <a:lnTo>
                    <a:pt x="315" y="240"/>
                  </a:lnTo>
                  <a:lnTo>
                    <a:pt x="326" y="242"/>
                  </a:lnTo>
                  <a:lnTo>
                    <a:pt x="338" y="243"/>
                  </a:lnTo>
                  <a:lnTo>
                    <a:pt x="350" y="242"/>
                  </a:lnTo>
                  <a:lnTo>
                    <a:pt x="361" y="240"/>
                  </a:lnTo>
                  <a:lnTo>
                    <a:pt x="371" y="236"/>
                  </a:lnTo>
                  <a:lnTo>
                    <a:pt x="381" y="231"/>
                  </a:lnTo>
                  <a:lnTo>
                    <a:pt x="391" y="225"/>
                  </a:lnTo>
                  <a:lnTo>
                    <a:pt x="399" y="218"/>
                  </a:lnTo>
                  <a:lnTo>
                    <a:pt x="406" y="209"/>
                  </a:lnTo>
                  <a:lnTo>
                    <a:pt x="412" y="200"/>
                  </a:lnTo>
                  <a:lnTo>
                    <a:pt x="417" y="190"/>
                  </a:lnTo>
                  <a:lnTo>
                    <a:pt x="421" y="180"/>
                  </a:lnTo>
                  <a:lnTo>
                    <a:pt x="423" y="169"/>
                  </a:lnTo>
                  <a:lnTo>
                    <a:pt x="424" y="157"/>
                  </a:lnTo>
                  <a:lnTo>
                    <a:pt x="423" y="145"/>
                  </a:lnTo>
                  <a:lnTo>
                    <a:pt x="421" y="134"/>
                  </a:lnTo>
                  <a:lnTo>
                    <a:pt x="417" y="124"/>
                  </a:lnTo>
                  <a:lnTo>
                    <a:pt x="412" y="114"/>
                  </a:lnTo>
                  <a:lnTo>
                    <a:pt x="406" y="105"/>
                  </a:lnTo>
                  <a:lnTo>
                    <a:pt x="399" y="96"/>
                  </a:lnTo>
                  <a:lnTo>
                    <a:pt x="391" y="89"/>
                  </a:lnTo>
                  <a:lnTo>
                    <a:pt x="381" y="83"/>
                  </a:lnTo>
                  <a:lnTo>
                    <a:pt x="371" y="78"/>
                  </a:lnTo>
                  <a:lnTo>
                    <a:pt x="361" y="74"/>
                  </a:lnTo>
                  <a:lnTo>
                    <a:pt x="350" y="72"/>
                  </a:lnTo>
                  <a:lnTo>
                    <a:pt x="338" y="71"/>
                  </a:lnTo>
                  <a:lnTo>
                    <a:pt x="326" y="72"/>
                  </a:lnTo>
                  <a:lnTo>
                    <a:pt x="315" y="74"/>
                  </a:lnTo>
                  <a:lnTo>
                    <a:pt x="305" y="78"/>
                  </a:lnTo>
                  <a:lnTo>
                    <a:pt x="295" y="83"/>
                  </a:lnTo>
                  <a:lnTo>
                    <a:pt x="286" y="89"/>
                  </a:lnTo>
                  <a:lnTo>
                    <a:pt x="277" y="96"/>
                  </a:lnTo>
                  <a:lnTo>
                    <a:pt x="270" y="105"/>
                  </a:lnTo>
                  <a:lnTo>
                    <a:pt x="264" y="114"/>
                  </a:lnTo>
                  <a:lnTo>
                    <a:pt x="259" y="124"/>
                  </a:lnTo>
                  <a:lnTo>
                    <a:pt x="256" y="134"/>
                  </a:lnTo>
                  <a:lnTo>
                    <a:pt x="253" y="145"/>
                  </a:lnTo>
                  <a:lnTo>
                    <a:pt x="252" y="157"/>
                  </a:lnTo>
                  <a:lnTo>
                    <a:pt x="252" y="157"/>
                  </a:lnTo>
                  <a:close/>
                  <a:moveTo>
                    <a:pt x="181" y="170"/>
                  </a:moveTo>
                  <a:lnTo>
                    <a:pt x="181" y="170"/>
                  </a:lnTo>
                  <a:lnTo>
                    <a:pt x="180" y="157"/>
                  </a:lnTo>
                  <a:lnTo>
                    <a:pt x="181" y="147"/>
                  </a:lnTo>
                  <a:lnTo>
                    <a:pt x="183" y="136"/>
                  </a:lnTo>
                  <a:lnTo>
                    <a:pt x="185" y="125"/>
                  </a:lnTo>
                  <a:lnTo>
                    <a:pt x="190" y="113"/>
                  </a:lnTo>
                  <a:lnTo>
                    <a:pt x="194" y="102"/>
                  </a:lnTo>
                  <a:lnTo>
                    <a:pt x="200" y="91"/>
                  </a:lnTo>
                  <a:lnTo>
                    <a:pt x="207" y="80"/>
                  </a:lnTo>
                  <a:lnTo>
                    <a:pt x="214" y="69"/>
                  </a:lnTo>
                  <a:lnTo>
                    <a:pt x="222" y="59"/>
                  </a:lnTo>
                  <a:lnTo>
                    <a:pt x="231" y="49"/>
                  </a:lnTo>
                  <a:lnTo>
                    <a:pt x="241" y="40"/>
                  </a:lnTo>
                  <a:lnTo>
                    <a:pt x="251" y="31"/>
                  </a:lnTo>
                  <a:lnTo>
                    <a:pt x="262" y="23"/>
                  </a:lnTo>
                  <a:lnTo>
                    <a:pt x="274" y="16"/>
                  </a:lnTo>
                  <a:lnTo>
                    <a:pt x="286" y="11"/>
                  </a:lnTo>
                  <a:lnTo>
                    <a:pt x="298" y="7"/>
                  </a:lnTo>
                  <a:lnTo>
                    <a:pt x="311" y="3"/>
                  </a:lnTo>
                  <a:lnTo>
                    <a:pt x="325" y="1"/>
                  </a:lnTo>
                  <a:lnTo>
                    <a:pt x="338" y="0"/>
                  </a:lnTo>
                  <a:lnTo>
                    <a:pt x="352" y="1"/>
                  </a:lnTo>
                  <a:lnTo>
                    <a:pt x="365" y="3"/>
                  </a:lnTo>
                  <a:lnTo>
                    <a:pt x="378" y="7"/>
                  </a:lnTo>
                  <a:lnTo>
                    <a:pt x="390" y="11"/>
                  </a:lnTo>
                  <a:lnTo>
                    <a:pt x="402" y="16"/>
                  </a:lnTo>
                  <a:lnTo>
                    <a:pt x="414" y="23"/>
                  </a:lnTo>
                  <a:lnTo>
                    <a:pt x="425" y="31"/>
                  </a:lnTo>
                  <a:lnTo>
                    <a:pt x="435" y="40"/>
                  </a:lnTo>
                  <a:lnTo>
                    <a:pt x="445" y="49"/>
                  </a:lnTo>
                  <a:lnTo>
                    <a:pt x="454" y="59"/>
                  </a:lnTo>
                  <a:lnTo>
                    <a:pt x="462" y="69"/>
                  </a:lnTo>
                  <a:lnTo>
                    <a:pt x="470" y="80"/>
                  </a:lnTo>
                  <a:lnTo>
                    <a:pt x="476" y="91"/>
                  </a:lnTo>
                  <a:lnTo>
                    <a:pt x="482" y="102"/>
                  </a:lnTo>
                  <a:lnTo>
                    <a:pt x="487" y="113"/>
                  </a:lnTo>
                  <a:lnTo>
                    <a:pt x="491" y="125"/>
                  </a:lnTo>
                  <a:lnTo>
                    <a:pt x="493" y="136"/>
                  </a:lnTo>
                  <a:lnTo>
                    <a:pt x="495" y="147"/>
                  </a:lnTo>
                  <a:lnTo>
                    <a:pt x="496" y="157"/>
                  </a:lnTo>
                  <a:lnTo>
                    <a:pt x="495" y="170"/>
                  </a:lnTo>
                  <a:lnTo>
                    <a:pt x="495" y="182"/>
                  </a:lnTo>
                  <a:lnTo>
                    <a:pt x="493" y="192"/>
                  </a:lnTo>
                  <a:lnTo>
                    <a:pt x="492" y="202"/>
                  </a:lnTo>
                  <a:lnTo>
                    <a:pt x="489" y="210"/>
                  </a:lnTo>
                  <a:lnTo>
                    <a:pt x="487" y="218"/>
                  </a:lnTo>
                  <a:lnTo>
                    <a:pt x="484" y="225"/>
                  </a:lnTo>
                  <a:lnTo>
                    <a:pt x="480" y="232"/>
                  </a:lnTo>
                  <a:lnTo>
                    <a:pt x="477" y="238"/>
                  </a:lnTo>
                  <a:lnTo>
                    <a:pt x="472" y="244"/>
                  </a:lnTo>
                  <a:lnTo>
                    <a:pt x="467" y="249"/>
                  </a:lnTo>
                  <a:lnTo>
                    <a:pt x="462" y="255"/>
                  </a:lnTo>
                  <a:lnTo>
                    <a:pt x="457" y="261"/>
                  </a:lnTo>
                  <a:lnTo>
                    <a:pt x="451" y="267"/>
                  </a:lnTo>
                  <a:lnTo>
                    <a:pt x="435" y="288"/>
                  </a:lnTo>
                  <a:lnTo>
                    <a:pt x="421" y="309"/>
                  </a:lnTo>
                  <a:lnTo>
                    <a:pt x="408" y="331"/>
                  </a:lnTo>
                  <a:lnTo>
                    <a:pt x="396" y="352"/>
                  </a:lnTo>
                  <a:lnTo>
                    <a:pt x="386" y="373"/>
                  </a:lnTo>
                  <a:lnTo>
                    <a:pt x="376" y="395"/>
                  </a:lnTo>
                  <a:lnTo>
                    <a:pt x="368" y="417"/>
                  </a:lnTo>
                  <a:lnTo>
                    <a:pt x="360" y="439"/>
                  </a:lnTo>
                  <a:lnTo>
                    <a:pt x="352" y="460"/>
                  </a:lnTo>
                  <a:lnTo>
                    <a:pt x="345" y="482"/>
                  </a:lnTo>
                  <a:lnTo>
                    <a:pt x="338" y="504"/>
                  </a:lnTo>
                  <a:lnTo>
                    <a:pt x="333" y="491"/>
                  </a:lnTo>
                  <a:lnTo>
                    <a:pt x="328" y="477"/>
                  </a:lnTo>
                  <a:lnTo>
                    <a:pt x="323" y="462"/>
                  </a:lnTo>
                  <a:lnTo>
                    <a:pt x="318" y="447"/>
                  </a:lnTo>
                  <a:lnTo>
                    <a:pt x="312" y="431"/>
                  </a:lnTo>
                  <a:lnTo>
                    <a:pt x="307" y="415"/>
                  </a:lnTo>
                  <a:lnTo>
                    <a:pt x="301" y="398"/>
                  </a:lnTo>
                  <a:lnTo>
                    <a:pt x="294" y="382"/>
                  </a:lnTo>
                  <a:lnTo>
                    <a:pt x="287" y="365"/>
                  </a:lnTo>
                  <a:lnTo>
                    <a:pt x="279" y="348"/>
                  </a:lnTo>
                  <a:lnTo>
                    <a:pt x="270" y="331"/>
                  </a:lnTo>
                  <a:lnTo>
                    <a:pt x="261" y="314"/>
                  </a:lnTo>
                  <a:lnTo>
                    <a:pt x="250" y="298"/>
                  </a:lnTo>
                  <a:lnTo>
                    <a:pt x="238" y="282"/>
                  </a:lnTo>
                  <a:lnTo>
                    <a:pt x="225" y="267"/>
                  </a:lnTo>
                  <a:lnTo>
                    <a:pt x="219" y="261"/>
                  </a:lnTo>
                  <a:lnTo>
                    <a:pt x="214" y="255"/>
                  </a:lnTo>
                  <a:lnTo>
                    <a:pt x="209" y="249"/>
                  </a:lnTo>
                  <a:lnTo>
                    <a:pt x="204" y="244"/>
                  </a:lnTo>
                  <a:lnTo>
                    <a:pt x="200" y="238"/>
                  </a:lnTo>
                  <a:lnTo>
                    <a:pt x="196" y="232"/>
                  </a:lnTo>
                  <a:lnTo>
                    <a:pt x="192" y="225"/>
                  </a:lnTo>
                  <a:lnTo>
                    <a:pt x="189" y="218"/>
                  </a:lnTo>
                  <a:lnTo>
                    <a:pt x="187" y="210"/>
                  </a:lnTo>
                  <a:lnTo>
                    <a:pt x="185" y="202"/>
                  </a:lnTo>
                  <a:lnTo>
                    <a:pt x="183" y="192"/>
                  </a:lnTo>
                  <a:lnTo>
                    <a:pt x="182" y="182"/>
                  </a:lnTo>
                  <a:lnTo>
                    <a:pt x="181" y="170"/>
                  </a:lnTo>
                  <a:lnTo>
                    <a:pt x="181" y="170"/>
                  </a:lnTo>
                  <a:close/>
                  <a:moveTo>
                    <a:pt x="334" y="585"/>
                  </a:moveTo>
                  <a:lnTo>
                    <a:pt x="334" y="585"/>
                  </a:lnTo>
                  <a:lnTo>
                    <a:pt x="318" y="584"/>
                  </a:lnTo>
                  <a:lnTo>
                    <a:pt x="302" y="583"/>
                  </a:lnTo>
                  <a:lnTo>
                    <a:pt x="286" y="584"/>
                  </a:lnTo>
                  <a:lnTo>
                    <a:pt x="282" y="584"/>
                  </a:lnTo>
                  <a:lnTo>
                    <a:pt x="284" y="619"/>
                  </a:lnTo>
                  <a:lnTo>
                    <a:pt x="286" y="619"/>
                  </a:lnTo>
                  <a:lnTo>
                    <a:pt x="301" y="619"/>
                  </a:lnTo>
                  <a:lnTo>
                    <a:pt x="316" y="619"/>
                  </a:lnTo>
                  <a:lnTo>
                    <a:pt x="331" y="620"/>
                  </a:lnTo>
                  <a:lnTo>
                    <a:pt x="346" y="622"/>
                  </a:lnTo>
                  <a:lnTo>
                    <a:pt x="349" y="622"/>
                  </a:lnTo>
                  <a:lnTo>
                    <a:pt x="349" y="622"/>
                  </a:lnTo>
                  <a:lnTo>
                    <a:pt x="354" y="587"/>
                  </a:lnTo>
                  <a:lnTo>
                    <a:pt x="353" y="587"/>
                  </a:lnTo>
                  <a:lnTo>
                    <a:pt x="350" y="587"/>
                  </a:lnTo>
                  <a:lnTo>
                    <a:pt x="334" y="585"/>
                  </a:lnTo>
                  <a:lnTo>
                    <a:pt x="334" y="585"/>
                  </a:lnTo>
                  <a:close/>
                  <a:moveTo>
                    <a:pt x="382" y="628"/>
                  </a:moveTo>
                  <a:lnTo>
                    <a:pt x="382" y="628"/>
                  </a:lnTo>
                  <a:lnTo>
                    <a:pt x="389" y="593"/>
                  </a:lnTo>
                  <a:lnTo>
                    <a:pt x="389" y="593"/>
                  </a:lnTo>
                  <a:lnTo>
                    <a:pt x="392" y="594"/>
                  </a:lnTo>
                  <a:lnTo>
                    <a:pt x="414" y="599"/>
                  </a:lnTo>
                  <a:lnTo>
                    <a:pt x="435" y="604"/>
                  </a:lnTo>
                  <a:lnTo>
                    <a:pt x="456" y="611"/>
                  </a:lnTo>
                  <a:lnTo>
                    <a:pt x="457" y="611"/>
                  </a:lnTo>
                  <a:lnTo>
                    <a:pt x="457" y="612"/>
                  </a:lnTo>
                  <a:lnTo>
                    <a:pt x="446" y="645"/>
                  </a:lnTo>
                  <a:lnTo>
                    <a:pt x="445" y="645"/>
                  </a:lnTo>
                  <a:lnTo>
                    <a:pt x="444" y="644"/>
                  </a:lnTo>
                  <a:lnTo>
                    <a:pt x="443" y="644"/>
                  </a:lnTo>
                  <a:lnTo>
                    <a:pt x="442" y="644"/>
                  </a:lnTo>
                  <a:lnTo>
                    <a:pt x="441" y="643"/>
                  </a:lnTo>
                  <a:lnTo>
                    <a:pt x="423" y="638"/>
                  </a:lnTo>
                  <a:lnTo>
                    <a:pt x="405" y="633"/>
                  </a:lnTo>
                  <a:lnTo>
                    <a:pt x="385" y="629"/>
                  </a:lnTo>
                  <a:lnTo>
                    <a:pt x="383" y="628"/>
                  </a:lnTo>
                  <a:lnTo>
                    <a:pt x="382" y="628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304430" y="2615461"/>
            <a:ext cx="1809498" cy="1072516"/>
            <a:chOff x="5817126" y="1777539"/>
            <a:chExt cx="1809498" cy="1072516"/>
          </a:xfrm>
        </p:grpSpPr>
        <p:sp>
          <p:nvSpPr>
            <p:cNvPr id="45" name="Rectangle 7"/>
            <p:cNvSpPr/>
            <p:nvPr/>
          </p:nvSpPr>
          <p:spPr>
            <a:xfrm>
              <a:off x="5817126" y="2203724"/>
              <a:ext cx="1809498" cy="6463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dirty="0">
                  <a:solidFill>
                    <a:prstClr val="black"/>
                  </a:solidFill>
                </a:rPr>
                <a:t>C</a:t>
              </a:r>
              <a:r>
                <a:rPr lang="en-US" sz="1400" dirty="0" smtClean="0">
                  <a:solidFill>
                    <a:prstClr val="black"/>
                  </a:solidFill>
                </a:rPr>
                <a:t>onnect Veterans with  a care team in-person or virtually</a:t>
              </a:r>
              <a:endParaRPr lang="en-US" sz="1400" dirty="0">
                <a:solidFill>
                  <a:prstClr val="black"/>
                </a:solidFill>
              </a:endParaRPr>
            </a:p>
          </p:txBody>
        </p:sp>
        <p:sp>
          <p:nvSpPr>
            <p:cNvPr id="52" name="Freeform 14"/>
            <p:cNvSpPr>
              <a:spLocks noChangeAspect="1" noEditPoints="1"/>
            </p:cNvSpPr>
            <p:nvPr/>
          </p:nvSpPr>
          <p:spPr bwMode="auto">
            <a:xfrm>
              <a:off x="6618893" y="1777539"/>
              <a:ext cx="342080" cy="352632"/>
            </a:xfrm>
            <a:custGeom>
              <a:avLst/>
              <a:gdLst>
                <a:gd name="T0" fmla="*/ 496 w 626"/>
                <a:gd name="T1" fmla="*/ 549 h 658"/>
                <a:gd name="T2" fmla="*/ 554 w 626"/>
                <a:gd name="T3" fmla="*/ 576 h 658"/>
                <a:gd name="T4" fmla="*/ 445 w 626"/>
                <a:gd name="T5" fmla="*/ 549 h 658"/>
                <a:gd name="T6" fmla="*/ 482 w 626"/>
                <a:gd name="T7" fmla="*/ 576 h 658"/>
                <a:gd name="T8" fmla="*/ 460 w 626"/>
                <a:gd name="T9" fmla="*/ 499 h 658"/>
                <a:gd name="T10" fmla="*/ 432 w 626"/>
                <a:gd name="T11" fmla="*/ 527 h 658"/>
                <a:gd name="T12" fmla="*/ 152 w 626"/>
                <a:gd name="T13" fmla="*/ 549 h 658"/>
                <a:gd name="T14" fmla="*/ 431 w 626"/>
                <a:gd name="T15" fmla="*/ 576 h 658"/>
                <a:gd name="T16" fmla="*/ 119 w 626"/>
                <a:gd name="T17" fmla="*/ 505 h 658"/>
                <a:gd name="T18" fmla="*/ 146 w 626"/>
                <a:gd name="T19" fmla="*/ 533 h 658"/>
                <a:gd name="T20" fmla="*/ 100 w 626"/>
                <a:gd name="T21" fmla="*/ 571 h 658"/>
                <a:gd name="T22" fmla="*/ 140 w 626"/>
                <a:gd name="T23" fmla="*/ 571 h 658"/>
                <a:gd name="T24" fmla="*/ 62 w 626"/>
                <a:gd name="T25" fmla="*/ 571 h 658"/>
                <a:gd name="T26" fmla="*/ 89 w 626"/>
                <a:gd name="T27" fmla="*/ 571 h 658"/>
                <a:gd name="T28" fmla="*/ 109 w 626"/>
                <a:gd name="T29" fmla="*/ 505 h 658"/>
                <a:gd name="T30" fmla="*/ 69 w 626"/>
                <a:gd name="T31" fmla="*/ 505 h 658"/>
                <a:gd name="T32" fmla="*/ 108 w 626"/>
                <a:gd name="T33" fmla="*/ 461 h 658"/>
                <a:gd name="T34" fmla="*/ 74 w 626"/>
                <a:gd name="T35" fmla="*/ 461 h 658"/>
                <a:gd name="T36" fmla="*/ 120 w 626"/>
                <a:gd name="T37" fmla="*/ 489 h 658"/>
                <a:gd name="T38" fmla="*/ 152 w 626"/>
                <a:gd name="T39" fmla="*/ 461 h 658"/>
                <a:gd name="T40" fmla="*/ 190 w 626"/>
                <a:gd name="T41" fmla="*/ 456 h 658"/>
                <a:gd name="T42" fmla="*/ 160 w 626"/>
                <a:gd name="T43" fmla="*/ 484 h 658"/>
                <a:gd name="T44" fmla="*/ 198 w 626"/>
                <a:gd name="T45" fmla="*/ 505 h 658"/>
                <a:gd name="T46" fmla="*/ 164 w 626"/>
                <a:gd name="T47" fmla="*/ 505 h 658"/>
                <a:gd name="T48" fmla="*/ 234 w 626"/>
                <a:gd name="T49" fmla="*/ 456 h 658"/>
                <a:gd name="T50" fmla="*/ 204 w 626"/>
                <a:gd name="T51" fmla="*/ 484 h 658"/>
                <a:gd name="T52" fmla="*/ 243 w 626"/>
                <a:gd name="T53" fmla="*/ 505 h 658"/>
                <a:gd name="T54" fmla="*/ 208 w 626"/>
                <a:gd name="T55" fmla="*/ 505 h 658"/>
                <a:gd name="T56" fmla="*/ 277 w 626"/>
                <a:gd name="T57" fmla="*/ 456 h 658"/>
                <a:gd name="T58" fmla="*/ 248 w 626"/>
                <a:gd name="T59" fmla="*/ 484 h 658"/>
                <a:gd name="T60" fmla="*/ 288 w 626"/>
                <a:gd name="T61" fmla="*/ 505 h 658"/>
                <a:gd name="T62" fmla="*/ 253 w 626"/>
                <a:gd name="T63" fmla="*/ 505 h 658"/>
                <a:gd name="T64" fmla="*/ 297 w 626"/>
                <a:gd name="T65" fmla="*/ 456 h 658"/>
                <a:gd name="T66" fmla="*/ 297 w 626"/>
                <a:gd name="T67" fmla="*/ 489 h 658"/>
                <a:gd name="T68" fmla="*/ 332 w 626"/>
                <a:gd name="T69" fmla="*/ 505 h 658"/>
                <a:gd name="T70" fmla="*/ 297 w 626"/>
                <a:gd name="T71" fmla="*/ 505 h 658"/>
                <a:gd name="T72" fmla="*/ 341 w 626"/>
                <a:gd name="T73" fmla="*/ 456 h 658"/>
                <a:gd name="T74" fmla="*/ 341 w 626"/>
                <a:gd name="T75" fmla="*/ 489 h 658"/>
                <a:gd name="T76" fmla="*/ 377 w 626"/>
                <a:gd name="T77" fmla="*/ 527 h 658"/>
                <a:gd name="T78" fmla="*/ 347 w 626"/>
                <a:gd name="T79" fmla="*/ 499 h 658"/>
                <a:gd name="T80" fmla="*/ 384 w 626"/>
                <a:gd name="T81" fmla="*/ 456 h 658"/>
                <a:gd name="T82" fmla="*/ 386 w 626"/>
                <a:gd name="T83" fmla="*/ 489 h 658"/>
                <a:gd name="T84" fmla="*/ 422 w 626"/>
                <a:gd name="T85" fmla="*/ 527 h 658"/>
                <a:gd name="T86" fmla="*/ 392 w 626"/>
                <a:gd name="T87" fmla="*/ 499 h 658"/>
                <a:gd name="T88" fmla="*/ 424 w 626"/>
                <a:gd name="T89" fmla="*/ 484 h 658"/>
                <a:gd name="T90" fmla="*/ 459 w 626"/>
                <a:gd name="T91" fmla="*/ 484 h 658"/>
                <a:gd name="T92" fmla="*/ 535 w 626"/>
                <a:gd name="T93" fmla="*/ 43 h 658"/>
                <a:gd name="T94" fmla="*/ 84 w 626"/>
                <a:gd name="T95" fmla="*/ 43 h 658"/>
                <a:gd name="T96" fmla="*/ 471 w 626"/>
                <a:gd name="T97" fmla="*/ 456 h 658"/>
                <a:gd name="T98" fmla="*/ 474 w 626"/>
                <a:gd name="T99" fmla="*/ 489 h 658"/>
                <a:gd name="T100" fmla="*/ 513 w 626"/>
                <a:gd name="T101" fmla="*/ 527 h 658"/>
                <a:gd name="T102" fmla="*/ 481 w 626"/>
                <a:gd name="T103" fmla="*/ 499 h 658"/>
                <a:gd name="T104" fmla="*/ 520 w 626"/>
                <a:gd name="T105" fmla="*/ 489 h 658"/>
                <a:gd name="T106" fmla="*/ 546 w 626"/>
                <a:gd name="T107" fmla="*/ 461 h 658"/>
                <a:gd name="T108" fmla="*/ 528 w 626"/>
                <a:gd name="T109" fmla="*/ 533 h 658"/>
                <a:gd name="T110" fmla="*/ 551 w 626"/>
                <a:gd name="T111" fmla="*/ 505 h 658"/>
                <a:gd name="T112" fmla="*/ 584 w 626"/>
                <a:gd name="T113" fmla="*/ 33 h 658"/>
                <a:gd name="T114" fmla="*/ 37 w 626"/>
                <a:gd name="T115" fmla="*/ 402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26" h="658">
                  <a:moveTo>
                    <a:pt x="554" y="576"/>
                  </a:moveTo>
                  <a:lnTo>
                    <a:pt x="554" y="576"/>
                  </a:lnTo>
                  <a:lnTo>
                    <a:pt x="504" y="576"/>
                  </a:lnTo>
                  <a:cubicBezTo>
                    <a:pt x="501" y="576"/>
                    <a:pt x="498" y="574"/>
                    <a:pt x="498" y="571"/>
                  </a:cubicBezTo>
                  <a:lnTo>
                    <a:pt x="496" y="549"/>
                  </a:lnTo>
                  <a:cubicBezTo>
                    <a:pt x="496" y="545"/>
                    <a:pt x="498" y="543"/>
                    <a:pt x="501" y="543"/>
                  </a:cubicBezTo>
                  <a:lnTo>
                    <a:pt x="550" y="543"/>
                  </a:lnTo>
                  <a:cubicBezTo>
                    <a:pt x="553" y="543"/>
                    <a:pt x="556" y="545"/>
                    <a:pt x="556" y="549"/>
                  </a:cubicBezTo>
                  <a:lnTo>
                    <a:pt x="559" y="571"/>
                  </a:lnTo>
                  <a:cubicBezTo>
                    <a:pt x="559" y="574"/>
                    <a:pt x="557" y="576"/>
                    <a:pt x="554" y="576"/>
                  </a:cubicBezTo>
                  <a:close/>
                  <a:moveTo>
                    <a:pt x="482" y="576"/>
                  </a:moveTo>
                  <a:lnTo>
                    <a:pt x="482" y="576"/>
                  </a:lnTo>
                  <a:lnTo>
                    <a:pt x="453" y="576"/>
                  </a:lnTo>
                  <a:cubicBezTo>
                    <a:pt x="450" y="576"/>
                    <a:pt x="447" y="574"/>
                    <a:pt x="447" y="571"/>
                  </a:cubicBezTo>
                  <a:lnTo>
                    <a:pt x="445" y="549"/>
                  </a:lnTo>
                  <a:cubicBezTo>
                    <a:pt x="445" y="545"/>
                    <a:pt x="447" y="543"/>
                    <a:pt x="450" y="543"/>
                  </a:cubicBezTo>
                  <a:lnTo>
                    <a:pt x="480" y="543"/>
                  </a:lnTo>
                  <a:cubicBezTo>
                    <a:pt x="483" y="543"/>
                    <a:pt x="485" y="545"/>
                    <a:pt x="486" y="549"/>
                  </a:cubicBezTo>
                  <a:lnTo>
                    <a:pt x="488" y="571"/>
                  </a:lnTo>
                  <a:cubicBezTo>
                    <a:pt x="488" y="574"/>
                    <a:pt x="486" y="576"/>
                    <a:pt x="482" y="576"/>
                  </a:cubicBezTo>
                  <a:close/>
                  <a:moveTo>
                    <a:pt x="432" y="527"/>
                  </a:moveTo>
                  <a:lnTo>
                    <a:pt x="432" y="527"/>
                  </a:lnTo>
                  <a:lnTo>
                    <a:pt x="431" y="505"/>
                  </a:lnTo>
                  <a:cubicBezTo>
                    <a:pt x="431" y="502"/>
                    <a:pt x="433" y="499"/>
                    <a:pt x="436" y="499"/>
                  </a:cubicBezTo>
                  <a:lnTo>
                    <a:pt x="460" y="499"/>
                  </a:lnTo>
                  <a:cubicBezTo>
                    <a:pt x="463" y="499"/>
                    <a:pt x="466" y="502"/>
                    <a:pt x="466" y="505"/>
                  </a:cubicBezTo>
                  <a:lnTo>
                    <a:pt x="468" y="527"/>
                  </a:lnTo>
                  <a:cubicBezTo>
                    <a:pt x="468" y="530"/>
                    <a:pt x="466" y="533"/>
                    <a:pt x="463" y="533"/>
                  </a:cubicBezTo>
                  <a:lnTo>
                    <a:pt x="438" y="533"/>
                  </a:lnTo>
                  <a:cubicBezTo>
                    <a:pt x="435" y="533"/>
                    <a:pt x="433" y="530"/>
                    <a:pt x="432" y="527"/>
                  </a:cubicBezTo>
                  <a:close/>
                  <a:moveTo>
                    <a:pt x="431" y="576"/>
                  </a:moveTo>
                  <a:lnTo>
                    <a:pt x="431" y="576"/>
                  </a:lnTo>
                  <a:lnTo>
                    <a:pt x="156" y="576"/>
                  </a:lnTo>
                  <a:cubicBezTo>
                    <a:pt x="153" y="576"/>
                    <a:pt x="150" y="574"/>
                    <a:pt x="151" y="571"/>
                  </a:cubicBezTo>
                  <a:lnTo>
                    <a:pt x="152" y="549"/>
                  </a:lnTo>
                  <a:cubicBezTo>
                    <a:pt x="153" y="545"/>
                    <a:pt x="155" y="543"/>
                    <a:pt x="158" y="543"/>
                  </a:cubicBezTo>
                  <a:lnTo>
                    <a:pt x="429" y="543"/>
                  </a:lnTo>
                  <a:cubicBezTo>
                    <a:pt x="432" y="543"/>
                    <a:pt x="435" y="545"/>
                    <a:pt x="435" y="549"/>
                  </a:cubicBezTo>
                  <a:lnTo>
                    <a:pt x="437" y="571"/>
                  </a:lnTo>
                  <a:cubicBezTo>
                    <a:pt x="437" y="574"/>
                    <a:pt x="434" y="576"/>
                    <a:pt x="431" y="576"/>
                  </a:cubicBezTo>
                  <a:close/>
                  <a:moveTo>
                    <a:pt x="146" y="533"/>
                  </a:moveTo>
                  <a:lnTo>
                    <a:pt x="146" y="533"/>
                  </a:lnTo>
                  <a:lnTo>
                    <a:pt x="122" y="533"/>
                  </a:lnTo>
                  <a:cubicBezTo>
                    <a:pt x="119" y="533"/>
                    <a:pt x="117" y="530"/>
                    <a:pt x="117" y="527"/>
                  </a:cubicBezTo>
                  <a:lnTo>
                    <a:pt x="119" y="505"/>
                  </a:lnTo>
                  <a:cubicBezTo>
                    <a:pt x="119" y="502"/>
                    <a:pt x="122" y="499"/>
                    <a:pt x="125" y="499"/>
                  </a:cubicBezTo>
                  <a:lnTo>
                    <a:pt x="149" y="499"/>
                  </a:lnTo>
                  <a:cubicBezTo>
                    <a:pt x="152" y="499"/>
                    <a:pt x="154" y="502"/>
                    <a:pt x="154" y="505"/>
                  </a:cubicBezTo>
                  <a:lnTo>
                    <a:pt x="152" y="527"/>
                  </a:lnTo>
                  <a:cubicBezTo>
                    <a:pt x="152" y="530"/>
                    <a:pt x="149" y="533"/>
                    <a:pt x="146" y="533"/>
                  </a:cubicBezTo>
                  <a:close/>
                  <a:moveTo>
                    <a:pt x="140" y="571"/>
                  </a:moveTo>
                  <a:lnTo>
                    <a:pt x="140" y="571"/>
                  </a:lnTo>
                  <a:cubicBezTo>
                    <a:pt x="140" y="574"/>
                    <a:pt x="137" y="576"/>
                    <a:pt x="134" y="576"/>
                  </a:cubicBezTo>
                  <a:lnTo>
                    <a:pt x="105" y="576"/>
                  </a:lnTo>
                  <a:cubicBezTo>
                    <a:pt x="102" y="576"/>
                    <a:pt x="99" y="574"/>
                    <a:pt x="100" y="571"/>
                  </a:cubicBezTo>
                  <a:lnTo>
                    <a:pt x="102" y="549"/>
                  </a:lnTo>
                  <a:cubicBezTo>
                    <a:pt x="102" y="545"/>
                    <a:pt x="105" y="543"/>
                    <a:pt x="108" y="543"/>
                  </a:cubicBezTo>
                  <a:lnTo>
                    <a:pt x="137" y="543"/>
                  </a:lnTo>
                  <a:cubicBezTo>
                    <a:pt x="140" y="543"/>
                    <a:pt x="142" y="545"/>
                    <a:pt x="142" y="549"/>
                  </a:cubicBezTo>
                  <a:lnTo>
                    <a:pt x="140" y="571"/>
                  </a:lnTo>
                  <a:close/>
                  <a:moveTo>
                    <a:pt x="89" y="571"/>
                  </a:moveTo>
                  <a:lnTo>
                    <a:pt x="89" y="571"/>
                  </a:lnTo>
                  <a:cubicBezTo>
                    <a:pt x="89" y="574"/>
                    <a:pt x="86" y="576"/>
                    <a:pt x="83" y="576"/>
                  </a:cubicBezTo>
                  <a:lnTo>
                    <a:pt x="66" y="576"/>
                  </a:lnTo>
                  <a:cubicBezTo>
                    <a:pt x="63" y="576"/>
                    <a:pt x="61" y="574"/>
                    <a:pt x="62" y="571"/>
                  </a:cubicBezTo>
                  <a:lnTo>
                    <a:pt x="64" y="549"/>
                  </a:lnTo>
                  <a:cubicBezTo>
                    <a:pt x="65" y="545"/>
                    <a:pt x="67" y="543"/>
                    <a:pt x="70" y="543"/>
                  </a:cubicBezTo>
                  <a:lnTo>
                    <a:pt x="87" y="543"/>
                  </a:lnTo>
                  <a:cubicBezTo>
                    <a:pt x="90" y="543"/>
                    <a:pt x="92" y="545"/>
                    <a:pt x="92" y="549"/>
                  </a:cubicBezTo>
                  <a:lnTo>
                    <a:pt x="89" y="571"/>
                  </a:lnTo>
                  <a:close/>
                  <a:moveTo>
                    <a:pt x="69" y="505"/>
                  </a:moveTo>
                  <a:lnTo>
                    <a:pt x="69" y="505"/>
                  </a:lnTo>
                  <a:cubicBezTo>
                    <a:pt x="70" y="502"/>
                    <a:pt x="72" y="499"/>
                    <a:pt x="75" y="499"/>
                  </a:cubicBezTo>
                  <a:lnTo>
                    <a:pt x="105" y="499"/>
                  </a:lnTo>
                  <a:cubicBezTo>
                    <a:pt x="107" y="499"/>
                    <a:pt x="110" y="502"/>
                    <a:pt x="109" y="505"/>
                  </a:cubicBezTo>
                  <a:lnTo>
                    <a:pt x="107" y="527"/>
                  </a:lnTo>
                  <a:cubicBezTo>
                    <a:pt x="107" y="530"/>
                    <a:pt x="104" y="533"/>
                    <a:pt x="101" y="533"/>
                  </a:cubicBezTo>
                  <a:lnTo>
                    <a:pt x="71" y="533"/>
                  </a:lnTo>
                  <a:cubicBezTo>
                    <a:pt x="69" y="533"/>
                    <a:pt x="66" y="530"/>
                    <a:pt x="67" y="527"/>
                  </a:cubicBezTo>
                  <a:lnTo>
                    <a:pt x="69" y="505"/>
                  </a:lnTo>
                  <a:close/>
                  <a:moveTo>
                    <a:pt x="74" y="461"/>
                  </a:moveTo>
                  <a:lnTo>
                    <a:pt x="74" y="461"/>
                  </a:lnTo>
                  <a:cubicBezTo>
                    <a:pt x="75" y="458"/>
                    <a:pt x="77" y="456"/>
                    <a:pt x="80" y="456"/>
                  </a:cubicBezTo>
                  <a:lnTo>
                    <a:pt x="103" y="456"/>
                  </a:lnTo>
                  <a:cubicBezTo>
                    <a:pt x="106" y="456"/>
                    <a:pt x="108" y="458"/>
                    <a:pt x="108" y="461"/>
                  </a:cubicBezTo>
                  <a:lnTo>
                    <a:pt x="106" y="484"/>
                  </a:lnTo>
                  <a:cubicBezTo>
                    <a:pt x="105" y="487"/>
                    <a:pt x="103" y="489"/>
                    <a:pt x="100" y="489"/>
                  </a:cubicBezTo>
                  <a:lnTo>
                    <a:pt x="77" y="489"/>
                  </a:lnTo>
                  <a:cubicBezTo>
                    <a:pt x="74" y="489"/>
                    <a:pt x="72" y="487"/>
                    <a:pt x="72" y="484"/>
                  </a:cubicBezTo>
                  <a:lnTo>
                    <a:pt x="74" y="461"/>
                  </a:lnTo>
                  <a:close/>
                  <a:moveTo>
                    <a:pt x="152" y="461"/>
                  </a:moveTo>
                  <a:lnTo>
                    <a:pt x="152" y="461"/>
                  </a:lnTo>
                  <a:lnTo>
                    <a:pt x="150" y="484"/>
                  </a:lnTo>
                  <a:cubicBezTo>
                    <a:pt x="150" y="487"/>
                    <a:pt x="147" y="489"/>
                    <a:pt x="144" y="489"/>
                  </a:cubicBezTo>
                  <a:lnTo>
                    <a:pt x="120" y="489"/>
                  </a:lnTo>
                  <a:cubicBezTo>
                    <a:pt x="117" y="489"/>
                    <a:pt x="115" y="487"/>
                    <a:pt x="115" y="484"/>
                  </a:cubicBezTo>
                  <a:lnTo>
                    <a:pt x="118" y="461"/>
                  </a:lnTo>
                  <a:cubicBezTo>
                    <a:pt x="118" y="458"/>
                    <a:pt x="121" y="456"/>
                    <a:pt x="123" y="456"/>
                  </a:cubicBezTo>
                  <a:lnTo>
                    <a:pt x="147" y="456"/>
                  </a:lnTo>
                  <a:cubicBezTo>
                    <a:pt x="150" y="456"/>
                    <a:pt x="152" y="458"/>
                    <a:pt x="152" y="461"/>
                  </a:cubicBezTo>
                  <a:close/>
                  <a:moveTo>
                    <a:pt x="160" y="484"/>
                  </a:moveTo>
                  <a:lnTo>
                    <a:pt x="160" y="484"/>
                  </a:lnTo>
                  <a:lnTo>
                    <a:pt x="161" y="461"/>
                  </a:lnTo>
                  <a:cubicBezTo>
                    <a:pt x="161" y="458"/>
                    <a:pt x="164" y="456"/>
                    <a:pt x="167" y="456"/>
                  </a:cubicBezTo>
                  <a:lnTo>
                    <a:pt x="190" y="456"/>
                  </a:lnTo>
                  <a:cubicBezTo>
                    <a:pt x="193" y="456"/>
                    <a:pt x="195" y="458"/>
                    <a:pt x="195" y="461"/>
                  </a:cubicBezTo>
                  <a:lnTo>
                    <a:pt x="194" y="484"/>
                  </a:lnTo>
                  <a:cubicBezTo>
                    <a:pt x="194" y="487"/>
                    <a:pt x="191" y="489"/>
                    <a:pt x="188" y="489"/>
                  </a:cubicBezTo>
                  <a:lnTo>
                    <a:pt x="165" y="489"/>
                  </a:lnTo>
                  <a:cubicBezTo>
                    <a:pt x="162" y="489"/>
                    <a:pt x="159" y="487"/>
                    <a:pt x="160" y="484"/>
                  </a:cubicBezTo>
                  <a:close/>
                  <a:moveTo>
                    <a:pt x="164" y="505"/>
                  </a:moveTo>
                  <a:lnTo>
                    <a:pt x="164" y="505"/>
                  </a:lnTo>
                  <a:cubicBezTo>
                    <a:pt x="164" y="502"/>
                    <a:pt x="167" y="499"/>
                    <a:pt x="170" y="499"/>
                  </a:cubicBezTo>
                  <a:lnTo>
                    <a:pt x="193" y="499"/>
                  </a:lnTo>
                  <a:cubicBezTo>
                    <a:pt x="196" y="499"/>
                    <a:pt x="199" y="502"/>
                    <a:pt x="198" y="505"/>
                  </a:cubicBezTo>
                  <a:lnTo>
                    <a:pt x="197" y="527"/>
                  </a:lnTo>
                  <a:cubicBezTo>
                    <a:pt x="197" y="530"/>
                    <a:pt x="194" y="533"/>
                    <a:pt x="191" y="533"/>
                  </a:cubicBezTo>
                  <a:lnTo>
                    <a:pt x="167" y="533"/>
                  </a:lnTo>
                  <a:cubicBezTo>
                    <a:pt x="164" y="533"/>
                    <a:pt x="162" y="530"/>
                    <a:pt x="162" y="527"/>
                  </a:cubicBezTo>
                  <a:lnTo>
                    <a:pt x="164" y="505"/>
                  </a:lnTo>
                  <a:close/>
                  <a:moveTo>
                    <a:pt x="204" y="484"/>
                  </a:moveTo>
                  <a:lnTo>
                    <a:pt x="204" y="484"/>
                  </a:lnTo>
                  <a:lnTo>
                    <a:pt x="205" y="461"/>
                  </a:lnTo>
                  <a:cubicBezTo>
                    <a:pt x="205" y="458"/>
                    <a:pt x="208" y="456"/>
                    <a:pt x="210" y="456"/>
                  </a:cubicBezTo>
                  <a:lnTo>
                    <a:pt x="234" y="456"/>
                  </a:lnTo>
                  <a:cubicBezTo>
                    <a:pt x="237" y="456"/>
                    <a:pt x="239" y="458"/>
                    <a:pt x="239" y="461"/>
                  </a:cubicBezTo>
                  <a:lnTo>
                    <a:pt x="238" y="484"/>
                  </a:lnTo>
                  <a:cubicBezTo>
                    <a:pt x="238" y="487"/>
                    <a:pt x="235" y="489"/>
                    <a:pt x="232" y="489"/>
                  </a:cubicBezTo>
                  <a:lnTo>
                    <a:pt x="209" y="489"/>
                  </a:lnTo>
                  <a:cubicBezTo>
                    <a:pt x="206" y="489"/>
                    <a:pt x="204" y="487"/>
                    <a:pt x="204" y="484"/>
                  </a:cubicBezTo>
                  <a:close/>
                  <a:moveTo>
                    <a:pt x="208" y="505"/>
                  </a:moveTo>
                  <a:lnTo>
                    <a:pt x="208" y="505"/>
                  </a:lnTo>
                  <a:cubicBezTo>
                    <a:pt x="208" y="502"/>
                    <a:pt x="211" y="499"/>
                    <a:pt x="214" y="499"/>
                  </a:cubicBezTo>
                  <a:lnTo>
                    <a:pt x="238" y="499"/>
                  </a:lnTo>
                  <a:cubicBezTo>
                    <a:pt x="241" y="499"/>
                    <a:pt x="243" y="502"/>
                    <a:pt x="243" y="505"/>
                  </a:cubicBezTo>
                  <a:lnTo>
                    <a:pt x="242" y="527"/>
                  </a:lnTo>
                  <a:cubicBezTo>
                    <a:pt x="242" y="530"/>
                    <a:pt x="240" y="533"/>
                    <a:pt x="237" y="533"/>
                  </a:cubicBezTo>
                  <a:lnTo>
                    <a:pt x="212" y="533"/>
                  </a:lnTo>
                  <a:cubicBezTo>
                    <a:pt x="209" y="533"/>
                    <a:pt x="207" y="530"/>
                    <a:pt x="207" y="527"/>
                  </a:cubicBezTo>
                  <a:lnTo>
                    <a:pt x="208" y="505"/>
                  </a:lnTo>
                  <a:close/>
                  <a:moveTo>
                    <a:pt x="248" y="484"/>
                  </a:moveTo>
                  <a:lnTo>
                    <a:pt x="248" y="484"/>
                  </a:lnTo>
                  <a:lnTo>
                    <a:pt x="248" y="461"/>
                  </a:lnTo>
                  <a:cubicBezTo>
                    <a:pt x="249" y="458"/>
                    <a:pt x="251" y="456"/>
                    <a:pt x="254" y="456"/>
                  </a:cubicBezTo>
                  <a:lnTo>
                    <a:pt x="277" y="456"/>
                  </a:lnTo>
                  <a:cubicBezTo>
                    <a:pt x="280" y="456"/>
                    <a:pt x="282" y="458"/>
                    <a:pt x="282" y="461"/>
                  </a:cubicBezTo>
                  <a:lnTo>
                    <a:pt x="282" y="484"/>
                  </a:lnTo>
                  <a:cubicBezTo>
                    <a:pt x="282" y="487"/>
                    <a:pt x="280" y="489"/>
                    <a:pt x="277" y="489"/>
                  </a:cubicBezTo>
                  <a:lnTo>
                    <a:pt x="253" y="489"/>
                  </a:lnTo>
                  <a:cubicBezTo>
                    <a:pt x="250" y="489"/>
                    <a:pt x="248" y="487"/>
                    <a:pt x="248" y="484"/>
                  </a:cubicBezTo>
                  <a:close/>
                  <a:moveTo>
                    <a:pt x="253" y="505"/>
                  </a:moveTo>
                  <a:lnTo>
                    <a:pt x="253" y="505"/>
                  </a:lnTo>
                  <a:cubicBezTo>
                    <a:pt x="253" y="502"/>
                    <a:pt x="255" y="499"/>
                    <a:pt x="258" y="499"/>
                  </a:cubicBezTo>
                  <a:lnTo>
                    <a:pt x="282" y="499"/>
                  </a:lnTo>
                  <a:cubicBezTo>
                    <a:pt x="285" y="499"/>
                    <a:pt x="288" y="502"/>
                    <a:pt x="288" y="505"/>
                  </a:cubicBezTo>
                  <a:lnTo>
                    <a:pt x="287" y="527"/>
                  </a:lnTo>
                  <a:cubicBezTo>
                    <a:pt x="287" y="530"/>
                    <a:pt x="285" y="533"/>
                    <a:pt x="282" y="533"/>
                  </a:cubicBezTo>
                  <a:lnTo>
                    <a:pt x="258" y="533"/>
                  </a:lnTo>
                  <a:cubicBezTo>
                    <a:pt x="255" y="533"/>
                    <a:pt x="252" y="530"/>
                    <a:pt x="252" y="527"/>
                  </a:cubicBezTo>
                  <a:lnTo>
                    <a:pt x="253" y="505"/>
                  </a:lnTo>
                  <a:close/>
                  <a:moveTo>
                    <a:pt x="297" y="489"/>
                  </a:moveTo>
                  <a:lnTo>
                    <a:pt x="297" y="489"/>
                  </a:lnTo>
                  <a:cubicBezTo>
                    <a:pt x="294" y="489"/>
                    <a:pt x="292" y="487"/>
                    <a:pt x="292" y="484"/>
                  </a:cubicBezTo>
                  <a:lnTo>
                    <a:pt x="292" y="461"/>
                  </a:lnTo>
                  <a:cubicBezTo>
                    <a:pt x="292" y="458"/>
                    <a:pt x="294" y="456"/>
                    <a:pt x="297" y="456"/>
                  </a:cubicBezTo>
                  <a:lnTo>
                    <a:pt x="321" y="456"/>
                  </a:lnTo>
                  <a:cubicBezTo>
                    <a:pt x="324" y="456"/>
                    <a:pt x="326" y="458"/>
                    <a:pt x="326" y="461"/>
                  </a:cubicBezTo>
                  <a:lnTo>
                    <a:pt x="326" y="484"/>
                  </a:lnTo>
                  <a:cubicBezTo>
                    <a:pt x="326" y="487"/>
                    <a:pt x="324" y="489"/>
                    <a:pt x="321" y="489"/>
                  </a:cubicBezTo>
                  <a:lnTo>
                    <a:pt x="297" y="489"/>
                  </a:lnTo>
                  <a:close/>
                  <a:moveTo>
                    <a:pt x="297" y="505"/>
                  </a:moveTo>
                  <a:lnTo>
                    <a:pt x="297" y="505"/>
                  </a:lnTo>
                  <a:cubicBezTo>
                    <a:pt x="297" y="502"/>
                    <a:pt x="300" y="499"/>
                    <a:pt x="303" y="499"/>
                  </a:cubicBezTo>
                  <a:lnTo>
                    <a:pt x="327" y="499"/>
                  </a:lnTo>
                  <a:cubicBezTo>
                    <a:pt x="330" y="499"/>
                    <a:pt x="332" y="502"/>
                    <a:pt x="332" y="505"/>
                  </a:cubicBezTo>
                  <a:lnTo>
                    <a:pt x="332" y="527"/>
                  </a:lnTo>
                  <a:cubicBezTo>
                    <a:pt x="332" y="530"/>
                    <a:pt x="330" y="533"/>
                    <a:pt x="327" y="533"/>
                  </a:cubicBezTo>
                  <a:lnTo>
                    <a:pt x="303" y="533"/>
                  </a:lnTo>
                  <a:cubicBezTo>
                    <a:pt x="300" y="533"/>
                    <a:pt x="297" y="530"/>
                    <a:pt x="297" y="527"/>
                  </a:cubicBezTo>
                  <a:lnTo>
                    <a:pt x="297" y="505"/>
                  </a:lnTo>
                  <a:close/>
                  <a:moveTo>
                    <a:pt x="341" y="489"/>
                  </a:moveTo>
                  <a:lnTo>
                    <a:pt x="341" y="489"/>
                  </a:lnTo>
                  <a:cubicBezTo>
                    <a:pt x="338" y="489"/>
                    <a:pt x="336" y="487"/>
                    <a:pt x="336" y="484"/>
                  </a:cubicBezTo>
                  <a:lnTo>
                    <a:pt x="336" y="461"/>
                  </a:lnTo>
                  <a:cubicBezTo>
                    <a:pt x="336" y="458"/>
                    <a:pt x="338" y="456"/>
                    <a:pt x="341" y="456"/>
                  </a:cubicBezTo>
                  <a:lnTo>
                    <a:pt x="364" y="456"/>
                  </a:lnTo>
                  <a:cubicBezTo>
                    <a:pt x="367" y="456"/>
                    <a:pt x="370" y="458"/>
                    <a:pt x="370" y="461"/>
                  </a:cubicBezTo>
                  <a:lnTo>
                    <a:pt x="370" y="484"/>
                  </a:lnTo>
                  <a:cubicBezTo>
                    <a:pt x="370" y="487"/>
                    <a:pt x="368" y="489"/>
                    <a:pt x="365" y="489"/>
                  </a:cubicBezTo>
                  <a:lnTo>
                    <a:pt x="341" y="489"/>
                  </a:lnTo>
                  <a:close/>
                  <a:moveTo>
                    <a:pt x="347" y="499"/>
                  </a:moveTo>
                  <a:lnTo>
                    <a:pt x="347" y="499"/>
                  </a:lnTo>
                  <a:lnTo>
                    <a:pt x="371" y="499"/>
                  </a:lnTo>
                  <a:cubicBezTo>
                    <a:pt x="374" y="499"/>
                    <a:pt x="377" y="502"/>
                    <a:pt x="377" y="505"/>
                  </a:cubicBezTo>
                  <a:lnTo>
                    <a:pt x="377" y="527"/>
                  </a:lnTo>
                  <a:cubicBezTo>
                    <a:pt x="378" y="530"/>
                    <a:pt x="375" y="533"/>
                    <a:pt x="372" y="533"/>
                  </a:cubicBezTo>
                  <a:lnTo>
                    <a:pt x="348" y="533"/>
                  </a:lnTo>
                  <a:cubicBezTo>
                    <a:pt x="345" y="533"/>
                    <a:pt x="342" y="530"/>
                    <a:pt x="342" y="527"/>
                  </a:cubicBezTo>
                  <a:lnTo>
                    <a:pt x="342" y="505"/>
                  </a:lnTo>
                  <a:cubicBezTo>
                    <a:pt x="342" y="502"/>
                    <a:pt x="344" y="499"/>
                    <a:pt x="347" y="499"/>
                  </a:cubicBezTo>
                  <a:close/>
                  <a:moveTo>
                    <a:pt x="386" y="489"/>
                  </a:moveTo>
                  <a:lnTo>
                    <a:pt x="386" y="489"/>
                  </a:lnTo>
                  <a:cubicBezTo>
                    <a:pt x="383" y="489"/>
                    <a:pt x="380" y="487"/>
                    <a:pt x="380" y="484"/>
                  </a:cubicBezTo>
                  <a:lnTo>
                    <a:pt x="379" y="461"/>
                  </a:lnTo>
                  <a:cubicBezTo>
                    <a:pt x="379" y="458"/>
                    <a:pt x="381" y="456"/>
                    <a:pt x="384" y="456"/>
                  </a:cubicBezTo>
                  <a:lnTo>
                    <a:pt x="408" y="456"/>
                  </a:lnTo>
                  <a:cubicBezTo>
                    <a:pt x="411" y="456"/>
                    <a:pt x="413" y="458"/>
                    <a:pt x="413" y="461"/>
                  </a:cubicBezTo>
                  <a:lnTo>
                    <a:pt x="414" y="484"/>
                  </a:lnTo>
                  <a:cubicBezTo>
                    <a:pt x="415" y="487"/>
                    <a:pt x="412" y="489"/>
                    <a:pt x="409" y="489"/>
                  </a:cubicBezTo>
                  <a:lnTo>
                    <a:pt x="386" y="489"/>
                  </a:lnTo>
                  <a:close/>
                  <a:moveTo>
                    <a:pt x="392" y="499"/>
                  </a:moveTo>
                  <a:lnTo>
                    <a:pt x="392" y="499"/>
                  </a:lnTo>
                  <a:lnTo>
                    <a:pt x="416" y="499"/>
                  </a:lnTo>
                  <a:cubicBezTo>
                    <a:pt x="419" y="499"/>
                    <a:pt x="421" y="502"/>
                    <a:pt x="421" y="505"/>
                  </a:cubicBezTo>
                  <a:lnTo>
                    <a:pt x="422" y="527"/>
                  </a:lnTo>
                  <a:cubicBezTo>
                    <a:pt x="423" y="530"/>
                    <a:pt x="420" y="533"/>
                    <a:pt x="417" y="533"/>
                  </a:cubicBezTo>
                  <a:lnTo>
                    <a:pt x="393" y="533"/>
                  </a:lnTo>
                  <a:cubicBezTo>
                    <a:pt x="390" y="533"/>
                    <a:pt x="388" y="530"/>
                    <a:pt x="387" y="527"/>
                  </a:cubicBezTo>
                  <a:lnTo>
                    <a:pt x="387" y="505"/>
                  </a:lnTo>
                  <a:cubicBezTo>
                    <a:pt x="386" y="502"/>
                    <a:pt x="389" y="499"/>
                    <a:pt x="392" y="499"/>
                  </a:cubicBezTo>
                  <a:close/>
                  <a:moveTo>
                    <a:pt x="459" y="484"/>
                  </a:moveTo>
                  <a:lnTo>
                    <a:pt x="459" y="484"/>
                  </a:lnTo>
                  <a:cubicBezTo>
                    <a:pt x="459" y="487"/>
                    <a:pt x="457" y="489"/>
                    <a:pt x="454" y="489"/>
                  </a:cubicBezTo>
                  <a:lnTo>
                    <a:pt x="430" y="489"/>
                  </a:lnTo>
                  <a:cubicBezTo>
                    <a:pt x="427" y="489"/>
                    <a:pt x="424" y="487"/>
                    <a:pt x="424" y="484"/>
                  </a:cubicBezTo>
                  <a:lnTo>
                    <a:pt x="423" y="461"/>
                  </a:lnTo>
                  <a:cubicBezTo>
                    <a:pt x="423" y="458"/>
                    <a:pt x="425" y="456"/>
                    <a:pt x="428" y="456"/>
                  </a:cubicBezTo>
                  <a:lnTo>
                    <a:pt x="451" y="456"/>
                  </a:lnTo>
                  <a:cubicBezTo>
                    <a:pt x="454" y="456"/>
                    <a:pt x="457" y="458"/>
                    <a:pt x="457" y="461"/>
                  </a:cubicBezTo>
                  <a:lnTo>
                    <a:pt x="459" y="484"/>
                  </a:lnTo>
                  <a:close/>
                  <a:moveTo>
                    <a:pt x="84" y="43"/>
                  </a:moveTo>
                  <a:lnTo>
                    <a:pt x="84" y="43"/>
                  </a:lnTo>
                  <a:cubicBezTo>
                    <a:pt x="84" y="41"/>
                    <a:pt x="86" y="39"/>
                    <a:pt x="88" y="39"/>
                  </a:cubicBezTo>
                  <a:lnTo>
                    <a:pt x="530" y="39"/>
                  </a:lnTo>
                  <a:cubicBezTo>
                    <a:pt x="533" y="39"/>
                    <a:pt x="535" y="41"/>
                    <a:pt x="535" y="43"/>
                  </a:cubicBezTo>
                  <a:lnTo>
                    <a:pt x="535" y="358"/>
                  </a:lnTo>
                  <a:cubicBezTo>
                    <a:pt x="535" y="360"/>
                    <a:pt x="533" y="362"/>
                    <a:pt x="530" y="362"/>
                  </a:cubicBezTo>
                  <a:lnTo>
                    <a:pt x="88" y="362"/>
                  </a:lnTo>
                  <a:cubicBezTo>
                    <a:pt x="86" y="362"/>
                    <a:pt x="84" y="360"/>
                    <a:pt x="84" y="358"/>
                  </a:cubicBezTo>
                  <a:lnTo>
                    <a:pt x="84" y="43"/>
                  </a:lnTo>
                  <a:close/>
                  <a:moveTo>
                    <a:pt x="474" y="489"/>
                  </a:moveTo>
                  <a:lnTo>
                    <a:pt x="474" y="489"/>
                  </a:lnTo>
                  <a:cubicBezTo>
                    <a:pt x="471" y="489"/>
                    <a:pt x="469" y="487"/>
                    <a:pt x="468" y="484"/>
                  </a:cubicBezTo>
                  <a:lnTo>
                    <a:pt x="467" y="461"/>
                  </a:lnTo>
                  <a:cubicBezTo>
                    <a:pt x="466" y="458"/>
                    <a:pt x="468" y="456"/>
                    <a:pt x="471" y="456"/>
                  </a:cubicBezTo>
                  <a:lnTo>
                    <a:pt x="495" y="456"/>
                  </a:lnTo>
                  <a:cubicBezTo>
                    <a:pt x="498" y="456"/>
                    <a:pt x="500" y="458"/>
                    <a:pt x="500" y="461"/>
                  </a:cubicBezTo>
                  <a:lnTo>
                    <a:pt x="503" y="484"/>
                  </a:lnTo>
                  <a:cubicBezTo>
                    <a:pt x="503" y="487"/>
                    <a:pt x="501" y="489"/>
                    <a:pt x="498" y="489"/>
                  </a:cubicBezTo>
                  <a:lnTo>
                    <a:pt x="474" y="489"/>
                  </a:lnTo>
                  <a:close/>
                  <a:moveTo>
                    <a:pt x="481" y="499"/>
                  </a:moveTo>
                  <a:lnTo>
                    <a:pt x="481" y="499"/>
                  </a:lnTo>
                  <a:lnTo>
                    <a:pt x="505" y="499"/>
                  </a:lnTo>
                  <a:cubicBezTo>
                    <a:pt x="507" y="499"/>
                    <a:pt x="510" y="502"/>
                    <a:pt x="510" y="505"/>
                  </a:cubicBezTo>
                  <a:lnTo>
                    <a:pt x="513" y="527"/>
                  </a:lnTo>
                  <a:cubicBezTo>
                    <a:pt x="513" y="530"/>
                    <a:pt x="511" y="533"/>
                    <a:pt x="508" y="533"/>
                  </a:cubicBezTo>
                  <a:lnTo>
                    <a:pt x="483" y="533"/>
                  </a:lnTo>
                  <a:cubicBezTo>
                    <a:pt x="480" y="533"/>
                    <a:pt x="478" y="530"/>
                    <a:pt x="478" y="527"/>
                  </a:cubicBezTo>
                  <a:lnTo>
                    <a:pt x="476" y="505"/>
                  </a:lnTo>
                  <a:cubicBezTo>
                    <a:pt x="475" y="502"/>
                    <a:pt x="478" y="499"/>
                    <a:pt x="481" y="499"/>
                  </a:cubicBezTo>
                  <a:close/>
                  <a:moveTo>
                    <a:pt x="546" y="461"/>
                  </a:moveTo>
                  <a:lnTo>
                    <a:pt x="546" y="461"/>
                  </a:lnTo>
                  <a:lnTo>
                    <a:pt x="548" y="484"/>
                  </a:lnTo>
                  <a:cubicBezTo>
                    <a:pt x="549" y="487"/>
                    <a:pt x="547" y="489"/>
                    <a:pt x="544" y="489"/>
                  </a:cubicBezTo>
                  <a:lnTo>
                    <a:pt x="520" y="489"/>
                  </a:lnTo>
                  <a:cubicBezTo>
                    <a:pt x="517" y="489"/>
                    <a:pt x="514" y="487"/>
                    <a:pt x="514" y="484"/>
                  </a:cubicBezTo>
                  <a:lnTo>
                    <a:pt x="512" y="461"/>
                  </a:lnTo>
                  <a:cubicBezTo>
                    <a:pt x="512" y="458"/>
                    <a:pt x="514" y="456"/>
                    <a:pt x="516" y="456"/>
                  </a:cubicBezTo>
                  <a:lnTo>
                    <a:pt x="540" y="456"/>
                  </a:lnTo>
                  <a:cubicBezTo>
                    <a:pt x="543" y="456"/>
                    <a:pt x="545" y="458"/>
                    <a:pt x="546" y="461"/>
                  </a:cubicBezTo>
                  <a:close/>
                  <a:moveTo>
                    <a:pt x="551" y="505"/>
                  </a:moveTo>
                  <a:lnTo>
                    <a:pt x="551" y="505"/>
                  </a:lnTo>
                  <a:lnTo>
                    <a:pt x="554" y="527"/>
                  </a:lnTo>
                  <a:cubicBezTo>
                    <a:pt x="554" y="530"/>
                    <a:pt x="552" y="533"/>
                    <a:pt x="549" y="533"/>
                  </a:cubicBezTo>
                  <a:lnTo>
                    <a:pt x="528" y="533"/>
                  </a:lnTo>
                  <a:cubicBezTo>
                    <a:pt x="525" y="533"/>
                    <a:pt x="522" y="530"/>
                    <a:pt x="522" y="527"/>
                  </a:cubicBezTo>
                  <a:lnTo>
                    <a:pt x="520" y="505"/>
                  </a:lnTo>
                  <a:cubicBezTo>
                    <a:pt x="520" y="502"/>
                    <a:pt x="522" y="499"/>
                    <a:pt x="525" y="499"/>
                  </a:cubicBezTo>
                  <a:lnTo>
                    <a:pt x="545" y="499"/>
                  </a:lnTo>
                  <a:cubicBezTo>
                    <a:pt x="548" y="499"/>
                    <a:pt x="551" y="502"/>
                    <a:pt x="551" y="505"/>
                  </a:cubicBezTo>
                  <a:close/>
                  <a:moveTo>
                    <a:pt x="623" y="625"/>
                  </a:moveTo>
                  <a:lnTo>
                    <a:pt x="623" y="625"/>
                  </a:lnTo>
                  <a:lnTo>
                    <a:pt x="584" y="402"/>
                  </a:lnTo>
                  <a:lnTo>
                    <a:pt x="584" y="402"/>
                  </a:lnTo>
                  <a:lnTo>
                    <a:pt x="584" y="33"/>
                  </a:lnTo>
                  <a:cubicBezTo>
                    <a:pt x="584" y="14"/>
                    <a:pt x="569" y="0"/>
                    <a:pt x="551" y="0"/>
                  </a:cubicBezTo>
                  <a:lnTo>
                    <a:pt x="70" y="0"/>
                  </a:lnTo>
                  <a:cubicBezTo>
                    <a:pt x="52" y="0"/>
                    <a:pt x="37" y="14"/>
                    <a:pt x="37" y="33"/>
                  </a:cubicBezTo>
                  <a:lnTo>
                    <a:pt x="37" y="402"/>
                  </a:lnTo>
                  <a:lnTo>
                    <a:pt x="37" y="402"/>
                  </a:lnTo>
                  <a:lnTo>
                    <a:pt x="2" y="625"/>
                  </a:lnTo>
                  <a:cubicBezTo>
                    <a:pt x="0" y="643"/>
                    <a:pt x="13" y="658"/>
                    <a:pt x="34" y="658"/>
                  </a:cubicBezTo>
                  <a:lnTo>
                    <a:pt x="592" y="658"/>
                  </a:lnTo>
                  <a:cubicBezTo>
                    <a:pt x="612" y="658"/>
                    <a:pt x="626" y="643"/>
                    <a:pt x="623" y="625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5019556" y="1446031"/>
            <a:ext cx="2042819" cy="1076994"/>
            <a:chOff x="5817126" y="3252387"/>
            <a:chExt cx="2042819" cy="1076994"/>
          </a:xfrm>
        </p:grpSpPr>
        <p:sp>
          <p:nvSpPr>
            <p:cNvPr id="53" name="Rectangle 16"/>
            <p:cNvSpPr/>
            <p:nvPr/>
          </p:nvSpPr>
          <p:spPr>
            <a:xfrm>
              <a:off x="5817126" y="3590717"/>
              <a:ext cx="2042819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600"/>
                </a:spcBef>
              </a:pPr>
              <a:r>
                <a:rPr lang="en-US" sz="1400" dirty="0" smtClean="0">
                  <a:solidFill>
                    <a:prstClr val="black"/>
                  </a:solidFill>
                </a:rPr>
                <a:t>Ensure access to private sector’s best providers</a:t>
              </a:r>
              <a:endParaRPr lang="en-US" sz="1400" dirty="0">
                <a:solidFill>
                  <a:prstClr val="black"/>
                </a:solidFill>
              </a:endParaRPr>
            </a:p>
          </p:txBody>
        </p:sp>
        <p:sp>
          <p:nvSpPr>
            <p:cNvPr id="54" name="Freeform 17"/>
            <p:cNvSpPr>
              <a:spLocks noChangeAspect="1" noEditPoints="1"/>
            </p:cNvSpPr>
            <p:nvPr/>
          </p:nvSpPr>
          <p:spPr bwMode="auto">
            <a:xfrm>
              <a:off x="6618893" y="3252387"/>
              <a:ext cx="329308" cy="295594"/>
            </a:xfrm>
            <a:custGeom>
              <a:avLst/>
              <a:gdLst>
                <a:gd name="T0" fmla="*/ 147 w 200"/>
                <a:gd name="T1" fmla="*/ 162 h 179"/>
                <a:gd name="T2" fmla="*/ 147 w 200"/>
                <a:gd name="T3" fmla="*/ 179 h 179"/>
                <a:gd name="T4" fmla="*/ 100 w 200"/>
                <a:gd name="T5" fmla="*/ 179 h 179"/>
                <a:gd name="T6" fmla="*/ 53 w 200"/>
                <a:gd name="T7" fmla="*/ 179 h 179"/>
                <a:gd name="T8" fmla="*/ 53 w 200"/>
                <a:gd name="T9" fmla="*/ 162 h 179"/>
                <a:gd name="T10" fmla="*/ 61 w 200"/>
                <a:gd name="T11" fmla="*/ 155 h 179"/>
                <a:gd name="T12" fmla="*/ 100 w 200"/>
                <a:gd name="T13" fmla="*/ 155 h 179"/>
                <a:gd name="T14" fmla="*/ 138 w 200"/>
                <a:gd name="T15" fmla="*/ 155 h 179"/>
                <a:gd name="T16" fmla="*/ 147 w 200"/>
                <a:gd name="T17" fmla="*/ 162 h 179"/>
                <a:gd name="T18" fmla="*/ 139 w 200"/>
                <a:gd name="T19" fmla="*/ 100 h 179"/>
                <a:gd name="T20" fmla="*/ 113 w 200"/>
                <a:gd name="T21" fmla="*/ 129 h 179"/>
                <a:gd name="T22" fmla="*/ 116 w 200"/>
                <a:gd name="T23" fmla="*/ 142 h 179"/>
                <a:gd name="T24" fmla="*/ 125 w 200"/>
                <a:gd name="T25" fmla="*/ 153 h 179"/>
                <a:gd name="T26" fmla="*/ 100 w 200"/>
                <a:gd name="T27" fmla="*/ 153 h 179"/>
                <a:gd name="T28" fmla="*/ 75 w 200"/>
                <a:gd name="T29" fmla="*/ 153 h 179"/>
                <a:gd name="T30" fmla="*/ 83 w 200"/>
                <a:gd name="T31" fmla="*/ 142 h 179"/>
                <a:gd name="T32" fmla="*/ 86 w 200"/>
                <a:gd name="T33" fmla="*/ 129 h 179"/>
                <a:gd name="T34" fmla="*/ 61 w 200"/>
                <a:gd name="T35" fmla="*/ 100 h 179"/>
                <a:gd name="T36" fmla="*/ 1 w 200"/>
                <a:gd name="T37" fmla="*/ 42 h 179"/>
                <a:gd name="T38" fmla="*/ 37 w 200"/>
                <a:gd name="T39" fmla="*/ 19 h 179"/>
                <a:gd name="T40" fmla="*/ 36 w 200"/>
                <a:gd name="T41" fmla="*/ 0 h 179"/>
                <a:gd name="T42" fmla="*/ 100 w 200"/>
                <a:gd name="T43" fmla="*/ 0 h 179"/>
                <a:gd name="T44" fmla="*/ 163 w 200"/>
                <a:gd name="T45" fmla="*/ 0 h 179"/>
                <a:gd name="T46" fmla="*/ 163 w 200"/>
                <a:gd name="T47" fmla="*/ 19 h 179"/>
                <a:gd name="T48" fmla="*/ 199 w 200"/>
                <a:gd name="T49" fmla="*/ 42 h 179"/>
                <a:gd name="T50" fmla="*/ 139 w 200"/>
                <a:gd name="T51" fmla="*/ 100 h 179"/>
                <a:gd name="T52" fmla="*/ 84 w 200"/>
                <a:gd name="T53" fmla="*/ 118 h 179"/>
                <a:gd name="T54" fmla="*/ 53 w 200"/>
                <a:gd name="T55" fmla="*/ 16 h 179"/>
                <a:gd name="T56" fmla="*/ 48 w 200"/>
                <a:gd name="T57" fmla="*/ 12 h 179"/>
                <a:gd name="T58" fmla="*/ 84 w 200"/>
                <a:gd name="T59" fmla="*/ 118 h 179"/>
                <a:gd name="T60" fmla="*/ 11 w 200"/>
                <a:gd name="T61" fmla="*/ 42 h 179"/>
                <a:gd name="T62" fmla="*/ 54 w 200"/>
                <a:gd name="T63" fmla="*/ 88 h 179"/>
                <a:gd name="T64" fmla="*/ 37 w 200"/>
                <a:gd name="T65" fmla="*/ 29 h 179"/>
                <a:gd name="T66" fmla="*/ 11 w 200"/>
                <a:gd name="T67" fmla="*/ 42 h 179"/>
                <a:gd name="T68" fmla="*/ 162 w 200"/>
                <a:gd name="T69" fmla="*/ 29 h 179"/>
                <a:gd name="T70" fmla="*/ 145 w 200"/>
                <a:gd name="T71" fmla="*/ 88 h 179"/>
                <a:gd name="T72" fmla="*/ 188 w 200"/>
                <a:gd name="T73" fmla="*/ 42 h 179"/>
                <a:gd name="T74" fmla="*/ 162 w 200"/>
                <a:gd name="T75" fmla="*/ 2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0" h="179">
                  <a:moveTo>
                    <a:pt x="147" y="162"/>
                  </a:moveTo>
                  <a:cubicBezTo>
                    <a:pt x="147" y="179"/>
                    <a:pt x="147" y="179"/>
                    <a:pt x="147" y="179"/>
                  </a:cubicBezTo>
                  <a:cubicBezTo>
                    <a:pt x="100" y="179"/>
                    <a:pt x="100" y="179"/>
                    <a:pt x="100" y="179"/>
                  </a:cubicBezTo>
                  <a:cubicBezTo>
                    <a:pt x="53" y="179"/>
                    <a:pt x="53" y="179"/>
                    <a:pt x="53" y="179"/>
                  </a:cubicBezTo>
                  <a:cubicBezTo>
                    <a:pt x="53" y="162"/>
                    <a:pt x="53" y="162"/>
                    <a:pt x="53" y="162"/>
                  </a:cubicBezTo>
                  <a:cubicBezTo>
                    <a:pt x="53" y="162"/>
                    <a:pt x="53" y="155"/>
                    <a:pt x="61" y="155"/>
                  </a:cubicBezTo>
                  <a:cubicBezTo>
                    <a:pt x="69" y="155"/>
                    <a:pt x="100" y="155"/>
                    <a:pt x="100" y="155"/>
                  </a:cubicBezTo>
                  <a:cubicBezTo>
                    <a:pt x="100" y="155"/>
                    <a:pt x="131" y="155"/>
                    <a:pt x="138" y="155"/>
                  </a:cubicBezTo>
                  <a:cubicBezTo>
                    <a:pt x="146" y="155"/>
                    <a:pt x="147" y="162"/>
                    <a:pt x="147" y="162"/>
                  </a:cubicBezTo>
                  <a:close/>
                  <a:moveTo>
                    <a:pt x="139" y="100"/>
                  </a:moveTo>
                  <a:cubicBezTo>
                    <a:pt x="126" y="120"/>
                    <a:pt x="113" y="129"/>
                    <a:pt x="113" y="129"/>
                  </a:cubicBezTo>
                  <a:cubicBezTo>
                    <a:pt x="113" y="129"/>
                    <a:pt x="104" y="136"/>
                    <a:pt x="116" y="142"/>
                  </a:cubicBezTo>
                  <a:cubicBezTo>
                    <a:pt x="128" y="148"/>
                    <a:pt x="125" y="153"/>
                    <a:pt x="125" y="153"/>
                  </a:cubicBezTo>
                  <a:cubicBezTo>
                    <a:pt x="100" y="153"/>
                    <a:pt x="100" y="153"/>
                    <a:pt x="100" y="153"/>
                  </a:cubicBezTo>
                  <a:cubicBezTo>
                    <a:pt x="75" y="153"/>
                    <a:pt x="75" y="153"/>
                    <a:pt x="75" y="153"/>
                  </a:cubicBezTo>
                  <a:cubicBezTo>
                    <a:pt x="75" y="153"/>
                    <a:pt x="72" y="148"/>
                    <a:pt x="83" y="142"/>
                  </a:cubicBezTo>
                  <a:cubicBezTo>
                    <a:pt x="95" y="136"/>
                    <a:pt x="86" y="129"/>
                    <a:pt x="86" y="129"/>
                  </a:cubicBezTo>
                  <a:cubicBezTo>
                    <a:pt x="86" y="129"/>
                    <a:pt x="73" y="120"/>
                    <a:pt x="61" y="100"/>
                  </a:cubicBezTo>
                  <a:cubicBezTo>
                    <a:pt x="29" y="96"/>
                    <a:pt x="0" y="64"/>
                    <a:pt x="1" y="42"/>
                  </a:cubicBezTo>
                  <a:cubicBezTo>
                    <a:pt x="1" y="35"/>
                    <a:pt x="6" y="18"/>
                    <a:pt x="37" y="19"/>
                  </a:cubicBezTo>
                  <a:cubicBezTo>
                    <a:pt x="36" y="13"/>
                    <a:pt x="36" y="7"/>
                    <a:pt x="36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63" y="7"/>
                    <a:pt x="163" y="13"/>
                    <a:pt x="163" y="19"/>
                  </a:cubicBezTo>
                  <a:cubicBezTo>
                    <a:pt x="194" y="18"/>
                    <a:pt x="198" y="35"/>
                    <a:pt x="199" y="42"/>
                  </a:cubicBezTo>
                  <a:cubicBezTo>
                    <a:pt x="200" y="64"/>
                    <a:pt x="171" y="96"/>
                    <a:pt x="139" y="100"/>
                  </a:cubicBezTo>
                  <a:close/>
                  <a:moveTo>
                    <a:pt x="84" y="118"/>
                  </a:moveTo>
                  <a:cubicBezTo>
                    <a:pt x="47" y="61"/>
                    <a:pt x="53" y="23"/>
                    <a:pt x="53" y="16"/>
                  </a:cubicBezTo>
                  <a:cubicBezTo>
                    <a:pt x="54" y="8"/>
                    <a:pt x="49" y="8"/>
                    <a:pt x="48" y="12"/>
                  </a:cubicBezTo>
                  <a:cubicBezTo>
                    <a:pt x="35" y="56"/>
                    <a:pt x="84" y="118"/>
                    <a:pt x="84" y="118"/>
                  </a:cubicBezTo>
                  <a:close/>
                  <a:moveTo>
                    <a:pt x="11" y="42"/>
                  </a:moveTo>
                  <a:cubicBezTo>
                    <a:pt x="11" y="56"/>
                    <a:pt x="30" y="81"/>
                    <a:pt x="54" y="88"/>
                  </a:cubicBezTo>
                  <a:cubicBezTo>
                    <a:pt x="46" y="73"/>
                    <a:pt x="40" y="54"/>
                    <a:pt x="37" y="29"/>
                  </a:cubicBezTo>
                  <a:cubicBezTo>
                    <a:pt x="26" y="29"/>
                    <a:pt x="12" y="31"/>
                    <a:pt x="11" y="42"/>
                  </a:cubicBezTo>
                  <a:close/>
                  <a:moveTo>
                    <a:pt x="162" y="29"/>
                  </a:moveTo>
                  <a:cubicBezTo>
                    <a:pt x="159" y="54"/>
                    <a:pt x="153" y="73"/>
                    <a:pt x="145" y="88"/>
                  </a:cubicBezTo>
                  <a:cubicBezTo>
                    <a:pt x="169" y="81"/>
                    <a:pt x="188" y="56"/>
                    <a:pt x="188" y="42"/>
                  </a:cubicBezTo>
                  <a:cubicBezTo>
                    <a:pt x="187" y="31"/>
                    <a:pt x="173" y="29"/>
                    <a:pt x="162" y="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784963" y="2470351"/>
            <a:ext cx="1886275" cy="1362737"/>
            <a:chOff x="1288446" y="1688508"/>
            <a:chExt cx="1886275" cy="1362737"/>
          </a:xfrm>
        </p:grpSpPr>
        <p:sp>
          <p:nvSpPr>
            <p:cNvPr id="43" name="Rectangle 5"/>
            <p:cNvSpPr/>
            <p:nvPr/>
          </p:nvSpPr>
          <p:spPr>
            <a:xfrm>
              <a:off x="1288446" y="2189471"/>
              <a:ext cx="1886275" cy="8617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dirty="0" smtClean="0">
                  <a:solidFill>
                    <a:prstClr val="black"/>
                  </a:solidFill>
                </a:rPr>
                <a:t>Provide personalized tools and treatment plans to help manage the Veteran’s health </a:t>
              </a:r>
              <a:endParaRPr lang="en-US" sz="1400" dirty="0">
                <a:solidFill>
                  <a:prstClr val="black"/>
                </a:solidFill>
              </a:endParaRPr>
            </a:p>
          </p:txBody>
        </p:sp>
        <p:sp>
          <p:nvSpPr>
            <p:cNvPr id="55" name="Freeform 18"/>
            <p:cNvSpPr>
              <a:spLocks noChangeAspect="1" noEditPoints="1"/>
            </p:cNvSpPr>
            <p:nvPr/>
          </p:nvSpPr>
          <p:spPr bwMode="auto">
            <a:xfrm>
              <a:off x="2040576" y="1688508"/>
              <a:ext cx="489539" cy="432221"/>
            </a:xfrm>
            <a:custGeom>
              <a:avLst/>
              <a:gdLst>
                <a:gd name="T0" fmla="*/ 23 w 148"/>
                <a:gd name="T1" fmla="*/ 42 h 131"/>
                <a:gd name="T2" fmla="*/ 43 w 148"/>
                <a:gd name="T3" fmla="*/ 50 h 131"/>
                <a:gd name="T4" fmla="*/ 46 w 148"/>
                <a:gd name="T5" fmla="*/ 49 h 131"/>
                <a:gd name="T6" fmla="*/ 57 w 148"/>
                <a:gd name="T7" fmla="*/ 39 h 131"/>
                <a:gd name="T8" fmla="*/ 57 w 148"/>
                <a:gd name="T9" fmla="*/ 37 h 131"/>
                <a:gd name="T10" fmla="*/ 52 w 148"/>
                <a:gd name="T11" fmla="*/ 30 h 131"/>
                <a:gd name="T12" fmla="*/ 81 w 148"/>
                <a:gd name="T13" fmla="*/ 0 h 131"/>
                <a:gd name="T14" fmla="*/ 59 w 148"/>
                <a:gd name="T15" fmla="*/ 0 h 131"/>
                <a:gd name="T16" fmla="*/ 31 w 148"/>
                <a:gd name="T17" fmla="*/ 14 h 131"/>
                <a:gd name="T18" fmla="*/ 20 w 148"/>
                <a:gd name="T19" fmla="*/ 23 h 131"/>
                <a:gd name="T20" fmla="*/ 16 w 148"/>
                <a:gd name="T21" fmla="*/ 33 h 131"/>
                <a:gd name="T22" fmla="*/ 7 w 148"/>
                <a:gd name="T23" fmla="*/ 36 h 131"/>
                <a:gd name="T24" fmla="*/ 1 w 148"/>
                <a:gd name="T25" fmla="*/ 41 h 131"/>
                <a:gd name="T26" fmla="*/ 1 w 148"/>
                <a:gd name="T27" fmla="*/ 44 h 131"/>
                <a:gd name="T28" fmla="*/ 11 w 148"/>
                <a:gd name="T29" fmla="*/ 55 h 131"/>
                <a:gd name="T30" fmla="*/ 15 w 148"/>
                <a:gd name="T31" fmla="*/ 56 h 131"/>
                <a:gd name="T32" fmla="*/ 20 w 148"/>
                <a:gd name="T33" fmla="*/ 51 h 131"/>
                <a:gd name="T34" fmla="*/ 23 w 148"/>
                <a:gd name="T35" fmla="*/ 42 h 131"/>
                <a:gd name="T36" fmla="*/ 65 w 148"/>
                <a:gd name="T37" fmla="*/ 46 h 131"/>
                <a:gd name="T38" fmla="*/ 62 w 148"/>
                <a:gd name="T39" fmla="*/ 46 h 131"/>
                <a:gd name="T40" fmla="*/ 52 w 148"/>
                <a:gd name="T41" fmla="*/ 55 h 131"/>
                <a:gd name="T42" fmla="*/ 51 w 148"/>
                <a:gd name="T43" fmla="*/ 58 h 131"/>
                <a:gd name="T44" fmla="*/ 113 w 148"/>
                <a:gd name="T45" fmla="*/ 128 h 131"/>
                <a:gd name="T46" fmla="*/ 118 w 148"/>
                <a:gd name="T47" fmla="*/ 128 h 131"/>
                <a:gd name="T48" fmla="*/ 125 w 148"/>
                <a:gd name="T49" fmla="*/ 122 h 131"/>
                <a:gd name="T50" fmla="*/ 126 w 148"/>
                <a:gd name="T51" fmla="*/ 117 h 131"/>
                <a:gd name="T52" fmla="*/ 65 w 148"/>
                <a:gd name="T53" fmla="*/ 46 h 131"/>
                <a:gd name="T54" fmla="*/ 147 w 148"/>
                <a:gd name="T55" fmla="*/ 17 h 131"/>
                <a:gd name="T56" fmla="*/ 143 w 148"/>
                <a:gd name="T57" fmla="*/ 15 h 131"/>
                <a:gd name="T58" fmla="*/ 136 w 148"/>
                <a:gd name="T59" fmla="*/ 26 h 131"/>
                <a:gd name="T60" fmla="*/ 122 w 148"/>
                <a:gd name="T61" fmla="*/ 29 h 131"/>
                <a:gd name="T62" fmla="*/ 118 w 148"/>
                <a:gd name="T63" fmla="*/ 16 h 131"/>
                <a:gd name="T64" fmla="*/ 124 w 148"/>
                <a:gd name="T65" fmla="*/ 5 h 131"/>
                <a:gd name="T66" fmla="*/ 122 w 148"/>
                <a:gd name="T67" fmla="*/ 2 h 131"/>
                <a:gd name="T68" fmla="*/ 101 w 148"/>
                <a:gd name="T69" fmla="*/ 19 h 131"/>
                <a:gd name="T70" fmla="*/ 95 w 148"/>
                <a:gd name="T71" fmla="*/ 44 h 131"/>
                <a:gd name="T72" fmla="*/ 85 w 148"/>
                <a:gd name="T73" fmla="*/ 55 h 131"/>
                <a:gd name="T74" fmla="*/ 95 w 148"/>
                <a:gd name="T75" fmla="*/ 66 h 131"/>
                <a:gd name="T76" fmla="*/ 107 w 148"/>
                <a:gd name="T77" fmla="*/ 55 h 131"/>
                <a:gd name="T78" fmla="*/ 122 w 148"/>
                <a:gd name="T79" fmla="*/ 50 h 131"/>
                <a:gd name="T80" fmla="*/ 144 w 148"/>
                <a:gd name="T81" fmla="*/ 41 h 131"/>
                <a:gd name="T82" fmla="*/ 147 w 148"/>
                <a:gd name="T83" fmla="*/ 17 h 131"/>
                <a:gd name="T84" fmla="*/ 20 w 148"/>
                <a:gd name="T85" fmla="*/ 117 h 131"/>
                <a:gd name="T86" fmla="*/ 20 w 148"/>
                <a:gd name="T87" fmla="*/ 123 h 131"/>
                <a:gd name="T88" fmla="*/ 27 w 148"/>
                <a:gd name="T89" fmla="*/ 130 h 131"/>
                <a:gd name="T90" fmla="*/ 33 w 148"/>
                <a:gd name="T91" fmla="*/ 129 h 131"/>
                <a:gd name="T92" fmla="*/ 69 w 148"/>
                <a:gd name="T93" fmla="*/ 94 h 131"/>
                <a:gd name="T94" fmla="*/ 58 w 148"/>
                <a:gd name="T95" fmla="*/ 81 h 131"/>
                <a:gd name="T96" fmla="*/ 20 w 148"/>
                <a:gd name="T97" fmla="*/ 117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48" h="131">
                  <a:moveTo>
                    <a:pt x="23" y="42"/>
                  </a:moveTo>
                  <a:cubicBezTo>
                    <a:pt x="30" y="37"/>
                    <a:pt x="36" y="41"/>
                    <a:pt x="43" y="50"/>
                  </a:cubicBezTo>
                  <a:cubicBezTo>
                    <a:pt x="44" y="51"/>
                    <a:pt x="45" y="49"/>
                    <a:pt x="46" y="49"/>
                  </a:cubicBezTo>
                  <a:cubicBezTo>
                    <a:pt x="46" y="48"/>
                    <a:pt x="57" y="39"/>
                    <a:pt x="57" y="39"/>
                  </a:cubicBezTo>
                  <a:cubicBezTo>
                    <a:pt x="58" y="38"/>
                    <a:pt x="58" y="38"/>
                    <a:pt x="57" y="37"/>
                  </a:cubicBezTo>
                  <a:cubicBezTo>
                    <a:pt x="57" y="36"/>
                    <a:pt x="54" y="32"/>
                    <a:pt x="52" y="30"/>
                  </a:cubicBezTo>
                  <a:cubicBezTo>
                    <a:pt x="39" y="12"/>
                    <a:pt x="88" y="0"/>
                    <a:pt x="81" y="0"/>
                  </a:cubicBezTo>
                  <a:cubicBezTo>
                    <a:pt x="77" y="0"/>
                    <a:pt x="61" y="0"/>
                    <a:pt x="59" y="0"/>
                  </a:cubicBezTo>
                  <a:cubicBezTo>
                    <a:pt x="49" y="1"/>
                    <a:pt x="37" y="10"/>
                    <a:pt x="31" y="14"/>
                  </a:cubicBezTo>
                  <a:cubicBezTo>
                    <a:pt x="24" y="20"/>
                    <a:pt x="21" y="23"/>
                    <a:pt x="20" y="23"/>
                  </a:cubicBezTo>
                  <a:cubicBezTo>
                    <a:pt x="18" y="25"/>
                    <a:pt x="20" y="29"/>
                    <a:pt x="16" y="33"/>
                  </a:cubicBezTo>
                  <a:cubicBezTo>
                    <a:pt x="12" y="37"/>
                    <a:pt x="9" y="34"/>
                    <a:pt x="7" y="36"/>
                  </a:cubicBezTo>
                  <a:cubicBezTo>
                    <a:pt x="5" y="37"/>
                    <a:pt x="2" y="40"/>
                    <a:pt x="1" y="41"/>
                  </a:cubicBezTo>
                  <a:cubicBezTo>
                    <a:pt x="0" y="41"/>
                    <a:pt x="0" y="43"/>
                    <a:pt x="1" y="44"/>
                  </a:cubicBezTo>
                  <a:cubicBezTo>
                    <a:pt x="1" y="44"/>
                    <a:pt x="10" y="54"/>
                    <a:pt x="11" y="55"/>
                  </a:cubicBezTo>
                  <a:cubicBezTo>
                    <a:pt x="12" y="56"/>
                    <a:pt x="14" y="57"/>
                    <a:pt x="15" y="56"/>
                  </a:cubicBezTo>
                  <a:cubicBezTo>
                    <a:pt x="16" y="55"/>
                    <a:pt x="20" y="52"/>
                    <a:pt x="20" y="51"/>
                  </a:cubicBezTo>
                  <a:cubicBezTo>
                    <a:pt x="21" y="51"/>
                    <a:pt x="20" y="45"/>
                    <a:pt x="23" y="42"/>
                  </a:cubicBezTo>
                  <a:close/>
                  <a:moveTo>
                    <a:pt x="65" y="46"/>
                  </a:moveTo>
                  <a:cubicBezTo>
                    <a:pt x="64" y="45"/>
                    <a:pt x="63" y="45"/>
                    <a:pt x="62" y="46"/>
                  </a:cubicBezTo>
                  <a:cubicBezTo>
                    <a:pt x="52" y="55"/>
                    <a:pt x="52" y="55"/>
                    <a:pt x="52" y="55"/>
                  </a:cubicBezTo>
                  <a:cubicBezTo>
                    <a:pt x="51" y="56"/>
                    <a:pt x="51" y="57"/>
                    <a:pt x="51" y="58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4" y="129"/>
                    <a:pt x="116" y="130"/>
                    <a:pt x="118" y="128"/>
                  </a:cubicBezTo>
                  <a:cubicBezTo>
                    <a:pt x="125" y="122"/>
                    <a:pt x="125" y="122"/>
                    <a:pt x="125" y="122"/>
                  </a:cubicBezTo>
                  <a:cubicBezTo>
                    <a:pt x="127" y="121"/>
                    <a:pt x="127" y="118"/>
                    <a:pt x="126" y="117"/>
                  </a:cubicBezTo>
                  <a:lnTo>
                    <a:pt x="65" y="46"/>
                  </a:lnTo>
                  <a:close/>
                  <a:moveTo>
                    <a:pt x="147" y="17"/>
                  </a:moveTo>
                  <a:cubicBezTo>
                    <a:pt x="146" y="13"/>
                    <a:pt x="144" y="14"/>
                    <a:pt x="143" y="15"/>
                  </a:cubicBezTo>
                  <a:cubicBezTo>
                    <a:pt x="142" y="17"/>
                    <a:pt x="138" y="23"/>
                    <a:pt x="136" y="26"/>
                  </a:cubicBezTo>
                  <a:cubicBezTo>
                    <a:pt x="134" y="29"/>
                    <a:pt x="130" y="35"/>
                    <a:pt x="122" y="29"/>
                  </a:cubicBezTo>
                  <a:cubicBezTo>
                    <a:pt x="113" y="23"/>
                    <a:pt x="116" y="19"/>
                    <a:pt x="118" y="16"/>
                  </a:cubicBezTo>
                  <a:cubicBezTo>
                    <a:pt x="119" y="14"/>
                    <a:pt x="124" y="6"/>
                    <a:pt x="124" y="5"/>
                  </a:cubicBezTo>
                  <a:cubicBezTo>
                    <a:pt x="125" y="4"/>
                    <a:pt x="124" y="1"/>
                    <a:pt x="122" y="2"/>
                  </a:cubicBezTo>
                  <a:cubicBezTo>
                    <a:pt x="119" y="3"/>
                    <a:pt x="103" y="10"/>
                    <a:pt x="101" y="19"/>
                  </a:cubicBezTo>
                  <a:cubicBezTo>
                    <a:pt x="99" y="28"/>
                    <a:pt x="103" y="36"/>
                    <a:pt x="95" y="44"/>
                  </a:cubicBezTo>
                  <a:cubicBezTo>
                    <a:pt x="85" y="55"/>
                    <a:pt x="85" y="55"/>
                    <a:pt x="85" y="55"/>
                  </a:cubicBezTo>
                  <a:cubicBezTo>
                    <a:pt x="95" y="66"/>
                    <a:pt x="95" y="66"/>
                    <a:pt x="95" y="66"/>
                  </a:cubicBezTo>
                  <a:cubicBezTo>
                    <a:pt x="107" y="55"/>
                    <a:pt x="107" y="55"/>
                    <a:pt x="107" y="55"/>
                  </a:cubicBezTo>
                  <a:cubicBezTo>
                    <a:pt x="110" y="52"/>
                    <a:pt x="116" y="49"/>
                    <a:pt x="122" y="50"/>
                  </a:cubicBezTo>
                  <a:cubicBezTo>
                    <a:pt x="134" y="53"/>
                    <a:pt x="140" y="49"/>
                    <a:pt x="144" y="41"/>
                  </a:cubicBezTo>
                  <a:cubicBezTo>
                    <a:pt x="148" y="34"/>
                    <a:pt x="147" y="20"/>
                    <a:pt x="147" y="17"/>
                  </a:cubicBezTo>
                  <a:close/>
                  <a:moveTo>
                    <a:pt x="20" y="117"/>
                  </a:moveTo>
                  <a:cubicBezTo>
                    <a:pt x="18" y="119"/>
                    <a:pt x="18" y="121"/>
                    <a:pt x="20" y="123"/>
                  </a:cubicBezTo>
                  <a:cubicBezTo>
                    <a:pt x="27" y="130"/>
                    <a:pt x="27" y="130"/>
                    <a:pt x="27" y="130"/>
                  </a:cubicBezTo>
                  <a:cubicBezTo>
                    <a:pt x="29" y="131"/>
                    <a:pt x="31" y="131"/>
                    <a:pt x="33" y="129"/>
                  </a:cubicBezTo>
                  <a:cubicBezTo>
                    <a:pt x="69" y="94"/>
                    <a:pt x="69" y="94"/>
                    <a:pt x="69" y="94"/>
                  </a:cubicBezTo>
                  <a:cubicBezTo>
                    <a:pt x="58" y="81"/>
                    <a:pt x="58" y="81"/>
                    <a:pt x="58" y="81"/>
                  </a:cubicBezTo>
                  <a:lnTo>
                    <a:pt x="20" y="11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314193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65468" y="2489834"/>
            <a:ext cx="553998" cy="6925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pPr algn="ctr"/>
            <a:r>
              <a:rPr lang="en-US" sz="1200" b="1" i="1" dirty="0" smtClean="0"/>
              <a:t>Veteran </a:t>
            </a:r>
          </a:p>
          <a:p>
            <a:pPr algn="ctr"/>
            <a:r>
              <a:rPr lang="en-US" sz="1200" b="1" i="1" dirty="0" smtClean="0"/>
              <a:t>Journey</a:t>
            </a:r>
            <a:endParaRPr lang="en-US" sz="1200" b="1" i="1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1115701" y="2485964"/>
            <a:ext cx="1154938" cy="733425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3152" tIns="73152" rIns="73152" bIns="73152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6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  <a:buFont typeface="Wingdings 2" pitchFamily="18" charset="2"/>
              <a:buNone/>
              <a:tabLst/>
            </a:pPr>
            <a:r>
              <a:rPr lang="en-US" sz="1000" dirty="0" smtClean="0">
                <a:latin typeface="Arial" charset="0"/>
              </a:rPr>
              <a:t>I</a:t>
            </a:r>
            <a:r>
              <a:rPr kumimoji="0" lang="en-US" sz="1000" i="0" u="none" strike="noStrike" cap="none" normalizeH="0" baseline="0" dirty="0" smtClean="0">
                <a:ln>
                  <a:noFill/>
                </a:ln>
                <a:effectLst/>
                <a:latin typeface="Arial" charset="0"/>
              </a:rPr>
              <a:t>dentify</a:t>
            </a:r>
            <a:r>
              <a:rPr kumimoji="0" lang="en-US" sz="1000" i="0" u="none" strike="noStrike" cap="none" normalizeH="0" dirty="0" smtClean="0">
                <a:ln>
                  <a:noFill/>
                </a:ln>
                <a:effectLst/>
                <a:latin typeface="Arial" charset="0"/>
              </a:rPr>
              <a:t> need for VA health care</a:t>
            </a:r>
            <a:endParaRPr kumimoji="0" lang="en-US" sz="1000" i="0" u="none" strike="noStrike" cap="none" normalizeH="0" baseline="0" dirty="0" smtClean="0">
              <a:ln>
                <a:noFill/>
              </a:ln>
              <a:effectLst/>
              <a:latin typeface="Arial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2456345" y="2485964"/>
            <a:ext cx="1154938" cy="733425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3152" tIns="73152" rIns="73152" bIns="73152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6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  <a:buFont typeface="Wingdings 2" pitchFamily="18" charset="2"/>
              <a:buNone/>
              <a:tabLst/>
            </a:pPr>
            <a:r>
              <a:rPr lang="en-US" sz="1000" dirty="0" smtClean="0">
                <a:latin typeface="Arial" charset="0"/>
              </a:rPr>
              <a:t>Contact local facility or national customer service center </a:t>
            </a:r>
            <a:endParaRPr kumimoji="0" lang="en-US" sz="1000" i="0" u="none" strike="noStrike" cap="none" normalizeH="0" baseline="0" dirty="0" smtClean="0">
              <a:ln>
                <a:noFill/>
              </a:ln>
              <a:effectLst/>
              <a:latin typeface="Arial" charset="0"/>
            </a:endParaRPr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2270639" y="2824102"/>
            <a:ext cx="185706" cy="0"/>
          </a:xfrm>
          <a:prstGeom prst="straightConnector1">
            <a:avLst/>
          </a:prstGeom>
          <a:solidFill>
            <a:schemeClr val="accent2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TextBox 26"/>
          <p:cNvSpPr txBox="1"/>
          <p:nvPr/>
        </p:nvSpPr>
        <p:spPr>
          <a:xfrm>
            <a:off x="465468" y="3444454"/>
            <a:ext cx="553998" cy="911468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pPr algn="ctr"/>
            <a:r>
              <a:rPr lang="en-US" sz="1200" b="1" i="1" dirty="0" smtClean="0"/>
              <a:t>Veteran </a:t>
            </a:r>
          </a:p>
          <a:p>
            <a:pPr algn="ctr"/>
            <a:r>
              <a:rPr lang="en-US" sz="1200" b="1" i="1" dirty="0" smtClean="0"/>
              <a:t>Experience</a:t>
            </a:r>
            <a:endParaRPr lang="en-US" sz="1200" b="1" i="1" dirty="0"/>
          </a:p>
        </p:txBody>
      </p:sp>
      <p:grpSp>
        <p:nvGrpSpPr>
          <p:cNvPr id="31" name="Group 30"/>
          <p:cNvGrpSpPr/>
          <p:nvPr/>
        </p:nvGrpSpPr>
        <p:grpSpPr>
          <a:xfrm>
            <a:off x="3796989" y="2145052"/>
            <a:ext cx="1154938" cy="1415249"/>
            <a:chOff x="4065969" y="1378289"/>
            <a:chExt cx="1154938" cy="1415249"/>
          </a:xfrm>
          <a:solidFill>
            <a:schemeClr val="bg1"/>
          </a:solidFill>
        </p:grpSpPr>
        <p:sp>
          <p:nvSpPr>
            <p:cNvPr id="13" name="Rectangle 12"/>
            <p:cNvSpPr/>
            <p:nvPr/>
          </p:nvSpPr>
          <p:spPr bwMode="auto">
            <a:xfrm>
              <a:off x="4065969" y="1378289"/>
              <a:ext cx="1154938" cy="606136"/>
            </a:xfrm>
            <a:prstGeom prst="rect">
              <a:avLst/>
            </a:prstGeom>
            <a:grpFill/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3152" tIns="73152" rIns="73152" bIns="73152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6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00000"/>
                <a:buFont typeface="Wingdings 2" pitchFamily="18" charset="2"/>
                <a:buNone/>
                <a:tabLst/>
              </a:pPr>
              <a:r>
                <a:rPr lang="en-US" sz="1000" dirty="0" smtClean="0">
                  <a:latin typeface="Arial" charset="0"/>
                </a:rPr>
                <a:t>A</a:t>
              </a:r>
              <a:r>
                <a:rPr kumimoji="0" lang="en-US" sz="1000" i="0" u="none" strike="noStrike" cap="none" normalizeH="0" baseline="0" dirty="0" smtClean="0">
                  <a:ln>
                    <a:noFill/>
                  </a:ln>
                  <a:effectLst/>
                  <a:latin typeface="Arial" charset="0"/>
                </a:rPr>
                <a:t>ccess VHA care</a:t>
              </a: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4065969" y="2187402"/>
              <a:ext cx="1154938" cy="606136"/>
            </a:xfrm>
            <a:prstGeom prst="rect">
              <a:avLst/>
            </a:prstGeom>
            <a:grpFill/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3152" tIns="73152" rIns="73152" bIns="73152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6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00000"/>
                <a:buFont typeface="Wingdings 2" pitchFamily="18" charset="2"/>
                <a:buNone/>
                <a:tabLst/>
              </a:pPr>
              <a:r>
                <a:rPr lang="en-US" sz="1000" dirty="0" smtClean="0">
                  <a:latin typeface="Arial" charset="0"/>
                </a:rPr>
                <a:t>A</a:t>
              </a:r>
              <a:r>
                <a:rPr kumimoji="0" lang="en-US" sz="1000" i="0" u="none" strike="noStrike" cap="none" normalizeH="0" baseline="0" dirty="0" smtClean="0">
                  <a:ln>
                    <a:noFill/>
                  </a:ln>
                  <a:effectLst/>
                  <a:latin typeface="Arial" charset="0"/>
                </a:rPr>
                <a:t>ccess community </a:t>
              </a:r>
              <a:r>
                <a:rPr lang="en-US" sz="1000" dirty="0">
                  <a:latin typeface="Arial" charset="0"/>
                </a:rPr>
                <a:t>c</a:t>
              </a:r>
              <a:r>
                <a:rPr kumimoji="0" lang="en-US" sz="1000" i="0" u="none" strike="noStrike" cap="none" normalizeH="0" baseline="0" dirty="0" smtClean="0">
                  <a:ln>
                    <a:noFill/>
                  </a:ln>
                  <a:effectLst/>
                  <a:latin typeface="Arial" charset="0"/>
                </a:rPr>
                <a:t>are</a:t>
              </a:r>
            </a:p>
          </p:txBody>
        </p:sp>
      </p:grpSp>
      <p:cxnSp>
        <p:nvCxnSpPr>
          <p:cNvPr id="35" name="Elbow Connector 34"/>
          <p:cNvCxnSpPr>
            <a:stCxn id="12" idx="3"/>
          </p:cNvCxnSpPr>
          <p:nvPr/>
        </p:nvCxnSpPr>
        <p:spPr bwMode="auto">
          <a:xfrm flipV="1">
            <a:off x="3611283" y="2448120"/>
            <a:ext cx="185706" cy="404557"/>
          </a:xfrm>
          <a:prstGeom prst="bentConnector3">
            <a:avLst>
              <a:gd name="adj1" fmla="val 50000"/>
            </a:avLst>
          </a:prstGeom>
          <a:solidFill>
            <a:schemeClr val="accent2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7" name="Elbow Connector 36"/>
          <p:cNvCxnSpPr>
            <a:stCxn id="12" idx="3"/>
          </p:cNvCxnSpPr>
          <p:nvPr/>
        </p:nvCxnSpPr>
        <p:spPr bwMode="auto">
          <a:xfrm>
            <a:off x="3611283" y="2852677"/>
            <a:ext cx="185706" cy="404556"/>
          </a:xfrm>
          <a:prstGeom prst="bentConnector3">
            <a:avLst/>
          </a:prstGeom>
          <a:solidFill>
            <a:schemeClr val="accent2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Rectangle 41"/>
          <p:cNvSpPr/>
          <p:nvPr/>
        </p:nvSpPr>
        <p:spPr bwMode="auto">
          <a:xfrm>
            <a:off x="5120118" y="2476694"/>
            <a:ext cx="1154938" cy="733425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3152" tIns="73152" rIns="73152" bIns="73152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6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  <a:buFont typeface="Wingdings 2" pitchFamily="18" charset="2"/>
              <a:buNone/>
              <a:tabLst/>
            </a:pPr>
            <a:r>
              <a:rPr lang="en-US" sz="1000" dirty="0" smtClean="0">
                <a:latin typeface="Arial" charset="0"/>
              </a:rPr>
              <a:t>Access care </a:t>
            </a:r>
            <a:r>
              <a:rPr lang="en-US" sz="1000" dirty="0">
                <a:latin typeface="Arial" charset="0"/>
              </a:rPr>
              <a:t>c</a:t>
            </a:r>
            <a:r>
              <a:rPr lang="en-US" sz="1000" dirty="0" smtClean="0">
                <a:latin typeface="Arial" charset="0"/>
              </a:rPr>
              <a:t>oordination </a:t>
            </a:r>
            <a:r>
              <a:rPr lang="en-US" sz="1000" dirty="0">
                <a:latin typeface="Arial" charset="0"/>
              </a:rPr>
              <a:t>s</a:t>
            </a:r>
            <a:r>
              <a:rPr lang="en-US" sz="1000" dirty="0" smtClean="0">
                <a:latin typeface="Arial" charset="0"/>
              </a:rPr>
              <a:t>ervices</a:t>
            </a:r>
            <a:endParaRPr kumimoji="0" lang="en-US" sz="1000" i="0" u="none" strike="noStrike" cap="none" normalizeH="0" baseline="0" dirty="0" smtClean="0">
              <a:ln>
                <a:noFill/>
              </a:ln>
              <a:effectLst/>
              <a:latin typeface="Arial" charset="0"/>
            </a:endParaRPr>
          </a:p>
        </p:txBody>
      </p:sp>
      <p:cxnSp>
        <p:nvCxnSpPr>
          <p:cNvPr id="44" name="Elbow Connector 43"/>
          <p:cNvCxnSpPr>
            <a:endCxn id="42" idx="1"/>
          </p:cNvCxnSpPr>
          <p:nvPr/>
        </p:nvCxnSpPr>
        <p:spPr bwMode="auto">
          <a:xfrm>
            <a:off x="4947659" y="2448120"/>
            <a:ext cx="172459" cy="395287"/>
          </a:xfrm>
          <a:prstGeom prst="bentConnector3">
            <a:avLst>
              <a:gd name="adj1" fmla="val 50000"/>
            </a:avLst>
          </a:prstGeom>
          <a:solidFill>
            <a:schemeClr val="accent2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6" name="Elbow Connector 45"/>
          <p:cNvCxnSpPr>
            <a:endCxn id="42" idx="1"/>
          </p:cNvCxnSpPr>
          <p:nvPr/>
        </p:nvCxnSpPr>
        <p:spPr bwMode="auto">
          <a:xfrm flipV="1">
            <a:off x="4947659" y="2843407"/>
            <a:ext cx="172459" cy="413826"/>
          </a:xfrm>
          <a:prstGeom prst="bentConnector3">
            <a:avLst/>
          </a:prstGeom>
          <a:solidFill>
            <a:schemeClr val="accent2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7" name="Rectangle 46"/>
          <p:cNvSpPr/>
          <p:nvPr/>
        </p:nvSpPr>
        <p:spPr bwMode="auto">
          <a:xfrm>
            <a:off x="6428466" y="2476693"/>
            <a:ext cx="1154938" cy="733425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3152" tIns="73152" rIns="73152" bIns="73152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6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  <a:buFont typeface="Wingdings 2" pitchFamily="18" charset="2"/>
              <a:buNone/>
              <a:tabLst/>
            </a:pPr>
            <a:r>
              <a:rPr lang="en-US" sz="1000" dirty="0" smtClean="0">
                <a:latin typeface="Arial" charset="0"/>
              </a:rPr>
              <a:t>Pay copayment</a:t>
            </a:r>
          </a:p>
          <a:p>
            <a:pPr marL="0" marR="0" indent="0" algn="ctr" defTabSz="914400" rtl="0" eaLnBrk="0" fontAlgn="base" latinLnBrk="0" hangingPunct="0">
              <a:lnSpc>
                <a:spcPct val="106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  <a:buFont typeface="Wingdings 2" pitchFamily="18" charset="2"/>
              <a:buNone/>
              <a:tabLst/>
            </a:pPr>
            <a:r>
              <a:rPr kumimoji="0" lang="en-US" sz="1000" i="0" u="none" strike="noStrike" cap="none" normalizeH="0" baseline="0" dirty="0" smtClean="0">
                <a:ln>
                  <a:noFill/>
                </a:ln>
                <a:effectLst/>
                <a:latin typeface="Arial" charset="0"/>
              </a:rPr>
              <a:t>(</a:t>
            </a:r>
            <a:r>
              <a:rPr kumimoji="0" lang="en-US" sz="1000" i="1" u="none" strike="noStrike" cap="none" normalizeH="0" baseline="0" dirty="0" smtClean="0">
                <a:ln>
                  <a:noFill/>
                </a:ln>
                <a:effectLst/>
                <a:latin typeface="Arial" charset="0"/>
              </a:rPr>
              <a:t>If</a:t>
            </a:r>
            <a:r>
              <a:rPr kumimoji="0" lang="en-US" sz="1000" i="1" u="none" strike="noStrike" cap="none" normalizeH="0" dirty="0" smtClean="0">
                <a:ln>
                  <a:noFill/>
                </a:ln>
                <a:effectLst/>
                <a:latin typeface="Arial" charset="0"/>
              </a:rPr>
              <a:t> applicable</a:t>
            </a:r>
            <a:r>
              <a:rPr kumimoji="0" lang="en-US" sz="1000" u="none" strike="noStrike" cap="none" normalizeH="0" dirty="0" smtClean="0">
                <a:ln>
                  <a:noFill/>
                </a:ln>
                <a:effectLst/>
                <a:latin typeface="Arial" charset="0"/>
              </a:rPr>
              <a:t>)</a:t>
            </a:r>
            <a:endParaRPr kumimoji="0" lang="en-US" sz="1000" i="0" u="none" strike="noStrike" cap="none" normalizeH="0" baseline="0" dirty="0" smtClean="0">
              <a:ln>
                <a:noFill/>
              </a:ln>
              <a:effectLst/>
              <a:latin typeface="Arial" charset="0"/>
            </a:endParaRPr>
          </a:p>
        </p:txBody>
      </p:sp>
      <p:cxnSp>
        <p:nvCxnSpPr>
          <p:cNvPr id="49" name="Straight Arrow Connector 48"/>
          <p:cNvCxnSpPr/>
          <p:nvPr/>
        </p:nvCxnSpPr>
        <p:spPr bwMode="auto">
          <a:xfrm flipV="1">
            <a:off x="6275056" y="2814831"/>
            <a:ext cx="153410" cy="1"/>
          </a:xfrm>
          <a:prstGeom prst="straightConnector1">
            <a:avLst/>
          </a:prstGeom>
          <a:solidFill>
            <a:schemeClr val="accent2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2" name="Title 61"/>
          <p:cNvSpPr>
            <a:spLocks noGrp="1"/>
          </p:cNvSpPr>
          <p:nvPr>
            <p:ph type="title"/>
          </p:nvPr>
        </p:nvSpPr>
        <p:spPr>
          <a:xfrm>
            <a:off x="401638" y="381596"/>
            <a:ext cx="8345487" cy="391517"/>
          </a:xfrm>
        </p:spPr>
        <p:txBody>
          <a:bodyPr/>
          <a:lstStyle/>
          <a:p>
            <a:r>
              <a:rPr lang="en-US" dirty="0" smtClean="0"/>
              <a:t>Proposed Veteran Journey</a:t>
            </a:r>
            <a:endParaRPr lang="en-US" dirty="0"/>
          </a:p>
        </p:txBody>
      </p:sp>
      <p:sp>
        <p:nvSpPr>
          <p:cNvPr id="64" name="TextBox 63"/>
          <p:cNvSpPr txBox="1"/>
          <p:nvPr/>
        </p:nvSpPr>
        <p:spPr>
          <a:xfrm>
            <a:off x="1361816" y="3608548"/>
            <a:ext cx="202969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i="1" dirty="0" smtClean="0"/>
              <a:t>“I know what services I’m eligible for and whether I can access them in the community”</a:t>
            </a:r>
            <a:endParaRPr lang="en-US" sz="1000" i="1" dirty="0"/>
          </a:p>
        </p:txBody>
      </p:sp>
      <p:sp>
        <p:nvSpPr>
          <p:cNvPr id="66" name="TextBox 65"/>
          <p:cNvSpPr txBox="1"/>
          <p:nvPr/>
        </p:nvSpPr>
        <p:spPr>
          <a:xfrm>
            <a:off x="3667895" y="3609125"/>
            <a:ext cx="14379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i="1" dirty="0" smtClean="0"/>
              <a:t>“I was able to see a provider quickly and all of my appointments and tests were scheduled when I needed them”</a:t>
            </a:r>
            <a:endParaRPr lang="en-US" sz="1000" i="1" dirty="0"/>
          </a:p>
        </p:txBody>
      </p:sp>
      <p:sp>
        <p:nvSpPr>
          <p:cNvPr id="67" name="TextBox 66"/>
          <p:cNvSpPr txBox="1"/>
          <p:nvPr/>
        </p:nvSpPr>
        <p:spPr>
          <a:xfrm>
            <a:off x="4990062" y="3621206"/>
            <a:ext cx="13671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i="1" dirty="0" smtClean="0"/>
              <a:t>“My care coordinator keeps me and my doctors in the loop and makes sure I am getting the care I need when I need it”</a:t>
            </a:r>
            <a:endParaRPr lang="en-US" sz="1000" i="1" dirty="0"/>
          </a:p>
        </p:txBody>
      </p:sp>
      <p:sp>
        <p:nvSpPr>
          <p:cNvPr id="68" name="TextBox 67"/>
          <p:cNvSpPr txBox="1"/>
          <p:nvPr/>
        </p:nvSpPr>
        <p:spPr>
          <a:xfrm>
            <a:off x="6477549" y="3608548"/>
            <a:ext cx="114570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i="1" dirty="0" smtClean="0"/>
              <a:t>“I know how much I have to pay and am not surprised when I get a bill”</a:t>
            </a:r>
            <a:endParaRPr lang="en-US" sz="1000" i="1" dirty="0"/>
          </a:p>
        </p:txBody>
      </p:sp>
      <p:sp>
        <p:nvSpPr>
          <p:cNvPr id="77" name="TextBox 76"/>
          <p:cNvSpPr txBox="1"/>
          <p:nvPr/>
        </p:nvSpPr>
        <p:spPr>
          <a:xfrm>
            <a:off x="465468" y="1229881"/>
            <a:ext cx="553998" cy="872996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pPr algn="ctr"/>
            <a:r>
              <a:rPr lang="en-US" sz="1200" b="1" i="1" dirty="0" smtClean="0"/>
              <a:t>Functional</a:t>
            </a:r>
          </a:p>
          <a:p>
            <a:pPr algn="ctr"/>
            <a:r>
              <a:rPr lang="en-US" sz="1200" b="1" i="1" dirty="0" smtClean="0"/>
              <a:t>Area(s)</a:t>
            </a:r>
            <a:endParaRPr lang="en-US" sz="1200" b="1" i="1" dirty="0"/>
          </a:p>
        </p:txBody>
      </p:sp>
      <p:grpSp>
        <p:nvGrpSpPr>
          <p:cNvPr id="91" name="Group 90"/>
          <p:cNvGrpSpPr/>
          <p:nvPr/>
        </p:nvGrpSpPr>
        <p:grpSpPr>
          <a:xfrm>
            <a:off x="1094705" y="1454153"/>
            <a:ext cx="2516578" cy="400110"/>
            <a:chOff x="1094705" y="1238250"/>
            <a:chExt cx="2516578" cy="400110"/>
          </a:xfrm>
        </p:grpSpPr>
        <p:cxnSp>
          <p:nvCxnSpPr>
            <p:cNvPr id="79" name="Straight Arrow Connector 78"/>
            <p:cNvCxnSpPr/>
            <p:nvPr/>
          </p:nvCxnSpPr>
          <p:spPr bwMode="auto">
            <a:xfrm>
              <a:off x="1094705" y="1438275"/>
              <a:ext cx="2516578" cy="0"/>
            </a:xfrm>
            <a:prstGeom prst="straightConnector1">
              <a:avLst/>
            </a:prstGeom>
            <a:solidFill>
              <a:schemeClr val="accent2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oval" w="med" len="med"/>
              <a:tailEnd type="oval" w="med" len="med"/>
            </a:ln>
            <a:effectLst/>
          </p:spPr>
        </p:cxnSp>
        <p:sp>
          <p:nvSpPr>
            <p:cNvPr id="86" name="TextBox 85"/>
            <p:cNvSpPr txBox="1"/>
            <p:nvPr/>
          </p:nvSpPr>
          <p:spPr>
            <a:xfrm>
              <a:off x="1686786" y="1238250"/>
              <a:ext cx="1332416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/>
                <a:t>Veterans We Serve</a:t>
              </a:r>
            </a:p>
            <a:p>
              <a:pPr algn="ctr"/>
              <a:r>
                <a:rPr lang="en-US" sz="1000" b="1" dirty="0" smtClean="0"/>
                <a:t>(Eligibility)</a:t>
              </a:r>
              <a:endParaRPr lang="en-US" sz="1000" b="1" dirty="0"/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1094705" y="910138"/>
            <a:ext cx="6492240" cy="246221"/>
            <a:chOff x="-414130" y="1696279"/>
            <a:chExt cx="6492240" cy="246221"/>
          </a:xfrm>
        </p:grpSpPr>
        <p:cxnSp>
          <p:nvCxnSpPr>
            <p:cNvPr id="80" name="Straight Arrow Connector 79"/>
            <p:cNvCxnSpPr/>
            <p:nvPr/>
          </p:nvCxnSpPr>
          <p:spPr bwMode="auto">
            <a:xfrm flipV="1">
              <a:off x="-414130" y="1811403"/>
              <a:ext cx="6492240" cy="11968"/>
            </a:xfrm>
            <a:prstGeom prst="straightConnector1">
              <a:avLst/>
            </a:prstGeom>
            <a:solidFill>
              <a:schemeClr val="accent2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oval" w="med" len="med"/>
              <a:tailEnd type="oval" w="med" len="med"/>
            </a:ln>
            <a:effectLst/>
          </p:spPr>
        </p:cxnSp>
        <p:sp>
          <p:nvSpPr>
            <p:cNvPr id="88" name="TextBox 87"/>
            <p:cNvSpPr txBox="1"/>
            <p:nvPr/>
          </p:nvSpPr>
          <p:spPr>
            <a:xfrm>
              <a:off x="1963803" y="1696279"/>
              <a:ext cx="1736374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/>
                <a:t>High-Performing Network</a:t>
              </a:r>
              <a:endParaRPr lang="en-US" sz="1000" b="1" dirty="0"/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3855873" y="1214500"/>
            <a:ext cx="2468880" cy="400110"/>
            <a:chOff x="4017283" y="1152650"/>
            <a:chExt cx="2468880" cy="400110"/>
          </a:xfrm>
        </p:grpSpPr>
        <p:cxnSp>
          <p:nvCxnSpPr>
            <p:cNvPr id="81" name="Straight Arrow Connector 80"/>
            <p:cNvCxnSpPr/>
            <p:nvPr/>
          </p:nvCxnSpPr>
          <p:spPr bwMode="auto">
            <a:xfrm>
              <a:off x="4017283" y="1352705"/>
              <a:ext cx="2468880" cy="18460"/>
            </a:xfrm>
            <a:prstGeom prst="straightConnector1">
              <a:avLst/>
            </a:prstGeom>
            <a:solidFill>
              <a:schemeClr val="accent2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oval" w="med" len="med"/>
              <a:tailEnd type="oval" w="med" len="med"/>
            </a:ln>
            <a:effectLst/>
          </p:spPr>
        </p:cxnSp>
        <p:sp>
          <p:nvSpPr>
            <p:cNvPr id="93" name="TextBox 92"/>
            <p:cNvSpPr txBox="1"/>
            <p:nvPr/>
          </p:nvSpPr>
          <p:spPr>
            <a:xfrm>
              <a:off x="4310600" y="1152650"/>
              <a:ext cx="1882246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 smtClean="0"/>
                <a:t>Access to Community Care </a:t>
              </a:r>
            </a:p>
            <a:p>
              <a:pPr algn="ctr"/>
              <a:r>
                <a:rPr lang="en-US" sz="1000" b="1" dirty="0" smtClean="0"/>
                <a:t>(Referral and Authorization)</a:t>
              </a:r>
              <a:endParaRPr lang="en-US" sz="1000" b="1" dirty="0"/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3855548" y="1743708"/>
            <a:ext cx="2469531" cy="246221"/>
            <a:chOff x="3776351" y="1676837"/>
            <a:chExt cx="2469531" cy="246221"/>
          </a:xfrm>
        </p:grpSpPr>
        <p:cxnSp>
          <p:nvCxnSpPr>
            <p:cNvPr id="83" name="Straight Arrow Connector 82"/>
            <p:cNvCxnSpPr/>
            <p:nvPr/>
          </p:nvCxnSpPr>
          <p:spPr bwMode="auto">
            <a:xfrm flipV="1">
              <a:off x="3776351" y="1799888"/>
              <a:ext cx="2469531" cy="59"/>
            </a:xfrm>
            <a:prstGeom prst="straightConnector1">
              <a:avLst/>
            </a:prstGeom>
            <a:solidFill>
              <a:schemeClr val="accent2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oval" w="med" len="med"/>
              <a:tailEnd type="oval" w="med" len="med"/>
            </a:ln>
            <a:effectLst/>
          </p:spPr>
        </p:cxnSp>
        <p:sp>
          <p:nvSpPr>
            <p:cNvPr id="94" name="TextBox 93"/>
            <p:cNvSpPr txBox="1"/>
            <p:nvPr/>
          </p:nvSpPr>
          <p:spPr>
            <a:xfrm>
              <a:off x="4360137" y="1676837"/>
              <a:ext cx="130195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 smtClean="0"/>
                <a:t>Care Coordination</a:t>
              </a:r>
              <a:endParaRPr lang="en-US" sz="1000" b="1" dirty="0"/>
            </a:p>
          </p:txBody>
        </p:sp>
      </p:grpSp>
      <p:grpSp>
        <p:nvGrpSpPr>
          <p:cNvPr id="98" name="Group 97"/>
          <p:cNvGrpSpPr/>
          <p:nvPr/>
        </p:nvGrpSpPr>
        <p:grpSpPr>
          <a:xfrm>
            <a:off x="6419510" y="1377209"/>
            <a:ext cx="1188720" cy="553998"/>
            <a:chOff x="7893476" y="1453621"/>
            <a:chExt cx="1188720" cy="553998"/>
          </a:xfrm>
        </p:grpSpPr>
        <p:cxnSp>
          <p:nvCxnSpPr>
            <p:cNvPr id="84" name="Straight Arrow Connector 83"/>
            <p:cNvCxnSpPr/>
            <p:nvPr/>
          </p:nvCxnSpPr>
          <p:spPr bwMode="auto">
            <a:xfrm>
              <a:off x="7893476" y="1730620"/>
              <a:ext cx="1188720" cy="0"/>
            </a:xfrm>
            <a:prstGeom prst="straightConnector1">
              <a:avLst/>
            </a:prstGeom>
            <a:solidFill>
              <a:schemeClr val="accent2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oval" w="med" len="med"/>
              <a:tailEnd type="oval" w="med" len="med"/>
            </a:ln>
            <a:effectLst/>
          </p:spPr>
        </p:cxnSp>
        <p:sp>
          <p:nvSpPr>
            <p:cNvPr id="97" name="TextBox 96"/>
            <p:cNvSpPr txBox="1"/>
            <p:nvPr/>
          </p:nvSpPr>
          <p:spPr>
            <a:xfrm>
              <a:off x="8118985" y="1453621"/>
              <a:ext cx="737702" cy="55399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/>
                <a:t>Provider </a:t>
              </a:r>
            </a:p>
            <a:p>
              <a:pPr algn="ctr"/>
              <a:r>
                <a:rPr lang="en-US" sz="1000" b="1" dirty="0" smtClean="0"/>
                <a:t>Payment</a:t>
              </a:r>
            </a:p>
            <a:p>
              <a:pPr algn="ctr"/>
              <a:r>
                <a:rPr lang="en-US" sz="1000" b="1" dirty="0" smtClean="0"/>
                <a:t>(Claims)</a:t>
              </a:r>
              <a:endParaRPr lang="en-US" sz="1000" b="1" dirty="0"/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482214" y="5010444"/>
            <a:ext cx="553998" cy="959558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pPr algn="ctr"/>
            <a:r>
              <a:rPr lang="en-US" sz="1200" b="1" i="1" dirty="0" smtClean="0"/>
              <a:t>Supporting </a:t>
            </a:r>
          </a:p>
          <a:p>
            <a:pPr algn="ctr"/>
            <a:r>
              <a:rPr lang="en-US" sz="1200" b="1" i="1" dirty="0" smtClean="0"/>
              <a:t>Systems</a:t>
            </a:r>
          </a:p>
        </p:txBody>
      </p:sp>
      <p:sp>
        <p:nvSpPr>
          <p:cNvPr id="48" name="Rectangle 47"/>
          <p:cNvSpPr/>
          <p:nvPr/>
        </p:nvSpPr>
        <p:spPr bwMode="auto">
          <a:xfrm>
            <a:off x="1106397" y="5151016"/>
            <a:ext cx="2593077" cy="286390"/>
          </a:xfrm>
          <a:prstGeom prst="rect">
            <a:avLst/>
          </a:prstGeom>
          <a:solidFill>
            <a:srgbClr val="0070C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3152" tIns="73152" rIns="73152" bIns="73152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000" b="1" dirty="0" smtClean="0">
                <a:solidFill>
                  <a:prstClr val="black"/>
                </a:solidFill>
              </a:rPr>
              <a:t>Integrated Customer </a:t>
            </a:r>
            <a:r>
              <a:rPr lang="en-US" sz="1000" b="1" dirty="0">
                <a:solidFill>
                  <a:prstClr val="black"/>
                </a:solidFill>
              </a:rPr>
              <a:t>Services </a:t>
            </a:r>
            <a:r>
              <a:rPr lang="en-US" sz="1000" b="1" dirty="0" smtClean="0">
                <a:solidFill>
                  <a:prstClr val="black"/>
                </a:solidFill>
              </a:rPr>
              <a:t>Systems</a:t>
            </a:r>
            <a:endParaRPr lang="en-US" sz="1000" dirty="0" smtClean="0">
              <a:solidFill>
                <a:prstClr val="black"/>
              </a:solidFill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3762593" y="5153509"/>
            <a:ext cx="3971213" cy="272322"/>
          </a:xfrm>
          <a:prstGeom prst="rect">
            <a:avLst/>
          </a:prstGeom>
          <a:solidFill>
            <a:srgbClr val="0070C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3152" tIns="73152" rIns="73152" bIns="73152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000" b="1" dirty="0">
                <a:solidFill>
                  <a:prstClr val="black"/>
                </a:solidFill>
              </a:rPr>
              <a:t>Integrated Care Coordination </a:t>
            </a:r>
            <a:r>
              <a:rPr lang="en-US" sz="1000" b="1" dirty="0" smtClean="0">
                <a:solidFill>
                  <a:prstClr val="black"/>
                </a:solidFill>
              </a:rPr>
              <a:t>Systems</a:t>
            </a:r>
            <a:endParaRPr lang="en-US" sz="1000" dirty="0">
              <a:solidFill>
                <a:prstClr val="black"/>
              </a:solidFill>
            </a:endParaRPr>
          </a:p>
        </p:txBody>
      </p:sp>
      <p:sp>
        <p:nvSpPr>
          <p:cNvPr id="51" name="Rectangle 50"/>
          <p:cNvSpPr/>
          <p:nvPr/>
        </p:nvSpPr>
        <p:spPr bwMode="auto">
          <a:xfrm>
            <a:off x="1114381" y="5490223"/>
            <a:ext cx="6619425" cy="412153"/>
          </a:xfrm>
          <a:prstGeom prst="rect">
            <a:avLst/>
          </a:prstGeom>
          <a:solidFill>
            <a:srgbClr val="0070C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3152" tIns="73152" rIns="73152" bIns="73152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000" b="1" dirty="0">
                <a:solidFill>
                  <a:prstClr val="black"/>
                </a:solidFill>
              </a:rPr>
              <a:t>Integrated Administrative Systems </a:t>
            </a:r>
            <a:endParaRPr lang="en-US" sz="1000" b="1" dirty="0" smtClean="0">
              <a:solidFill>
                <a:prstClr val="black"/>
              </a:solidFill>
            </a:endParaRPr>
          </a:p>
          <a:p>
            <a:pPr algn="ctr"/>
            <a:r>
              <a:rPr lang="en-US" sz="1000" b="1" dirty="0" smtClean="0">
                <a:solidFill>
                  <a:prstClr val="black"/>
                </a:solidFill>
              </a:rPr>
              <a:t>(</a:t>
            </a:r>
            <a:r>
              <a:rPr lang="en-US" sz="1000" b="1" dirty="0">
                <a:solidFill>
                  <a:prstClr val="black"/>
                </a:solidFill>
              </a:rPr>
              <a:t>Eligibility, Patient Authorization, Referral, Billing and Reimbursement</a:t>
            </a:r>
            <a:r>
              <a:rPr lang="en-US" sz="1000" b="1" dirty="0" smtClean="0">
                <a:solidFill>
                  <a:prstClr val="black"/>
                </a:solidFill>
              </a:rPr>
              <a:t>)</a:t>
            </a:r>
            <a:endParaRPr lang="en-US" sz="1000" dirty="0">
              <a:solidFill>
                <a:prstClr val="black"/>
              </a:solidFill>
            </a:endParaRPr>
          </a:p>
        </p:txBody>
      </p:sp>
      <p:sp>
        <p:nvSpPr>
          <p:cNvPr id="57" name="Rectangle 56"/>
          <p:cNvSpPr/>
          <p:nvPr/>
        </p:nvSpPr>
        <p:spPr bwMode="auto">
          <a:xfrm>
            <a:off x="1106280" y="5955193"/>
            <a:ext cx="6619425" cy="296688"/>
          </a:xfrm>
          <a:prstGeom prst="rect">
            <a:avLst/>
          </a:prstGeom>
          <a:solidFill>
            <a:srgbClr val="0070C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3152" tIns="73152" rIns="73152" bIns="73152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000" b="1" dirty="0">
                <a:solidFill>
                  <a:prstClr val="black"/>
                </a:solidFill>
              </a:rPr>
              <a:t>Integrated Operations Systems (Enterprise Governance, Analytics, and Reporting)</a:t>
            </a:r>
          </a:p>
        </p:txBody>
      </p:sp>
      <p:sp>
        <p:nvSpPr>
          <p:cNvPr id="58" name="Rectangle 57"/>
          <p:cNvSpPr/>
          <p:nvPr/>
        </p:nvSpPr>
        <p:spPr bwMode="auto">
          <a:xfrm>
            <a:off x="1114381" y="4815234"/>
            <a:ext cx="6619425" cy="296688"/>
          </a:xfrm>
          <a:prstGeom prst="rect">
            <a:avLst/>
          </a:prstGeom>
          <a:solidFill>
            <a:srgbClr val="0070C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3152" tIns="73152" rIns="73152" bIns="73152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000" b="1" dirty="0" smtClean="0">
                <a:solidFill>
                  <a:prstClr val="black"/>
                </a:solidFill>
              </a:rPr>
              <a:t>High-Performing Network Systems</a:t>
            </a:r>
            <a:endParaRPr lang="en-US" sz="1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606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39700" y="5528973"/>
            <a:ext cx="3441700" cy="736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8" name="Rectangle 37"/>
          <p:cNvSpPr/>
          <p:nvPr/>
        </p:nvSpPr>
        <p:spPr bwMode="auto">
          <a:xfrm>
            <a:off x="3554501" y="1667348"/>
            <a:ext cx="5157344" cy="4383108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3152" tIns="73152" rIns="73152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457200" eaLnBrk="0" fontAlgn="base" hangingPunct="0">
              <a:lnSpc>
                <a:spcPct val="106000"/>
              </a:lnSpc>
              <a:spcBef>
                <a:spcPct val="50000"/>
              </a:spcBef>
              <a:spcAft>
                <a:spcPct val="0"/>
              </a:spcAft>
              <a:buSzPct val="100000"/>
              <a:buFont typeface="Wingdings 2" pitchFamily="18" charset="2"/>
              <a:buNone/>
            </a:pPr>
            <a:endParaRPr lang="en-US" sz="1200" b="1" dirty="0">
              <a:solidFill>
                <a:prstClr val="white"/>
              </a:solidFill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5418219" y="2234314"/>
            <a:ext cx="1557284" cy="1589745"/>
          </a:xfrm>
          <a:prstGeom prst="ellipse">
            <a:avLst/>
          </a:prstGeom>
          <a:solidFill>
            <a:schemeClr val="accent3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3152" tIns="73152" rIns="73152" bIns="73152" numCol="1" rtlCol="0" anchor="t" anchorCtr="0" compatLnSpc="1">
            <a:prstTxWarp prst="textNoShape">
              <a:avLst/>
            </a:prstTxWarp>
          </a:bodyPr>
          <a:lstStyle/>
          <a:p>
            <a:pPr algn="ctr" defTabSz="457200" eaLnBrk="0" fontAlgn="base" hangingPunct="0">
              <a:lnSpc>
                <a:spcPct val="106000"/>
              </a:lnSpc>
              <a:spcBef>
                <a:spcPct val="50000"/>
              </a:spcBef>
              <a:spcAft>
                <a:spcPct val="0"/>
              </a:spcAft>
              <a:buSzPct val="100000"/>
              <a:buFont typeface="Wingdings 2" pitchFamily="18" charset="2"/>
              <a:buNone/>
            </a:pPr>
            <a:endParaRPr lang="en-US" sz="1200" b="1" dirty="0" smtClean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300" dirty="0" smtClean="0"/>
              <a:t>Simplify and Consolidate Community Care Programs</a:t>
            </a:r>
            <a:endParaRPr lang="en-US" sz="2300" dirty="0"/>
          </a:p>
        </p:txBody>
      </p:sp>
      <p:sp>
        <p:nvSpPr>
          <p:cNvPr id="7" name="Text Placeholder 1"/>
          <p:cNvSpPr txBox="1">
            <a:spLocks/>
          </p:cNvSpPr>
          <p:nvPr/>
        </p:nvSpPr>
        <p:spPr>
          <a:xfrm>
            <a:off x="139700" y="827997"/>
            <a:ext cx="9004300" cy="75725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lnSpc>
                <a:spcPct val="106000"/>
              </a:lnSpc>
              <a:spcBef>
                <a:spcPct val="8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itchFamily="2" charset="2"/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9863" indent="-168275" algn="l" rtl="0" eaLnBrk="0" fontAlgn="base" hangingPunct="0">
              <a:lnSpc>
                <a:spcPct val="106000"/>
              </a:lnSpc>
              <a:spcBef>
                <a:spcPct val="8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¡"/>
              <a:defRPr sz="1100">
                <a:solidFill>
                  <a:schemeClr val="tx1"/>
                </a:solidFill>
                <a:latin typeface="+mn-lt"/>
              </a:defRPr>
            </a:lvl2pPr>
            <a:lvl3pPr marL="344488" indent="-173038" algn="l" rtl="0" eaLnBrk="0" fontAlgn="base" hangingPunct="0">
              <a:lnSpc>
                <a:spcPct val="106000"/>
              </a:lnSpc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1000">
                <a:solidFill>
                  <a:schemeClr val="tx1"/>
                </a:solidFill>
                <a:latin typeface="+mn-lt"/>
              </a:defRPr>
            </a:lvl3pPr>
            <a:lvl4pPr marL="517525" indent="-171450" algn="l" rtl="0" eaLnBrk="0" fontAlgn="base" hangingPunct="0">
              <a:lnSpc>
                <a:spcPct val="106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1000">
                <a:solidFill>
                  <a:schemeClr val="tx1"/>
                </a:solidFill>
                <a:latin typeface="+mn-lt"/>
              </a:defRPr>
            </a:lvl4pPr>
            <a:lvl5pPr marL="144621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1200">
                <a:solidFill>
                  <a:schemeClr val="tx1"/>
                </a:solidFill>
                <a:latin typeface="+mn-lt"/>
              </a:defRPr>
            </a:lvl5pPr>
            <a:lvl6pPr marL="1903413" indent="-236538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1200">
                <a:solidFill>
                  <a:schemeClr val="tx1"/>
                </a:solidFill>
                <a:latin typeface="+mn-lt"/>
              </a:defRPr>
            </a:lvl6pPr>
            <a:lvl7pPr marL="2360613" indent="-236538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1200">
                <a:solidFill>
                  <a:schemeClr val="tx1"/>
                </a:solidFill>
                <a:latin typeface="+mn-lt"/>
              </a:defRPr>
            </a:lvl7pPr>
            <a:lvl8pPr marL="2817813" indent="-236538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1200">
                <a:solidFill>
                  <a:schemeClr val="tx1"/>
                </a:solidFill>
                <a:latin typeface="+mn-lt"/>
              </a:defRPr>
            </a:lvl8pPr>
            <a:lvl9pPr marL="3275013" indent="-236538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12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Clr>
                <a:prstClr val="black"/>
              </a:buClr>
            </a:pPr>
            <a:r>
              <a:rPr lang="en-US" sz="1400" i="1" kern="0" dirty="0">
                <a:solidFill>
                  <a:prstClr val="black"/>
                </a:solidFill>
                <a:latin typeface="Arial"/>
              </a:rPr>
              <a:t>T</a:t>
            </a:r>
            <a:r>
              <a:rPr lang="en-US" sz="1400" i="1" kern="0" dirty="0" smtClean="0">
                <a:solidFill>
                  <a:prstClr val="black"/>
                </a:solidFill>
                <a:latin typeface="Arial"/>
              </a:rPr>
              <a:t>he </a:t>
            </a:r>
            <a:r>
              <a:rPr lang="en-US" sz="1400" i="1" kern="0" dirty="0">
                <a:solidFill>
                  <a:prstClr val="black"/>
                </a:solidFill>
                <a:latin typeface="Arial"/>
              </a:rPr>
              <a:t>“VA Budget and Choice Improvement </a:t>
            </a:r>
            <a:r>
              <a:rPr lang="en-US" sz="1400" i="1" kern="0" dirty="0" smtClean="0">
                <a:solidFill>
                  <a:prstClr val="black"/>
                </a:solidFill>
                <a:latin typeface="Arial"/>
              </a:rPr>
              <a:t>Act” calls for a plan to consolidate VA’s various ways of purchasing care in the community.</a:t>
            </a:r>
            <a:endParaRPr lang="en-US" sz="1400" i="1" kern="0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4120587" y="2973901"/>
            <a:ext cx="1696524" cy="1625751"/>
          </a:xfrm>
          <a:prstGeom prst="ellipse">
            <a:avLst/>
          </a:prstGeom>
          <a:solidFill>
            <a:schemeClr val="accent3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3152" tIns="73152" rIns="73152" bIns="73152" numCol="1" rtlCol="0" anchor="t" anchorCtr="0" compatLnSpc="1">
            <a:prstTxWarp prst="textNoShape">
              <a:avLst/>
            </a:prstTxWarp>
          </a:bodyPr>
          <a:lstStyle/>
          <a:p>
            <a:pPr algn="ctr" defTabSz="457200" eaLnBrk="0" fontAlgn="base" hangingPunct="0">
              <a:lnSpc>
                <a:spcPct val="106000"/>
              </a:lnSpc>
              <a:spcBef>
                <a:spcPct val="50000"/>
              </a:spcBef>
              <a:spcAft>
                <a:spcPct val="0"/>
              </a:spcAft>
              <a:buSzPct val="100000"/>
              <a:buFont typeface="Wingdings 2" pitchFamily="18" charset="2"/>
              <a:buNone/>
            </a:pPr>
            <a:endParaRPr lang="en-US" sz="1200" b="1" dirty="0" smtClean="0">
              <a:solidFill>
                <a:prstClr val="white"/>
              </a:solidFill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4629000" y="4441615"/>
            <a:ext cx="1557284" cy="1589745"/>
          </a:xfrm>
          <a:prstGeom prst="ellipse">
            <a:avLst/>
          </a:prstGeom>
          <a:solidFill>
            <a:schemeClr val="accent3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73152" rIns="0" bIns="73152" numCol="1" rtlCol="0" anchor="t" anchorCtr="0" compatLnSpc="1">
            <a:prstTxWarp prst="textNoShape">
              <a:avLst/>
            </a:prstTxWarp>
          </a:bodyPr>
          <a:lstStyle/>
          <a:p>
            <a:pPr algn="ctr" defTabSz="457200" eaLnBrk="0" fontAlgn="base" hangingPunct="0">
              <a:lnSpc>
                <a:spcPct val="106000"/>
              </a:lnSpc>
              <a:spcAft>
                <a:spcPct val="0"/>
              </a:spcAft>
              <a:buSzPct val="100000"/>
            </a:pPr>
            <a:endParaRPr lang="en-US" sz="1200" b="1" dirty="0">
              <a:solidFill>
                <a:prstClr val="white"/>
              </a:solidFill>
            </a:endParaRPr>
          </a:p>
        </p:txBody>
      </p:sp>
      <p:sp>
        <p:nvSpPr>
          <p:cNvPr id="30" name="Freeform 39"/>
          <p:cNvSpPr>
            <a:spLocks noChangeAspect="1" noEditPoints="1"/>
          </p:cNvSpPr>
          <p:nvPr/>
        </p:nvSpPr>
        <p:spPr bwMode="auto">
          <a:xfrm>
            <a:off x="4740819" y="3921208"/>
            <a:ext cx="456060" cy="422674"/>
          </a:xfrm>
          <a:custGeom>
            <a:avLst/>
            <a:gdLst>
              <a:gd name="T0" fmla="*/ 133 w 148"/>
              <a:gd name="T1" fmla="*/ 0 h 118"/>
              <a:gd name="T2" fmla="*/ 15 w 148"/>
              <a:gd name="T3" fmla="*/ 0 h 118"/>
              <a:gd name="T4" fmla="*/ 0 w 148"/>
              <a:gd name="T5" fmla="*/ 15 h 118"/>
              <a:gd name="T6" fmla="*/ 0 w 148"/>
              <a:gd name="T7" fmla="*/ 104 h 118"/>
              <a:gd name="T8" fmla="*/ 15 w 148"/>
              <a:gd name="T9" fmla="*/ 118 h 118"/>
              <a:gd name="T10" fmla="*/ 133 w 148"/>
              <a:gd name="T11" fmla="*/ 118 h 118"/>
              <a:gd name="T12" fmla="*/ 148 w 148"/>
              <a:gd name="T13" fmla="*/ 104 h 118"/>
              <a:gd name="T14" fmla="*/ 148 w 148"/>
              <a:gd name="T15" fmla="*/ 15 h 118"/>
              <a:gd name="T16" fmla="*/ 133 w 148"/>
              <a:gd name="T17" fmla="*/ 0 h 118"/>
              <a:gd name="T18" fmla="*/ 133 w 148"/>
              <a:gd name="T19" fmla="*/ 104 h 118"/>
              <a:gd name="T20" fmla="*/ 15 w 148"/>
              <a:gd name="T21" fmla="*/ 104 h 118"/>
              <a:gd name="T22" fmla="*/ 15 w 148"/>
              <a:gd name="T23" fmla="*/ 15 h 118"/>
              <a:gd name="T24" fmla="*/ 133 w 148"/>
              <a:gd name="T25" fmla="*/ 15 h 118"/>
              <a:gd name="T26" fmla="*/ 133 w 148"/>
              <a:gd name="T27" fmla="*/ 104 h 118"/>
              <a:gd name="T28" fmla="*/ 66 w 148"/>
              <a:gd name="T29" fmla="*/ 75 h 118"/>
              <a:gd name="T30" fmla="*/ 30 w 148"/>
              <a:gd name="T31" fmla="*/ 75 h 118"/>
              <a:gd name="T32" fmla="*/ 30 w 148"/>
              <a:gd name="T33" fmla="*/ 88 h 118"/>
              <a:gd name="T34" fmla="*/ 66 w 148"/>
              <a:gd name="T35" fmla="*/ 88 h 118"/>
              <a:gd name="T36" fmla="*/ 66 w 148"/>
              <a:gd name="T37" fmla="*/ 75 h 118"/>
              <a:gd name="T38" fmla="*/ 66 w 148"/>
              <a:gd name="T39" fmla="*/ 53 h 118"/>
              <a:gd name="T40" fmla="*/ 30 w 148"/>
              <a:gd name="T41" fmla="*/ 53 h 118"/>
              <a:gd name="T42" fmla="*/ 30 w 148"/>
              <a:gd name="T43" fmla="*/ 66 h 118"/>
              <a:gd name="T44" fmla="*/ 66 w 148"/>
              <a:gd name="T45" fmla="*/ 66 h 118"/>
              <a:gd name="T46" fmla="*/ 66 w 148"/>
              <a:gd name="T47" fmla="*/ 53 h 118"/>
              <a:gd name="T48" fmla="*/ 66 w 148"/>
              <a:gd name="T49" fmla="*/ 31 h 118"/>
              <a:gd name="T50" fmla="*/ 30 w 148"/>
              <a:gd name="T51" fmla="*/ 31 h 118"/>
              <a:gd name="T52" fmla="*/ 30 w 148"/>
              <a:gd name="T53" fmla="*/ 44 h 118"/>
              <a:gd name="T54" fmla="*/ 66 w 148"/>
              <a:gd name="T55" fmla="*/ 44 h 118"/>
              <a:gd name="T56" fmla="*/ 66 w 148"/>
              <a:gd name="T57" fmla="*/ 31 h 118"/>
              <a:gd name="T58" fmla="*/ 117 w 148"/>
              <a:gd name="T59" fmla="*/ 78 h 118"/>
              <a:gd name="T60" fmla="*/ 105 w 148"/>
              <a:gd name="T61" fmla="*/ 68 h 118"/>
              <a:gd name="T62" fmla="*/ 113 w 148"/>
              <a:gd name="T63" fmla="*/ 47 h 118"/>
              <a:gd name="T64" fmla="*/ 100 w 148"/>
              <a:gd name="T65" fmla="*/ 31 h 118"/>
              <a:gd name="T66" fmla="*/ 86 w 148"/>
              <a:gd name="T67" fmla="*/ 47 h 118"/>
              <a:gd name="T68" fmla="*/ 94 w 148"/>
              <a:gd name="T69" fmla="*/ 68 h 118"/>
              <a:gd name="T70" fmla="*/ 82 w 148"/>
              <a:gd name="T71" fmla="*/ 78 h 118"/>
              <a:gd name="T72" fmla="*/ 81 w 148"/>
              <a:gd name="T73" fmla="*/ 88 h 118"/>
              <a:gd name="T74" fmla="*/ 118 w 148"/>
              <a:gd name="T75" fmla="*/ 88 h 118"/>
              <a:gd name="T76" fmla="*/ 117 w 148"/>
              <a:gd name="T77" fmla="*/ 78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48" h="118">
                <a:moveTo>
                  <a:pt x="133" y="0"/>
                </a:move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7"/>
                  <a:pt x="0" y="15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2"/>
                  <a:pt x="7" y="118"/>
                  <a:pt x="15" y="118"/>
                </a:cubicBezTo>
                <a:cubicBezTo>
                  <a:pt x="133" y="118"/>
                  <a:pt x="133" y="118"/>
                  <a:pt x="133" y="118"/>
                </a:cubicBezTo>
                <a:cubicBezTo>
                  <a:pt x="141" y="118"/>
                  <a:pt x="148" y="112"/>
                  <a:pt x="148" y="104"/>
                </a:cubicBezTo>
                <a:cubicBezTo>
                  <a:pt x="148" y="15"/>
                  <a:pt x="148" y="15"/>
                  <a:pt x="148" y="15"/>
                </a:cubicBezTo>
                <a:cubicBezTo>
                  <a:pt x="148" y="7"/>
                  <a:pt x="141" y="0"/>
                  <a:pt x="133" y="0"/>
                </a:cubicBezTo>
                <a:close/>
                <a:moveTo>
                  <a:pt x="133" y="104"/>
                </a:moveTo>
                <a:cubicBezTo>
                  <a:pt x="15" y="104"/>
                  <a:pt x="15" y="104"/>
                  <a:pt x="15" y="104"/>
                </a:cubicBezTo>
                <a:cubicBezTo>
                  <a:pt x="15" y="15"/>
                  <a:pt x="15" y="15"/>
                  <a:pt x="15" y="15"/>
                </a:cubicBezTo>
                <a:cubicBezTo>
                  <a:pt x="133" y="15"/>
                  <a:pt x="133" y="15"/>
                  <a:pt x="133" y="15"/>
                </a:cubicBezTo>
                <a:lnTo>
                  <a:pt x="133" y="104"/>
                </a:lnTo>
                <a:close/>
                <a:moveTo>
                  <a:pt x="66" y="75"/>
                </a:moveTo>
                <a:cubicBezTo>
                  <a:pt x="30" y="75"/>
                  <a:pt x="30" y="75"/>
                  <a:pt x="30" y="75"/>
                </a:cubicBezTo>
                <a:cubicBezTo>
                  <a:pt x="30" y="88"/>
                  <a:pt x="30" y="88"/>
                  <a:pt x="30" y="88"/>
                </a:cubicBezTo>
                <a:cubicBezTo>
                  <a:pt x="66" y="88"/>
                  <a:pt x="66" y="88"/>
                  <a:pt x="66" y="88"/>
                </a:cubicBezTo>
                <a:lnTo>
                  <a:pt x="66" y="75"/>
                </a:lnTo>
                <a:close/>
                <a:moveTo>
                  <a:pt x="66" y="53"/>
                </a:moveTo>
                <a:cubicBezTo>
                  <a:pt x="30" y="53"/>
                  <a:pt x="30" y="53"/>
                  <a:pt x="30" y="53"/>
                </a:cubicBezTo>
                <a:cubicBezTo>
                  <a:pt x="30" y="66"/>
                  <a:pt x="30" y="66"/>
                  <a:pt x="30" y="66"/>
                </a:cubicBezTo>
                <a:cubicBezTo>
                  <a:pt x="66" y="66"/>
                  <a:pt x="66" y="66"/>
                  <a:pt x="66" y="66"/>
                </a:cubicBezTo>
                <a:lnTo>
                  <a:pt x="66" y="53"/>
                </a:lnTo>
                <a:close/>
                <a:moveTo>
                  <a:pt x="66" y="31"/>
                </a:moveTo>
                <a:cubicBezTo>
                  <a:pt x="30" y="31"/>
                  <a:pt x="30" y="31"/>
                  <a:pt x="30" y="31"/>
                </a:cubicBezTo>
                <a:cubicBezTo>
                  <a:pt x="30" y="44"/>
                  <a:pt x="30" y="44"/>
                  <a:pt x="30" y="44"/>
                </a:cubicBezTo>
                <a:cubicBezTo>
                  <a:pt x="66" y="44"/>
                  <a:pt x="66" y="44"/>
                  <a:pt x="66" y="44"/>
                </a:cubicBezTo>
                <a:lnTo>
                  <a:pt x="66" y="31"/>
                </a:lnTo>
                <a:close/>
                <a:moveTo>
                  <a:pt x="117" y="78"/>
                </a:moveTo>
                <a:cubicBezTo>
                  <a:pt x="117" y="78"/>
                  <a:pt x="105" y="75"/>
                  <a:pt x="105" y="68"/>
                </a:cubicBezTo>
                <a:cubicBezTo>
                  <a:pt x="105" y="62"/>
                  <a:pt x="113" y="59"/>
                  <a:pt x="113" y="47"/>
                </a:cubicBezTo>
                <a:cubicBezTo>
                  <a:pt x="113" y="37"/>
                  <a:pt x="110" y="31"/>
                  <a:pt x="100" y="31"/>
                </a:cubicBezTo>
                <a:cubicBezTo>
                  <a:pt x="89" y="31"/>
                  <a:pt x="86" y="37"/>
                  <a:pt x="86" y="47"/>
                </a:cubicBezTo>
                <a:cubicBezTo>
                  <a:pt x="86" y="59"/>
                  <a:pt x="94" y="62"/>
                  <a:pt x="94" y="68"/>
                </a:cubicBezTo>
                <a:cubicBezTo>
                  <a:pt x="94" y="75"/>
                  <a:pt x="82" y="78"/>
                  <a:pt x="82" y="78"/>
                </a:cubicBezTo>
                <a:cubicBezTo>
                  <a:pt x="81" y="78"/>
                  <a:pt x="81" y="88"/>
                  <a:pt x="81" y="88"/>
                </a:cubicBezTo>
                <a:cubicBezTo>
                  <a:pt x="118" y="88"/>
                  <a:pt x="118" y="88"/>
                  <a:pt x="118" y="88"/>
                </a:cubicBezTo>
                <a:cubicBezTo>
                  <a:pt x="118" y="88"/>
                  <a:pt x="118" y="78"/>
                  <a:pt x="117" y="7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2" name="Freeform 7"/>
          <p:cNvSpPr>
            <a:spLocks noChangeAspect="1" noEditPoints="1"/>
          </p:cNvSpPr>
          <p:nvPr/>
        </p:nvSpPr>
        <p:spPr bwMode="auto">
          <a:xfrm>
            <a:off x="5175610" y="5420559"/>
            <a:ext cx="447988" cy="376652"/>
          </a:xfrm>
          <a:custGeom>
            <a:avLst/>
            <a:gdLst>
              <a:gd name="T0" fmla="*/ 3722 w 6368"/>
              <a:gd name="T1" fmla="*/ 5354 h 5354"/>
              <a:gd name="T2" fmla="*/ 2652 w 6368"/>
              <a:gd name="T3" fmla="*/ 5354 h 5354"/>
              <a:gd name="T4" fmla="*/ 6360 w 6368"/>
              <a:gd name="T5" fmla="*/ 4329 h 5354"/>
              <a:gd name="T6" fmla="*/ 14 w 6368"/>
              <a:gd name="T7" fmla="*/ 4329 h 5354"/>
              <a:gd name="T8" fmla="*/ 14 w 6368"/>
              <a:gd name="T9" fmla="*/ 4329 h 5354"/>
              <a:gd name="T10" fmla="*/ 3722 w 6368"/>
              <a:gd name="T11" fmla="*/ 4053 h 5354"/>
              <a:gd name="T12" fmla="*/ 2652 w 6368"/>
              <a:gd name="T13" fmla="*/ 4053 h 5354"/>
              <a:gd name="T14" fmla="*/ 6360 w 6368"/>
              <a:gd name="T15" fmla="*/ 3001 h 5354"/>
              <a:gd name="T16" fmla="*/ 14 w 6368"/>
              <a:gd name="T17" fmla="*/ 3001 h 5354"/>
              <a:gd name="T18" fmla="*/ 14 w 6368"/>
              <a:gd name="T19" fmla="*/ 3001 h 5354"/>
              <a:gd name="T20" fmla="*/ 3355 w 6368"/>
              <a:gd name="T21" fmla="*/ 1748 h 5354"/>
              <a:gd name="T22" fmla="*/ 3447 w 6368"/>
              <a:gd name="T23" fmla="*/ 1669 h 5354"/>
              <a:gd name="T24" fmla="*/ 3395 w 6368"/>
              <a:gd name="T25" fmla="*/ 1561 h 5354"/>
              <a:gd name="T26" fmla="*/ 3239 w 6368"/>
              <a:gd name="T27" fmla="*/ 1500 h 5354"/>
              <a:gd name="T28" fmla="*/ 2874 w 6368"/>
              <a:gd name="T29" fmla="*/ 971 h 5354"/>
              <a:gd name="T30" fmla="*/ 2810 w 6368"/>
              <a:gd name="T31" fmla="*/ 1052 h 5354"/>
              <a:gd name="T32" fmla="*/ 2878 w 6368"/>
              <a:gd name="T33" fmla="*/ 1131 h 5354"/>
              <a:gd name="T34" fmla="*/ 3004 w 6368"/>
              <a:gd name="T35" fmla="*/ 1177 h 5354"/>
              <a:gd name="T36" fmla="*/ 3239 w 6368"/>
              <a:gd name="T37" fmla="*/ 731 h 5354"/>
              <a:gd name="T38" fmla="*/ 3519 w 6368"/>
              <a:gd name="T39" fmla="*/ 787 h 5354"/>
              <a:gd name="T40" fmla="*/ 3754 w 6368"/>
              <a:gd name="T41" fmla="*/ 915 h 5354"/>
              <a:gd name="T42" fmla="*/ 3345 w 6368"/>
              <a:gd name="T43" fmla="*/ 969 h 5354"/>
              <a:gd name="T44" fmla="*/ 3366 w 6368"/>
              <a:gd name="T45" fmla="*/ 1274 h 5354"/>
              <a:gd name="T46" fmla="*/ 3698 w 6368"/>
              <a:gd name="T47" fmla="*/ 1430 h 5354"/>
              <a:gd name="T48" fmla="*/ 3779 w 6368"/>
              <a:gd name="T49" fmla="*/ 1613 h 5354"/>
              <a:gd name="T50" fmla="*/ 3702 w 6368"/>
              <a:gd name="T51" fmla="*/ 1814 h 5354"/>
              <a:gd name="T52" fmla="*/ 3482 w 6368"/>
              <a:gd name="T53" fmla="*/ 1936 h 5354"/>
              <a:gd name="T54" fmla="*/ 3239 w 6368"/>
              <a:gd name="T55" fmla="*/ 2175 h 5354"/>
              <a:gd name="T56" fmla="*/ 2838 w 6368"/>
              <a:gd name="T57" fmla="*/ 1949 h 5354"/>
              <a:gd name="T58" fmla="*/ 2569 w 6368"/>
              <a:gd name="T59" fmla="*/ 1843 h 5354"/>
              <a:gd name="T60" fmla="*/ 2745 w 6368"/>
              <a:gd name="T61" fmla="*/ 1644 h 5354"/>
              <a:gd name="T62" fmla="*/ 2940 w 6368"/>
              <a:gd name="T63" fmla="*/ 1752 h 5354"/>
              <a:gd name="T64" fmla="*/ 2791 w 6368"/>
              <a:gd name="T65" fmla="*/ 1370 h 5354"/>
              <a:gd name="T66" fmla="*/ 2550 w 6368"/>
              <a:gd name="T67" fmla="*/ 1243 h 5354"/>
              <a:gd name="T68" fmla="*/ 2480 w 6368"/>
              <a:gd name="T69" fmla="*/ 1071 h 5354"/>
              <a:gd name="T70" fmla="*/ 2558 w 6368"/>
              <a:gd name="T71" fmla="*/ 899 h 5354"/>
              <a:gd name="T72" fmla="*/ 2751 w 6368"/>
              <a:gd name="T73" fmla="*/ 787 h 5354"/>
              <a:gd name="T74" fmla="*/ 3004 w 6368"/>
              <a:gd name="T75" fmla="*/ 612 h 5354"/>
              <a:gd name="T76" fmla="*/ 1687 w 6368"/>
              <a:gd name="T77" fmla="*/ 594 h 5354"/>
              <a:gd name="T78" fmla="*/ 1392 w 6368"/>
              <a:gd name="T79" fmla="*/ 810 h 5354"/>
              <a:gd name="T80" fmla="*/ 992 w 6368"/>
              <a:gd name="T81" fmla="*/ 932 h 5354"/>
              <a:gd name="T82" fmla="*/ 660 w 6368"/>
              <a:gd name="T83" fmla="*/ 1826 h 5354"/>
              <a:gd name="T84" fmla="*/ 1000 w 6368"/>
              <a:gd name="T85" fmla="*/ 1994 h 5354"/>
              <a:gd name="T86" fmla="*/ 1224 w 6368"/>
              <a:gd name="T87" fmla="*/ 2235 h 5354"/>
              <a:gd name="T88" fmla="*/ 5187 w 6368"/>
              <a:gd name="T89" fmla="*/ 2169 h 5354"/>
              <a:gd name="T90" fmla="*/ 5443 w 6368"/>
              <a:gd name="T91" fmla="*/ 1943 h 5354"/>
              <a:gd name="T92" fmla="*/ 5806 w 6368"/>
              <a:gd name="T93" fmla="*/ 1799 h 5354"/>
              <a:gd name="T94" fmla="*/ 5268 w 6368"/>
              <a:gd name="T95" fmla="*/ 913 h 5354"/>
              <a:gd name="T96" fmla="*/ 4891 w 6368"/>
              <a:gd name="T97" fmla="*/ 764 h 5354"/>
              <a:gd name="T98" fmla="*/ 4627 w 6368"/>
              <a:gd name="T99" fmla="*/ 529 h 5354"/>
              <a:gd name="T100" fmla="*/ 747 w 6368"/>
              <a:gd name="T101" fmla="*/ 0 h 5354"/>
              <a:gd name="T102" fmla="*/ 5741 w 6368"/>
              <a:gd name="T103" fmla="*/ 42 h 5354"/>
              <a:gd name="T104" fmla="*/ 6362 w 6368"/>
              <a:gd name="T105" fmla="*/ 2453 h 5354"/>
              <a:gd name="T106" fmla="*/ 6326 w 6368"/>
              <a:gd name="T107" fmla="*/ 2619 h 5354"/>
              <a:gd name="T108" fmla="*/ 6173 w 6368"/>
              <a:gd name="T109" fmla="*/ 2692 h 5354"/>
              <a:gd name="T110" fmla="*/ 73 w 6368"/>
              <a:gd name="T111" fmla="*/ 2650 h 5354"/>
              <a:gd name="T112" fmla="*/ 0 w 6368"/>
              <a:gd name="T113" fmla="*/ 2497 h 5354"/>
              <a:gd name="T114" fmla="*/ 596 w 6368"/>
              <a:gd name="T115" fmla="*/ 71 h 5354"/>
              <a:gd name="T116" fmla="*/ 747 w 6368"/>
              <a:gd name="T117" fmla="*/ 0 h 5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6368" h="5354">
                <a:moveTo>
                  <a:pt x="3722" y="4966"/>
                </a:moveTo>
                <a:lnTo>
                  <a:pt x="6360" y="4966"/>
                </a:lnTo>
                <a:lnTo>
                  <a:pt x="6360" y="5354"/>
                </a:lnTo>
                <a:lnTo>
                  <a:pt x="3722" y="5354"/>
                </a:lnTo>
                <a:lnTo>
                  <a:pt x="3722" y="4966"/>
                </a:lnTo>
                <a:close/>
                <a:moveTo>
                  <a:pt x="14" y="4966"/>
                </a:moveTo>
                <a:lnTo>
                  <a:pt x="2652" y="4966"/>
                </a:lnTo>
                <a:lnTo>
                  <a:pt x="2652" y="5354"/>
                </a:lnTo>
                <a:lnTo>
                  <a:pt x="14" y="5354"/>
                </a:lnTo>
                <a:lnTo>
                  <a:pt x="14" y="4966"/>
                </a:lnTo>
                <a:close/>
                <a:moveTo>
                  <a:pt x="3722" y="4329"/>
                </a:moveTo>
                <a:lnTo>
                  <a:pt x="6360" y="4329"/>
                </a:lnTo>
                <a:lnTo>
                  <a:pt x="6360" y="4717"/>
                </a:lnTo>
                <a:lnTo>
                  <a:pt x="3722" y="4717"/>
                </a:lnTo>
                <a:lnTo>
                  <a:pt x="3722" y="4329"/>
                </a:lnTo>
                <a:close/>
                <a:moveTo>
                  <a:pt x="14" y="4329"/>
                </a:moveTo>
                <a:lnTo>
                  <a:pt x="2652" y="4329"/>
                </a:lnTo>
                <a:lnTo>
                  <a:pt x="2652" y="4717"/>
                </a:lnTo>
                <a:lnTo>
                  <a:pt x="14" y="4717"/>
                </a:lnTo>
                <a:lnTo>
                  <a:pt x="14" y="4329"/>
                </a:lnTo>
                <a:close/>
                <a:moveTo>
                  <a:pt x="3722" y="3665"/>
                </a:moveTo>
                <a:lnTo>
                  <a:pt x="6360" y="3665"/>
                </a:lnTo>
                <a:lnTo>
                  <a:pt x="6360" y="4053"/>
                </a:lnTo>
                <a:lnTo>
                  <a:pt x="3722" y="4053"/>
                </a:lnTo>
                <a:lnTo>
                  <a:pt x="3722" y="3665"/>
                </a:lnTo>
                <a:close/>
                <a:moveTo>
                  <a:pt x="14" y="3665"/>
                </a:moveTo>
                <a:lnTo>
                  <a:pt x="2652" y="3665"/>
                </a:lnTo>
                <a:lnTo>
                  <a:pt x="2652" y="4053"/>
                </a:lnTo>
                <a:lnTo>
                  <a:pt x="14" y="4053"/>
                </a:lnTo>
                <a:lnTo>
                  <a:pt x="14" y="3665"/>
                </a:lnTo>
                <a:close/>
                <a:moveTo>
                  <a:pt x="3722" y="3001"/>
                </a:moveTo>
                <a:lnTo>
                  <a:pt x="6360" y="3001"/>
                </a:lnTo>
                <a:lnTo>
                  <a:pt x="6360" y="3389"/>
                </a:lnTo>
                <a:lnTo>
                  <a:pt x="3722" y="3389"/>
                </a:lnTo>
                <a:lnTo>
                  <a:pt x="3722" y="3001"/>
                </a:lnTo>
                <a:close/>
                <a:moveTo>
                  <a:pt x="14" y="3001"/>
                </a:moveTo>
                <a:lnTo>
                  <a:pt x="2652" y="3001"/>
                </a:lnTo>
                <a:lnTo>
                  <a:pt x="2652" y="3389"/>
                </a:lnTo>
                <a:lnTo>
                  <a:pt x="14" y="3389"/>
                </a:lnTo>
                <a:lnTo>
                  <a:pt x="14" y="3001"/>
                </a:lnTo>
                <a:close/>
                <a:moveTo>
                  <a:pt x="3239" y="1500"/>
                </a:moveTo>
                <a:lnTo>
                  <a:pt x="3239" y="1774"/>
                </a:lnTo>
                <a:lnTo>
                  <a:pt x="3318" y="1758"/>
                </a:lnTo>
                <a:lnTo>
                  <a:pt x="3355" y="1748"/>
                </a:lnTo>
                <a:lnTo>
                  <a:pt x="3386" y="1733"/>
                </a:lnTo>
                <a:lnTo>
                  <a:pt x="3413" y="1716"/>
                </a:lnTo>
                <a:lnTo>
                  <a:pt x="3434" y="1694"/>
                </a:lnTo>
                <a:lnTo>
                  <a:pt x="3447" y="1669"/>
                </a:lnTo>
                <a:lnTo>
                  <a:pt x="3451" y="1638"/>
                </a:lnTo>
                <a:lnTo>
                  <a:pt x="3446" y="1610"/>
                </a:lnTo>
                <a:lnTo>
                  <a:pt x="3426" y="1584"/>
                </a:lnTo>
                <a:lnTo>
                  <a:pt x="3395" y="1561"/>
                </a:lnTo>
                <a:lnTo>
                  <a:pt x="3351" y="1540"/>
                </a:lnTo>
                <a:lnTo>
                  <a:pt x="3320" y="1528"/>
                </a:lnTo>
                <a:lnTo>
                  <a:pt x="3283" y="1513"/>
                </a:lnTo>
                <a:lnTo>
                  <a:pt x="3239" y="1500"/>
                </a:lnTo>
                <a:close/>
                <a:moveTo>
                  <a:pt x="3004" y="936"/>
                </a:moveTo>
                <a:lnTo>
                  <a:pt x="2936" y="947"/>
                </a:lnTo>
                <a:lnTo>
                  <a:pt x="2903" y="957"/>
                </a:lnTo>
                <a:lnTo>
                  <a:pt x="2874" y="971"/>
                </a:lnTo>
                <a:lnTo>
                  <a:pt x="2849" y="986"/>
                </a:lnTo>
                <a:lnTo>
                  <a:pt x="2830" y="1003"/>
                </a:lnTo>
                <a:lnTo>
                  <a:pt x="2814" y="1027"/>
                </a:lnTo>
                <a:lnTo>
                  <a:pt x="2810" y="1052"/>
                </a:lnTo>
                <a:lnTo>
                  <a:pt x="2816" y="1075"/>
                </a:lnTo>
                <a:lnTo>
                  <a:pt x="2830" y="1096"/>
                </a:lnTo>
                <a:lnTo>
                  <a:pt x="2851" y="1115"/>
                </a:lnTo>
                <a:lnTo>
                  <a:pt x="2878" y="1131"/>
                </a:lnTo>
                <a:lnTo>
                  <a:pt x="2907" y="1144"/>
                </a:lnTo>
                <a:lnTo>
                  <a:pt x="2940" y="1158"/>
                </a:lnTo>
                <a:lnTo>
                  <a:pt x="2973" y="1169"/>
                </a:lnTo>
                <a:lnTo>
                  <a:pt x="3004" y="1177"/>
                </a:lnTo>
                <a:lnTo>
                  <a:pt x="3004" y="936"/>
                </a:lnTo>
                <a:close/>
                <a:moveTo>
                  <a:pt x="3004" y="612"/>
                </a:moveTo>
                <a:lnTo>
                  <a:pt x="3239" y="612"/>
                </a:lnTo>
                <a:lnTo>
                  <a:pt x="3239" y="731"/>
                </a:lnTo>
                <a:lnTo>
                  <a:pt x="3322" y="741"/>
                </a:lnTo>
                <a:lnTo>
                  <a:pt x="3393" y="753"/>
                </a:lnTo>
                <a:lnTo>
                  <a:pt x="3457" y="768"/>
                </a:lnTo>
                <a:lnTo>
                  <a:pt x="3519" y="787"/>
                </a:lnTo>
                <a:lnTo>
                  <a:pt x="3577" y="812"/>
                </a:lnTo>
                <a:lnTo>
                  <a:pt x="3633" y="841"/>
                </a:lnTo>
                <a:lnTo>
                  <a:pt x="3691" y="876"/>
                </a:lnTo>
                <a:lnTo>
                  <a:pt x="3754" y="915"/>
                </a:lnTo>
                <a:lnTo>
                  <a:pt x="3523" y="1069"/>
                </a:lnTo>
                <a:lnTo>
                  <a:pt x="3461" y="1030"/>
                </a:lnTo>
                <a:lnTo>
                  <a:pt x="3393" y="990"/>
                </a:lnTo>
                <a:lnTo>
                  <a:pt x="3345" y="969"/>
                </a:lnTo>
                <a:lnTo>
                  <a:pt x="3295" y="951"/>
                </a:lnTo>
                <a:lnTo>
                  <a:pt x="3239" y="940"/>
                </a:lnTo>
                <a:lnTo>
                  <a:pt x="3239" y="1239"/>
                </a:lnTo>
                <a:lnTo>
                  <a:pt x="3366" y="1274"/>
                </a:lnTo>
                <a:lnTo>
                  <a:pt x="3486" y="1316"/>
                </a:lnTo>
                <a:lnTo>
                  <a:pt x="3596" y="1362"/>
                </a:lnTo>
                <a:lnTo>
                  <a:pt x="3652" y="1395"/>
                </a:lnTo>
                <a:lnTo>
                  <a:pt x="3698" y="1430"/>
                </a:lnTo>
                <a:lnTo>
                  <a:pt x="3735" y="1471"/>
                </a:lnTo>
                <a:lnTo>
                  <a:pt x="3760" y="1515"/>
                </a:lnTo>
                <a:lnTo>
                  <a:pt x="3776" y="1561"/>
                </a:lnTo>
                <a:lnTo>
                  <a:pt x="3779" y="1613"/>
                </a:lnTo>
                <a:lnTo>
                  <a:pt x="3776" y="1671"/>
                </a:lnTo>
                <a:lnTo>
                  <a:pt x="3760" y="1723"/>
                </a:lnTo>
                <a:lnTo>
                  <a:pt x="3737" y="1772"/>
                </a:lnTo>
                <a:lnTo>
                  <a:pt x="3702" y="1814"/>
                </a:lnTo>
                <a:lnTo>
                  <a:pt x="3660" y="1853"/>
                </a:lnTo>
                <a:lnTo>
                  <a:pt x="3606" y="1886"/>
                </a:lnTo>
                <a:lnTo>
                  <a:pt x="3548" y="1913"/>
                </a:lnTo>
                <a:lnTo>
                  <a:pt x="3482" y="1936"/>
                </a:lnTo>
                <a:lnTo>
                  <a:pt x="3409" y="1953"/>
                </a:lnTo>
                <a:lnTo>
                  <a:pt x="3328" y="1965"/>
                </a:lnTo>
                <a:lnTo>
                  <a:pt x="3239" y="1974"/>
                </a:lnTo>
                <a:lnTo>
                  <a:pt x="3239" y="2175"/>
                </a:lnTo>
                <a:lnTo>
                  <a:pt x="3004" y="2175"/>
                </a:lnTo>
                <a:lnTo>
                  <a:pt x="3004" y="1972"/>
                </a:lnTo>
                <a:lnTo>
                  <a:pt x="2917" y="1963"/>
                </a:lnTo>
                <a:lnTo>
                  <a:pt x="2838" y="1949"/>
                </a:lnTo>
                <a:lnTo>
                  <a:pt x="2762" y="1930"/>
                </a:lnTo>
                <a:lnTo>
                  <a:pt x="2695" y="1907"/>
                </a:lnTo>
                <a:lnTo>
                  <a:pt x="2629" y="1878"/>
                </a:lnTo>
                <a:lnTo>
                  <a:pt x="2569" y="1843"/>
                </a:lnTo>
                <a:lnTo>
                  <a:pt x="2509" y="1801"/>
                </a:lnTo>
                <a:lnTo>
                  <a:pt x="2453" y="1754"/>
                </a:lnTo>
                <a:lnTo>
                  <a:pt x="2708" y="1606"/>
                </a:lnTo>
                <a:lnTo>
                  <a:pt x="2745" y="1644"/>
                </a:lnTo>
                <a:lnTo>
                  <a:pt x="2787" y="1679"/>
                </a:lnTo>
                <a:lnTo>
                  <a:pt x="2832" y="1708"/>
                </a:lnTo>
                <a:lnTo>
                  <a:pt x="2882" y="1731"/>
                </a:lnTo>
                <a:lnTo>
                  <a:pt x="2940" y="1752"/>
                </a:lnTo>
                <a:lnTo>
                  <a:pt x="3004" y="1766"/>
                </a:lnTo>
                <a:lnTo>
                  <a:pt x="3004" y="1436"/>
                </a:lnTo>
                <a:lnTo>
                  <a:pt x="2890" y="1403"/>
                </a:lnTo>
                <a:lnTo>
                  <a:pt x="2791" y="1370"/>
                </a:lnTo>
                <a:lnTo>
                  <a:pt x="2706" y="1337"/>
                </a:lnTo>
                <a:lnTo>
                  <a:pt x="2637" y="1305"/>
                </a:lnTo>
                <a:lnTo>
                  <a:pt x="2589" y="1276"/>
                </a:lnTo>
                <a:lnTo>
                  <a:pt x="2550" y="1243"/>
                </a:lnTo>
                <a:lnTo>
                  <a:pt x="2519" y="1206"/>
                </a:lnTo>
                <a:lnTo>
                  <a:pt x="2498" y="1164"/>
                </a:lnTo>
                <a:lnTo>
                  <a:pt x="2484" y="1119"/>
                </a:lnTo>
                <a:lnTo>
                  <a:pt x="2480" y="1071"/>
                </a:lnTo>
                <a:lnTo>
                  <a:pt x="2484" y="1023"/>
                </a:lnTo>
                <a:lnTo>
                  <a:pt x="2500" y="978"/>
                </a:lnTo>
                <a:lnTo>
                  <a:pt x="2525" y="936"/>
                </a:lnTo>
                <a:lnTo>
                  <a:pt x="2558" y="899"/>
                </a:lnTo>
                <a:lnTo>
                  <a:pt x="2598" y="864"/>
                </a:lnTo>
                <a:lnTo>
                  <a:pt x="2644" y="836"/>
                </a:lnTo>
                <a:lnTo>
                  <a:pt x="2695" y="809"/>
                </a:lnTo>
                <a:lnTo>
                  <a:pt x="2751" y="787"/>
                </a:lnTo>
                <a:lnTo>
                  <a:pt x="2812" y="768"/>
                </a:lnTo>
                <a:lnTo>
                  <a:pt x="2907" y="747"/>
                </a:lnTo>
                <a:lnTo>
                  <a:pt x="3004" y="733"/>
                </a:lnTo>
                <a:lnTo>
                  <a:pt x="3004" y="612"/>
                </a:lnTo>
                <a:close/>
                <a:moveTo>
                  <a:pt x="1818" y="388"/>
                </a:moveTo>
                <a:lnTo>
                  <a:pt x="1784" y="459"/>
                </a:lnTo>
                <a:lnTo>
                  <a:pt x="1741" y="529"/>
                </a:lnTo>
                <a:lnTo>
                  <a:pt x="1687" y="594"/>
                </a:lnTo>
                <a:lnTo>
                  <a:pt x="1625" y="656"/>
                </a:lnTo>
                <a:lnTo>
                  <a:pt x="1554" y="712"/>
                </a:lnTo>
                <a:lnTo>
                  <a:pt x="1477" y="764"/>
                </a:lnTo>
                <a:lnTo>
                  <a:pt x="1392" y="810"/>
                </a:lnTo>
                <a:lnTo>
                  <a:pt x="1299" y="851"/>
                </a:lnTo>
                <a:lnTo>
                  <a:pt x="1203" y="884"/>
                </a:lnTo>
                <a:lnTo>
                  <a:pt x="1100" y="913"/>
                </a:lnTo>
                <a:lnTo>
                  <a:pt x="992" y="932"/>
                </a:lnTo>
                <a:lnTo>
                  <a:pt x="880" y="946"/>
                </a:lnTo>
                <a:lnTo>
                  <a:pt x="764" y="951"/>
                </a:lnTo>
                <a:lnTo>
                  <a:pt x="562" y="1799"/>
                </a:lnTo>
                <a:lnTo>
                  <a:pt x="660" y="1826"/>
                </a:lnTo>
                <a:lnTo>
                  <a:pt x="753" y="1859"/>
                </a:lnTo>
                <a:lnTo>
                  <a:pt x="842" y="1899"/>
                </a:lnTo>
                <a:lnTo>
                  <a:pt x="925" y="1943"/>
                </a:lnTo>
                <a:lnTo>
                  <a:pt x="1000" y="1994"/>
                </a:lnTo>
                <a:lnTo>
                  <a:pt x="1067" y="2048"/>
                </a:lnTo>
                <a:lnTo>
                  <a:pt x="1127" y="2106"/>
                </a:lnTo>
                <a:lnTo>
                  <a:pt x="1181" y="2169"/>
                </a:lnTo>
                <a:lnTo>
                  <a:pt x="1224" y="2235"/>
                </a:lnTo>
                <a:lnTo>
                  <a:pt x="1259" y="2304"/>
                </a:lnTo>
                <a:lnTo>
                  <a:pt x="5109" y="2304"/>
                </a:lnTo>
                <a:lnTo>
                  <a:pt x="5144" y="2235"/>
                </a:lnTo>
                <a:lnTo>
                  <a:pt x="5187" y="2169"/>
                </a:lnTo>
                <a:lnTo>
                  <a:pt x="5239" y="2106"/>
                </a:lnTo>
                <a:lnTo>
                  <a:pt x="5301" y="2048"/>
                </a:lnTo>
                <a:lnTo>
                  <a:pt x="5368" y="1994"/>
                </a:lnTo>
                <a:lnTo>
                  <a:pt x="5443" y="1943"/>
                </a:lnTo>
                <a:lnTo>
                  <a:pt x="5524" y="1899"/>
                </a:lnTo>
                <a:lnTo>
                  <a:pt x="5613" y="1859"/>
                </a:lnTo>
                <a:lnTo>
                  <a:pt x="5708" y="1826"/>
                </a:lnTo>
                <a:lnTo>
                  <a:pt x="5806" y="1799"/>
                </a:lnTo>
                <a:lnTo>
                  <a:pt x="5602" y="951"/>
                </a:lnTo>
                <a:lnTo>
                  <a:pt x="5488" y="946"/>
                </a:lnTo>
                <a:lnTo>
                  <a:pt x="5376" y="932"/>
                </a:lnTo>
                <a:lnTo>
                  <a:pt x="5268" y="913"/>
                </a:lnTo>
                <a:lnTo>
                  <a:pt x="5165" y="884"/>
                </a:lnTo>
                <a:lnTo>
                  <a:pt x="5067" y="851"/>
                </a:lnTo>
                <a:lnTo>
                  <a:pt x="4976" y="810"/>
                </a:lnTo>
                <a:lnTo>
                  <a:pt x="4891" y="764"/>
                </a:lnTo>
                <a:lnTo>
                  <a:pt x="4812" y="712"/>
                </a:lnTo>
                <a:lnTo>
                  <a:pt x="4743" y="656"/>
                </a:lnTo>
                <a:lnTo>
                  <a:pt x="4681" y="594"/>
                </a:lnTo>
                <a:lnTo>
                  <a:pt x="4627" y="529"/>
                </a:lnTo>
                <a:lnTo>
                  <a:pt x="4582" y="459"/>
                </a:lnTo>
                <a:lnTo>
                  <a:pt x="4550" y="388"/>
                </a:lnTo>
                <a:lnTo>
                  <a:pt x="1818" y="388"/>
                </a:lnTo>
                <a:close/>
                <a:moveTo>
                  <a:pt x="747" y="0"/>
                </a:moveTo>
                <a:lnTo>
                  <a:pt x="5619" y="0"/>
                </a:lnTo>
                <a:lnTo>
                  <a:pt x="5663" y="6"/>
                </a:lnTo>
                <a:lnTo>
                  <a:pt x="5704" y="19"/>
                </a:lnTo>
                <a:lnTo>
                  <a:pt x="5741" y="42"/>
                </a:lnTo>
                <a:lnTo>
                  <a:pt x="5770" y="71"/>
                </a:lnTo>
                <a:lnTo>
                  <a:pt x="5793" y="108"/>
                </a:lnTo>
                <a:lnTo>
                  <a:pt x="5808" y="148"/>
                </a:lnTo>
                <a:lnTo>
                  <a:pt x="6362" y="2453"/>
                </a:lnTo>
                <a:lnTo>
                  <a:pt x="6368" y="2497"/>
                </a:lnTo>
                <a:lnTo>
                  <a:pt x="6362" y="2540"/>
                </a:lnTo>
                <a:lnTo>
                  <a:pt x="6349" y="2580"/>
                </a:lnTo>
                <a:lnTo>
                  <a:pt x="6326" y="2619"/>
                </a:lnTo>
                <a:lnTo>
                  <a:pt x="6295" y="2650"/>
                </a:lnTo>
                <a:lnTo>
                  <a:pt x="6258" y="2671"/>
                </a:lnTo>
                <a:lnTo>
                  <a:pt x="6217" y="2687"/>
                </a:lnTo>
                <a:lnTo>
                  <a:pt x="6173" y="2692"/>
                </a:lnTo>
                <a:lnTo>
                  <a:pt x="193" y="2692"/>
                </a:lnTo>
                <a:lnTo>
                  <a:pt x="151" y="2687"/>
                </a:lnTo>
                <a:lnTo>
                  <a:pt x="110" y="2671"/>
                </a:lnTo>
                <a:lnTo>
                  <a:pt x="73" y="2650"/>
                </a:lnTo>
                <a:lnTo>
                  <a:pt x="42" y="2619"/>
                </a:lnTo>
                <a:lnTo>
                  <a:pt x="19" y="2580"/>
                </a:lnTo>
                <a:lnTo>
                  <a:pt x="4" y="2540"/>
                </a:lnTo>
                <a:lnTo>
                  <a:pt x="0" y="2497"/>
                </a:lnTo>
                <a:lnTo>
                  <a:pt x="6" y="2453"/>
                </a:lnTo>
                <a:lnTo>
                  <a:pt x="560" y="148"/>
                </a:lnTo>
                <a:lnTo>
                  <a:pt x="573" y="108"/>
                </a:lnTo>
                <a:lnTo>
                  <a:pt x="596" y="71"/>
                </a:lnTo>
                <a:lnTo>
                  <a:pt x="627" y="42"/>
                </a:lnTo>
                <a:lnTo>
                  <a:pt x="664" y="19"/>
                </a:lnTo>
                <a:lnTo>
                  <a:pt x="705" y="6"/>
                </a:lnTo>
                <a:lnTo>
                  <a:pt x="747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3" name="Freeform 89"/>
          <p:cNvSpPr>
            <a:spLocks noChangeAspect="1"/>
          </p:cNvSpPr>
          <p:nvPr/>
        </p:nvSpPr>
        <p:spPr bwMode="auto">
          <a:xfrm>
            <a:off x="6065060" y="3260237"/>
            <a:ext cx="298720" cy="311283"/>
          </a:xfrm>
          <a:custGeom>
            <a:avLst/>
            <a:gdLst>
              <a:gd name="T0" fmla="*/ 38 w 101"/>
              <a:gd name="T1" fmla="*/ 105 h 105"/>
              <a:gd name="T2" fmla="*/ 29 w 101"/>
              <a:gd name="T3" fmla="*/ 101 h 105"/>
              <a:gd name="T4" fmla="*/ 3 w 101"/>
              <a:gd name="T5" fmla="*/ 66 h 105"/>
              <a:gd name="T6" fmla="*/ 5 w 101"/>
              <a:gd name="T7" fmla="*/ 52 h 105"/>
              <a:gd name="T8" fmla="*/ 19 w 101"/>
              <a:gd name="T9" fmla="*/ 54 h 105"/>
              <a:gd name="T10" fmla="*/ 37 w 101"/>
              <a:gd name="T11" fmla="*/ 77 h 105"/>
              <a:gd name="T12" fmla="*/ 80 w 101"/>
              <a:gd name="T13" fmla="*/ 7 h 105"/>
              <a:gd name="T14" fmla="*/ 94 w 101"/>
              <a:gd name="T15" fmla="*/ 3 h 105"/>
              <a:gd name="T16" fmla="*/ 98 w 101"/>
              <a:gd name="T17" fmla="*/ 18 h 105"/>
              <a:gd name="T18" fmla="*/ 46 w 101"/>
              <a:gd name="T19" fmla="*/ 100 h 105"/>
              <a:gd name="T20" fmla="*/ 38 w 101"/>
              <a:gd name="T21" fmla="*/ 105 h 105"/>
              <a:gd name="T22" fmla="*/ 38 w 101"/>
              <a:gd name="T23" fmla="*/ 105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1" h="105">
                <a:moveTo>
                  <a:pt x="38" y="105"/>
                </a:moveTo>
                <a:cubicBezTo>
                  <a:pt x="34" y="105"/>
                  <a:pt x="31" y="104"/>
                  <a:pt x="29" y="101"/>
                </a:cubicBezTo>
                <a:cubicBezTo>
                  <a:pt x="3" y="66"/>
                  <a:pt x="3" y="66"/>
                  <a:pt x="3" y="66"/>
                </a:cubicBezTo>
                <a:cubicBezTo>
                  <a:pt x="0" y="62"/>
                  <a:pt x="0" y="55"/>
                  <a:pt x="5" y="52"/>
                </a:cubicBezTo>
                <a:cubicBezTo>
                  <a:pt x="9" y="48"/>
                  <a:pt x="16" y="49"/>
                  <a:pt x="19" y="54"/>
                </a:cubicBezTo>
                <a:cubicBezTo>
                  <a:pt x="37" y="77"/>
                  <a:pt x="37" y="77"/>
                  <a:pt x="37" y="77"/>
                </a:cubicBezTo>
                <a:cubicBezTo>
                  <a:pt x="80" y="7"/>
                  <a:pt x="80" y="7"/>
                  <a:pt x="80" y="7"/>
                </a:cubicBezTo>
                <a:cubicBezTo>
                  <a:pt x="83" y="2"/>
                  <a:pt x="90" y="0"/>
                  <a:pt x="94" y="3"/>
                </a:cubicBezTo>
                <a:cubicBezTo>
                  <a:pt x="99" y="6"/>
                  <a:pt x="101" y="13"/>
                  <a:pt x="98" y="18"/>
                </a:cubicBezTo>
                <a:cubicBezTo>
                  <a:pt x="46" y="100"/>
                  <a:pt x="46" y="100"/>
                  <a:pt x="46" y="100"/>
                </a:cubicBezTo>
                <a:cubicBezTo>
                  <a:pt x="44" y="103"/>
                  <a:pt x="41" y="105"/>
                  <a:pt x="38" y="105"/>
                </a:cubicBezTo>
                <a:cubicBezTo>
                  <a:pt x="38" y="105"/>
                  <a:pt x="38" y="105"/>
                  <a:pt x="38" y="10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6667863" y="3038735"/>
            <a:ext cx="1557284" cy="1589745"/>
            <a:chOff x="6795674" y="4447136"/>
            <a:chExt cx="1636776" cy="1636776"/>
          </a:xfrm>
        </p:grpSpPr>
        <p:sp>
          <p:nvSpPr>
            <p:cNvPr id="28" name="Oval 27"/>
            <p:cNvSpPr/>
            <p:nvPr/>
          </p:nvSpPr>
          <p:spPr bwMode="auto">
            <a:xfrm>
              <a:off x="6795674" y="4447136"/>
              <a:ext cx="1636776" cy="1636776"/>
            </a:xfrm>
            <a:prstGeom prst="ellipse">
              <a:avLst/>
            </a:prstGeom>
            <a:solidFill>
              <a:schemeClr val="accent3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3152" tIns="73152" rIns="73152" bIns="73152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457200" eaLnBrk="0" fontAlgn="base" hangingPunct="0">
                <a:lnSpc>
                  <a:spcPct val="106000"/>
                </a:lnSpc>
                <a:spcBef>
                  <a:spcPct val="50000"/>
                </a:spcBef>
                <a:spcAft>
                  <a:spcPct val="0"/>
                </a:spcAft>
                <a:buSzPct val="100000"/>
                <a:buFont typeface="Wingdings 2" pitchFamily="18" charset="2"/>
                <a:buNone/>
              </a:pPr>
              <a:r>
                <a:rPr lang="en-US" sz="1200" b="1" dirty="0" smtClean="0">
                  <a:solidFill>
                    <a:prstClr val="white"/>
                  </a:solidFill>
                </a:rPr>
                <a:t>Care Coordination</a:t>
              </a:r>
            </a:p>
          </p:txBody>
        </p:sp>
        <p:sp>
          <p:nvSpPr>
            <p:cNvPr id="34" name="Freeform 34"/>
            <p:cNvSpPr>
              <a:spLocks noChangeAspect="1"/>
            </p:cNvSpPr>
            <p:nvPr/>
          </p:nvSpPr>
          <p:spPr bwMode="auto">
            <a:xfrm>
              <a:off x="7420859" y="5336252"/>
              <a:ext cx="386405" cy="387795"/>
            </a:xfrm>
            <a:custGeom>
              <a:avLst/>
              <a:gdLst>
                <a:gd name="T0" fmla="*/ 77 w 132"/>
                <a:gd name="T1" fmla="*/ 76 h 132"/>
                <a:gd name="T2" fmla="*/ 47 w 132"/>
                <a:gd name="T3" fmla="*/ 94 h 132"/>
                <a:gd name="T4" fmla="*/ 17 w 132"/>
                <a:gd name="T5" fmla="*/ 93 h 132"/>
                <a:gd name="T6" fmla="*/ 21 w 132"/>
                <a:gd name="T7" fmla="*/ 123 h 132"/>
                <a:gd name="T8" fmla="*/ 93 w 132"/>
                <a:gd name="T9" fmla="*/ 92 h 132"/>
                <a:gd name="T10" fmla="*/ 124 w 132"/>
                <a:gd name="T11" fmla="*/ 20 h 132"/>
                <a:gd name="T12" fmla="*/ 94 w 132"/>
                <a:gd name="T13" fmla="*/ 17 h 132"/>
                <a:gd name="T14" fmla="*/ 95 w 132"/>
                <a:gd name="T15" fmla="*/ 46 h 132"/>
                <a:gd name="T16" fmla="*/ 77 w 132"/>
                <a:gd name="T17" fmla="*/ 76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2" h="132">
                  <a:moveTo>
                    <a:pt x="77" y="76"/>
                  </a:moveTo>
                  <a:cubicBezTo>
                    <a:pt x="65" y="88"/>
                    <a:pt x="52" y="99"/>
                    <a:pt x="47" y="94"/>
                  </a:cubicBezTo>
                  <a:cubicBezTo>
                    <a:pt x="39" y="86"/>
                    <a:pt x="34" y="80"/>
                    <a:pt x="17" y="93"/>
                  </a:cubicBezTo>
                  <a:cubicBezTo>
                    <a:pt x="0" y="107"/>
                    <a:pt x="13" y="116"/>
                    <a:pt x="21" y="123"/>
                  </a:cubicBezTo>
                  <a:cubicBezTo>
                    <a:pt x="29" y="132"/>
                    <a:pt x="61" y="124"/>
                    <a:pt x="93" y="92"/>
                  </a:cubicBezTo>
                  <a:cubicBezTo>
                    <a:pt x="124" y="61"/>
                    <a:pt x="132" y="29"/>
                    <a:pt x="124" y="20"/>
                  </a:cubicBezTo>
                  <a:cubicBezTo>
                    <a:pt x="116" y="13"/>
                    <a:pt x="107" y="0"/>
                    <a:pt x="94" y="17"/>
                  </a:cubicBezTo>
                  <a:cubicBezTo>
                    <a:pt x="80" y="34"/>
                    <a:pt x="87" y="38"/>
                    <a:pt x="95" y="46"/>
                  </a:cubicBezTo>
                  <a:cubicBezTo>
                    <a:pt x="100" y="51"/>
                    <a:pt x="89" y="65"/>
                    <a:pt x="77" y="7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368910" y="2066642"/>
            <a:ext cx="2392569" cy="4260859"/>
            <a:chOff x="5210700" y="1511273"/>
            <a:chExt cx="1552436" cy="5289448"/>
          </a:xfrm>
        </p:grpSpPr>
        <p:sp>
          <p:nvSpPr>
            <p:cNvPr id="19" name="Rectangle 18"/>
            <p:cNvSpPr/>
            <p:nvPr/>
          </p:nvSpPr>
          <p:spPr bwMode="auto">
            <a:xfrm>
              <a:off x="5210700" y="1511273"/>
              <a:ext cx="1552436" cy="83393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3152" tIns="73152" rIns="73152" bIns="73152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457200" eaLnBrk="0" fontAlgn="base" hangingPunct="0">
                <a:lnSpc>
                  <a:spcPct val="106000"/>
                </a:lnSpc>
                <a:spcBef>
                  <a:spcPct val="50000"/>
                </a:spcBef>
                <a:spcAft>
                  <a:spcPct val="0"/>
                </a:spcAft>
                <a:buSzPct val="100000"/>
                <a:buFont typeface="Wingdings 2" pitchFamily="18" charset="2"/>
                <a:buNone/>
              </a:pPr>
              <a:r>
                <a:rPr lang="en-US" sz="1400" b="1" dirty="0">
                  <a:solidFill>
                    <a:prstClr val="white"/>
                  </a:solidFill>
                </a:rPr>
                <a:t>VA Community Care “Individual Arrangements”</a:t>
              </a: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5210700" y="2406958"/>
              <a:ext cx="1552436" cy="37668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3152" tIns="73152" rIns="73152" bIns="73152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457200" eaLnBrk="0" fontAlgn="base" hangingPunct="0">
                <a:lnSpc>
                  <a:spcPct val="106000"/>
                </a:lnSpc>
                <a:spcBef>
                  <a:spcPct val="50000"/>
                </a:spcBef>
                <a:spcAft>
                  <a:spcPct val="0"/>
                </a:spcAft>
                <a:buSzPct val="100000"/>
                <a:buFont typeface="Wingdings 2" pitchFamily="18" charset="2"/>
                <a:buNone/>
              </a:pPr>
              <a:r>
                <a:rPr lang="en-US" sz="1400" b="1" dirty="0">
                  <a:solidFill>
                    <a:prstClr val="white"/>
                  </a:solidFill>
                </a:rPr>
                <a:t>PC3</a:t>
              </a:r>
            </a:p>
          </p:txBody>
        </p:sp>
        <p:sp>
          <p:nvSpPr>
            <p:cNvPr id="21" name="Rectangle 20"/>
            <p:cNvSpPr/>
            <p:nvPr/>
          </p:nvSpPr>
          <p:spPr bwMode="auto">
            <a:xfrm>
              <a:off x="5210700" y="3873837"/>
              <a:ext cx="1552436" cy="5715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3152" tIns="73152" rIns="73152" bIns="73152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457200" eaLnBrk="0" fontAlgn="base" hangingPunct="0">
                <a:lnSpc>
                  <a:spcPct val="106000"/>
                </a:lnSpc>
                <a:spcBef>
                  <a:spcPct val="50000"/>
                </a:spcBef>
                <a:spcAft>
                  <a:spcPct val="0"/>
                </a:spcAft>
                <a:buSzPct val="100000"/>
                <a:buFont typeface="Wingdings 2" pitchFamily="18" charset="2"/>
                <a:buNone/>
              </a:pPr>
              <a:r>
                <a:rPr lang="en-US" sz="1400" b="1" dirty="0">
                  <a:solidFill>
                    <a:prstClr val="white"/>
                  </a:solidFill>
                </a:rPr>
                <a:t>Veterans Choice Program</a:t>
              </a:r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5210700" y="4475109"/>
              <a:ext cx="1552436" cy="54064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3152" tIns="73152" rIns="73152" bIns="73152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457200" eaLnBrk="0" fontAlgn="base" hangingPunct="0">
                <a:lnSpc>
                  <a:spcPct val="106000"/>
                </a:lnSpc>
                <a:spcBef>
                  <a:spcPct val="50000"/>
                </a:spcBef>
                <a:spcAft>
                  <a:spcPct val="0"/>
                </a:spcAft>
                <a:buSzPct val="100000"/>
                <a:buFont typeface="Wingdings 2" pitchFamily="18" charset="2"/>
                <a:buNone/>
              </a:pPr>
              <a:r>
                <a:rPr lang="en-US" sz="1400" b="1" dirty="0">
                  <a:solidFill>
                    <a:prstClr val="white"/>
                  </a:solidFill>
                </a:rPr>
                <a:t>Project ARCH </a:t>
              </a: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5210700" y="5045521"/>
              <a:ext cx="1552436" cy="42937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3152" tIns="73152" rIns="73152" bIns="73152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457200" eaLnBrk="0" fontAlgn="base" hangingPunct="0">
                <a:lnSpc>
                  <a:spcPct val="106000"/>
                </a:lnSpc>
                <a:spcBef>
                  <a:spcPct val="50000"/>
                </a:spcBef>
                <a:spcAft>
                  <a:spcPct val="0"/>
                </a:spcAft>
                <a:buSzPct val="100000"/>
                <a:buFont typeface="Wingdings 2" pitchFamily="18" charset="2"/>
                <a:buNone/>
              </a:pPr>
              <a:r>
                <a:rPr lang="en-US" sz="1400" b="1" dirty="0">
                  <a:solidFill>
                    <a:prstClr val="white"/>
                  </a:solidFill>
                </a:rPr>
                <a:t>Emergency Care</a:t>
              </a:r>
            </a:p>
          </p:txBody>
        </p:sp>
        <p:sp>
          <p:nvSpPr>
            <p:cNvPr id="24" name="Rectangle 23"/>
            <p:cNvSpPr/>
            <p:nvPr/>
          </p:nvSpPr>
          <p:spPr bwMode="auto">
            <a:xfrm>
              <a:off x="5210700" y="5504669"/>
              <a:ext cx="1552436" cy="39034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3152" tIns="73152" rIns="73152" bIns="73152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457200" eaLnBrk="0" fontAlgn="base" hangingPunct="0">
                <a:lnSpc>
                  <a:spcPct val="106000"/>
                </a:lnSpc>
                <a:spcBef>
                  <a:spcPct val="50000"/>
                </a:spcBef>
                <a:spcAft>
                  <a:spcPct val="0"/>
                </a:spcAft>
                <a:buSzPct val="100000"/>
                <a:buFont typeface="Wingdings 2" pitchFamily="18" charset="2"/>
                <a:buNone/>
              </a:pPr>
              <a:r>
                <a:rPr lang="en-US" sz="1400" b="1" dirty="0">
                  <a:solidFill>
                    <a:prstClr val="white"/>
                  </a:solidFill>
                </a:rPr>
                <a:t>Dialysis Contracts</a:t>
              </a:r>
            </a:p>
          </p:txBody>
        </p:sp>
        <p:sp>
          <p:nvSpPr>
            <p:cNvPr id="35" name="Rectangle 34"/>
            <p:cNvSpPr/>
            <p:nvPr/>
          </p:nvSpPr>
          <p:spPr bwMode="auto">
            <a:xfrm>
              <a:off x="5210700" y="3414689"/>
              <a:ext cx="1552436" cy="42937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3152" tIns="73152" rIns="73152" bIns="73152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457200" eaLnBrk="0" fontAlgn="base" hangingPunct="0">
                <a:lnSpc>
                  <a:spcPct val="106000"/>
                </a:lnSpc>
                <a:spcBef>
                  <a:spcPct val="50000"/>
                </a:spcBef>
                <a:spcAft>
                  <a:spcPct val="0"/>
                </a:spcAft>
                <a:buSzPct val="100000"/>
                <a:buFont typeface="Wingdings 2" pitchFamily="18" charset="2"/>
                <a:buNone/>
              </a:pPr>
              <a:r>
                <a:rPr lang="en-US" sz="1400" b="1" dirty="0">
                  <a:solidFill>
                    <a:prstClr val="white"/>
                  </a:solidFill>
                </a:rPr>
                <a:t>Academic Affiliations</a:t>
              </a:r>
            </a:p>
          </p:txBody>
        </p:sp>
        <p:sp>
          <p:nvSpPr>
            <p:cNvPr id="36" name="Rectangle 35"/>
            <p:cNvSpPr/>
            <p:nvPr/>
          </p:nvSpPr>
          <p:spPr bwMode="auto">
            <a:xfrm>
              <a:off x="5210700" y="2813417"/>
              <a:ext cx="1552436" cy="5715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3152" tIns="73152" rIns="73152" bIns="73152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457200" eaLnBrk="0" fontAlgn="base" hangingPunct="0">
                <a:lnSpc>
                  <a:spcPct val="106000"/>
                </a:lnSpc>
                <a:spcBef>
                  <a:spcPct val="50000"/>
                </a:spcBef>
                <a:spcAft>
                  <a:spcPct val="0"/>
                </a:spcAft>
                <a:buSzPct val="100000"/>
                <a:buFont typeface="Wingdings 2" pitchFamily="18" charset="2"/>
                <a:buNone/>
              </a:pPr>
              <a:r>
                <a:rPr lang="en-US" sz="1400" b="1" dirty="0">
                  <a:solidFill>
                    <a:prstClr val="white"/>
                  </a:solidFill>
                </a:rPr>
                <a:t>Federal Partnerships</a:t>
              </a:r>
            </a:p>
          </p:txBody>
        </p:sp>
        <p:sp>
          <p:nvSpPr>
            <p:cNvPr id="37" name="Rectangle 36"/>
            <p:cNvSpPr/>
            <p:nvPr/>
          </p:nvSpPr>
          <p:spPr bwMode="auto">
            <a:xfrm>
              <a:off x="5210700" y="5924784"/>
              <a:ext cx="1552436" cy="87593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3152" tIns="73152" rIns="73152" bIns="73152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457200" eaLnBrk="0" fontAlgn="base" hangingPunct="0">
                <a:lnSpc>
                  <a:spcPct val="106000"/>
                </a:lnSpc>
                <a:spcBef>
                  <a:spcPct val="50000"/>
                </a:spcBef>
                <a:spcAft>
                  <a:spcPct val="0"/>
                </a:spcAft>
                <a:buSzPct val="100000"/>
                <a:buFont typeface="Wingdings 2" pitchFamily="18" charset="2"/>
                <a:buNone/>
              </a:pPr>
              <a:r>
                <a:rPr lang="en-US" sz="1400" b="1" dirty="0">
                  <a:solidFill>
                    <a:prstClr val="white"/>
                  </a:solidFill>
                </a:rPr>
                <a:t>Other Authorities</a:t>
              </a:r>
            </a:p>
            <a:p>
              <a:pPr algn="ctr" defTabSz="457200" eaLnBrk="0" fontAlgn="base" hangingPunct="0">
                <a:lnSpc>
                  <a:spcPct val="106000"/>
                </a:lnSpc>
                <a:spcAft>
                  <a:spcPct val="0"/>
                </a:spcAft>
                <a:buSzPct val="100000"/>
                <a:buFont typeface="Wingdings 2" pitchFamily="18" charset="2"/>
                <a:buNone/>
              </a:pPr>
              <a:r>
                <a:rPr lang="en-US" sz="1400" b="1" dirty="0">
                  <a:solidFill>
                    <a:prstClr val="white"/>
                  </a:solidFill>
                </a:rPr>
                <a:t>(e.g., Dependent Programs)</a:t>
              </a:r>
            </a:p>
          </p:txBody>
        </p:sp>
      </p:grpSp>
      <p:sp>
        <p:nvSpPr>
          <p:cNvPr id="39" name="Isosceles Triangle 38"/>
          <p:cNvSpPr/>
          <p:nvPr/>
        </p:nvSpPr>
        <p:spPr bwMode="auto">
          <a:xfrm rot="5400000">
            <a:off x="1208324" y="3670333"/>
            <a:ext cx="4076453" cy="379585"/>
          </a:xfrm>
          <a:prstGeom prst="triangle">
            <a:avLst/>
          </a:prstGeom>
          <a:solidFill>
            <a:schemeClr val="bg1">
              <a:lumMod val="7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3152" tIns="73152" rIns="73152" bIns="73152" numCol="1" rtlCol="0" anchor="t" anchorCtr="0" compatLnSpc="1">
            <a:prstTxWarp prst="textNoShape">
              <a:avLst/>
            </a:prstTxWarp>
          </a:bodyPr>
          <a:lstStyle/>
          <a:p>
            <a:pPr defTabSz="457200" eaLnBrk="0" fontAlgn="base" hangingPunct="0">
              <a:lnSpc>
                <a:spcPct val="106000"/>
              </a:lnSpc>
              <a:spcBef>
                <a:spcPct val="50000"/>
              </a:spcBef>
              <a:spcAft>
                <a:spcPct val="0"/>
              </a:spcAft>
              <a:buSzPct val="100000"/>
              <a:buFont typeface="Wingdings 2" pitchFamily="18" charset="2"/>
              <a:buNone/>
            </a:pPr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493113" y="1711361"/>
            <a:ext cx="5218731" cy="5816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 eaLnBrk="0" fontAlgn="base" hangingPunct="0">
              <a:lnSpc>
                <a:spcPct val="106000"/>
              </a:lnSpc>
              <a:spcBef>
                <a:spcPct val="50000"/>
              </a:spcBef>
              <a:spcAft>
                <a:spcPct val="0"/>
              </a:spcAft>
              <a:buSzPct val="100000"/>
              <a:buFont typeface="Wingdings 2" pitchFamily="18" charset="2"/>
              <a:buNone/>
            </a:pPr>
            <a:r>
              <a:rPr lang="en-US" sz="1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5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onsolidates VA’s community care programs focuses on the following:</a:t>
            </a:r>
            <a:endParaRPr lang="en-US" sz="15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39700" y="1682242"/>
            <a:ext cx="2834994" cy="4705679"/>
          </a:xfrm>
          <a:prstGeom prst="rect">
            <a:avLst/>
          </a:prstGeom>
          <a:noFill/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86257" y="1769235"/>
            <a:ext cx="2832827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1500" kern="0" dirty="0" smtClean="0">
                <a:solidFill>
                  <a:prstClr val="black"/>
                </a:solidFill>
                <a:latin typeface="Arial"/>
              </a:rPr>
              <a:t>Multiple, disjointed approaches</a:t>
            </a:r>
            <a:endParaRPr lang="en-US" sz="1500" dirty="0">
              <a:solidFill>
                <a:srgbClr val="002776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111579" y="3338862"/>
            <a:ext cx="1714539" cy="483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 eaLnBrk="0" fontAlgn="base" hangingPunct="0">
              <a:lnSpc>
                <a:spcPct val="106000"/>
              </a:lnSpc>
              <a:spcBef>
                <a:spcPct val="50000"/>
              </a:spcBef>
              <a:spcAft>
                <a:spcPct val="0"/>
              </a:spcAft>
              <a:buSzPct val="100000"/>
              <a:buFont typeface="Wingdings 2" pitchFamily="18" charset="2"/>
              <a:buNone/>
            </a:pPr>
            <a:r>
              <a:rPr lang="en-US" sz="1200" b="1" dirty="0">
                <a:solidFill>
                  <a:prstClr val="white"/>
                </a:solidFill>
              </a:rPr>
              <a:t>Veterans We Serve (Eligibility)</a:t>
            </a:r>
          </a:p>
        </p:txBody>
      </p:sp>
      <p:sp>
        <p:nvSpPr>
          <p:cNvPr id="8" name="Rectangle 7"/>
          <p:cNvSpPr/>
          <p:nvPr/>
        </p:nvSpPr>
        <p:spPr>
          <a:xfrm>
            <a:off x="4266183" y="4836565"/>
            <a:ext cx="2304073" cy="483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 eaLnBrk="0" fontAlgn="base" hangingPunct="0">
              <a:lnSpc>
                <a:spcPct val="106000"/>
              </a:lnSpc>
              <a:spcAft>
                <a:spcPct val="0"/>
              </a:spcAft>
              <a:buSzPct val="100000"/>
            </a:pPr>
            <a:r>
              <a:rPr lang="en-US" sz="1200" b="1" dirty="0">
                <a:solidFill>
                  <a:prstClr val="white"/>
                </a:solidFill>
              </a:rPr>
              <a:t>Provider Payment</a:t>
            </a:r>
          </a:p>
          <a:p>
            <a:pPr algn="ctr" defTabSz="457200" eaLnBrk="0" fontAlgn="base" hangingPunct="0">
              <a:lnSpc>
                <a:spcPct val="106000"/>
              </a:lnSpc>
              <a:spcAft>
                <a:spcPct val="0"/>
              </a:spcAft>
              <a:buSzPct val="100000"/>
            </a:pPr>
            <a:r>
              <a:rPr lang="en-US" sz="1200" b="1" dirty="0">
                <a:solidFill>
                  <a:prstClr val="white"/>
                </a:solidFill>
              </a:rPr>
              <a:t>(Claims)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577695" y="2465401"/>
            <a:ext cx="1273449" cy="679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 eaLnBrk="0" fontAlgn="base" hangingPunct="0">
              <a:lnSpc>
                <a:spcPct val="106000"/>
              </a:lnSpc>
              <a:spcBef>
                <a:spcPct val="50000"/>
              </a:spcBef>
              <a:spcAft>
                <a:spcPct val="0"/>
              </a:spcAft>
              <a:buSzPct val="100000"/>
              <a:buFont typeface="Wingdings 2" pitchFamily="18" charset="2"/>
              <a:buNone/>
            </a:pPr>
            <a:r>
              <a:rPr lang="en-US" sz="1200" b="1" dirty="0">
                <a:solidFill>
                  <a:prstClr val="white"/>
                </a:solidFill>
              </a:rPr>
              <a:t>Access to Community Care (Referral)</a:t>
            </a:r>
          </a:p>
        </p:txBody>
      </p:sp>
      <p:sp>
        <p:nvSpPr>
          <p:cNvPr id="27" name="Oval 26"/>
          <p:cNvSpPr/>
          <p:nvPr/>
        </p:nvSpPr>
        <p:spPr bwMode="auto">
          <a:xfrm>
            <a:off x="6105177" y="4425069"/>
            <a:ext cx="1554786" cy="1587195"/>
          </a:xfrm>
          <a:prstGeom prst="ellipse">
            <a:avLst/>
          </a:prstGeom>
          <a:solidFill>
            <a:schemeClr val="accent3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36576" rIns="0" bIns="73152" numCol="1" rtlCol="0" anchor="t" anchorCtr="0" compatLnSpc="1">
            <a:prstTxWarp prst="textNoShape">
              <a:avLst/>
            </a:prstTxWarp>
          </a:bodyPr>
          <a:lstStyle/>
          <a:p>
            <a:pPr algn="ctr" defTabSz="457200" eaLnBrk="0" fontAlgn="base" hangingPunct="0">
              <a:lnSpc>
                <a:spcPct val="106000"/>
              </a:lnSpc>
              <a:spcBef>
                <a:spcPct val="50000"/>
              </a:spcBef>
              <a:spcAft>
                <a:spcPct val="0"/>
              </a:spcAft>
              <a:buSzPct val="100000"/>
              <a:buFont typeface="Wingdings 2" pitchFamily="18" charset="2"/>
              <a:buNone/>
            </a:pPr>
            <a:endParaRPr lang="en-US" sz="1200" b="1" dirty="0" smtClean="0">
              <a:solidFill>
                <a:prstClr val="white"/>
              </a:solidFill>
            </a:endParaRPr>
          </a:p>
        </p:txBody>
      </p:sp>
      <p:sp>
        <p:nvSpPr>
          <p:cNvPr id="31" name="Freeform 5"/>
          <p:cNvSpPr>
            <a:spLocks noChangeAspect="1" noEditPoints="1"/>
          </p:cNvSpPr>
          <p:nvPr/>
        </p:nvSpPr>
        <p:spPr bwMode="auto">
          <a:xfrm>
            <a:off x="6630817" y="5420559"/>
            <a:ext cx="503506" cy="414318"/>
          </a:xfrm>
          <a:custGeom>
            <a:avLst/>
            <a:gdLst>
              <a:gd name="T0" fmla="*/ 716 w 1311"/>
              <a:gd name="T1" fmla="*/ 980 h 1077"/>
              <a:gd name="T2" fmla="*/ 735 w 1311"/>
              <a:gd name="T3" fmla="*/ 1063 h 1077"/>
              <a:gd name="T4" fmla="*/ 769 w 1311"/>
              <a:gd name="T5" fmla="*/ 1053 h 1077"/>
              <a:gd name="T6" fmla="*/ 716 w 1311"/>
              <a:gd name="T7" fmla="*/ 980 h 1077"/>
              <a:gd name="T8" fmla="*/ 907 w 1311"/>
              <a:gd name="T9" fmla="*/ 31 h 1077"/>
              <a:gd name="T10" fmla="*/ 682 w 1311"/>
              <a:gd name="T11" fmla="*/ 251 h 1077"/>
              <a:gd name="T12" fmla="*/ 737 w 1311"/>
              <a:gd name="T13" fmla="*/ 78 h 1077"/>
              <a:gd name="T14" fmla="*/ 577 w 1311"/>
              <a:gd name="T15" fmla="*/ 84 h 1077"/>
              <a:gd name="T16" fmla="*/ 631 w 1311"/>
              <a:gd name="T17" fmla="*/ 249 h 1077"/>
              <a:gd name="T18" fmla="*/ 0 w 1311"/>
              <a:gd name="T19" fmla="*/ 204 h 1077"/>
              <a:gd name="T20" fmla="*/ 636 w 1311"/>
              <a:gd name="T21" fmla="*/ 342 h 1077"/>
              <a:gd name="T22" fmla="*/ 486 w 1311"/>
              <a:gd name="T23" fmla="*/ 630 h 1077"/>
              <a:gd name="T24" fmla="*/ 613 w 1311"/>
              <a:gd name="T25" fmla="*/ 719 h 1077"/>
              <a:gd name="T26" fmla="*/ 636 w 1311"/>
              <a:gd name="T27" fmla="*/ 573 h 1077"/>
              <a:gd name="T28" fmla="*/ 547 w 1311"/>
              <a:gd name="T29" fmla="*/ 854 h 1077"/>
              <a:gd name="T30" fmla="*/ 623 w 1311"/>
              <a:gd name="T31" fmla="*/ 908 h 1077"/>
              <a:gd name="T32" fmla="*/ 637 w 1311"/>
              <a:gd name="T33" fmla="*/ 822 h 1077"/>
              <a:gd name="T34" fmla="*/ 559 w 1311"/>
              <a:gd name="T35" fmla="*/ 979 h 1077"/>
              <a:gd name="T36" fmla="*/ 637 w 1311"/>
              <a:gd name="T37" fmla="*/ 982 h 1077"/>
              <a:gd name="T38" fmla="*/ 680 w 1311"/>
              <a:gd name="T39" fmla="*/ 1074 h 1077"/>
              <a:gd name="T40" fmla="*/ 774 w 1311"/>
              <a:gd name="T41" fmla="*/ 891 h 1077"/>
              <a:gd name="T42" fmla="*/ 693 w 1311"/>
              <a:gd name="T43" fmla="*/ 835 h 1077"/>
              <a:gd name="T44" fmla="*/ 680 w 1311"/>
              <a:gd name="T45" fmla="*/ 911 h 1077"/>
              <a:gd name="T46" fmla="*/ 806 w 1311"/>
              <a:gd name="T47" fmla="*/ 614 h 1077"/>
              <a:gd name="T48" fmla="*/ 697 w 1311"/>
              <a:gd name="T49" fmla="*/ 592 h 1077"/>
              <a:gd name="T50" fmla="*/ 680 w 1311"/>
              <a:gd name="T51" fmla="*/ 706 h 1077"/>
              <a:gd name="T52" fmla="*/ 936 w 1311"/>
              <a:gd name="T53" fmla="*/ 416 h 1077"/>
              <a:gd name="T54" fmla="*/ 786 w 1311"/>
              <a:gd name="T55" fmla="*/ 380 h 1077"/>
              <a:gd name="T56" fmla="*/ 864 w 1311"/>
              <a:gd name="T57" fmla="*/ 401 h 1077"/>
              <a:gd name="T58" fmla="*/ 680 w 1311"/>
              <a:gd name="T59" fmla="*/ 341 h 1077"/>
              <a:gd name="T60" fmla="*/ 1311 w 1311"/>
              <a:gd name="T61" fmla="*/ 196 h 1077"/>
              <a:gd name="T62" fmla="*/ 907 w 1311"/>
              <a:gd name="T63" fmla="*/ 31 h 1077"/>
              <a:gd name="T64" fmla="*/ 367 w 1311"/>
              <a:gd name="T65" fmla="*/ 395 h 1077"/>
              <a:gd name="T66" fmla="*/ 535 w 1311"/>
              <a:gd name="T67" fmla="*/ 376 h 1077"/>
              <a:gd name="T68" fmla="*/ 446 w 1311"/>
              <a:gd name="T69" fmla="*/ 395 h 1077"/>
              <a:gd name="T70" fmla="*/ 522 w 1311"/>
              <a:gd name="T71" fmla="*/ 52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311" h="1077">
                <a:moveTo>
                  <a:pt x="716" y="980"/>
                </a:moveTo>
                <a:lnTo>
                  <a:pt x="716" y="980"/>
                </a:lnTo>
                <a:lnTo>
                  <a:pt x="694" y="1000"/>
                </a:lnTo>
                <a:cubicBezTo>
                  <a:pt x="724" y="1005"/>
                  <a:pt x="729" y="1040"/>
                  <a:pt x="735" y="1063"/>
                </a:cubicBezTo>
                <a:cubicBezTo>
                  <a:pt x="736" y="1070"/>
                  <a:pt x="744" y="1076"/>
                  <a:pt x="752" y="1077"/>
                </a:cubicBezTo>
                <a:cubicBezTo>
                  <a:pt x="760" y="1077"/>
                  <a:pt x="768" y="1070"/>
                  <a:pt x="769" y="1053"/>
                </a:cubicBezTo>
                <a:cubicBezTo>
                  <a:pt x="768" y="1034"/>
                  <a:pt x="760" y="1010"/>
                  <a:pt x="747" y="994"/>
                </a:cubicBezTo>
                <a:cubicBezTo>
                  <a:pt x="739" y="985"/>
                  <a:pt x="724" y="976"/>
                  <a:pt x="716" y="980"/>
                </a:cubicBezTo>
                <a:lnTo>
                  <a:pt x="716" y="980"/>
                </a:lnTo>
                <a:close/>
                <a:moveTo>
                  <a:pt x="907" y="31"/>
                </a:moveTo>
                <a:lnTo>
                  <a:pt x="907" y="31"/>
                </a:lnTo>
                <a:cubicBezTo>
                  <a:pt x="780" y="53"/>
                  <a:pt x="772" y="200"/>
                  <a:pt x="682" y="251"/>
                </a:cubicBezTo>
                <a:cubicBezTo>
                  <a:pt x="682" y="218"/>
                  <a:pt x="682" y="197"/>
                  <a:pt x="682" y="164"/>
                </a:cubicBezTo>
                <a:cubicBezTo>
                  <a:pt x="711" y="149"/>
                  <a:pt x="739" y="116"/>
                  <a:pt x="737" y="78"/>
                </a:cubicBezTo>
                <a:cubicBezTo>
                  <a:pt x="731" y="34"/>
                  <a:pt x="695" y="1"/>
                  <a:pt x="652" y="1"/>
                </a:cubicBezTo>
                <a:cubicBezTo>
                  <a:pt x="606" y="0"/>
                  <a:pt x="576" y="48"/>
                  <a:pt x="577" y="84"/>
                </a:cubicBezTo>
                <a:cubicBezTo>
                  <a:pt x="580" y="115"/>
                  <a:pt x="596" y="137"/>
                  <a:pt x="627" y="160"/>
                </a:cubicBezTo>
                <a:cubicBezTo>
                  <a:pt x="629" y="190"/>
                  <a:pt x="630" y="219"/>
                  <a:pt x="631" y="249"/>
                </a:cubicBezTo>
                <a:cubicBezTo>
                  <a:pt x="541" y="202"/>
                  <a:pt x="529" y="53"/>
                  <a:pt x="406" y="30"/>
                </a:cubicBezTo>
                <a:cubicBezTo>
                  <a:pt x="239" y="33"/>
                  <a:pt x="135" y="209"/>
                  <a:pt x="0" y="204"/>
                </a:cubicBezTo>
                <a:cubicBezTo>
                  <a:pt x="71" y="260"/>
                  <a:pt x="198" y="336"/>
                  <a:pt x="290" y="336"/>
                </a:cubicBezTo>
                <a:cubicBezTo>
                  <a:pt x="385" y="342"/>
                  <a:pt x="442" y="131"/>
                  <a:pt x="636" y="342"/>
                </a:cubicBezTo>
                <a:cubicBezTo>
                  <a:pt x="636" y="398"/>
                  <a:pt x="636" y="454"/>
                  <a:pt x="636" y="510"/>
                </a:cubicBezTo>
                <a:cubicBezTo>
                  <a:pt x="558" y="538"/>
                  <a:pt x="490" y="573"/>
                  <a:pt x="486" y="630"/>
                </a:cubicBezTo>
                <a:cubicBezTo>
                  <a:pt x="485" y="686"/>
                  <a:pt x="522" y="728"/>
                  <a:pt x="561" y="749"/>
                </a:cubicBezTo>
                <a:cubicBezTo>
                  <a:pt x="583" y="754"/>
                  <a:pt x="617" y="726"/>
                  <a:pt x="613" y="719"/>
                </a:cubicBezTo>
                <a:cubicBezTo>
                  <a:pt x="584" y="699"/>
                  <a:pt x="560" y="672"/>
                  <a:pt x="561" y="639"/>
                </a:cubicBezTo>
                <a:cubicBezTo>
                  <a:pt x="562" y="608"/>
                  <a:pt x="593" y="588"/>
                  <a:pt x="636" y="573"/>
                </a:cubicBezTo>
                <a:cubicBezTo>
                  <a:pt x="636" y="630"/>
                  <a:pt x="636" y="688"/>
                  <a:pt x="637" y="745"/>
                </a:cubicBezTo>
                <a:cubicBezTo>
                  <a:pt x="597" y="780"/>
                  <a:pt x="557" y="815"/>
                  <a:pt x="547" y="854"/>
                </a:cubicBezTo>
                <a:cubicBezTo>
                  <a:pt x="538" y="886"/>
                  <a:pt x="558" y="920"/>
                  <a:pt x="572" y="934"/>
                </a:cubicBezTo>
                <a:cubicBezTo>
                  <a:pt x="592" y="925"/>
                  <a:pt x="604" y="918"/>
                  <a:pt x="623" y="908"/>
                </a:cubicBezTo>
                <a:cubicBezTo>
                  <a:pt x="611" y="897"/>
                  <a:pt x="600" y="885"/>
                  <a:pt x="604" y="864"/>
                </a:cubicBezTo>
                <a:cubicBezTo>
                  <a:pt x="606" y="852"/>
                  <a:pt x="619" y="838"/>
                  <a:pt x="637" y="822"/>
                </a:cubicBezTo>
                <a:cubicBezTo>
                  <a:pt x="637" y="859"/>
                  <a:pt x="637" y="896"/>
                  <a:pt x="637" y="933"/>
                </a:cubicBezTo>
                <a:cubicBezTo>
                  <a:pt x="608" y="948"/>
                  <a:pt x="578" y="963"/>
                  <a:pt x="559" y="979"/>
                </a:cubicBezTo>
                <a:cubicBezTo>
                  <a:pt x="526" y="1012"/>
                  <a:pt x="536" y="1067"/>
                  <a:pt x="572" y="1057"/>
                </a:cubicBezTo>
                <a:cubicBezTo>
                  <a:pt x="570" y="1025"/>
                  <a:pt x="600" y="1002"/>
                  <a:pt x="637" y="982"/>
                </a:cubicBezTo>
                <a:cubicBezTo>
                  <a:pt x="638" y="1013"/>
                  <a:pt x="638" y="1043"/>
                  <a:pt x="638" y="1074"/>
                </a:cubicBezTo>
                <a:cubicBezTo>
                  <a:pt x="652" y="1074"/>
                  <a:pt x="666" y="1074"/>
                  <a:pt x="680" y="1074"/>
                </a:cubicBezTo>
                <a:cubicBezTo>
                  <a:pt x="680" y="1036"/>
                  <a:pt x="680" y="999"/>
                  <a:pt x="680" y="961"/>
                </a:cubicBezTo>
                <a:cubicBezTo>
                  <a:pt x="724" y="939"/>
                  <a:pt x="768" y="919"/>
                  <a:pt x="774" y="891"/>
                </a:cubicBezTo>
                <a:cubicBezTo>
                  <a:pt x="780" y="867"/>
                  <a:pt x="771" y="842"/>
                  <a:pt x="757" y="827"/>
                </a:cubicBezTo>
                <a:cubicBezTo>
                  <a:pt x="729" y="803"/>
                  <a:pt x="694" y="812"/>
                  <a:pt x="693" y="835"/>
                </a:cubicBezTo>
                <a:cubicBezTo>
                  <a:pt x="695" y="851"/>
                  <a:pt x="724" y="846"/>
                  <a:pt x="721" y="874"/>
                </a:cubicBezTo>
                <a:cubicBezTo>
                  <a:pt x="717" y="887"/>
                  <a:pt x="701" y="899"/>
                  <a:pt x="680" y="911"/>
                </a:cubicBezTo>
                <a:cubicBezTo>
                  <a:pt x="680" y="869"/>
                  <a:pt x="680" y="828"/>
                  <a:pt x="680" y="786"/>
                </a:cubicBezTo>
                <a:cubicBezTo>
                  <a:pt x="735" y="740"/>
                  <a:pt x="800" y="683"/>
                  <a:pt x="806" y="614"/>
                </a:cubicBezTo>
                <a:cubicBezTo>
                  <a:pt x="803" y="588"/>
                  <a:pt x="786" y="565"/>
                  <a:pt x="766" y="566"/>
                </a:cubicBezTo>
                <a:cubicBezTo>
                  <a:pt x="750" y="568"/>
                  <a:pt x="716" y="578"/>
                  <a:pt x="697" y="592"/>
                </a:cubicBezTo>
                <a:cubicBezTo>
                  <a:pt x="715" y="595"/>
                  <a:pt x="728" y="609"/>
                  <a:pt x="726" y="636"/>
                </a:cubicBezTo>
                <a:cubicBezTo>
                  <a:pt x="721" y="660"/>
                  <a:pt x="703" y="683"/>
                  <a:pt x="680" y="706"/>
                </a:cubicBezTo>
                <a:cubicBezTo>
                  <a:pt x="680" y="657"/>
                  <a:pt x="680" y="608"/>
                  <a:pt x="680" y="559"/>
                </a:cubicBezTo>
                <a:cubicBezTo>
                  <a:pt x="783" y="531"/>
                  <a:pt x="918" y="508"/>
                  <a:pt x="936" y="416"/>
                </a:cubicBezTo>
                <a:cubicBezTo>
                  <a:pt x="940" y="330"/>
                  <a:pt x="861" y="291"/>
                  <a:pt x="821" y="291"/>
                </a:cubicBezTo>
                <a:cubicBezTo>
                  <a:pt x="733" y="292"/>
                  <a:pt x="738" y="372"/>
                  <a:pt x="786" y="380"/>
                </a:cubicBezTo>
                <a:cubicBezTo>
                  <a:pt x="805" y="383"/>
                  <a:pt x="804" y="362"/>
                  <a:pt x="819" y="360"/>
                </a:cubicBezTo>
                <a:cubicBezTo>
                  <a:pt x="839" y="358"/>
                  <a:pt x="864" y="371"/>
                  <a:pt x="864" y="401"/>
                </a:cubicBezTo>
                <a:cubicBezTo>
                  <a:pt x="864" y="442"/>
                  <a:pt x="773" y="466"/>
                  <a:pt x="680" y="496"/>
                </a:cubicBezTo>
                <a:cubicBezTo>
                  <a:pt x="680" y="444"/>
                  <a:pt x="680" y="393"/>
                  <a:pt x="680" y="341"/>
                </a:cubicBezTo>
                <a:cubicBezTo>
                  <a:pt x="832" y="150"/>
                  <a:pt x="936" y="326"/>
                  <a:pt x="1018" y="341"/>
                </a:cubicBezTo>
                <a:cubicBezTo>
                  <a:pt x="1139" y="356"/>
                  <a:pt x="1234" y="255"/>
                  <a:pt x="1311" y="196"/>
                </a:cubicBezTo>
                <a:cubicBezTo>
                  <a:pt x="1132" y="180"/>
                  <a:pt x="1041" y="25"/>
                  <a:pt x="907" y="31"/>
                </a:cubicBezTo>
                <a:lnTo>
                  <a:pt x="907" y="31"/>
                </a:lnTo>
                <a:close/>
                <a:moveTo>
                  <a:pt x="367" y="395"/>
                </a:moveTo>
                <a:lnTo>
                  <a:pt x="367" y="395"/>
                </a:lnTo>
                <a:cubicBezTo>
                  <a:pt x="374" y="323"/>
                  <a:pt x="448" y="269"/>
                  <a:pt x="547" y="305"/>
                </a:cubicBezTo>
                <a:cubicBezTo>
                  <a:pt x="584" y="321"/>
                  <a:pt x="582" y="386"/>
                  <a:pt x="535" y="376"/>
                </a:cubicBezTo>
                <a:cubicBezTo>
                  <a:pt x="524" y="374"/>
                  <a:pt x="512" y="353"/>
                  <a:pt x="489" y="353"/>
                </a:cubicBezTo>
                <a:cubicBezTo>
                  <a:pt x="464" y="351"/>
                  <a:pt x="445" y="370"/>
                  <a:pt x="446" y="395"/>
                </a:cubicBezTo>
                <a:cubicBezTo>
                  <a:pt x="455" y="455"/>
                  <a:pt x="540" y="484"/>
                  <a:pt x="604" y="485"/>
                </a:cubicBezTo>
                <a:cubicBezTo>
                  <a:pt x="576" y="502"/>
                  <a:pt x="551" y="515"/>
                  <a:pt x="522" y="528"/>
                </a:cubicBezTo>
                <a:cubicBezTo>
                  <a:pt x="454" y="534"/>
                  <a:pt x="362" y="477"/>
                  <a:pt x="367" y="395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185686" y="4825863"/>
            <a:ext cx="1433538" cy="483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 eaLnBrk="0" fontAlgn="base" hangingPunct="0">
              <a:lnSpc>
                <a:spcPct val="106000"/>
              </a:lnSpc>
              <a:spcBef>
                <a:spcPct val="50000"/>
              </a:spcBef>
              <a:spcAft>
                <a:spcPct val="0"/>
              </a:spcAft>
              <a:buSzPct val="100000"/>
              <a:buFont typeface="Wingdings 2" pitchFamily="18" charset="2"/>
              <a:buNone/>
            </a:pPr>
            <a:r>
              <a:rPr lang="en-US" sz="1200" b="1" dirty="0">
                <a:solidFill>
                  <a:prstClr val="white"/>
                </a:solidFill>
              </a:rPr>
              <a:t>High-Performing Network</a:t>
            </a:r>
          </a:p>
        </p:txBody>
      </p:sp>
    </p:spTree>
    <p:extLst>
      <p:ext uri="{BB962C8B-B14F-4D97-AF65-F5344CB8AC3E}">
        <p14:creationId xmlns:p14="http://schemas.microsoft.com/office/powerpoint/2010/main" val="339362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541" y="-171111"/>
            <a:ext cx="8345487" cy="1020114"/>
          </a:xfrm>
        </p:spPr>
        <p:txBody>
          <a:bodyPr>
            <a:normAutofit/>
          </a:bodyPr>
          <a:lstStyle/>
          <a:p>
            <a:r>
              <a:rPr lang="en-US" dirty="0" smtClean="0"/>
              <a:t>Patient Eligibility Criteria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2676094" y="1229472"/>
            <a:ext cx="3859603" cy="307777"/>
            <a:chOff x="583386" y="1691257"/>
            <a:chExt cx="3859603" cy="307777"/>
          </a:xfrm>
        </p:grpSpPr>
        <p:cxnSp>
          <p:nvCxnSpPr>
            <p:cNvPr id="33" name="Straight Connector 17"/>
            <p:cNvCxnSpPr>
              <a:cxnSpLocks noChangeShapeType="1"/>
            </p:cNvCxnSpPr>
            <p:nvPr/>
          </p:nvCxnSpPr>
          <p:spPr bwMode="auto">
            <a:xfrm>
              <a:off x="583386" y="1838929"/>
              <a:ext cx="3859603" cy="0"/>
            </a:xfrm>
            <a:prstGeom prst="line">
              <a:avLst/>
            </a:prstGeom>
            <a:noFill/>
            <a:ln w="9525" algn="ctr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4" name="TextBox 11"/>
            <p:cNvSpPr txBox="1">
              <a:spLocks noChangeArrowheads="1"/>
            </p:cNvSpPr>
            <p:nvPr/>
          </p:nvSpPr>
          <p:spPr bwMode="auto">
            <a:xfrm>
              <a:off x="837950" y="1691257"/>
              <a:ext cx="3341022" cy="307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1400" b="1" dirty="0" smtClean="0">
                  <a:solidFill>
                    <a:prstClr val="black"/>
                  </a:solidFill>
                </a:rPr>
                <a:t>Current Criteria for Community Care</a:t>
              </a:r>
              <a:endParaRPr lang="en-US" altLang="en-US" sz="1400" b="1" dirty="0">
                <a:solidFill>
                  <a:prstClr val="black"/>
                </a:solidFill>
              </a:endParaRPr>
            </a:p>
          </p:txBody>
        </p:sp>
      </p:grpSp>
      <p:sp>
        <p:nvSpPr>
          <p:cNvPr id="51" name="Text Placeholder 1"/>
          <p:cNvSpPr txBox="1">
            <a:spLocks/>
          </p:cNvSpPr>
          <p:nvPr/>
        </p:nvSpPr>
        <p:spPr>
          <a:xfrm>
            <a:off x="2676094" y="1451352"/>
            <a:ext cx="3788797" cy="75725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lnSpc>
                <a:spcPct val="106000"/>
              </a:lnSpc>
              <a:spcBef>
                <a:spcPct val="8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itchFamily="2" charset="2"/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9863" indent="-168275" algn="l" rtl="0" eaLnBrk="0" fontAlgn="base" hangingPunct="0">
              <a:lnSpc>
                <a:spcPct val="106000"/>
              </a:lnSpc>
              <a:spcBef>
                <a:spcPct val="8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¡"/>
              <a:defRPr sz="1100">
                <a:solidFill>
                  <a:schemeClr val="tx1"/>
                </a:solidFill>
                <a:latin typeface="+mn-lt"/>
              </a:defRPr>
            </a:lvl2pPr>
            <a:lvl3pPr marL="344488" indent="-173038" algn="l" rtl="0" eaLnBrk="0" fontAlgn="base" hangingPunct="0">
              <a:lnSpc>
                <a:spcPct val="106000"/>
              </a:lnSpc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1000">
                <a:solidFill>
                  <a:schemeClr val="tx1"/>
                </a:solidFill>
                <a:latin typeface="+mn-lt"/>
              </a:defRPr>
            </a:lvl3pPr>
            <a:lvl4pPr marL="517525" indent="-171450" algn="l" rtl="0" eaLnBrk="0" fontAlgn="base" hangingPunct="0">
              <a:lnSpc>
                <a:spcPct val="106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1000">
                <a:solidFill>
                  <a:schemeClr val="tx1"/>
                </a:solidFill>
                <a:latin typeface="+mn-lt"/>
              </a:defRPr>
            </a:lvl4pPr>
            <a:lvl5pPr marL="144621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1200">
                <a:solidFill>
                  <a:schemeClr val="tx1"/>
                </a:solidFill>
                <a:latin typeface="+mn-lt"/>
              </a:defRPr>
            </a:lvl5pPr>
            <a:lvl6pPr marL="1903413" indent="-236538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1200">
                <a:solidFill>
                  <a:schemeClr val="tx1"/>
                </a:solidFill>
                <a:latin typeface="+mn-lt"/>
              </a:defRPr>
            </a:lvl6pPr>
            <a:lvl7pPr marL="2360613" indent="-236538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1200">
                <a:solidFill>
                  <a:schemeClr val="tx1"/>
                </a:solidFill>
                <a:latin typeface="+mn-lt"/>
              </a:defRPr>
            </a:lvl7pPr>
            <a:lvl8pPr marL="2817813" indent="-236538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1200">
                <a:solidFill>
                  <a:schemeClr val="tx1"/>
                </a:solidFill>
                <a:latin typeface="+mn-lt"/>
              </a:defRPr>
            </a:lvl8pPr>
            <a:lvl9pPr marL="3275013" indent="-236538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12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Clr>
                <a:prstClr val="black"/>
              </a:buClr>
            </a:pPr>
            <a:r>
              <a:rPr lang="en-US" sz="1200" i="1" dirty="0" smtClean="0">
                <a:solidFill>
                  <a:prstClr val="black"/>
                </a:solidFill>
              </a:rPr>
              <a:t>VA determines eligibility for community care through a number of mechanisms focused on:</a:t>
            </a:r>
            <a:endParaRPr lang="en-US" sz="1200" i="1" dirty="0">
              <a:solidFill>
                <a:prstClr val="black"/>
              </a:solidFill>
            </a:endParaRPr>
          </a:p>
        </p:txBody>
      </p:sp>
      <p:grpSp>
        <p:nvGrpSpPr>
          <p:cNvPr id="106" name="Group 105"/>
          <p:cNvGrpSpPr/>
          <p:nvPr/>
        </p:nvGrpSpPr>
        <p:grpSpPr>
          <a:xfrm>
            <a:off x="3528480" y="2318880"/>
            <a:ext cx="1836373" cy="1442373"/>
            <a:chOff x="1378469" y="2294244"/>
            <a:chExt cx="1836373" cy="1442373"/>
          </a:xfrm>
        </p:grpSpPr>
        <p:sp>
          <p:nvSpPr>
            <p:cNvPr id="31" name="Oval 30"/>
            <p:cNvSpPr/>
            <p:nvPr/>
          </p:nvSpPr>
          <p:spPr bwMode="auto">
            <a:xfrm>
              <a:off x="1567527" y="2294244"/>
              <a:ext cx="1442373" cy="1442373"/>
            </a:xfrm>
            <a:prstGeom prst="ellipse">
              <a:avLst/>
            </a:prstGeom>
            <a:solidFill>
              <a:schemeClr val="bg1"/>
            </a:solidFill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3152" tIns="73152" rIns="73152" bIns="73152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lnSpc>
                  <a:spcPct val="106000"/>
                </a:lnSpc>
                <a:spcBef>
                  <a:spcPct val="50000"/>
                </a:spcBef>
                <a:spcAft>
                  <a:spcPct val="0"/>
                </a:spcAft>
                <a:buSzPct val="100000"/>
                <a:buFont typeface="Wingdings 2" pitchFamily="18" charset="2"/>
                <a:buNone/>
              </a:pPr>
              <a:endParaRPr lang="en-US" sz="1100" dirty="0" smtClean="0">
                <a:solidFill>
                  <a:prstClr val="black"/>
                </a:solidFill>
              </a:endParaRPr>
            </a:p>
          </p:txBody>
        </p:sp>
        <p:sp>
          <p:nvSpPr>
            <p:cNvPr id="44" name="Freeform 5"/>
            <p:cNvSpPr>
              <a:spLocks noChangeAspect="1" noEditPoints="1"/>
            </p:cNvSpPr>
            <p:nvPr/>
          </p:nvSpPr>
          <p:spPr bwMode="auto">
            <a:xfrm>
              <a:off x="2049145" y="2342023"/>
              <a:ext cx="472656" cy="484474"/>
            </a:xfrm>
            <a:custGeom>
              <a:avLst/>
              <a:gdLst>
                <a:gd name="T0" fmla="*/ 70 w 141"/>
                <a:gd name="T1" fmla="*/ 141 h 141"/>
                <a:gd name="T2" fmla="*/ 74 w 141"/>
                <a:gd name="T3" fmla="*/ 13 h 141"/>
                <a:gd name="T4" fmla="*/ 85 w 141"/>
                <a:gd name="T5" fmla="*/ 13 h 141"/>
                <a:gd name="T6" fmla="*/ 95 w 141"/>
                <a:gd name="T7" fmla="*/ 23 h 141"/>
                <a:gd name="T8" fmla="*/ 92 w 141"/>
                <a:gd name="T9" fmla="*/ 27 h 141"/>
                <a:gd name="T10" fmla="*/ 79 w 141"/>
                <a:gd name="T11" fmla="*/ 18 h 141"/>
                <a:gd name="T12" fmla="*/ 39 w 141"/>
                <a:gd name="T13" fmla="*/ 13 h 141"/>
                <a:gd name="T14" fmla="*/ 59 w 141"/>
                <a:gd name="T15" fmla="*/ 7 h 141"/>
                <a:gd name="T16" fmla="*/ 47 w 141"/>
                <a:gd name="T17" fmla="*/ 13 h 141"/>
                <a:gd name="T18" fmla="*/ 40 w 141"/>
                <a:gd name="T19" fmla="*/ 19 h 141"/>
                <a:gd name="T20" fmla="*/ 37 w 141"/>
                <a:gd name="T21" fmla="*/ 17 h 141"/>
                <a:gd name="T22" fmla="*/ 126 w 141"/>
                <a:gd name="T23" fmla="*/ 106 h 141"/>
                <a:gd name="T24" fmla="*/ 115 w 141"/>
                <a:gd name="T25" fmla="*/ 120 h 141"/>
                <a:gd name="T26" fmla="*/ 100 w 141"/>
                <a:gd name="T27" fmla="*/ 130 h 141"/>
                <a:gd name="T28" fmla="*/ 92 w 141"/>
                <a:gd name="T29" fmla="*/ 127 h 141"/>
                <a:gd name="T30" fmla="*/ 89 w 141"/>
                <a:gd name="T31" fmla="*/ 115 h 141"/>
                <a:gd name="T32" fmla="*/ 83 w 141"/>
                <a:gd name="T33" fmla="*/ 107 h 141"/>
                <a:gd name="T34" fmla="*/ 71 w 141"/>
                <a:gd name="T35" fmla="*/ 101 h 141"/>
                <a:gd name="T36" fmla="*/ 56 w 141"/>
                <a:gd name="T37" fmla="*/ 95 h 141"/>
                <a:gd name="T38" fmla="*/ 38 w 141"/>
                <a:gd name="T39" fmla="*/ 73 h 141"/>
                <a:gd name="T40" fmla="*/ 39 w 141"/>
                <a:gd name="T41" fmla="*/ 46 h 141"/>
                <a:gd name="T42" fmla="*/ 34 w 141"/>
                <a:gd name="T43" fmla="*/ 30 h 141"/>
                <a:gd name="T44" fmla="*/ 32 w 141"/>
                <a:gd name="T45" fmla="*/ 27 h 141"/>
                <a:gd name="T46" fmla="*/ 38 w 141"/>
                <a:gd name="T47" fmla="*/ 21 h 141"/>
                <a:gd name="T48" fmla="*/ 48 w 141"/>
                <a:gd name="T49" fmla="*/ 23 h 141"/>
                <a:gd name="T50" fmla="*/ 58 w 141"/>
                <a:gd name="T51" fmla="*/ 25 h 141"/>
                <a:gd name="T52" fmla="*/ 66 w 141"/>
                <a:gd name="T53" fmla="*/ 29 h 141"/>
                <a:gd name="T54" fmla="*/ 76 w 141"/>
                <a:gd name="T55" fmla="*/ 23 h 141"/>
                <a:gd name="T56" fmla="*/ 82 w 141"/>
                <a:gd name="T57" fmla="*/ 26 h 141"/>
                <a:gd name="T58" fmla="*/ 86 w 141"/>
                <a:gd name="T59" fmla="*/ 33 h 141"/>
                <a:gd name="T60" fmla="*/ 81 w 141"/>
                <a:gd name="T61" fmla="*/ 29 h 141"/>
                <a:gd name="T62" fmla="*/ 71 w 141"/>
                <a:gd name="T63" fmla="*/ 34 h 141"/>
                <a:gd name="T64" fmla="*/ 81 w 141"/>
                <a:gd name="T65" fmla="*/ 42 h 141"/>
                <a:gd name="T66" fmla="*/ 83 w 141"/>
                <a:gd name="T67" fmla="*/ 35 h 141"/>
                <a:gd name="T68" fmla="*/ 94 w 141"/>
                <a:gd name="T69" fmla="*/ 39 h 141"/>
                <a:gd name="T70" fmla="*/ 99 w 141"/>
                <a:gd name="T71" fmla="*/ 41 h 141"/>
                <a:gd name="T72" fmla="*/ 96 w 141"/>
                <a:gd name="T73" fmla="*/ 46 h 141"/>
                <a:gd name="T74" fmla="*/ 94 w 141"/>
                <a:gd name="T75" fmla="*/ 55 h 141"/>
                <a:gd name="T76" fmla="*/ 88 w 141"/>
                <a:gd name="T77" fmla="*/ 70 h 141"/>
                <a:gd name="T78" fmla="*/ 88 w 141"/>
                <a:gd name="T79" fmla="*/ 85 h 141"/>
                <a:gd name="T80" fmla="*/ 75 w 141"/>
                <a:gd name="T81" fmla="*/ 75 h 141"/>
                <a:gd name="T82" fmla="*/ 70 w 141"/>
                <a:gd name="T83" fmla="*/ 95 h 141"/>
                <a:gd name="T84" fmla="*/ 78 w 141"/>
                <a:gd name="T85" fmla="*/ 95 h 141"/>
                <a:gd name="T86" fmla="*/ 84 w 141"/>
                <a:gd name="T87" fmla="*/ 100 h 141"/>
                <a:gd name="T88" fmla="*/ 107 w 141"/>
                <a:gd name="T89" fmla="*/ 99 h 141"/>
                <a:gd name="T90" fmla="*/ 122 w 141"/>
                <a:gd name="T91" fmla="*/ 100 h 141"/>
                <a:gd name="T92" fmla="*/ 129 w 141"/>
                <a:gd name="T93" fmla="*/ 10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41" h="141">
                  <a:moveTo>
                    <a:pt x="70" y="0"/>
                  </a:moveTo>
                  <a:cubicBezTo>
                    <a:pt x="30" y="0"/>
                    <a:pt x="0" y="31"/>
                    <a:pt x="0" y="71"/>
                  </a:cubicBezTo>
                  <a:cubicBezTo>
                    <a:pt x="0" y="111"/>
                    <a:pt x="30" y="141"/>
                    <a:pt x="70" y="141"/>
                  </a:cubicBezTo>
                  <a:cubicBezTo>
                    <a:pt x="111" y="141"/>
                    <a:pt x="141" y="111"/>
                    <a:pt x="141" y="71"/>
                  </a:cubicBezTo>
                  <a:cubicBezTo>
                    <a:pt x="141" y="31"/>
                    <a:pt x="111" y="0"/>
                    <a:pt x="70" y="0"/>
                  </a:cubicBezTo>
                  <a:close/>
                  <a:moveTo>
                    <a:pt x="74" y="13"/>
                  </a:moveTo>
                  <a:cubicBezTo>
                    <a:pt x="74" y="13"/>
                    <a:pt x="74" y="11"/>
                    <a:pt x="74" y="11"/>
                  </a:cubicBezTo>
                  <a:cubicBezTo>
                    <a:pt x="74" y="10"/>
                    <a:pt x="76" y="11"/>
                    <a:pt x="77" y="10"/>
                  </a:cubicBezTo>
                  <a:cubicBezTo>
                    <a:pt x="80" y="11"/>
                    <a:pt x="83" y="11"/>
                    <a:pt x="85" y="13"/>
                  </a:cubicBezTo>
                  <a:cubicBezTo>
                    <a:pt x="88" y="14"/>
                    <a:pt x="90" y="15"/>
                    <a:pt x="92" y="16"/>
                  </a:cubicBezTo>
                  <a:cubicBezTo>
                    <a:pt x="93" y="17"/>
                    <a:pt x="92" y="19"/>
                    <a:pt x="93" y="20"/>
                  </a:cubicBezTo>
                  <a:cubicBezTo>
                    <a:pt x="94" y="21"/>
                    <a:pt x="95" y="21"/>
                    <a:pt x="95" y="23"/>
                  </a:cubicBezTo>
                  <a:cubicBezTo>
                    <a:pt x="96" y="24"/>
                    <a:pt x="96" y="25"/>
                    <a:pt x="97" y="27"/>
                  </a:cubicBezTo>
                  <a:cubicBezTo>
                    <a:pt x="98" y="28"/>
                    <a:pt x="99" y="29"/>
                    <a:pt x="98" y="30"/>
                  </a:cubicBezTo>
                  <a:cubicBezTo>
                    <a:pt x="96" y="31"/>
                    <a:pt x="94" y="29"/>
                    <a:pt x="92" y="27"/>
                  </a:cubicBezTo>
                  <a:cubicBezTo>
                    <a:pt x="90" y="26"/>
                    <a:pt x="88" y="25"/>
                    <a:pt x="88" y="22"/>
                  </a:cubicBezTo>
                  <a:cubicBezTo>
                    <a:pt x="86" y="22"/>
                    <a:pt x="85" y="20"/>
                    <a:pt x="84" y="20"/>
                  </a:cubicBezTo>
                  <a:cubicBezTo>
                    <a:pt x="82" y="19"/>
                    <a:pt x="81" y="18"/>
                    <a:pt x="79" y="18"/>
                  </a:cubicBezTo>
                  <a:cubicBezTo>
                    <a:pt x="77" y="17"/>
                    <a:pt x="71" y="18"/>
                    <a:pt x="72" y="14"/>
                  </a:cubicBezTo>
                  <a:cubicBezTo>
                    <a:pt x="72" y="14"/>
                    <a:pt x="74" y="14"/>
                    <a:pt x="74" y="13"/>
                  </a:cubicBezTo>
                  <a:close/>
                  <a:moveTo>
                    <a:pt x="39" y="13"/>
                  </a:moveTo>
                  <a:cubicBezTo>
                    <a:pt x="41" y="12"/>
                    <a:pt x="43" y="11"/>
                    <a:pt x="45" y="10"/>
                  </a:cubicBezTo>
                  <a:cubicBezTo>
                    <a:pt x="48" y="9"/>
                    <a:pt x="50" y="8"/>
                    <a:pt x="52" y="8"/>
                  </a:cubicBezTo>
                  <a:cubicBezTo>
                    <a:pt x="54" y="7"/>
                    <a:pt x="57" y="7"/>
                    <a:pt x="59" y="7"/>
                  </a:cubicBezTo>
                  <a:cubicBezTo>
                    <a:pt x="59" y="9"/>
                    <a:pt x="57" y="8"/>
                    <a:pt x="56" y="9"/>
                  </a:cubicBezTo>
                  <a:cubicBezTo>
                    <a:pt x="55" y="9"/>
                    <a:pt x="55" y="10"/>
                    <a:pt x="54" y="11"/>
                  </a:cubicBezTo>
                  <a:cubicBezTo>
                    <a:pt x="52" y="12"/>
                    <a:pt x="49" y="12"/>
                    <a:pt x="47" y="13"/>
                  </a:cubicBezTo>
                  <a:cubicBezTo>
                    <a:pt x="47" y="14"/>
                    <a:pt x="47" y="16"/>
                    <a:pt x="46" y="16"/>
                  </a:cubicBezTo>
                  <a:cubicBezTo>
                    <a:pt x="46" y="17"/>
                    <a:pt x="44" y="18"/>
                    <a:pt x="43" y="18"/>
                  </a:cubicBezTo>
                  <a:cubicBezTo>
                    <a:pt x="42" y="19"/>
                    <a:pt x="41" y="19"/>
                    <a:pt x="40" y="19"/>
                  </a:cubicBezTo>
                  <a:cubicBezTo>
                    <a:pt x="41" y="19"/>
                    <a:pt x="40" y="19"/>
                    <a:pt x="41" y="18"/>
                  </a:cubicBezTo>
                  <a:cubicBezTo>
                    <a:pt x="39" y="18"/>
                    <a:pt x="39" y="20"/>
                    <a:pt x="38" y="19"/>
                  </a:cubicBezTo>
                  <a:cubicBezTo>
                    <a:pt x="38" y="18"/>
                    <a:pt x="38" y="17"/>
                    <a:pt x="37" y="17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7" y="16"/>
                    <a:pt x="37" y="15"/>
                    <a:pt x="39" y="13"/>
                  </a:cubicBezTo>
                  <a:close/>
                  <a:moveTo>
                    <a:pt x="126" y="106"/>
                  </a:moveTo>
                  <a:cubicBezTo>
                    <a:pt x="125" y="108"/>
                    <a:pt x="124" y="110"/>
                    <a:pt x="123" y="111"/>
                  </a:cubicBezTo>
                  <a:cubicBezTo>
                    <a:pt x="122" y="113"/>
                    <a:pt x="121" y="114"/>
                    <a:pt x="119" y="116"/>
                  </a:cubicBezTo>
                  <a:cubicBezTo>
                    <a:pt x="118" y="117"/>
                    <a:pt x="116" y="118"/>
                    <a:pt x="115" y="120"/>
                  </a:cubicBezTo>
                  <a:cubicBezTo>
                    <a:pt x="112" y="123"/>
                    <a:pt x="113" y="121"/>
                    <a:pt x="110" y="124"/>
                  </a:cubicBezTo>
                  <a:cubicBezTo>
                    <a:pt x="109" y="125"/>
                    <a:pt x="105" y="127"/>
                    <a:pt x="104" y="128"/>
                  </a:cubicBezTo>
                  <a:cubicBezTo>
                    <a:pt x="103" y="129"/>
                    <a:pt x="100" y="130"/>
                    <a:pt x="100" y="130"/>
                  </a:cubicBezTo>
                  <a:cubicBezTo>
                    <a:pt x="98" y="131"/>
                    <a:pt x="96" y="132"/>
                    <a:pt x="95" y="132"/>
                  </a:cubicBezTo>
                  <a:cubicBezTo>
                    <a:pt x="95" y="130"/>
                    <a:pt x="96" y="128"/>
                    <a:pt x="97" y="127"/>
                  </a:cubicBezTo>
                  <a:cubicBezTo>
                    <a:pt x="95" y="126"/>
                    <a:pt x="93" y="127"/>
                    <a:pt x="92" y="127"/>
                  </a:cubicBezTo>
                  <a:cubicBezTo>
                    <a:pt x="91" y="126"/>
                    <a:pt x="90" y="125"/>
                    <a:pt x="88" y="124"/>
                  </a:cubicBezTo>
                  <a:cubicBezTo>
                    <a:pt x="86" y="122"/>
                    <a:pt x="85" y="119"/>
                    <a:pt x="86" y="116"/>
                  </a:cubicBezTo>
                  <a:cubicBezTo>
                    <a:pt x="87" y="116"/>
                    <a:pt x="88" y="115"/>
                    <a:pt x="89" y="115"/>
                  </a:cubicBezTo>
                  <a:cubicBezTo>
                    <a:pt x="90" y="114"/>
                    <a:pt x="92" y="115"/>
                    <a:pt x="92" y="114"/>
                  </a:cubicBezTo>
                  <a:cubicBezTo>
                    <a:pt x="94" y="112"/>
                    <a:pt x="92" y="108"/>
                    <a:pt x="90" y="108"/>
                  </a:cubicBezTo>
                  <a:cubicBezTo>
                    <a:pt x="87" y="107"/>
                    <a:pt x="86" y="109"/>
                    <a:pt x="83" y="107"/>
                  </a:cubicBezTo>
                  <a:cubicBezTo>
                    <a:pt x="81" y="106"/>
                    <a:pt x="80" y="103"/>
                    <a:pt x="77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5" y="102"/>
                    <a:pt x="73" y="102"/>
                    <a:pt x="71" y="101"/>
                  </a:cubicBezTo>
                  <a:cubicBezTo>
                    <a:pt x="70" y="101"/>
                    <a:pt x="70" y="100"/>
                    <a:pt x="69" y="99"/>
                  </a:cubicBezTo>
                  <a:cubicBezTo>
                    <a:pt x="67" y="99"/>
                    <a:pt x="66" y="100"/>
                    <a:pt x="65" y="100"/>
                  </a:cubicBezTo>
                  <a:cubicBezTo>
                    <a:pt x="62" y="100"/>
                    <a:pt x="59" y="97"/>
                    <a:pt x="56" y="95"/>
                  </a:cubicBezTo>
                  <a:cubicBezTo>
                    <a:pt x="55" y="94"/>
                    <a:pt x="48" y="88"/>
                    <a:pt x="48" y="86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39" y="76"/>
                    <a:pt x="39" y="75"/>
                    <a:pt x="38" y="73"/>
                  </a:cubicBezTo>
                  <a:cubicBezTo>
                    <a:pt x="35" y="72"/>
                    <a:pt x="36" y="66"/>
                    <a:pt x="36" y="62"/>
                  </a:cubicBezTo>
                  <a:cubicBezTo>
                    <a:pt x="35" y="59"/>
                    <a:pt x="36" y="53"/>
                    <a:pt x="38" y="51"/>
                  </a:cubicBezTo>
                  <a:cubicBezTo>
                    <a:pt x="38" y="49"/>
                    <a:pt x="40" y="48"/>
                    <a:pt x="39" y="46"/>
                  </a:cubicBezTo>
                  <a:cubicBezTo>
                    <a:pt x="39" y="44"/>
                    <a:pt x="38" y="43"/>
                    <a:pt x="38" y="41"/>
                  </a:cubicBezTo>
                  <a:cubicBezTo>
                    <a:pt x="38" y="38"/>
                    <a:pt x="40" y="39"/>
                    <a:pt x="40" y="36"/>
                  </a:cubicBezTo>
                  <a:cubicBezTo>
                    <a:pt x="40" y="33"/>
                    <a:pt x="37" y="30"/>
                    <a:pt x="34" y="30"/>
                  </a:cubicBezTo>
                  <a:cubicBezTo>
                    <a:pt x="33" y="30"/>
                    <a:pt x="26" y="33"/>
                    <a:pt x="26" y="30"/>
                  </a:cubicBezTo>
                  <a:cubicBezTo>
                    <a:pt x="27" y="30"/>
                    <a:pt x="28" y="29"/>
                    <a:pt x="30" y="28"/>
                  </a:cubicBezTo>
                  <a:cubicBezTo>
                    <a:pt x="31" y="28"/>
                    <a:pt x="31" y="28"/>
                    <a:pt x="32" y="27"/>
                  </a:cubicBezTo>
                  <a:cubicBezTo>
                    <a:pt x="32" y="26"/>
                    <a:pt x="32" y="25"/>
                    <a:pt x="33" y="25"/>
                  </a:cubicBezTo>
                  <a:cubicBezTo>
                    <a:pt x="34" y="24"/>
                    <a:pt x="35" y="24"/>
                    <a:pt x="35" y="23"/>
                  </a:cubicBezTo>
                  <a:cubicBezTo>
                    <a:pt x="36" y="21"/>
                    <a:pt x="35" y="20"/>
                    <a:pt x="38" y="21"/>
                  </a:cubicBezTo>
                  <a:cubicBezTo>
                    <a:pt x="38" y="24"/>
                    <a:pt x="41" y="22"/>
                    <a:pt x="41" y="20"/>
                  </a:cubicBezTo>
                  <a:cubicBezTo>
                    <a:pt x="43" y="21"/>
                    <a:pt x="44" y="20"/>
                    <a:pt x="46" y="21"/>
                  </a:cubicBezTo>
                  <a:cubicBezTo>
                    <a:pt x="47" y="22"/>
                    <a:pt x="48" y="22"/>
                    <a:pt x="48" y="23"/>
                  </a:cubicBezTo>
                  <a:cubicBezTo>
                    <a:pt x="50" y="24"/>
                    <a:pt x="52" y="24"/>
                    <a:pt x="53" y="25"/>
                  </a:cubicBezTo>
                  <a:cubicBezTo>
                    <a:pt x="55" y="25"/>
                    <a:pt x="55" y="27"/>
                    <a:pt x="57" y="27"/>
                  </a:cubicBezTo>
                  <a:cubicBezTo>
                    <a:pt x="58" y="25"/>
                    <a:pt x="58" y="25"/>
                    <a:pt x="58" y="25"/>
                  </a:cubicBezTo>
                  <a:cubicBezTo>
                    <a:pt x="59" y="23"/>
                    <a:pt x="62" y="22"/>
                    <a:pt x="63" y="23"/>
                  </a:cubicBezTo>
                  <a:cubicBezTo>
                    <a:pt x="63" y="24"/>
                    <a:pt x="64" y="25"/>
                    <a:pt x="64" y="26"/>
                  </a:cubicBezTo>
                  <a:cubicBezTo>
                    <a:pt x="66" y="29"/>
                    <a:pt x="66" y="29"/>
                    <a:pt x="66" y="29"/>
                  </a:cubicBezTo>
                  <a:cubicBezTo>
                    <a:pt x="70" y="30"/>
                    <a:pt x="66" y="24"/>
                    <a:pt x="68" y="22"/>
                  </a:cubicBezTo>
                  <a:cubicBezTo>
                    <a:pt x="73" y="23"/>
                    <a:pt x="73" y="23"/>
                    <a:pt x="73" y="23"/>
                  </a:cubicBezTo>
                  <a:cubicBezTo>
                    <a:pt x="74" y="23"/>
                    <a:pt x="76" y="22"/>
                    <a:pt x="76" y="23"/>
                  </a:cubicBezTo>
                  <a:cubicBezTo>
                    <a:pt x="77" y="23"/>
                    <a:pt x="77" y="24"/>
                    <a:pt x="78" y="24"/>
                  </a:cubicBezTo>
                  <a:cubicBezTo>
                    <a:pt x="78" y="25"/>
                    <a:pt x="79" y="24"/>
                    <a:pt x="79" y="25"/>
                  </a:cubicBezTo>
                  <a:cubicBezTo>
                    <a:pt x="80" y="25"/>
                    <a:pt x="82" y="25"/>
                    <a:pt x="82" y="26"/>
                  </a:cubicBezTo>
                  <a:cubicBezTo>
                    <a:pt x="83" y="26"/>
                    <a:pt x="84" y="27"/>
                    <a:pt x="84" y="27"/>
                  </a:cubicBezTo>
                  <a:cubicBezTo>
                    <a:pt x="85" y="28"/>
                    <a:pt x="84" y="29"/>
                    <a:pt x="84" y="29"/>
                  </a:cubicBezTo>
                  <a:cubicBezTo>
                    <a:pt x="85" y="31"/>
                    <a:pt x="88" y="30"/>
                    <a:pt x="86" y="33"/>
                  </a:cubicBezTo>
                  <a:cubicBezTo>
                    <a:pt x="85" y="33"/>
                    <a:pt x="80" y="33"/>
                    <a:pt x="80" y="31"/>
                  </a:cubicBezTo>
                  <a:cubicBezTo>
                    <a:pt x="81" y="30"/>
                    <a:pt x="80" y="30"/>
                    <a:pt x="81" y="30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78" y="28"/>
                    <a:pt x="78" y="27"/>
                    <a:pt x="75" y="27"/>
                  </a:cubicBezTo>
                  <a:cubicBezTo>
                    <a:pt x="75" y="28"/>
                    <a:pt x="75" y="29"/>
                    <a:pt x="74" y="30"/>
                  </a:cubicBezTo>
                  <a:cubicBezTo>
                    <a:pt x="72" y="30"/>
                    <a:pt x="72" y="32"/>
                    <a:pt x="71" y="34"/>
                  </a:cubicBezTo>
                  <a:cubicBezTo>
                    <a:pt x="70" y="35"/>
                    <a:pt x="70" y="39"/>
                    <a:pt x="73" y="40"/>
                  </a:cubicBezTo>
                  <a:cubicBezTo>
                    <a:pt x="73" y="40"/>
                    <a:pt x="75" y="42"/>
                    <a:pt x="75" y="42"/>
                  </a:cubicBezTo>
                  <a:cubicBezTo>
                    <a:pt x="81" y="42"/>
                    <a:pt x="81" y="42"/>
                    <a:pt x="81" y="42"/>
                  </a:cubicBezTo>
                  <a:cubicBezTo>
                    <a:pt x="81" y="41"/>
                    <a:pt x="83" y="41"/>
                    <a:pt x="82" y="40"/>
                  </a:cubicBezTo>
                  <a:cubicBezTo>
                    <a:pt x="81" y="39"/>
                    <a:pt x="79" y="37"/>
                    <a:pt x="80" y="35"/>
                  </a:cubicBezTo>
                  <a:cubicBezTo>
                    <a:pt x="81" y="35"/>
                    <a:pt x="82" y="35"/>
                    <a:pt x="83" y="35"/>
                  </a:cubicBezTo>
                  <a:cubicBezTo>
                    <a:pt x="85" y="35"/>
                    <a:pt x="84" y="36"/>
                    <a:pt x="85" y="36"/>
                  </a:cubicBezTo>
                  <a:cubicBezTo>
                    <a:pt x="87" y="38"/>
                    <a:pt x="87" y="38"/>
                    <a:pt x="90" y="37"/>
                  </a:cubicBezTo>
                  <a:cubicBezTo>
                    <a:pt x="92" y="37"/>
                    <a:pt x="92" y="38"/>
                    <a:pt x="94" y="39"/>
                  </a:cubicBezTo>
                  <a:cubicBezTo>
                    <a:pt x="95" y="40"/>
                    <a:pt x="96" y="37"/>
                    <a:pt x="98" y="38"/>
                  </a:cubicBezTo>
                  <a:cubicBezTo>
                    <a:pt x="99" y="38"/>
                    <a:pt x="99" y="37"/>
                    <a:pt x="100" y="38"/>
                  </a:cubicBezTo>
                  <a:cubicBezTo>
                    <a:pt x="100" y="39"/>
                    <a:pt x="99" y="40"/>
                    <a:pt x="99" y="41"/>
                  </a:cubicBezTo>
                  <a:cubicBezTo>
                    <a:pt x="98" y="43"/>
                    <a:pt x="98" y="43"/>
                    <a:pt x="96" y="43"/>
                  </a:cubicBezTo>
                  <a:cubicBezTo>
                    <a:pt x="94" y="45"/>
                    <a:pt x="91" y="47"/>
                    <a:pt x="92" y="50"/>
                  </a:cubicBezTo>
                  <a:cubicBezTo>
                    <a:pt x="94" y="49"/>
                    <a:pt x="93" y="47"/>
                    <a:pt x="96" y="46"/>
                  </a:cubicBezTo>
                  <a:cubicBezTo>
                    <a:pt x="96" y="47"/>
                    <a:pt x="96" y="47"/>
                    <a:pt x="97" y="49"/>
                  </a:cubicBezTo>
                  <a:cubicBezTo>
                    <a:pt x="97" y="50"/>
                    <a:pt x="96" y="51"/>
                    <a:pt x="95" y="52"/>
                  </a:cubicBezTo>
                  <a:cubicBezTo>
                    <a:pt x="95" y="53"/>
                    <a:pt x="94" y="54"/>
                    <a:pt x="94" y="55"/>
                  </a:cubicBezTo>
                  <a:cubicBezTo>
                    <a:pt x="93" y="56"/>
                    <a:pt x="92" y="57"/>
                    <a:pt x="92" y="58"/>
                  </a:cubicBezTo>
                  <a:cubicBezTo>
                    <a:pt x="91" y="59"/>
                    <a:pt x="91" y="60"/>
                    <a:pt x="90" y="65"/>
                  </a:cubicBezTo>
                  <a:cubicBezTo>
                    <a:pt x="89" y="68"/>
                    <a:pt x="90" y="68"/>
                    <a:pt x="88" y="70"/>
                  </a:cubicBezTo>
                  <a:cubicBezTo>
                    <a:pt x="87" y="70"/>
                    <a:pt x="86" y="70"/>
                    <a:pt x="86" y="71"/>
                  </a:cubicBezTo>
                  <a:cubicBezTo>
                    <a:pt x="86" y="73"/>
                    <a:pt x="87" y="77"/>
                    <a:pt x="87" y="79"/>
                  </a:cubicBezTo>
                  <a:cubicBezTo>
                    <a:pt x="88" y="81"/>
                    <a:pt x="89" y="82"/>
                    <a:pt x="88" y="85"/>
                  </a:cubicBezTo>
                  <a:cubicBezTo>
                    <a:pt x="87" y="85"/>
                    <a:pt x="85" y="83"/>
                    <a:pt x="85" y="82"/>
                  </a:cubicBezTo>
                  <a:cubicBezTo>
                    <a:pt x="84" y="82"/>
                    <a:pt x="82" y="77"/>
                    <a:pt x="82" y="76"/>
                  </a:cubicBezTo>
                  <a:cubicBezTo>
                    <a:pt x="80" y="75"/>
                    <a:pt x="77" y="75"/>
                    <a:pt x="75" y="75"/>
                  </a:cubicBezTo>
                  <a:cubicBezTo>
                    <a:pt x="72" y="75"/>
                    <a:pt x="65" y="77"/>
                    <a:pt x="65" y="81"/>
                  </a:cubicBezTo>
                  <a:cubicBezTo>
                    <a:pt x="65" y="84"/>
                    <a:pt x="64" y="87"/>
                    <a:pt x="64" y="90"/>
                  </a:cubicBezTo>
                  <a:cubicBezTo>
                    <a:pt x="64" y="93"/>
                    <a:pt x="67" y="97"/>
                    <a:pt x="70" y="95"/>
                  </a:cubicBezTo>
                  <a:cubicBezTo>
                    <a:pt x="71" y="94"/>
                    <a:pt x="72" y="93"/>
                    <a:pt x="73" y="92"/>
                  </a:cubicBezTo>
                  <a:cubicBezTo>
                    <a:pt x="75" y="91"/>
                    <a:pt x="77" y="91"/>
                    <a:pt x="78" y="91"/>
                  </a:cubicBezTo>
                  <a:cubicBezTo>
                    <a:pt x="78" y="93"/>
                    <a:pt x="79" y="94"/>
                    <a:pt x="78" y="95"/>
                  </a:cubicBezTo>
                  <a:cubicBezTo>
                    <a:pt x="78" y="96"/>
                    <a:pt x="75" y="98"/>
                    <a:pt x="77" y="99"/>
                  </a:cubicBezTo>
                  <a:cubicBezTo>
                    <a:pt x="78" y="100"/>
                    <a:pt x="79" y="98"/>
                    <a:pt x="80" y="99"/>
                  </a:cubicBezTo>
                  <a:cubicBezTo>
                    <a:pt x="82" y="99"/>
                    <a:pt x="83" y="99"/>
                    <a:pt x="84" y="100"/>
                  </a:cubicBezTo>
                  <a:cubicBezTo>
                    <a:pt x="84" y="101"/>
                    <a:pt x="85" y="103"/>
                    <a:pt x="85" y="105"/>
                  </a:cubicBezTo>
                  <a:cubicBezTo>
                    <a:pt x="86" y="106"/>
                    <a:pt x="94" y="106"/>
                    <a:pt x="95" y="105"/>
                  </a:cubicBezTo>
                  <a:cubicBezTo>
                    <a:pt x="95" y="101"/>
                    <a:pt x="104" y="100"/>
                    <a:pt x="107" y="99"/>
                  </a:cubicBezTo>
                  <a:cubicBezTo>
                    <a:pt x="110" y="99"/>
                    <a:pt x="112" y="99"/>
                    <a:pt x="115" y="100"/>
                  </a:cubicBezTo>
                  <a:cubicBezTo>
                    <a:pt x="117" y="100"/>
                    <a:pt x="119" y="98"/>
                    <a:pt x="122" y="99"/>
                  </a:cubicBezTo>
                  <a:cubicBezTo>
                    <a:pt x="122" y="99"/>
                    <a:pt x="122" y="99"/>
                    <a:pt x="122" y="100"/>
                  </a:cubicBezTo>
                  <a:cubicBezTo>
                    <a:pt x="125" y="100"/>
                    <a:pt x="126" y="97"/>
                    <a:pt x="128" y="96"/>
                  </a:cubicBezTo>
                  <a:cubicBezTo>
                    <a:pt x="130" y="95"/>
                    <a:pt x="130" y="95"/>
                    <a:pt x="130" y="95"/>
                  </a:cubicBezTo>
                  <a:cubicBezTo>
                    <a:pt x="129" y="97"/>
                    <a:pt x="130" y="100"/>
                    <a:pt x="129" y="102"/>
                  </a:cubicBezTo>
                  <a:cubicBezTo>
                    <a:pt x="128" y="104"/>
                    <a:pt x="128" y="105"/>
                    <a:pt x="126" y="10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378469" y="2801656"/>
              <a:ext cx="183637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prstClr val="black"/>
                  </a:solidFill>
                </a:rPr>
                <a:t>Geographic Distance / Convenience</a:t>
              </a:r>
              <a:endParaRPr lang="en-US" sz="1400" b="1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2564430" y="4159683"/>
            <a:ext cx="1523445" cy="1442373"/>
            <a:chOff x="414419" y="4135047"/>
            <a:chExt cx="1523445" cy="1442373"/>
          </a:xfrm>
        </p:grpSpPr>
        <p:sp>
          <p:nvSpPr>
            <p:cNvPr id="102" name="Oval 101"/>
            <p:cNvSpPr/>
            <p:nvPr/>
          </p:nvSpPr>
          <p:spPr bwMode="auto">
            <a:xfrm>
              <a:off x="461290" y="4135047"/>
              <a:ext cx="1442373" cy="1442373"/>
            </a:xfrm>
            <a:prstGeom prst="ellipse">
              <a:avLst/>
            </a:prstGeom>
            <a:solidFill>
              <a:schemeClr val="bg1"/>
            </a:solidFill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3152" tIns="73152" rIns="73152" bIns="73152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lnSpc>
                  <a:spcPct val="106000"/>
                </a:lnSpc>
                <a:spcBef>
                  <a:spcPct val="50000"/>
                </a:spcBef>
                <a:spcAft>
                  <a:spcPct val="0"/>
                </a:spcAft>
                <a:buSzPct val="100000"/>
                <a:buFont typeface="Wingdings 2" pitchFamily="18" charset="2"/>
                <a:buNone/>
              </a:pPr>
              <a:endParaRPr lang="en-US" sz="1100" dirty="0" smtClean="0">
                <a:solidFill>
                  <a:prstClr val="black"/>
                </a:solidFill>
              </a:endParaRPr>
            </a:p>
          </p:txBody>
        </p:sp>
        <p:sp>
          <p:nvSpPr>
            <p:cNvPr id="104" name="Freeform 23"/>
            <p:cNvSpPr>
              <a:spLocks noChangeAspect="1" noEditPoints="1"/>
            </p:cNvSpPr>
            <p:nvPr/>
          </p:nvSpPr>
          <p:spPr bwMode="auto">
            <a:xfrm>
              <a:off x="997119" y="4241514"/>
              <a:ext cx="370715" cy="422079"/>
            </a:xfrm>
            <a:custGeom>
              <a:avLst/>
              <a:gdLst>
                <a:gd name="T0" fmla="*/ 138 w 158"/>
                <a:gd name="T1" fmla="*/ 97 h 180"/>
                <a:gd name="T2" fmla="*/ 119 w 158"/>
                <a:gd name="T3" fmla="*/ 109 h 180"/>
                <a:gd name="T4" fmla="*/ 111 w 158"/>
                <a:gd name="T5" fmla="*/ 108 h 180"/>
                <a:gd name="T6" fmla="*/ 82 w 158"/>
                <a:gd name="T7" fmla="*/ 123 h 180"/>
                <a:gd name="T8" fmla="*/ 78 w 158"/>
                <a:gd name="T9" fmla="*/ 138 h 180"/>
                <a:gd name="T10" fmla="*/ 46 w 158"/>
                <a:gd name="T11" fmla="*/ 170 h 180"/>
                <a:gd name="T12" fmla="*/ 13 w 158"/>
                <a:gd name="T13" fmla="*/ 138 h 180"/>
                <a:gd name="T14" fmla="*/ 46 w 158"/>
                <a:gd name="T15" fmla="*/ 105 h 180"/>
                <a:gd name="T16" fmla="*/ 55 w 158"/>
                <a:gd name="T17" fmla="*/ 104 h 180"/>
                <a:gd name="T18" fmla="*/ 64 w 158"/>
                <a:gd name="T19" fmla="*/ 94 h 180"/>
                <a:gd name="T20" fmla="*/ 67 w 158"/>
                <a:gd name="T21" fmla="*/ 80 h 180"/>
                <a:gd name="T22" fmla="*/ 125 w 158"/>
                <a:gd name="T23" fmla="*/ 17 h 180"/>
                <a:gd name="T24" fmla="*/ 125 w 158"/>
                <a:gd name="T25" fmla="*/ 7 h 180"/>
                <a:gd name="T26" fmla="*/ 121 w 158"/>
                <a:gd name="T27" fmla="*/ 2 h 180"/>
                <a:gd name="T28" fmla="*/ 118 w 158"/>
                <a:gd name="T29" fmla="*/ 2 h 180"/>
                <a:gd name="T30" fmla="*/ 118 w 158"/>
                <a:gd name="T31" fmla="*/ 2 h 180"/>
                <a:gd name="T32" fmla="*/ 111 w 158"/>
                <a:gd name="T33" fmla="*/ 2 h 180"/>
                <a:gd name="T34" fmla="*/ 107 w 158"/>
                <a:gd name="T35" fmla="*/ 0 h 180"/>
                <a:gd name="T36" fmla="*/ 100 w 158"/>
                <a:gd name="T37" fmla="*/ 6 h 180"/>
                <a:gd name="T38" fmla="*/ 107 w 158"/>
                <a:gd name="T39" fmla="*/ 13 h 180"/>
                <a:gd name="T40" fmla="*/ 111 w 158"/>
                <a:gd name="T41" fmla="*/ 11 h 180"/>
                <a:gd name="T42" fmla="*/ 116 w 158"/>
                <a:gd name="T43" fmla="*/ 11 h 180"/>
                <a:gd name="T44" fmla="*/ 116 w 158"/>
                <a:gd name="T45" fmla="*/ 17 h 180"/>
                <a:gd name="T46" fmla="*/ 63 w 158"/>
                <a:gd name="T47" fmla="*/ 71 h 180"/>
                <a:gd name="T48" fmla="*/ 9 w 158"/>
                <a:gd name="T49" fmla="*/ 17 h 180"/>
                <a:gd name="T50" fmla="*/ 10 w 158"/>
                <a:gd name="T51" fmla="*/ 11 h 180"/>
                <a:gd name="T52" fmla="*/ 20 w 158"/>
                <a:gd name="T53" fmla="*/ 11 h 180"/>
                <a:gd name="T54" fmla="*/ 25 w 158"/>
                <a:gd name="T55" fmla="*/ 13 h 180"/>
                <a:gd name="T56" fmla="*/ 31 w 158"/>
                <a:gd name="T57" fmla="*/ 6 h 180"/>
                <a:gd name="T58" fmla="*/ 25 w 158"/>
                <a:gd name="T59" fmla="*/ 0 h 180"/>
                <a:gd name="T60" fmla="*/ 20 w 158"/>
                <a:gd name="T61" fmla="*/ 2 h 180"/>
                <a:gd name="T62" fmla="*/ 7 w 158"/>
                <a:gd name="T63" fmla="*/ 2 h 180"/>
                <a:gd name="T64" fmla="*/ 6 w 158"/>
                <a:gd name="T65" fmla="*/ 2 h 180"/>
                <a:gd name="T66" fmla="*/ 3 w 158"/>
                <a:gd name="T67" fmla="*/ 3 h 180"/>
                <a:gd name="T68" fmla="*/ 1 w 158"/>
                <a:gd name="T69" fmla="*/ 6 h 180"/>
                <a:gd name="T70" fmla="*/ 0 w 158"/>
                <a:gd name="T71" fmla="*/ 17 h 180"/>
                <a:gd name="T72" fmla="*/ 58 w 158"/>
                <a:gd name="T73" fmla="*/ 80 h 180"/>
                <a:gd name="T74" fmla="*/ 55 w 158"/>
                <a:gd name="T75" fmla="*/ 93 h 180"/>
                <a:gd name="T76" fmla="*/ 52 w 158"/>
                <a:gd name="T77" fmla="*/ 95 h 180"/>
                <a:gd name="T78" fmla="*/ 46 w 158"/>
                <a:gd name="T79" fmla="*/ 96 h 180"/>
                <a:gd name="T80" fmla="*/ 4 w 158"/>
                <a:gd name="T81" fmla="*/ 138 h 180"/>
                <a:gd name="T82" fmla="*/ 46 w 158"/>
                <a:gd name="T83" fmla="*/ 180 h 180"/>
                <a:gd name="T84" fmla="*/ 88 w 158"/>
                <a:gd name="T85" fmla="*/ 138 h 180"/>
                <a:gd name="T86" fmla="*/ 88 w 158"/>
                <a:gd name="T87" fmla="*/ 138 h 180"/>
                <a:gd name="T88" fmla="*/ 88 w 158"/>
                <a:gd name="T89" fmla="*/ 135 h 180"/>
                <a:gd name="T90" fmla="*/ 93 w 158"/>
                <a:gd name="T91" fmla="*/ 123 h 180"/>
                <a:gd name="T92" fmla="*/ 111 w 158"/>
                <a:gd name="T93" fmla="*/ 117 h 180"/>
                <a:gd name="T94" fmla="*/ 117 w 158"/>
                <a:gd name="T95" fmla="*/ 117 h 180"/>
                <a:gd name="T96" fmla="*/ 117 w 158"/>
                <a:gd name="T97" fmla="*/ 118 h 180"/>
                <a:gd name="T98" fmla="*/ 138 w 158"/>
                <a:gd name="T99" fmla="*/ 138 h 180"/>
                <a:gd name="T100" fmla="*/ 158 w 158"/>
                <a:gd name="T101" fmla="*/ 118 h 180"/>
                <a:gd name="T102" fmla="*/ 138 w 158"/>
                <a:gd name="T103" fmla="*/ 97 h 180"/>
                <a:gd name="T104" fmla="*/ 138 w 158"/>
                <a:gd name="T105" fmla="*/ 126 h 180"/>
                <a:gd name="T106" fmla="*/ 129 w 158"/>
                <a:gd name="T107" fmla="*/ 118 h 180"/>
                <a:gd name="T108" fmla="*/ 138 w 158"/>
                <a:gd name="T109" fmla="*/ 109 h 180"/>
                <a:gd name="T110" fmla="*/ 146 w 158"/>
                <a:gd name="T111" fmla="*/ 118 h 180"/>
                <a:gd name="T112" fmla="*/ 138 w 158"/>
                <a:gd name="T113" fmla="*/ 126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8" h="180">
                  <a:moveTo>
                    <a:pt x="138" y="97"/>
                  </a:moveTo>
                  <a:cubicBezTo>
                    <a:pt x="130" y="97"/>
                    <a:pt x="123" y="102"/>
                    <a:pt x="119" y="109"/>
                  </a:cubicBezTo>
                  <a:cubicBezTo>
                    <a:pt x="116" y="108"/>
                    <a:pt x="113" y="108"/>
                    <a:pt x="111" y="108"/>
                  </a:cubicBezTo>
                  <a:cubicBezTo>
                    <a:pt x="95" y="108"/>
                    <a:pt x="86" y="115"/>
                    <a:pt x="82" y="123"/>
                  </a:cubicBezTo>
                  <a:cubicBezTo>
                    <a:pt x="78" y="130"/>
                    <a:pt x="78" y="137"/>
                    <a:pt x="78" y="138"/>
                  </a:cubicBezTo>
                  <a:cubicBezTo>
                    <a:pt x="78" y="156"/>
                    <a:pt x="64" y="170"/>
                    <a:pt x="46" y="170"/>
                  </a:cubicBezTo>
                  <a:cubicBezTo>
                    <a:pt x="28" y="170"/>
                    <a:pt x="13" y="156"/>
                    <a:pt x="13" y="138"/>
                  </a:cubicBezTo>
                  <a:cubicBezTo>
                    <a:pt x="13" y="120"/>
                    <a:pt x="28" y="105"/>
                    <a:pt x="46" y="105"/>
                  </a:cubicBezTo>
                  <a:cubicBezTo>
                    <a:pt x="49" y="105"/>
                    <a:pt x="52" y="105"/>
                    <a:pt x="55" y="104"/>
                  </a:cubicBezTo>
                  <a:cubicBezTo>
                    <a:pt x="59" y="102"/>
                    <a:pt x="63" y="99"/>
                    <a:pt x="64" y="94"/>
                  </a:cubicBezTo>
                  <a:cubicBezTo>
                    <a:pt x="66" y="90"/>
                    <a:pt x="66" y="86"/>
                    <a:pt x="67" y="80"/>
                  </a:cubicBezTo>
                  <a:cubicBezTo>
                    <a:pt x="99" y="78"/>
                    <a:pt x="125" y="50"/>
                    <a:pt x="125" y="17"/>
                  </a:cubicBezTo>
                  <a:cubicBezTo>
                    <a:pt x="125" y="14"/>
                    <a:pt x="125" y="10"/>
                    <a:pt x="125" y="7"/>
                  </a:cubicBezTo>
                  <a:cubicBezTo>
                    <a:pt x="124" y="5"/>
                    <a:pt x="123" y="3"/>
                    <a:pt x="121" y="2"/>
                  </a:cubicBezTo>
                  <a:cubicBezTo>
                    <a:pt x="120" y="2"/>
                    <a:pt x="119" y="2"/>
                    <a:pt x="118" y="2"/>
                  </a:cubicBezTo>
                  <a:cubicBezTo>
                    <a:pt x="118" y="2"/>
                    <a:pt x="118" y="2"/>
                    <a:pt x="118" y="2"/>
                  </a:cubicBezTo>
                  <a:cubicBezTo>
                    <a:pt x="111" y="2"/>
                    <a:pt x="111" y="2"/>
                    <a:pt x="111" y="2"/>
                  </a:cubicBezTo>
                  <a:cubicBezTo>
                    <a:pt x="110" y="1"/>
                    <a:pt x="109" y="0"/>
                    <a:pt x="107" y="0"/>
                  </a:cubicBezTo>
                  <a:cubicBezTo>
                    <a:pt x="103" y="0"/>
                    <a:pt x="100" y="3"/>
                    <a:pt x="100" y="6"/>
                  </a:cubicBezTo>
                  <a:cubicBezTo>
                    <a:pt x="100" y="10"/>
                    <a:pt x="103" y="13"/>
                    <a:pt x="107" y="13"/>
                  </a:cubicBezTo>
                  <a:cubicBezTo>
                    <a:pt x="109" y="13"/>
                    <a:pt x="110" y="12"/>
                    <a:pt x="111" y="11"/>
                  </a:cubicBezTo>
                  <a:cubicBezTo>
                    <a:pt x="116" y="11"/>
                    <a:pt x="116" y="11"/>
                    <a:pt x="116" y="11"/>
                  </a:cubicBezTo>
                  <a:cubicBezTo>
                    <a:pt x="116" y="13"/>
                    <a:pt x="116" y="15"/>
                    <a:pt x="116" y="17"/>
                  </a:cubicBezTo>
                  <a:cubicBezTo>
                    <a:pt x="116" y="47"/>
                    <a:pt x="92" y="71"/>
                    <a:pt x="63" y="71"/>
                  </a:cubicBezTo>
                  <a:cubicBezTo>
                    <a:pt x="33" y="71"/>
                    <a:pt x="9" y="47"/>
                    <a:pt x="9" y="17"/>
                  </a:cubicBezTo>
                  <a:cubicBezTo>
                    <a:pt x="9" y="15"/>
                    <a:pt x="9" y="13"/>
                    <a:pt x="1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1" y="12"/>
                    <a:pt x="23" y="13"/>
                    <a:pt x="25" y="13"/>
                  </a:cubicBezTo>
                  <a:cubicBezTo>
                    <a:pt x="28" y="13"/>
                    <a:pt x="31" y="10"/>
                    <a:pt x="31" y="6"/>
                  </a:cubicBezTo>
                  <a:cubicBezTo>
                    <a:pt x="31" y="3"/>
                    <a:pt x="28" y="0"/>
                    <a:pt x="25" y="0"/>
                  </a:cubicBezTo>
                  <a:cubicBezTo>
                    <a:pt x="23" y="0"/>
                    <a:pt x="21" y="1"/>
                    <a:pt x="20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6" y="2"/>
                    <a:pt x="6" y="2"/>
                  </a:cubicBezTo>
                  <a:cubicBezTo>
                    <a:pt x="6" y="2"/>
                    <a:pt x="5" y="2"/>
                    <a:pt x="3" y="3"/>
                  </a:cubicBezTo>
                  <a:cubicBezTo>
                    <a:pt x="2" y="4"/>
                    <a:pt x="1" y="5"/>
                    <a:pt x="1" y="6"/>
                  </a:cubicBezTo>
                  <a:cubicBezTo>
                    <a:pt x="1" y="10"/>
                    <a:pt x="0" y="13"/>
                    <a:pt x="0" y="17"/>
                  </a:cubicBezTo>
                  <a:cubicBezTo>
                    <a:pt x="0" y="50"/>
                    <a:pt x="26" y="78"/>
                    <a:pt x="58" y="80"/>
                  </a:cubicBezTo>
                  <a:cubicBezTo>
                    <a:pt x="57" y="87"/>
                    <a:pt x="56" y="91"/>
                    <a:pt x="55" y="93"/>
                  </a:cubicBezTo>
                  <a:cubicBezTo>
                    <a:pt x="54" y="94"/>
                    <a:pt x="53" y="95"/>
                    <a:pt x="52" y="95"/>
                  </a:cubicBezTo>
                  <a:cubicBezTo>
                    <a:pt x="51" y="96"/>
                    <a:pt x="49" y="96"/>
                    <a:pt x="46" y="96"/>
                  </a:cubicBezTo>
                  <a:cubicBezTo>
                    <a:pt x="23" y="96"/>
                    <a:pt x="4" y="115"/>
                    <a:pt x="4" y="138"/>
                  </a:cubicBezTo>
                  <a:cubicBezTo>
                    <a:pt x="4" y="161"/>
                    <a:pt x="23" y="180"/>
                    <a:pt x="46" y="180"/>
                  </a:cubicBezTo>
                  <a:cubicBezTo>
                    <a:pt x="69" y="180"/>
                    <a:pt x="88" y="161"/>
                    <a:pt x="88" y="138"/>
                  </a:cubicBezTo>
                  <a:cubicBezTo>
                    <a:pt x="88" y="138"/>
                    <a:pt x="88" y="138"/>
                    <a:pt x="88" y="138"/>
                  </a:cubicBezTo>
                  <a:cubicBezTo>
                    <a:pt x="88" y="138"/>
                    <a:pt x="88" y="136"/>
                    <a:pt x="88" y="135"/>
                  </a:cubicBezTo>
                  <a:cubicBezTo>
                    <a:pt x="88" y="131"/>
                    <a:pt x="90" y="127"/>
                    <a:pt x="93" y="123"/>
                  </a:cubicBezTo>
                  <a:cubicBezTo>
                    <a:pt x="96" y="120"/>
                    <a:pt x="101" y="117"/>
                    <a:pt x="111" y="117"/>
                  </a:cubicBezTo>
                  <a:cubicBezTo>
                    <a:pt x="113" y="117"/>
                    <a:pt x="115" y="117"/>
                    <a:pt x="117" y="117"/>
                  </a:cubicBezTo>
                  <a:cubicBezTo>
                    <a:pt x="117" y="117"/>
                    <a:pt x="117" y="118"/>
                    <a:pt x="117" y="118"/>
                  </a:cubicBezTo>
                  <a:cubicBezTo>
                    <a:pt x="117" y="129"/>
                    <a:pt x="126" y="138"/>
                    <a:pt x="138" y="138"/>
                  </a:cubicBezTo>
                  <a:cubicBezTo>
                    <a:pt x="149" y="138"/>
                    <a:pt x="158" y="129"/>
                    <a:pt x="158" y="118"/>
                  </a:cubicBezTo>
                  <a:cubicBezTo>
                    <a:pt x="158" y="106"/>
                    <a:pt x="149" y="97"/>
                    <a:pt x="138" y="97"/>
                  </a:cubicBezTo>
                  <a:close/>
                  <a:moveTo>
                    <a:pt x="138" y="126"/>
                  </a:moveTo>
                  <a:cubicBezTo>
                    <a:pt x="133" y="126"/>
                    <a:pt x="129" y="122"/>
                    <a:pt x="129" y="118"/>
                  </a:cubicBezTo>
                  <a:cubicBezTo>
                    <a:pt x="129" y="113"/>
                    <a:pt x="133" y="109"/>
                    <a:pt x="138" y="109"/>
                  </a:cubicBezTo>
                  <a:cubicBezTo>
                    <a:pt x="142" y="109"/>
                    <a:pt x="146" y="113"/>
                    <a:pt x="146" y="118"/>
                  </a:cubicBezTo>
                  <a:cubicBezTo>
                    <a:pt x="146" y="122"/>
                    <a:pt x="142" y="126"/>
                    <a:pt x="138" y="12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414419" y="4731129"/>
              <a:ext cx="15234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prstClr val="black"/>
                  </a:solidFill>
                </a:rPr>
                <a:t>Availability of Service</a:t>
              </a:r>
              <a:endParaRPr lang="en-US" sz="1400" b="1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4776478" y="4159684"/>
            <a:ext cx="1535439" cy="1442373"/>
            <a:chOff x="2626467" y="4135048"/>
            <a:chExt cx="1535439" cy="1442373"/>
          </a:xfrm>
        </p:grpSpPr>
        <p:sp>
          <p:nvSpPr>
            <p:cNvPr id="101" name="Oval 100"/>
            <p:cNvSpPr/>
            <p:nvPr/>
          </p:nvSpPr>
          <p:spPr bwMode="auto">
            <a:xfrm>
              <a:off x="2673002" y="4135048"/>
              <a:ext cx="1442373" cy="1442373"/>
            </a:xfrm>
            <a:prstGeom prst="ellipse">
              <a:avLst/>
            </a:prstGeom>
            <a:solidFill>
              <a:schemeClr val="bg1"/>
            </a:solidFill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3152" tIns="73152" rIns="73152" bIns="73152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lnSpc>
                  <a:spcPct val="106000"/>
                </a:lnSpc>
                <a:spcBef>
                  <a:spcPct val="50000"/>
                </a:spcBef>
                <a:spcAft>
                  <a:spcPct val="0"/>
                </a:spcAft>
                <a:buSzPct val="100000"/>
                <a:buFont typeface="Wingdings 2" pitchFamily="18" charset="2"/>
                <a:buNone/>
              </a:pPr>
              <a:endParaRPr lang="en-US" sz="1100" dirty="0" smtClean="0">
                <a:solidFill>
                  <a:prstClr val="black"/>
                </a:solidFill>
              </a:endParaRPr>
            </a:p>
          </p:txBody>
        </p:sp>
        <p:sp>
          <p:nvSpPr>
            <p:cNvPr id="105" name="Freeform 9"/>
            <p:cNvSpPr>
              <a:spLocks noChangeAspect="1" noEditPoints="1"/>
            </p:cNvSpPr>
            <p:nvPr/>
          </p:nvSpPr>
          <p:spPr bwMode="auto">
            <a:xfrm>
              <a:off x="3199204" y="4298213"/>
              <a:ext cx="389967" cy="387795"/>
            </a:xfrm>
            <a:custGeom>
              <a:avLst/>
              <a:gdLst>
                <a:gd name="T0" fmla="*/ 2540 w 3573"/>
                <a:gd name="T1" fmla="*/ 1856 h 3555"/>
                <a:gd name="T2" fmla="*/ 2540 w 3573"/>
                <a:gd name="T3" fmla="*/ 1856 h 3555"/>
                <a:gd name="T4" fmla="*/ 2540 w 3573"/>
                <a:gd name="T5" fmla="*/ 1998 h 3555"/>
                <a:gd name="T6" fmla="*/ 2469 w 3573"/>
                <a:gd name="T7" fmla="*/ 2069 h 3555"/>
                <a:gd name="T8" fmla="*/ 1575 w 3573"/>
                <a:gd name="T9" fmla="*/ 2069 h 3555"/>
                <a:gd name="T10" fmla="*/ 1504 w 3573"/>
                <a:gd name="T11" fmla="*/ 1998 h 3555"/>
                <a:gd name="T12" fmla="*/ 1504 w 3573"/>
                <a:gd name="T13" fmla="*/ 1102 h 3555"/>
                <a:gd name="T14" fmla="*/ 1575 w 3573"/>
                <a:gd name="T15" fmla="*/ 1031 h 3555"/>
                <a:gd name="T16" fmla="*/ 1718 w 3573"/>
                <a:gd name="T17" fmla="*/ 1031 h 3555"/>
                <a:gd name="T18" fmla="*/ 1789 w 3573"/>
                <a:gd name="T19" fmla="*/ 1102 h 3555"/>
                <a:gd name="T20" fmla="*/ 1789 w 3573"/>
                <a:gd name="T21" fmla="*/ 1784 h 3555"/>
                <a:gd name="T22" fmla="*/ 2469 w 3573"/>
                <a:gd name="T23" fmla="*/ 1784 h 3555"/>
                <a:gd name="T24" fmla="*/ 2540 w 3573"/>
                <a:gd name="T25" fmla="*/ 1856 h 3555"/>
                <a:gd name="T26" fmla="*/ 2540 w 3573"/>
                <a:gd name="T27" fmla="*/ 1856 h 3555"/>
                <a:gd name="T28" fmla="*/ 3573 w 3573"/>
                <a:gd name="T29" fmla="*/ 534 h 3555"/>
                <a:gd name="T30" fmla="*/ 3573 w 3573"/>
                <a:gd name="T31" fmla="*/ 534 h 3555"/>
                <a:gd name="T32" fmla="*/ 3368 w 3573"/>
                <a:gd name="T33" fmla="*/ 953 h 3555"/>
                <a:gd name="T34" fmla="*/ 3051 w 3573"/>
                <a:gd name="T35" fmla="*/ 524 h 3555"/>
                <a:gd name="T36" fmla="*/ 2622 w 3573"/>
                <a:gd name="T37" fmla="*/ 206 h 3555"/>
                <a:gd name="T38" fmla="*/ 3041 w 3573"/>
                <a:gd name="T39" fmla="*/ 3 h 3555"/>
                <a:gd name="T40" fmla="*/ 3573 w 3573"/>
                <a:gd name="T41" fmla="*/ 534 h 3555"/>
                <a:gd name="T42" fmla="*/ 3573 w 3573"/>
                <a:gd name="T43" fmla="*/ 534 h 3555"/>
                <a:gd name="T44" fmla="*/ 209 w 3573"/>
                <a:gd name="T45" fmla="*/ 953 h 3555"/>
                <a:gd name="T46" fmla="*/ 209 w 3573"/>
                <a:gd name="T47" fmla="*/ 953 h 3555"/>
                <a:gd name="T48" fmla="*/ 0 w 3573"/>
                <a:gd name="T49" fmla="*/ 531 h 3555"/>
                <a:gd name="T50" fmla="*/ 532 w 3573"/>
                <a:gd name="T51" fmla="*/ 0 h 3555"/>
                <a:gd name="T52" fmla="*/ 954 w 3573"/>
                <a:gd name="T53" fmla="*/ 208 h 3555"/>
                <a:gd name="T54" fmla="*/ 209 w 3573"/>
                <a:gd name="T55" fmla="*/ 953 h 3555"/>
                <a:gd name="T56" fmla="*/ 209 w 3573"/>
                <a:gd name="T57" fmla="*/ 953 h 3555"/>
                <a:gd name="T58" fmla="*/ 571 w 3573"/>
                <a:gd name="T59" fmla="*/ 1787 h 3555"/>
                <a:gd name="T60" fmla="*/ 571 w 3573"/>
                <a:gd name="T61" fmla="*/ 1787 h 3555"/>
                <a:gd name="T62" fmla="*/ 1788 w 3573"/>
                <a:gd name="T63" fmla="*/ 570 h 3555"/>
                <a:gd name="T64" fmla="*/ 1788 w 3573"/>
                <a:gd name="T65" fmla="*/ 570 h 3555"/>
                <a:gd name="T66" fmla="*/ 2648 w 3573"/>
                <a:gd name="T67" fmla="*/ 927 h 3555"/>
                <a:gd name="T68" fmla="*/ 3004 w 3573"/>
                <a:gd name="T69" fmla="*/ 1787 h 3555"/>
                <a:gd name="T70" fmla="*/ 1788 w 3573"/>
                <a:gd name="T71" fmla="*/ 3003 h 3555"/>
                <a:gd name="T72" fmla="*/ 571 w 3573"/>
                <a:gd name="T73" fmla="*/ 1787 h 3555"/>
                <a:gd name="T74" fmla="*/ 571 w 3573"/>
                <a:gd name="T75" fmla="*/ 1787 h 3555"/>
                <a:gd name="T76" fmla="*/ 3361 w 3573"/>
                <a:gd name="T77" fmla="*/ 1787 h 3555"/>
                <a:gd name="T78" fmla="*/ 3361 w 3573"/>
                <a:gd name="T79" fmla="*/ 1787 h 3555"/>
                <a:gd name="T80" fmla="*/ 1788 w 3573"/>
                <a:gd name="T81" fmla="*/ 214 h 3555"/>
                <a:gd name="T82" fmla="*/ 215 w 3573"/>
                <a:gd name="T83" fmla="*/ 1787 h 3555"/>
                <a:gd name="T84" fmla="*/ 677 w 3573"/>
                <a:gd name="T85" fmla="*/ 2900 h 3555"/>
                <a:gd name="T86" fmla="*/ 541 w 3573"/>
                <a:gd name="T87" fmla="*/ 3502 h 3555"/>
                <a:gd name="T88" fmla="*/ 586 w 3573"/>
                <a:gd name="T89" fmla="*/ 3534 h 3555"/>
                <a:gd name="T90" fmla="*/ 1115 w 3573"/>
                <a:gd name="T91" fmla="*/ 3208 h 3555"/>
                <a:gd name="T92" fmla="*/ 1788 w 3573"/>
                <a:gd name="T93" fmla="*/ 3360 h 3555"/>
                <a:gd name="T94" fmla="*/ 2460 w 3573"/>
                <a:gd name="T95" fmla="*/ 3209 h 3555"/>
                <a:gd name="T96" fmla="*/ 2989 w 3573"/>
                <a:gd name="T97" fmla="*/ 3534 h 3555"/>
                <a:gd name="T98" fmla="*/ 3034 w 3573"/>
                <a:gd name="T99" fmla="*/ 3502 h 3555"/>
                <a:gd name="T100" fmla="*/ 2897 w 3573"/>
                <a:gd name="T101" fmla="*/ 2901 h 3555"/>
                <a:gd name="T102" fmla="*/ 3361 w 3573"/>
                <a:gd name="T103" fmla="*/ 1787 h 3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573" h="3555">
                  <a:moveTo>
                    <a:pt x="2540" y="1856"/>
                  </a:moveTo>
                  <a:lnTo>
                    <a:pt x="2540" y="1856"/>
                  </a:lnTo>
                  <a:lnTo>
                    <a:pt x="2540" y="1998"/>
                  </a:lnTo>
                  <a:cubicBezTo>
                    <a:pt x="2540" y="2037"/>
                    <a:pt x="2508" y="2069"/>
                    <a:pt x="2469" y="2069"/>
                  </a:cubicBezTo>
                  <a:lnTo>
                    <a:pt x="1575" y="2069"/>
                  </a:lnTo>
                  <a:cubicBezTo>
                    <a:pt x="1536" y="2069"/>
                    <a:pt x="1504" y="2037"/>
                    <a:pt x="1504" y="1998"/>
                  </a:cubicBezTo>
                  <a:lnTo>
                    <a:pt x="1504" y="1102"/>
                  </a:lnTo>
                  <a:cubicBezTo>
                    <a:pt x="1504" y="1063"/>
                    <a:pt x="1536" y="1031"/>
                    <a:pt x="1575" y="1031"/>
                  </a:cubicBezTo>
                  <a:lnTo>
                    <a:pt x="1718" y="1031"/>
                  </a:lnTo>
                  <a:cubicBezTo>
                    <a:pt x="1757" y="1031"/>
                    <a:pt x="1789" y="1063"/>
                    <a:pt x="1789" y="1102"/>
                  </a:cubicBezTo>
                  <a:lnTo>
                    <a:pt x="1789" y="1784"/>
                  </a:lnTo>
                  <a:lnTo>
                    <a:pt x="2469" y="1784"/>
                  </a:lnTo>
                  <a:cubicBezTo>
                    <a:pt x="2508" y="1784"/>
                    <a:pt x="2540" y="1817"/>
                    <a:pt x="2540" y="1856"/>
                  </a:cubicBezTo>
                  <a:lnTo>
                    <a:pt x="2540" y="1856"/>
                  </a:lnTo>
                  <a:close/>
                  <a:moveTo>
                    <a:pt x="3573" y="534"/>
                  </a:moveTo>
                  <a:lnTo>
                    <a:pt x="3573" y="534"/>
                  </a:lnTo>
                  <a:cubicBezTo>
                    <a:pt x="3573" y="704"/>
                    <a:pt x="3493" y="855"/>
                    <a:pt x="3368" y="953"/>
                  </a:cubicBezTo>
                  <a:cubicBezTo>
                    <a:pt x="3286" y="797"/>
                    <a:pt x="3179" y="652"/>
                    <a:pt x="3051" y="524"/>
                  </a:cubicBezTo>
                  <a:cubicBezTo>
                    <a:pt x="2923" y="395"/>
                    <a:pt x="2778" y="289"/>
                    <a:pt x="2622" y="206"/>
                  </a:cubicBezTo>
                  <a:cubicBezTo>
                    <a:pt x="2719" y="82"/>
                    <a:pt x="2871" y="3"/>
                    <a:pt x="3041" y="3"/>
                  </a:cubicBezTo>
                  <a:cubicBezTo>
                    <a:pt x="3335" y="2"/>
                    <a:pt x="3573" y="240"/>
                    <a:pt x="3573" y="534"/>
                  </a:cubicBezTo>
                  <a:lnTo>
                    <a:pt x="3573" y="534"/>
                  </a:lnTo>
                  <a:close/>
                  <a:moveTo>
                    <a:pt x="209" y="953"/>
                  </a:moveTo>
                  <a:lnTo>
                    <a:pt x="209" y="953"/>
                  </a:lnTo>
                  <a:cubicBezTo>
                    <a:pt x="82" y="856"/>
                    <a:pt x="0" y="703"/>
                    <a:pt x="0" y="531"/>
                  </a:cubicBezTo>
                  <a:cubicBezTo>
                    <a:pt x="0" y="237"/>
                    <a:pt x="238" y="0"/>
                    <a:pt x="532" y="0"/>
                  </a:cubicBezTo>
                  <a:cubicBezTo>
                    <a:pt x="704" y="0"/>
                    <a:pt x="857" y="81"/>
                    <a:pt x="954" y="208"/>
                  </a:cubicBezTo>
                  <a:cubicBezTo>
                    <a:pt x="637" y="376"/>
                    <a:pt x="377" y="636"/>
                    <a:pt x="209" y="953"/>
                  </a:cubicBezTo>
                  <a:lnTo>
                    <a:pt x="209" y="953"/>
                  </a:lnTo>
                  <a:close/>
                  <a:moveTo>
                    <a:pt x="571" y="1787"/>
                  </a:moveTo>
                  <a:lnTo>
                    <a:pt x="571" y="1787"/>
                  </a:lnTo>
                  <a:cubicBezTo>
                    <a:pt x="571" y="1116"/>
                    <a:pt x="1117" y="570"/>
                    <a:pt x="1788" y="570"/>
                  </a:cubicBezTo>
                  <a:lnTo>
                    <a:pt x="1788" y="570"/>
                  </a:lnTo>
                  <a:cubicBezTo>
                    <a:pt x="2113" y="570"/>
                    <a:pt x="2418" y="697"/>
                    <a:pt x="2648" y="927"/>
                  </a:cubicBezTo>
                  <a:cubicBezTo>
                    <a:pt x="2878" y="1156"/>
                    <a:pt x="3004" y="1462"/>
                    <a:pt x="3004" y="1787"/>
                  </a:cubicBezTo>
                  <a:cubicBezTo>
                    <a:pt x="3004" y="2458"/>
                    <a:pt x="2459" y="3003"/>
                    <a:pt x="1788" y="3003"/>
                  </a:cubicBezTo>
                  <a:cubicBezTo>
                    <a:pt x="1117" y="3003"/>
                    <a:pt x="571" y="2458"/>
                    <a:pt x="571" y="1787"/>
                  </a:cubicBezTo>
                  <a:lnTo>
                    <a:pt x="571" y="1787"/>
                  </a:lnTo>
                  <a:close/>
                  <a:moveTo>
                    <a:pt x="3361" y="1787"/>
                  </a:moveTo>
                  <a:lnTo>
                    <a:pt x="3361" y="1787"/>
                  </a:lnTo>
                  <a:cubicBezTo>
                    <a:pt x="3361" y="918"/>
                    <a:pt x="2656" y="214"/>
                    <a:pt x="1788" y="214"/>
                  </a:cubicBezTo>
                  <a:cubicBezTo>
                    <a:pt x="919" y="214"/>
                    <a:pt x="215" y="918"/>
                    <a:pt x="215" y="1787"/>
                  </a:cubicBezTo>
                  <a:cubicBezTo>
                    <a:pt x="215" y="2222"/>
                    <a:pt x="392" y="2615"/>
                    <a:pt x="677" y="2900"/>
                  </a:cubicBezTo>
                  <a:lnTo>
                    <a:pt x="541" y="3502"/>
                  </a:lnTo>
                  <a:cubicBezTo>
                    <a:pt x="532" y="3540"/>
                    <a:pt x="552" y="3555"/>
                    <a:pt x="586" y="3534"/>
                  </a:cubicBezTo>
                  <a:lnTo>
                    <a:pt x="1115" y="3208"/>
                  </a:lnTo>
                  <a:cubicBezTo>
                    <a:pt x="1319" y="3305"/>
                    <a:pt x="1547" y="3360"/>
                    <a:pt x="1788" y="3360"/>
                  </a:cubicBezTo>
                  <a:cubicBezTo>
                    <a:pt x="2028" y="3360"/>
                    <a:pt x="2256" y="3305"/>
                    <a:pt x="2460" y="3209"/>
                  </a:cubicBezTo>
                  <a:lnTo>
                    <a:pt x="2989" y="3534"/>
                  </a:lnTo>
                  <a:cubicBezTo>
                    <a:pt x="3022" y="3555"/>
                    <a:pt x="3042" y="3540"/>
                    <a:pt x="3034" y="3502"/>
                  </a:cubicBezTo>
                  <a:lnTo>
                    <a:pt x="2897" y="2901"/>
                  </a:lnTo>
                  <a:cubicBezTo>
                    <a:pt x="3183" y="2616"/>
                    <a:pt x="3361" y="2222"/>
                    <a:pt x="3361" y="1787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2626467" y="4822829"/>
              <a:ext cx="153543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prstClr val="black"/>
                  </a:solidFill>
                </a:rPr>
                <a:t>Wait Times for Care</a:t>
              </a:r>
              <a:endParaRPr lang="en-US" sz="1400" b="1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07" name="Group 4"/>
          <p:cNvGrpSpPr>
            <a:grpSpLocks noChangeAspect="1"/>
          </p:cNvGrpSpPr>
          <p:nvPr/>
        </p:nvGrpSpPr>
        <p:grpSpPr bwMode="auto">
          <a:xfrm rot="20700000">
            <a:off x="3365329" y="3592308"/>
            <a:ext cx="553971" cy="455399"/>
            <a:chOff x="1037" y="366"/>
            <a:chExt cx="562" cy="462"/>
          </a:xfrm>
          <a:solidFill>
            <a:schemeClr val="accent3"/>
          </a:solidFill>
        </p:grpSpPr>
        <p:sp>
          <p:nvSpPr>
            <p:cNvPr id="108" name="Freeform 5"/>
            <p:cNvSpPr>
              <a:spLocks/>
            </p:cNvSpPr>
            <p:nvPr/>
          </p:nvSpPr>
          <p:spPr bwMode="auto">
            <a:xfrm>
              <a:off x="1102" y="366"/>
              <a:ext cx="497" cy="385"/>
            </a:xfrm>
            <a:custGeom>
              <a:avLst/>
              <a:gdLst>
                <a:gd name="T0" fmla="*/ 1 w 123"/>
                <a:gd name="T1" fmla="*/ 91 h 95"/>
                <a:gd name="T2" fmla="*/ 3 w 123"/>
                <a:gd name="T3" fmla="*/ 94 h 95"/>
                <a:gd name="T4" fmla="*/ 6 w 123"/>
                <a:gd name="T5" fmla="*/ 92 h 95"/>
                <a:gd name="T6" fmla="*/ 120 w 123"/>
                <a:gd name="T7" fmla="*/ 6 h 95"/>
                <a:gd name="T8" fmla="*/ 122 w 123"/>
                <a:gd name="T9" fmla="*/ 3 h 95"/>
                <a:gd name="T10" fmla="*/ 120 w 123"/>
                <a:gd name="T11" fmla="*/ 1 h 95"/>
                <a:gd name="T12" fmla="*/ 1 w 123"/>
                <a:gd name="T13" fmla="*/ 91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95">
                  <a:moveTo>
                    <a:pt x="1" y="91"/>
                  </a:moveTo>
                  <a:cubicBezTo>
                    <a:pt x="0" y="92"/>
                    <a:pt x="1" y="94"/>
                    <a:pt x="3" y="94"/>
                  </a:cubicBezTo>
                  <a:cubicBezTo>
                    <a:pt x="4" y="95"/>
                    <a:pt x="6" y="94"/>
                    <a:pt x="6" y="92"/>
                  </a:cubicBezTo>
                  <a:cubicBezTo>
                    <a:pt x="15" y="54"/>
                    <a:pt x="77" y="7"/>
                    <a:pt x="120" y="6"/>
                  </a:cubicBezTo>
                  <a:cubicBezTo>
                    <a:pt x="121" y="6"/>
                    <a:pt x="123" y="5"/>
                    <a:pt x="122" y="3"/>
                  </a:cubicBezTo>
                  <a:cubicBezTo>
                    <a:pt x="122" y="2"/>
                    <a:pt x="121" y="0"/>
                    <a:pt x="120" y="1"/>
                  </a:cubicBezTo>
                  <a:cubicBezTo>
                    <a:pt x="74" y="2"/>
                    <a:pt x="10" y="50"/>
                    <a:pt x="1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09" name="Freeform 6"/>
            <p:cNvSpPr>
              <a:spLocks/>
            </p:cNvSpPr>
            <p:nvPr/>
          </p:nvSpPr>
          <p:spPr bwMode="auto">
            <a:xfrm>
              <a:off x="1037" y="670"/>
              <a:ext cx="178" cy="158"/>
            </a:xfrm>
            <a:custGeom>
              <a:avLst/>
              <a:gdLst>
                <a:gd name="T0" fmla="*/ 3 w 44"/>
                <a:gd name="T1" fmla="*/ 3 h 39"/>
                <a:gd name="T2" fmla="*/ 6 w 44"/>
                <a:gd name="T3" fmla="*/ 37 h 39"/>
                <a:gd name="T4" fmla="*/ 7 w 44"/>
                <a:gd name="T5" fmla="*/ 39 h 39"/>
                <a:gd name="T6" fmla="*/ 9 w 44"/>
                <a:gd name="T7" fmla="*/ 38 h 39"/>
                <a:gd name="T8" fmla="*/ 34 w 44"/>
                <a:gd name="T9" fmla="*/ 25 h 39"/>
                <a:gd name="T10" fmla="*/ 43 w 44"/>
                <a:gd name="T11" fmla="*/ 19 h 39"/>
                <a:gd name="T12" fmla="*/ 44 w 44"/>
                <a:gd name="T13" fmla="*/ 15 h 39"/>
                <a:gd name="T14" fmla="*/ 40 w 44"/>
                <a:gd name="T15" fmla="*/ 14 h 39"/>
                <a:gd name="T16" fmla="*/ 31 w 44"/>
                <a:gd name="T17" fmla="*/ 20 h 39"/>
                <a:gd name="T18" fmla="*/ 10 w 44"/>
                <a:gd name="T19" fmla="*/ 32 h 39"/>
                <a:gd name="T20" fmla="*/ 7 w 44"/>
                <a:gd name="T21" fmla="*/ 17 h 39"/>
                <a:gd name="T22" fmla="*/ 8 w 44"/>
                <a:gd name="T23" fmla="*/ 4 h 39"/>
                <a:gd name="T24" fmla="*/ 8 w 44"/>
                <a:gd name="T25" fmla="*/ 3 h 39"/>
                <a:gd name="T26" fmla="*/ 6 w 44"/>
                <a:gd name="T27" fmla="*/ 1 h 39"/>
                <a:gd name="T28" fmla="*/ 3 w 44"/>
                <a:gd name="T29" fmla="*/ 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39">
                  <a:moveTo>
                    <a:pt x="3" y="3"/>
                  </a:moveTo>
                  <a:cubicBezTo>
                    <a:pt x="0" y="13"/>
                    <a:pt x="3" y="27"/>
                    <a:pt x="6" y="3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18" y="36"/>
                    <a:pt x="26" y="30"/>
                    <a:pt x="34" y="25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4" y="18"/>
                    <a:pt x="44" y="16"/>
                    <a:pt x="44" y="15"/>
                  </a:cubicBezTo>
                  <a:cubicBezTo>
                    <a:pt x="43" y="13"/>
                    <a:pt x="41" y="13"/>
                    <a:pt x="40" y="14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24" y="25"/>
                    <a:pt x="17" y="30"/>
                    <a:pt x="10" y="32"/>
                  </a:cubicBezTo>
                  <a:cubicBezTo>
                    <a:pt x="9" y="28"/>
                    <a:pt x="8" y="22"/>
                    <a:pt x="7" y="17"/>
                  </a:cubicBezTo>
                  <a:cubicBezTo>
                    <a:pt x="7" y="12"/>
                    <a:pt x="7" y="8"/>
                    <a:pt x="8" y="4"/>
                  </a:cubicBezTo>
                  <a:cubicBezTo>
                    <a:pt x="8" y="4"/>
                    <a:pt x="8" y="3"/>
                    <a:pt x="8" y="3"/>
                  </a:cubicBezTo>
                  <a:cubicBezTo>
                    <a:pt x="8" y="2"/>
                    <a:pt x="7" y="1"/>
                    <a:pt x="6" y="1"/>
                  </a:cubicBezTo>
                  <a:cubicBezTo>
                    <a:pt x="4" y="0"/>
                    <a:pt x="3" y="1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10" name="Group 4"/>
          <p:cNvGrpSpPr>
            <a:grpSpLocks noChangeAspect="1"/>
          </p:cNvGrpSpPr>
          <p:nvPr/>
        </p:nvGrpSpPr>
        <p:grpSpPr bwMode="auto">
          <a:xfrm rot="9900000">
            <a:off x="3822865" y="3832856"/>
            <a:ext cx="553971" cy="455399"/>
            <a:chOff x="1037" y="366"/>
            <a:chExt cx="562" cy="462"/>
          </a:xfrm>
          <a:solidFill>
            <a:schemeClr val="accent3"/>
          </a:solidFill>
        </p:grpSpPr>
        <p:sp>
          <p:nvSpPr>
            <p:cNvPr id="111" name="Freeform 5"/>
            <p:cNvSpPr>
              <a:spLocks/>
            </p:cNvSpPr>
            <p:nvPr/>
          </p:nvSpPr>
          <p:spPr bwMode="auto">
            <a:xfrm>
              <a:off x="1102" y="366"/>
              <a:ext cx="497" cy="385"/>
            </a:xfrm>
            <a:custGeom>
              <a:avLst/>
              <a:gdLst>
                <a:gd name="T0" fmla="*/ 1 w 123"/>
                <a:gd name="T1" fmla="*/ 91 h 95"/>
                <a:gd name="T2" fmla="*/ 3 w 123"/>
                <a:gd name="T3" fmla="*/ 94 h 95"/>
                <a:gd name="T4" fmla="*/ 6 w 123"/>
                <a:gd name="T5" fmla="*/ 92 h 95"/>
                <a:gd name="T6" fmla="*/ 120 w 123"/>
                <a:gd name="T7" fmla="*/ 6 h 95"/>
                <a:gd name="T8" fmla="*/ 122 w 123"/>
                <a:gd name="T9" fmla="*/ 3 h 95"/>
                <a:gd name="T10" fmla="*/ 120 w 123"/>
                <a:gd name="T11" fmla="*/ 1 h 95"/>
                <a:gd name="T12" fmla="*/ 1 w 123"/>
                <a:gd name="T13" fmla="*/ 91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95">
                  <a:moveTo>
                    <a:pt x="1" y="91"/>
                  </a:moveTo>
                  <a:cubicBezTo>
                    <a:pt x="0" y="92"/>
                    <a:pt x="1" y="94"/>
                    <a:pt x="3" y="94"/>
                  </a:cubicBezTo>
                  <a:cubicBezTo>
                    <a:pt x="4" y="95"/>
                    <a:pt x="6" y="94"/>
                    <a:pt x="6" y="92"/>
                  </a:cubicBezTo>
                  <a:cubicBezTo>
                    <a:pt x="15" y="54"/>
                    <a:pt x="77" y="7"/>
                    <a:pt x="120" y="6"/>
                  </a:cubicBezTo>
                  <a:cubicBezTo>
                    <a:pt x="121" y="6"/>
                    <a:pt x="123" y="5"/>
                    <a:pt x="122" y="3"/>
                  </a:cubicBezTo>
                  <a:cubicBezTo>
                    <a:pt x="122" y="2"/>
                    <a:pt x="121" y="0"/>
                    <a:pt x="120" y="1"/>
                  </a:cubicBezTo>
                  <a:cubicBezTo>
                    <a:pt x="74" y="2"/>
                    <a:pt x="10" y="50"/>
                    <a:pt x="1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12" name="Freeform 6"/>
            <p:cNvSpPr>
              <a:spLocks/>
            </p:cNvSpPr>
            <p:nvPr/>
          </p:nvSpPr>
          <p:spPr bwMode="auto">
            <a:xfrm>
              <a:off x="1037" y="670"/>
              <a:ext cx="178" cy="158"/>
            </a:xfrm>
            <a:custGeom>
              <a:avLst/>
              <a:gdLst>
                <a:gd name="T0" fmla="*/ 3 w 44"/>
                <a:gd name="T1" fmla="*/ 3 h 39"/>
                <a:gd name="T2" fmla="*/ 6 w 44"/>
                <a:gd name="T3" fmla="*/ 37 h 39"/>
                <a:gd name="T4" fmla="*/ 7 w 44"/>
                <a:gd name="T5" fmla="*/ 39 h 39"/>
                <a:gd name="T6" fmla="*/ 9 w 44"/>
                <a:gd name="T7" fmla="*/ 38 h 39"/>
                <a:gd name="T8" fmla="*/ 34 w 44"/>
                <a:gd name="T9" fmla="*/ 25 h 39"/>
                <a:gd name="T10" fmla="*/ 43 w 44"/>
                <a:gd name="T11" fmla="*/ 19 h 39"/>
                <a:gd name="T12" fmla="*/ 44 w 44"/>
                <a:gd name="T13" fmla="*/ 15 h 39"/>
                <a:gd name="T14" fmla="*/ 40 w 44"/>
                <a:gd name="T15" fmla="*/ 14 h 39"/>
                <a:gd name="T16" fmla="*/ 31 w 44"/>
                <a:gd name="T17" fmla="*/ 20 h 39"/>
                <a:gd name="T18" fmla="*/ 10 w 44"/>
                <a:gd name="T19" fmla="*/ 32 h 39"/>
                <a:gd name="T20" fmla="*/ 7 w 44"/>
                <a:gd name="T21" fmla="*/ 17 h 39"/>
                <a:gd name="T22" fmla="*/ 8 w 44"/>
                <a:gd name="T23" fmla="*/ 4 h 39"/>
                <a:gd name="T24" fmla="*/ 8 w 44"/>
                <a:gd name="T25" fmla="*/ 3 h 39"/>
                <a:gd name="T26" fmla="*/ 6 w 44"/>
                <a:gd name="T27" fmla="*/ 1 h 39"/>
                <a:gd name="T28" fmla="*/ 3 w 44"/>
                <a:gd name="T29" fmla="*/ 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39">
                  <a:moveTo>
                    <a:pt x="3" y="3"/>
                  </a:moveTo>
                  <a:cubicBezTo>
                    <a:pt x="0" y="13"/>
                    <a:pt x="3" y="27"/>
                    <a:pt x="6" y="3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18" y="36"/>
                    <a:pt x="26" y="30"/>
                    <a:pt x="34" y="25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4" y="18"/>
                    <a:pt x="44" y="16"/>
                    <a:pt x="44" y="15"/>
                  </a:cubicBezTo>
                  <a:cubicBezTo>
                    <a:pt x="43" y="13"/>
                    <a:pt x="41" y="13"/>
                    <a:pt x="40" y="14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24" y="25"/>
                    <a:pt x="17" y="30"/>
                    <a:pt x="10" y="32"/>
                  </a:cubicBezTo>
                  <a:cubicBezTo>
                    <a:pt x="9" y="28"/>
                    <a:pt x="8" y="22"/>
                    <a:pt x="7" y="17"/>
                  </a:cubicBezTo>
                  <a:cubicBezTo>
                    <a:pt x="7" y="12"/>
                    <a:pt x="7" y="8"/>
                    <a:pt x="8" y="4"/>
                  </a:cubicBezTo>
                  <a:cubicBezTo>
                    <a:pt x="8" y="4"/>
                    <a:pt x="8" y="3"/>
                    <a:pt x="8" y="3"/>
                  </a:cubicBezTo>
                  <a:cubicBezTo>
                    <a:pt x="8" y="2"/>
                    <a:pt x="7" y="1"/>
                    <a:pt x="6" y="1"/>
                  </a:cubicBezTo>
                  <a:cubicBezTo>
                    <a:pt x="4" y="0"/>
                    <a:pt x="3" y="1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13" name="Group 4"/>
          <p:cNvGrpSpPr>
            <a:grpSpLocks noChangeAspect="1"/>
          </p:cNvGrpSpPr>
          <p:nvPr/>
        </p:nvGrpSpPr>
        <p:grpSpPr bwMode="auto">
          <a:xfrm rot="5400000">
            <a:off x="5018915" y="3542917"/>
            <a:ext cx="609368" cy="500939"/>
            <a:chOff x="1037" y="366"/>
            <a:chExt cx="562" cy="462"/>
          </a:xfrm>
          <a:solidFill>
            <a:schemeClr val="accent3"/>
          </a:solidFill>
        </p:grpSpPr>
        <p:sp>
          <p:nvSpPr>
            <p:cNvPr id="114" name="Freeform 5"/>
            <p:cNvSpPr>
              <a:spLocks/>
            </p:cNvSpPr>
            <p:nvPr/>
          </p:nvSpPr>
          <p:spPr bwMode="auto">
            <a:xfrm>
              <a:off x="1102" y="366"/>
              <a:ext cx="497" cy="385"/>
            </a:xfrm>
            <a:custGeom>
              <a:avLst/>
              <a:gdLst>
                <a:gd name="T0" fmla="*/ 1 w 123"/>
                <a:gd name="T1" fmla="*/ 91 h 95"/>
                <a:gd name="T2" fmla="*/ 3 w 123"/>
                <a:gd name="T3" fmla="*/ 94 h 95"/>
                <a:gd name="T4" fmla="*/ 6 w 123"/>
                <a:gd name="T5" fmla="*/ 92 h 95"/>
                <a:gd name="T6" fmla="*/ 120 w 123"/>
                <a:gd name="T7" fmla="*/ 6 h 95"/>
                <a:gd name="T8" fmla="*/ 122 w 123"/>
                <a:gd name="T9" fmla="*/ 3 h 95"/>
                <a:gd name="T10" fmla="*/ 120 w 123"/>
                <a:gd name="T11" fmla="*/ 1 h 95"/>
                <a:gd name="T12" fmla="*/ 1 w 123"/>
                <a:gd name="T13" fmla="*/ 91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95">
                  <a:moveTo>
                    <a:pt x="1" y="91"/>
                  </a:moveTo>
                  <a:cubicBezTo>
                    <a:pt x="0" y="92"/>
                    <a:pt x="1" y="94"/>
                    <a:pt x="3" y="94"/>
                  </a:cubicBezTo>
                  <a:cubicBezTo>
                    <a:pt x="4" y="95"/>
                    <a:pt x="6" y="94"/>
                    <a:pt x="6" y="92"/>
                  </a:cubicBezTo>
                  <a:cubicBezTo>
                    <a:pt x="15" y="54"/>
                    <a:pt x="77" y="7"/>
                    <a:pt x="120" y="6"/>
                  </a:cubicBezTo>
                  <a:cubicBezTo>
                    <a:pt x="121" y="6"/>
                    <a:pt x="123" y="5"/>
                    <a:pt x="122" y="3"/>
                  </a:cubicBezTo>
                  <a:cubicBezTo>
                    <a:pt x="122" y="2"/>
                    <a:pt x="121" y="0"/>
                    <a:pt x="120" y="1"/>
                  </a:cubicBezTo>
                  <a:cubicBezTo>
                    <a:pt x="74" y="2"/>
                    <a:pt x="10" y="50"/>
                    <a:pt x="1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15" name="Freeform 6"/>
            <p:cNvSpPr>
              <a:spLocks/>
            </p:cNvSpPr>
            <p:nvPr/>
          </p:nvSpPr>
          <p:spPr bwMode="auto">
            <a:xfrm>
              <a:off x="1037" y="670"/>
              <a:ext cx="178" cy="158"/>
            </a:xfrm>
            <a:custGeom>
              <a:avLst/>
              <a:gdLst>
                <a:gd name="T0" fmla="*/ 3 w 44"/>
                <a:gd name="T1" fmla="*/ 3 h 39"/>
                <a:gd name="T2" fmla="*/ 6 w 44"/>
                <a:gd name="T3" fmla="*/ 37 h 39"/>
                <a:gd name="T4" fmla="*/ 7 w 44"/>
                <a:gd name="T5" fmla="*/ 39 h 39"/>
                <a:gd name="T6" fmla="*/ 9 w 44"/>
                <a:gd name="T7" fmla="*/ 38 h 39"/>
                <a:gd name="T8" fmla="*/ 34 w 44"/>
                <a:gd name="T9" fmla="*/ 25 h 39"/>
                <a:gd name="T10" fmla="*/ 43 w 44"/>
                <a:gd name="T11" fmla="*/ 19 h 39"/>
                <a:gd name="T12" fmla="*/ 44 w 44"/>
                <a:gd name="T13" fmla="*/ 15 h 39"/>
                <a:gd name="T14" fmla="*/ 40 w 44"/>
                <a:gd name="T15" fmla="*/ 14 h 39"/>
                <a:gd name="T16" fmla="*/ 31 w 44"/>
                <a:gd name="T17" fmla="*/ 20 h 39"/>
                <a:gd name="T18" fmla="*/ 10 w 44"/>
                <a:gd name="T19" fmla="*/ 32 h 39"/>
                <a:gd name="T20" fmla="*/ 7 w 44"/>
                <a:gd name="T21" fmla="*/ 17 h 39"/>
                <a:gd name="T22" fmla="*/ 8 w 44"/>
                <a:gd name="T23" fmla="*/ 4 h 39"/>
                <a:gd name="T24" fmla="*/ 8 w 44"/>
                <a:gd name="T25" fmla="*/ 3 h 39"/>
                <a:gd name="T26" fmla="*/ 6 w 44"/>
                <a:gd name="T27" fmla="*/ 1 h 39"/>
                <a:gd name="T28" fmla="*/ 3 w 44"/>
                <a:gd name="T29" fmla="*/ 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39">
                  <a:moveTo>
                    <a:pt x="3" y="3"/>
                  </a:moveTo>
                  <a:cubicBezTo>
                    <a:pt x="0" y="13"/>
                    <a:pt x="3" y="27"/>
                    <a:pt x="6" y="3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18" y="36"/>
                    <a:pt x="26" y="30"/>
                    <a:pt x="34" y="25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4" y="18"/>
                    <a:pt x="44" y="16"/>
                    <a:pt x="44" y="15"/>
                  </a:cubicBezTo>
                  <a:cubicBezTo>
                    <a:pt x="43" y="13"/>
                    <a:pt x="41" y="13"/>
                    <a:pt x="40" y="14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24" y="25"/>
                    <a:pt x="17" y="30"/>
                    <a:pt x="10" y="32"/>
                  </a:cubicBezTo>
                  <a:cubicBezTo>
                    <a:pt x="9" y="28"/>
                    <a:pt x="8" y="22"/>
                    <a:pt x="7" y="17"/>
                  </a:cubicBezTo>
                  <a:cubicBezTo>
                    <a:pt x="7" y="12"/>
                    <a:pt x="7" y="8"/>
                    <a:pt x="8" y="4"/>
                  </a:cubicBezTo>
                  <a:cubicBezTo>
                    <a:pt x="8" y="4"/>
                    <a:pt x="8" y="3"/>
                    <a:pt x="8" y="3"/>
                  </a:cubicBezTo>
                  <a:cubicBezTo>
                    <a:pt x="8" y="2"/>
                    <a:pt x="7" y="1"/>
                    <a:pt x="6" y="1"/>
                  </a:cubicBezTo>
                  <a:cubicBezTo>
                    <a:pt x="4" y="0"/>
                    <a:pt x="3" y="1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16" name="Group 4"/>
          <p:cNvGrpSpPr>
            <a:grpSpLocks noChangeAspect="1"/>
          </p:cNvGrpSpPr>
          <p:nvPr/>
        </p:nvGrpSpPr>
        <p:grpSpPr bwMode="auto">
          <a:xfrm rot="16200000">
            <a:off x="4584865" y="3823331"/>
            <a:ext cx="553971" cy="455399"/>
            <a:chOff x="1037" y="366"/>
            <a:chExt cx="562" cy="462"/>
          </a:xfrm>
          <a:solidFill>
            <a:schemeClr val="accent3"/>
          </a:solidFill>
        </p:grpSpPr>
        <p:sp>
          <p:nvSpPr>
            <p:cNvPr id="117" name="Freeform 5"/>
            <p:cNvSpPr>
              <a:spLocks/>
            </p:cNvSpPr>
            <p:nvPr/>
          </p:nvSpPr>
          <p:spPr bwMode="auto">
            <a:xfrm>
              <a:off x="1102" y="366"/>
              <a:ext cx="497" cy="385"/>
            </a:xfrm>
            <a:custGeom>
              <a:avLst/>
              <a:gdLst>
                <a:gd name="T0" fmla="*/ 1 w 123"/>
                <a:gd name="T1" fmla="*/ 91 h 95"/>
                <a:gd name="T2" fmla="*/ 3 w 123"/>
                <a:gd name="T3" fmla="*/ 94 h 95"/>
                <a:gd name="T4" fmla="*/ 6 w 123"/>
                <a:gd name="T5" fmla="*/ 92 h 95"/>
                <a:gd name="T6" fmla="*/ 120 w 123"/>
                <a:gd name="T7" fmla="*/ 6 h 95"/>
                <a:gd name="T8" fmla="*/ 122 w 123"/>
                <a:gd name="T9" fmla="*/ 3 h 95"/>
                <a:gd name="T10" fmla="*/ 120 w 123"/>
                <a:gd name="T11" fmla="*/ 1 h 95"/>
                <a:gd name="T12" fmla="*/ 1 w 123"/>
                <a:gd name="T13" fmla="*/ 91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95">
                  <a:moveTo>
                    <a:pt x="1" y="91"/>
                  </a:moveTo>
                  <a:cubicBezTo>
                    <a:pt x="0" y="92"/>
                    <a:pt x="1" y="94"/>
                    <a:pt x="3" y="94"/>
                  </a:cubicBezTo>
                  <a:cubicBezTo>
                    <a:pt x="4" y="95"/>
                    <a:pt x="6" y="94"/>
                    <a:pt x="6" y="92"/>
                  </a:cubicBezTo>
                  <a:cubicBezTo>
                    <a:pt x="15" y="54"/>
                    <a:pt x="77" y="7"/>
                    <a:pt x="120" y="6"/>
                  </a:cubicBezTo>
                  <a:cubicBezTo>
                    <a:pt x="121" y="6"/>
                    <a:pt x="123" y="5"/>
                    <a:pt x="122" y="3"/>
                  </a:cubicBezTo>
                  <a:cubicBezTo>
                    <a:pt x="122" y="2"/>
                    <a:pt x="121" y="0"/>
                    <a:pt x="120" y="1"/>
                  </a:cubicBezTo>
                  <a:cubicBezTo>
                    <a:pt x="74" y="2"/>
                    <a:pt x="10" y="50"/>
                    <a:pt x="1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18" name="Freeform 6"/>
            <p:cNvSpPr>
              <a:spLocks/>
            </p:cNvSpPr>
            <p:nvPr/>
          </p:nvSpPr>
          <p:spPr bwMode="auto">
            <a:xfrm>
              <a:off x="1037" y="670"/>
              <a:ext cx="178" cy="158"/>
            </a:xfrm>
            <a:custGeom>
              <a:avLst/>
              <a:gdLst>
                <a:gd name="T0" fmla="*/ 3 w 44"/>
                <a:gd name="T1" fmla="*/ 3 h 39"/>
                <a:gd name="T2" fmla="*/ 6 w 44"/>
                <a:gd name="T3" fmla="*/ 37 h 39"/>
                <a:gd name="T4" fmla="*/ 7 w 44"/>
                <a:gd name="T5" fmla="*/ 39 h 39"/>
                <a:gd name="T6" fmla="*/ 9 w 44"/>
                <a:gd name="T7" fmla="*/ 38 h 39"/>
                <a:gd name="T8" fmla="*/ 34 w 44"/>
                <a:gd name="T9" fmla="*/ 25 h 39"/>
                <a:gd name="T10" fmla="*/ 43 w 44"/>
                <a:gd name="T11" fmla="*/ 19 h 39"/>
                <a:gd name="T12" fmla="*/ 44 w 44"/>
                <a:gd name="T13" fmla="*/ 15 h 39"/>
                <a:gd name="T14" fmla="*/ 40 w 44"/>
                <a:gd name="T15" fmla="*/ 14 h 39"/>
                <a:gd name="T16" fmla="*/ 31 w 44"/>
                <a:gd name="T17" fmla="*/ 20 h 39"/>
                <a:gd name="T18" fmla="*/ 10 w 44"/>
                <a:gd name="T19" fmla="*/ 32 h 39"/>
                <a:gd name="T20" fmla="*/ 7 w 44"/>
                <a:gd name="T21" fmla="*/ 17 h 39"/>
                <a:gd name="T22" fmla="*/ 8 w 44"/>
                <a:gd name="T23" fmla="*/ 4 h 39"/>
                <a:gd name="T24" fmla="*/ 8 w 44"/>
                <a:gd name="T25" fmla="*/ 3 h 39"/>
                <a:gd name="T26" fmla="*/ 6 w 44"/>
                <a:gd name="T27" fmla="*/ 1 h 39"/>
                <a:gd name="T28" fmla="*/ 3 w 44"/>
                <a:gd name="T29" fmla="*/ 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39">
                  <a:moveTo>
                    <a:pt x="3" y="3"/>
                  </a:moveTo>
                  <a:cubicBezTo>
                    <a:pt x="0" y="13"/>
                    <a:pt x="3" y="27"/>
                    <a:pt x="6" y="3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18" y="36"/>
                    <a:pt x="26" y="30"/>
                    <a:pt x="34" y="25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4" y="18"/>
                    <a:pt x="44" y="16"/>
                    <a:pt x="44" y="15"/>
                  </a:cubicBezTo>
                  <a:cubicBezTo>
                    <a:pt x="43" y="13"/>
                    <a:pt x="41" y="13"/>
                    <a:pt x="40" y="14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24" y="25"/>
                    <a:pt x="17" y="30"/>
                    <a:pt x="10" y="32"/>
                  </a:cubicBezTo>
                  <a:cubicBezTo>
                    <a:pt x="9" y="28"/>
                    <a:pt x="8" y="22"/>
                    <a:pt x="7" y="17"/>
                  </a:cubicBezTo>
                  <a:cubicBezTo>
                    <a:pt x="7" y="12"/>
                    <a:pt x="7" y="8"/>
                    <a:pt x="8" y="4"/>
                  </a:cubicBezTo>
                  <a:cubicBezTo>
                    <a:pt x="8" y="4"/>
                    <a:pt x="8" y="3"/>
                    <a:pt x="8" y="3"/>
                  </a:cubicBezTo>
                  <a:cubicBezTo>
                    <a:pt x="8" y="2"/>
                    <a:pt x="7" y="1"/>
                    <a:pt x="6" y="1"/>
                  </a:cubicBezTo>
                  <a:cubicBezTo>
                    <a:pt x="4" y="0"/>
                    <a:pt x="3" y="1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19" name="Group 4"/>
          <p:cNvGrpSpPr>
            <a:grpSpLocks noChangeAspect="1"/>
          </p:cNvGrpSpPr>
          <p:nvPr/>
        </p:nvGrpSpPr>
        <p:grpSpPr bwMode="auto">
          <a:xfrm rot="2225051">
            <a:off x="4166522" y="4430837"/>
            <a:ext cx="553971" cy="455399"/>
            <a:chOff x="1037" y="366"/>
            <a:chExt cx="562" cy="462"/>
          </a:xfrm>
          <a:solidFill>
            <a:schemeClr val="accent3"/>
          </a:solidFill>
        </p:grpSpPr>
        <p:sp>
          <p:nvSpPr>
            <p:cNvPr id="120" name="Freeform 5"/>
            <p:cNvSpPr>
              <a:spLocks/>
            </p:cNvSpPr>
            <p:nvPr/>
          </p:nvSpPr>
          <p:spPr bwMode="auto">
            <a:xfrm>
              <a:off x="1102" y="366"/>
              <a:ext cx="497" cy="385"/>
            </a:xfrm>
            <a:custGeom>
              <a:avLst/>
              <a:gdLst>
                <a:gd name="T0" fmla="*/ 1 w 123"/>
                <a:gd name="T1" fmla="*/ 91 h 95"/>
                <a:gd name="T2" fmla="*/ 3 w 123"/>
                <a:gd name="T3" fmla="*/ 94 h 95"/>
                <a:gd name="T4" fmla="*/ 6 w 123"/>
                <a:gd name="T5" fmla="*/ 92 h 95"/>
                <a:gd name="T6" fmla="*/ 120 w 123"/>
                <a:gd name="T7" fmla="*/ 6 h 95"/>
                <a:gd name="T8" fmla="*/ 122 w 123"/>
                <a:gd name="T9" fmla="*/ 3 h 95"/>
                <a:gd name="T10" fmla="*/ 120 w 123"/>
                <a:gd name="T11" fmla="*/ 1 h 95"/>
                <a:gd name="T12" fmla="*/ 1 w 123"/>
                <a:gd name="T13" fmla="*/ 91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95">
                  <a:moveTo>
                    <a:pt x="1" y="91"/>
                  </a:moveTo>
                  <a:cubicBezTo>
                    <a:pt x="0" y="92"/>
                    <a:pt x="1" y="94"/>
                    <a:pt x="3" y="94"/>
                  </a:cubicBezTo>
                  <a:cubicBezTo>
                    <a:pt x="4" y="95"/>
                    <a:pt x="6" y="94"/>
                    <a:pt x="6" y="92"/>
                  </a:cubicBezTo>
                  <a:cubicBezTo>
                    <a:pt x="15" y="54"/>
                    <a:pt x="77" y="7"/>
                    <a:pt x="120" y="6"/>
                  </a:cubicBezTo>
                  <a:cubicBezTo>
                    <a:pt x="121" y="6"/>
                    <a:pt x="123" y="5"/>
                    <a:pt x="122" y="3"/>
                  </a:cubicBezTo>
                  <a:cubicBezTo>
                    <a:pt x="122" y="2"/>
                    <a:pt x="121" y="0"/>
                    <a:pt x="120" y="1"/>
                  </a:cubicBezTo>
                  <a:cubicBezTo>
                    <a:pt x="74" y="2"/>
                    <a:pt x="10" y="50"/>
                    <a:pt x="1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21" name="Freeform 6"/>
            <p:cNvSpPr>
              <a:spLocks/>
            </p:cNvSpPr>
            <p:nvPr/>
          </p:nvSpPr>
          <p:spPr bwMode="auto">
            <a:xfrm>
              <a:off x="1037" y="670"/>
              <a:ext cx="178" cy="158"/>
            </a:xfrm>
            <a:custGeom>
              <a:avLst/>
              <a:gdLst>
                <a:gd name="T0" fmla="*/ 3 w 44"/>
                <a:gd name="T1" fmla="*/ 3 h 39"/>
                <a:gd name="T2" fmla="*/ 6 w 44"/>
                <a:gd name="T3" fmla="*/ 37 h 39"/>
                <a:gd name="T4" fmla="*/ 7 w 44"/>
                <a:gd name="T5" fmla="*/ 39 h 39"/>
                <a:gd name="T6" fmla="*/ 9 w 44"/>
                <a:gd name="T7" fmla="*/ 38 h 39"/>
                <a:gd name="T8" fmla="*/ 34 w 44"/>
                <a:gd name="T9" fmla="*/ 25 h 39"/>
                <a:gd name="T10" fmla="*/ 43 w 44"/>
                <a:gd name="T11" fmla="*/ 19 h 39"/>
                <a:gd name="T12" fmla="*/ 44 w 44"/>
                <a:gd name="T13" fmla="*/ 15 h 39"/>
                <a:gd name="T14" fmla="*/ 40 w 44"/>
                <a:gd name="T15" fmla="*/ 14 h 39"/>
                <a:gd name="T16" fmla="*/ 31 w 44"/>
                <a:gd name="T17" fmla="*/ 20 h 39"/>
                <a:gd name="T18" fmla="*/ 10 w 44"/>
                <a:gd name="T19" fmla="*/ 32 h 39"/>
                <a:gd name="T20" fmla="*/ 7 w 44"/>
                <a:gd name="T21" fmla="*/ 17 h 39"/>
                <a:gd name="T22" fmla="*/ 8 w 44"/>
                <a:gd name="T23" fmla="*/ 4 h 39"/>
                <a:gd name="T24" fmla="*/ 8 w 44"/>
                <a:gd name="T25" fmla="*/ 3 h 39"/>
                <a:gd name="T26" fmla="*/ 6 w 44"/>
                <a:gd name="T27" fmla="*/ 1 h 39"/>
                <a:gd name="T28" fmla="*/ 3 w 44"/>
                <a:gd name="T29" fmla="*/ 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39">
                  <a:moveTo>
                    <a:pt x="3" y="3"/>
                  </a:moveTo>
                  <a:cubicBezTo>
                    <a:pt x="0" y="13"/>
                    <a:pt x="3" y="27"/>
                    <a:pt x="6" y="3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18" y="36"/>
                    <a:pt x="26" y="30"/>
                    <a:pt x="34" y="25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4" y="18"/>
                    <a:pt x="44" y="16"/>
                    <a:pt x="44" y="15"/>
                  </a:cubicBezTo>
                  <a:cubicBezTo>
                    <a:pt x="43" y="13"/>
                    <a:pt x="41" y="13"/>
                    <a:pt x="40" y="14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24" y="25"/>
                    <a:pt x="17" y="30"/>
                    <a:pt x="10" y="32"/>
                  </a:cubicBezTo>
                  <a:cubicBezTo>
                    <a:pt x="9" y="28"/>
                    <a:pt x="8" y="22"/>
                    <a:pt x="7" y="17"/>
                  </a:cubicBezTo>
                  <a:cubicBezTo>
                    <a:pt x="7" y="12"/>
                    <a:pt x="7" y="8"/>
                    <a:pt x="8" y="4"/>
                  </a:cubicBezTo>
                  <a:cubicBezTo>
                    <a:pt x="8" y="4"/>
                    <a:pt x="8" y="3"/>
                    <a:pt x="8" y="3"/>
                  </a:cubicBezTo>
                  <a:cubicBezTo>
                    <a:pt x="8" y="2"/>
                    <a:pt x="7" y="1"/>
                    <a:pt x="6" y="1"/>
                  </a:cubicBezTo>
                  <a:cubicBezTo>
                    <a:pt x="4" y="0"/>
                    <a:pt x="3" y="1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22" name="Group 4"/>
          <p:cNvGrpSpPr>
            <a:grpSpLocks noChangeAspect="1"/>
          </p:cNvGrpSpPr>
          <p:nvPr/>
        </p:nvGrpSpPr>
        <p:grpSpPr bwMode="auto">
          <a:xfrm rot="13339155">
            <a:off x="4177408" y="5005529"/>
            <a:ext cx="553971" cy="455399"/>
            <a:chOff x="1037" y="366"/>
            <a:chExt cx="562" cy="462"/>
          </a:xfrm>
          <a:solidFill>
            <a:schemeClr val="accent3"/>
          </a:solidFill>
        </p:grpSpPr>
        <p:sp>
          <p:nvSpPr>
            <p:cNvPr id="123" name="Freeform 5"/>
            <p:cNvSpPr>
              <a:spLocks/>
            </p:cNvSpPr>
            <p:nvPr/>
          </p:nvSpPr>
          <p:spPr bwMode="auto">
            <a:xfrm>
              <a:off x="1102" y="366"/>
              <a:ext cx="497" cy="385"/>
            </a:xfrm>
            <a:custGeom>
              <a:avLst/>
              <a:gdLst>
                <a:gd name="T0" fmla="*/ 1 w 123"/>
                <a:gd name="T1" fmla="*/ 91 h 95"/>
                <a:gd name="T2" fmla="*/ 3 w 123"/>
                <a:gd name="T3" fmla="*/ 94 h 95"/>
                <a:gd name="T4" fmla="*/ 6 w 123"/>
                <a:gd name="T5" fmla="*/ 92 h 95"/>
                <a:gd name="T6" fmla="*/ 120 w 123"/>
                <a:gd name="T7" fmla="*/ 6 h 95"/>
                <a:gd name="T8" fmla="*/ 122 w 123"/>
                <a:gd name="T9" fmla="*/ 3 h 95"/>
                <a:gd name="T10" fmla="*/ 120 w 123"/>
                <a:gd name="T11" fmla="*/ 1 h 95"/>
                <a:gd name="T12" fmla="*/ 1 w 123"/>
                <a:gd name="T13" fmla="*/ 91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95">
                  <a:moveTo>
                    <a:pt x="1" y="91"/>
                  </a:moveTo>
                  <a:cubicBezTo>
                    <a:pt x="0" y="92"/>
                    <a:pt x="1" y="94"/>
                    <a:pt x="3" y="94"/>
                  </a:cubicBezTo>
                  <a:cubicBezTo>
                    <a:pt x="4" y="95"/>
                    <a:pt x="6" y="94"/>
                    <a:pt x="6" y="92"/>
                  </a:cubicBezTo>
                  <a:cubicBezTo>
                    <a:pt x="15" y="54"/>
                    <a:pt x="77" y="7"/>
                    <a:pt x="120" y="6"/>
                  </a:cubicBezTo>
                  <a:cubicBezTo>
                    <a:pt x="121" y="6"/>
                    <a:pt x="123" y="5"/>
                    <a:pt x="122" y="3"/>
                  </a:cubicBezTo>
                  <a:cubicBezTo>
                    <a:pt x="122" y="2"/>
                    <a:pt x="121" y="0"/>
                    <a:pt x="120" y="1"/>
                  </a:cubicBezTo>
                  <a:cubicBezTo>
                    <a:pt x="74" y="2"/>
                    <a:pt x="10" y="50"/>
                    <a:pt x="1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24" name="Freeform 6"/>
            <p:cNvSpPr>
              <a:spLocks/>
            </p:cNvSpPr>
            <p:nvPr/>
          </p:nvSpPr>
          <p:spPr bwMode="auto">
            <a:xfrm>
              <a:off x="1037" y="670"/>
              <a:ext cx="178" cy="158"/>
            </a:xfrm>
            <a:custGeom>
              <a:avLst/>
              <a:gdLst>
                <a:gd name="T0" fmla="*/ 3 w 44"/>
                <a:gd name="T1" fmla="*/ 3 h 39"/>
                <a:gd name="T2" fmla="*/ 6 w 44"/>
                <a:gd name="T3" fmla="*/ 37 h 39"/>
                <a:gd name="T4" fmla="*/ 7 w 44"/>
                <a:gd name="T5" fmla="*/ 39 h 39"/>
                <a:gd name="T6" fmla="*/ 9 w 44"/>
                <a:gd name="T7" fmla="*/ 38 h 39"/>
                <a:gd name="T8" fmla="*/ 34 w 44"/>
                <a:gd name="T9" fmla="*/ 25 h 39"/>
                <a:gd name="T10" fmla="*/ 43 w 44"/>
                <a:gd name="T11" fmla="*/ 19 h 39"/>
                <a:gd name="T12" fmla="*/ 44 w 44"/>
                <a:gd name="T13" fmla="*/ 15 h 39"/>
                <a:gd name="T14" fmla="*/ 40 w 44"/>
                <a:gd name="T15" fmla="*/ 14 h 39"/>
                <a:gd name="T16" fmla="*/ 31 w 44"/>
                <a:gd name="T17" fmla="*/ 20 h 39"/>
                <a:gd name="T18" fmla="*/ 10 w 44"/>
                <a:gd name="T19" fmla="*/ 32 h 39"/>
                <a:gd name="T20" fmla="*/ 7 w 44"/>
                <a:gd name="T21" fmla="*/ 17 h 39"/>
                <a:gd name="T22" fmla="*/ 8 w 44"/>
                <a:gd name="T23" fmla="*/ 4 h 39"/>
                <a:gd name="T24" fmla="*/ 8 w 44"/>
                <a:gd name="T25" fmla="*/ 3 h 39"/>
                <a:gd name="T26" fmla="*/ 6 w 44"/>
                <a:gd name="T27" fmla="*/ 1 h 39"/>
                <a:gd name="T28" fmla="*/ 3 w 44"/>
                <a:gd name="T29" fmla="*/ 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39">
                  <a:moveTo>
                    <a:pt x="3" y="3"/>
                  </a:moveTo>
                  <a:cubicBezTo>
                    <a:pt x="0" y="13"/>
                    <a:pt x="3" y="27"/>
                    <a:pt x="6" y="3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18" y="36"/>
                    <a:pt x="26" y="30"/>
                    <a:pt x="34" y="25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4" y="18"/>
                    <a:pt x="44" y="16"/>
                    <a:pt x="44" y="15"/>
                  </a:cubicBezTo>
                  <a:cubicBezTo>
                    <a:pt x="43" y="13"/>
                    <a:pt x="41" y="13"/>
                    <a:pt x="40" y="14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24" y="25"/>
                    <a:pt x="17" y="30"/>
                    <a:pt x="10" y="32"/>
                  </a:cubicBezTo>
                  <a:cubicBezTo>
                    <a:pt x="9" y="28"/>
                    <a:pt x="8" y="22"/>
                    <a:pt x="7" y="17"/>
                  </a:cubicBezTo>
                  <a:cubicBezTo>
                    <a:pt x="7" y="12"/>
                    <a:pt x="7" y="8"/>
                    <a:pt x="8" y="4"/>
                  </a:cubicBezTo>
                  <a:cubicBezTo>
                    <a:pt x="8" y="4"/>
                    <a:pt x="8" y="3"/>
                    <a:pt x="8" y="3"/>
                  </a:cubicBezTo>
                  <a:cubicBezTo>
                    <a:pt x="8" y="2"/>
                    <a:pt x="7" y="1"/>
                    <a:pt x="6" y="1"/>
                  </a:cubicBezTo>
                  <a:cubicBezTo>
                    <a:pt x="4" y="0"/>
                    <a:pt x="3" y="1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1794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10"/>
          <p:cNvGraphicFramePr>
            <a:graphicFrameLocks noGrp="1"/>
          </p:cNvGraphicFramePr>
          <p:nvPr>
            <p:extLst/>
          </p:nvPr>
        </p:nvGraphicFramePr>
        <p:xfrm>
          <a:off x="336866" y="1217599"/>
          <a:ext cx="8480158" cy="48069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5428"/>
                <a:gridCol w="6037545"/>
                <a:gridCol w="1557185"/>
              </a:tblGrid>
              <a:tr h="323139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Eligibility Category</a:t>
                      </a:r>
                      <a:endParaRPr lang="en-US" sz="1100" dirty="0"/>
                    </a:p>
                  </a:txBody>
                  <a:tcPr anchor="ctr"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Proposed Criteria</a:t>
                      </a:r>
                      <a:r>
                        <a:rPr lang="en-US" sz="1100" baseline="0" dirty="0" smtClean="0"/>
                        <a:t> </a:t>
                      </a:r>
                    </a:p>
                    <a:p>
                      <a:pPr algn="ctr"/>
                      <a:r>
                        <a:rPr lang="en-US" sz="1100" baseline="0" dirty="0" smtClean="0"/>
                        <a:t>Veterans Choice Program</a:t>
                      </a:r>
                      <a:endParaRPr lang="en-US" sz="1100" dirty="0"/>
                    </a:p>
                  </a:txBody>
                  <a:tcPr anchor="ctr"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Change to Eligible Population</a:t>
                      </a:r>
                      <a:endParaRPr lang="en-US" sz="1100" dirty="0"/>
                    </a:p>
                  </a:txBody>
                  <a:tcPr anchor="ctr"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4721"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 smtClean="0"/>
                        <a:t>Wait Times for Care</a:t>
                      </a:r>
                      <a:endParaRPr lang="en-US" sz="1100" b="1" i="0" dirty="0"/>
                    </a:p>
                  </a:txBody>
                  <a:tcPr vert="vert27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+mj-lt"/>
                        <a:buNone/>
                      </a:pPr>
                      <a:r>
                        <a:rPr lang="en-US" sz="1300" b="0" i="0" u="non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 appointment cannot be scheduled within VA wait-time goals for providing the service or within the clinically necessary time frame indicated by the provider if that time frame is less than VA wait-time goals 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4300" indent="-114300" algn="l">
                        <a:spcAft>
                          <a:spcPts val="200"/>
                        </a:spcAft>
                        <a:buFont typeface="+mj-lt"/>
                        <a:buAutoNum type="arabicPeriod" startAt="3"/>
                      </a:pPr>
                      <a:endParaRPr lang="en-US" sz="1100" b="0" i="0" baseline="0" dirty="0" smtClean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74721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Geographic</a:t>
                      </a:r>
                      <a:r>
                        <a:rPr lang="en-US" sz="1100" b="1" baseline="0" dirty="0" smtClean="0"/>
                        <a:t> Distance / Convenience</a:t>
                      </a:r>
                      <a:endParaRPr lang="en-US" sz="1100" b="1" dirty="0"/>
                    </a:p>
                  </a:txBody>
                  <a:tcPr vert="vert27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buFont typeface="+mj-lt"/>
                        <a:buNone/>
                      </a:pPr>
                      <a:r>
                        <a:rPr lang="en-US" sz="1300" b="0" i="0" u="non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Veteran lives 40 miles or farther driving distance from their PCP as designated by the VA</a:t>
                      </a:r>
                    </a:p>
                    <a:p>
                      <a:pPr algn="l" defTabSz="914400" rtl="0" eaLnBrk="1" latinLnBrk="0" hangingPunct="1"/>
                      <a:r>
                        <a:rPr lang="en-US" sz="1300" b="0" i="0" u="non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OR</a:t>
                      </a:r>
                    </a:p>
                    <a:p>
                      <a:pPr marL="0" lvl="0" indent="0" algn="l" defTabSz="914400" rtl="0" eaLnBrk="1" latinLnBrk="0" hangingPunct="1">
                        <a:buFont typeface="+mj-lt"/>
                        <a:buNone/>
                      </a:pPr>
                      <a:r>
                        <a:rPr lang="en-US" sz="1300" b="0" i="0" u="non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Veteran faces excessive burden in accessing care at a VA facility, including:</a:t>
                      </a:r>
                    </a:p>
                    <a:p>
                      <a:pPr marL="574675" lvl="0" indent="-285750" algn="l" defTabSz="914400" rtl="0" eaLnBrk="1" latinLnBrk="0" hangingPunct="1">
                        <a:buFont typeface="Wingdings" panose="05000000000000000000" pitchFamily="2" charset="2"/>
                        <a:buChar char="§"/>
                      </a:pPr>
                      <a:r>
                        <a:rPr lang="en-US" sz="1300" b="0" i="0" u="non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Geographical challenges</a:t>
                      </a:r>
                    </a:p>
                    <a:p>
                      <a:pPr marL="574675" lvl="0" indent="-285750" algn="l" defTabSz="914400" rtl="0" eaLnBrk="1" latinLnBrk="0" hangingPunct="1">
                        <a:buFont typeface="Wingdings" panose="05000000000000000000" pitchFamily="2" charset="2"/>
                        <a:buChar char="§"/>
                      </a:pPr>
                      <a:r>
                        <a:rPr lang="en-US" sz="1300" b="0" i="0" u="non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Environmental factors</a:t>
                      </a:r>
                    </a:p>
                    <a:p>
                      <a:pPr marL="574675" lvl="0" indent="-285750" algn="l" defTabSz="914400" rtl="0" eaLnBrk="1" latinLnBrk="0" hangingPunct="1">
                        <a:buFont typeface="Wingdings" panose="05000000000000000000" pitchFamily="2" charset="2"/>
                        <a:buChar char="§"/>
                      </a:pPr>
                      <a:r>
                        <a:rPr lang="en-US" sz="1300" b="0" i="0" u="non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Medical conditions that affect travel</a:t>
                      </a:r>
                    </a:p>
                    <a:p>
                      <a:pPr marL="574675" indent="-285750" algn="l" defTabSz="914400" rtl="0" eaLnBrk="1" latinLnBrk="0" hangingPunct="1">
                        <a:buFont typeface="Wingdings" panose="05000000000000000000" pitchFamily="2" charset="2"/>
                        <a:buChar char="§"/>
                      </a:pPr>
                      <a:r>
                        <a:rPr lang="en-US" sz="1300" b="0" i="0" u="non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Other factors (nature of care, frequency of care, and need for an attendant)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5888" indent="-115888" algn="l">
                        <a:spcAft>
                          <a:spcPts val="200"/>
                        </a:spcAft>
                        <a:buFont typeface="+mj-lt"/>
                        <a:buAutoNum type="arabicPeriod" startAt="2"/>
                      </a:pPr>
                      <a:endParaRPr lang="en-US" sz="1100" b="0" u="none" baseline="0" dirty="0" smtClean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74721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Availability</a:t>
                      </a:r>
                      <a:r>
                        <a:rPr lang="en-US" sz="1100" b="1" baseline="0" dirty="0" smtClean="0"/>
                        <a:t> of</a:t>
                      </a:r>
                      <a:r>
                        <a:rPr lang="en-US" sz="1100" b="1" dirty="0" smtClean="0"/>
                        <a:t> Service</a:t>
                      </a:r>
                      <a:endParaRPr lang="en-US" sz="1100" b="1" dirty="0"/>
                    </a:p>
                  </a:txBody>
                  <a:tcPr vert="vert27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300" b="0" i="0" u="non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Facility does not provide the service or has chosen to ‘buy’ service from the community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300" b="0" i="0" u="non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OR</a:t>
                      </a:r>
                    </a:p>
                    <a:p>
                      <a:pPr marL="0" indent="0" algn="l" defTabSz="914400" rtl="0" eaLnBrk="1" latinLnBrk="0" hangingPunct="1">
                        <a:spcAft>
                          <a:spcPts val="200"/>
                        </a:spcAft>
                        <a:buFont typeface="+mj-lt"/>
                        <a:buNone/>
                      </a:pPr>
                      <a:r>
                        <a:rPr lang="en-US" sz="1300" b="0" i="0" u="non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There is a compelling reason why the Veteran needs to receive the service outside a VA facility (e.g., female victims of MST unable to be seen by a female provider). 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9063" indent="-119063" algn="l">
                        <a:spcAft>
                          <a:spcPts val="200"/>
                        </a:spcAft>
                        <a:buFont typeface="+mj-lt"/>
                        <a:buAutoNum type="arabicPeriod"/>
                      </a:pPr>
                      <a:endParaRPr lang="en-US" sz="1100" b="0" i="0" baseline="0" dirty="0" smtClean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239" y="-265604"/>
            <a:ext cx="8345487" cy="1055217"/>
          </a:xfrm>
        </p:spPr>
        <p:txBody>
          <a:bodyPr>
            <a:normAutofit/>
          </a:bodyPr>
          <a:lstStyle/>
          <a:p>
            <a:r>
              <a:rPr lang="en-US" dirty="0"/>
              <a:t>Patient Eligibility </a:t>
            </a:r>
            <a:r>
              <a:rPr lang="en-US" dirty="0" smtClean="0"/>
              <a:t>Criteria</a:t>
            </a:r>
            <a:endParaRPr lang="en-US" dirty="0"/>
          </a:p>
        </p:txBody>
      </p:sp>
      <p:sp>
        <p:nvSpPr>
          <p:cNvPr id="5" name="Freeform 5"/>
          <p:cNvSpPr>
            <a:spLocks noChangeAspect="1" noEditPoints="1"/>
          </p:cNvSpPr>
          <p:nvPr/>
        </p:nvSpPr>
        <p:spPr bwMode="auto">
          <a:xfrm>
            <a:off x="350263" y="2990562"/>
            <a:ext cx="242548" cy="248613"/>
          </a:xfrm>
          <a:custGeom>
            <a:avLst/>
            <a:gdLst>
              <a:gd name="T0" fmla="*/ 70 w 141"/>
              <a:gd name="T1" fmla="*/ 141 h 141"/>
              <a:gd name="T2" fmla="*/ 74 w 141"/>
              <a:gd name="T3" fmla="*/ 13 h 141"/>
              <a:gd name="T4" fmla="*/ 85 w 141"/>
              <a:gd name="T5" fmla="*/ 13 h 141"/>
              <a:gd name="T6" fmla="*/ 95 w 141"/>
              <a:gd name="T7" fmla="*/ 23 h 141"/>
              <a:gd name="T8" fmla="*/ 92 w 141"/>
              <a:gd name="T9" fmla="*/ 27 h 141"/>
              <a:gd name="T10" fmla="*/ 79 w 141"/>
              <a:gd name="T11" fmla="*/ 18 h 141"/>
              <a:gd name="T12" fmla="*/ 39 w 141"/>
              <a:gd name="T13" fmla="*/ 13 h 141"/>
              <a:gd name="T14" fmla="*/ 59 w 141"/>
              <a:gd name="T15" fmla="*/ 7 h 141"/>
              <a:gd name="T16" fmla="*/ 47 w 141"/>
              <a:gd name="T17" fmla="*/ 13 h 141"/>
              <a:gd name="T18" fmla="*/ 40 w 141"/>
              <a:gd name="T19" fmla="*/ 19 h 141"/>
              <a:gd name="T20" fmla="*/ 37 w 141"/>
              <a:gd name="T21" fmla="*/ 17 h 141"/>
              <a:gd name="T22" fmla="*/ 126 w 141"/>
              <a:gd name="T23" fmla="*/ 106 h 141"/>
              <a:gd name="T24" fmla="*/ 115 w 141"/>
              <a:gd name="T25" fmla="*/ 120 h 141"/>
              <a:gd name="T26" fmla="*/ 100 w 141"/>
              <a:gd name="T27" fmla="*/ 130 h 141"/>
              <a:gd name="T28" fmla="*/ 92 w 141"/>
              <a:gd name="T29" fmla="*/ 127 h 141"/>
              <a:gd name="T30" fmla="*/ 89 w 141"/>
              <a:gd name="T31" fmla="*/ 115 h 141"/>
              <a:gd name="T32" fmla="*/ 83 w 141"/>
              <a:gd name="T33" fmla="*/ 107 h 141"/>
              <a:gd name="T34" fmla="*/ 71 w 141"/>
              <a:gd name="T35" fmla="*/ 101 h 141"/>
              <a:gd name="T36" fmla="*/ 56 w 141"/>
              <a:gd name="T37" fmla="*/ 95 h 141"/>
              <a:gd name="T38" fmla="*/ 38 w 141"/>
              <a:gd name="T39" fmla="*/ 73 h 141"/>
              <a:gd name="T40" fmla="*/ 39 w 141"/>
              <a:gd name="T41" fmla="*/ 46 h 141"/>
              <a:gd name="T42" fmla="*/ 34 w 141"/>
              <a:gd name="T43" fmla="*/ 30 h 141"/>
              <a:gd name="T44" fmla="*/ 32 w 141"/>
              <a:gd name="T45" fmla="*/ 27 h 141"/>
              <a:gd name="T46" fmla="*/ 38 w 141"/>
              <a:gd name="T47" fmla="*/ 21 h 141"/>
              <a:gd name="T48" fmla="*/ 48 w 141"/>
              <a:gd name="T49" fmla="*/ 23 h 141"/>
              <a:gd name="T50" fmla="*/ 58 w 141"/>
              <a:gd name="T51" fmla="*/ 25 h 141"/>
              <a:gd name="T52" fmla="*/ 66 w 141"/>
              <a:gd name="T53" fmla="*/ 29 h 141"/>
              <a:gd name="T54" fmla="*/ 76 w 141"/>
              <a:gd name="T55" fmla="*/ 23 h 141"/>
              <a:gd name="T56" fmla="*/ 82 w 141"/>
              <a:gd name="T57" fmla="*/ 26 h 141"/>
              <a:gd name="T58" fmla="*/ 86 w 141"/>
              <a:gd name="T59" fmla="*/ 33 h 141"/>
              <a:gd name="T60" fmla="*/ 81 w 141"/>
              <a:gd name="T61" fmla="*/ 29 h 141"/>
              <a:gd name="T62" fmla="*/ 71 w 141"/>
              <a:gd name="T63" fmla="*/ 34 h 141"/>
              <a:gd name="T64" fmla="*/ 81 w 141"/>
              <a:gd name="T65" fmla="*/ 42 h 141"/>
              <a:gd name="T66" fmla="*/ 83 w 141"/>
              <a:gd name="T67" fmla="*/ 35 h 141"/>
              <a:gd name="T68" fmla="*/ 94 w 141"/>
              <a:gd name="T69" fmla="*/ 39 h 141"/>
              <a:gd name="T70" fmla="*/ 99 w 141"/>
              <a:gd name="T71" fmla="*/ 41 h 141"/>
              <a:gd name="T72" fmla="*/ 96 w 141"/>
              <a:gd name="T73" fmla="*/ 46 h 141"/>
              <a:gd name="T74" fmla="*/ 94 w 141"/>
              <a:gd name="T75" fmla="*/ 55 h 141"/>
              <a:gd name="T76" fmla="*/ 88 w 141"/>
              <a:gd name="T77" fmla="*/ 70 h 141"/>
              <a:gd name="T78" fmla="*/ 88 w 141"/>
              <a:gd name="T79" fmla="*/ 85 h 141"/>
              <a:gd name="T80" fmla="*/ 75 w 141"/>
              <a:gd name="T81" fmla="*/ 75 h 141"/>
              <a:gd name="T82" fmla="*/ 70 w 141"/>
              <a:gd name="T83" fmla="*/ 95 h 141"/>
              <a:gd name="T84" fmla="*/ 78 w 141"/>
              <a:gd name="T85" fmla="*/ 95 h 141"/>
              <a:gd name="T86" fmla="*/ 84 w 141"/>
              <a:gd name="T87" fmla="*/ 100 h 141"/>
              <a:gd name="T88" fmla="*/ 107 w 141"/>
              <a:gd name="T89" fmla="*/ 99 h 141"/>
              <a:gd name="T90" fmla="*/ 122 w 141"/>
              <a:gd name="T91" fmla="*/ 100 h 141"/>
              <a:gd name="T92" fmla="*/ 129 w 141"/>
              <a:gd name="T93" fmla="*/ 102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41" h="141">
                <a:moveTo>
                  <a:pt x="70" y="0"/>
                </a:moveTo>
                <a:cubicBezTo>
                  <a:pt x="30" y="0"/>
                  <a:pt x="0" y="31"/>
                  <a:pt x="0" y="71"/>
                </a:cubicBezTo>
                <a:cubicBezTo>
                  <a:pt x="0" y="111"/>
                  <a:pt x="30" y="141"/>
                  <a:pt x="70" y="141"/>
                </a:cubicBezTo>
                <a:cubicBezTo>
                  <a:pt x="111" y="141"/>
                  <a:pt x="141" y="111"/>
                  <a:pt x="141" y="71"/>
                </a:cubicBezTo>
                <a:cubicBezTo>
                  <a:pt x="141" y="31"/>
                  <a:pt x="111" y="0"/>
                  <a:pt x="70" y="0"/>
                </a:cubicBezTo>
                <a:close/>
                <a:moveTo>
                  <a:pt x="74" y="13"/>
                </a:moveTo>
                <a:cubicBezTo>
                  <a:pt x="74" y="13"/>
                  <a:pt x="74" y="11"/>
                  <a:pt x="74" y="11"/>
                </a:cubicBezTo>
                <a:cubicBezTo>
                  <a:pt x="74" y="10"/>
                  <a:pt x="76" y="11"/>
                  <a:pt x="77" y="10"/>
                </a:cubicBezTo>
                <a:cubicBezTo>
                  <a:pt x="80" y="11"/>
                  <a:pt x="83" y="11"/>
                  <a:pt x="85" y="13"/>
                </a:cubicBezTo>
                <a:cubicBezTo>
                  <a:pt x="88" y="14"/>
                  <a:pt x="90" y="15"/>
                  <a:pt x="92" y="16"/>
                </a:cubicBezTo>
                <a:cubicBezTo>
                  <a:pt x="93" y="17"/>
                  <a:pt x="92" y="19"/>
                  <a:pt x="93" y="20"/>
                </a:cubicBezTo>
                <a:cubicBezTo>
                  <a:pt x="94" y="21"/>
                  <a:pt x="95" y="21"/>
                  <a:pt x="95" y="23"/>
                </a:cubicBezTo>
                <a:cubicBezTo>
                  <a:pt x="96" y="24"/>
                  <a:pt x="96" y="25"/>
                  <a:pt x="97" y="27"/>
                </a:cubicBezTo>
                <a:cubicBezTo>
                  <a:pt x="98" y="28"/>
                  <a:pt x="99" y="29"/>
                  <a:pt x="98" y="30"/>
                </a:cubicBezTo>
                <a:cubicBezTo>
                  <a:pt x="96" y="31"/>
                  <a:pt x="94" y="29"/>
                  <a:pt x="92" y="27"/>
                </a:cubicBezTo>
                <a:cubicBezTo>
                  <a:pt x="90" y="26"/>
                  <a:pt x="88" y="25"/>
                  <a:pt x="88" y="22"/>
                </a:cubicBezTo>
                <a:cubicBezTo>
                  <a:pt x="86" y="22"/>
                  <a:pt x="85" y="20"/>
                  <a:pt x="84" y="20"/>
                </a:cubicBezTo>
                <a:cubicBezTo>
                  <a:pt x="82" y="19"/>
                  <a:pt x="81" y="18"/>
                  <a:pt x="79" y="18"/>
                </a:cubicBezTo>
                <a:cubicBezTo>
                  <a:pt x="77" y="17"/>
                  <a:pt x="71" y="18"/>
                  <a:pt x="72" y="14"/>
                </a:cubicBezTo>
                <a:cubicBezTo>
                  <a:pt x="72" y="14"/>
                  <a:pt x="74" y="14"/>
                  <a:pt x="74" y="13"/>
                </a:cubicBezTo>
                <a:close/>
                <a:moveTo>
                  <a:pt x="39" y="13"/>
                </a:moveTo>
                <a:cubicBezTo>
                  <a:pt x="41" y="12"/>
                  <a:pt x="43" y="11"/>
                  <a:pt x="45" y="10"/>
                </a:cubicBezTo>
                <a:cubicBezTo>
                  <a:pt x="48" y="9"/>
                  <a:pt x="50" y="8"/>
                  <a:pt x="52" y="8"/>
                </a:cubicBezTo>
                <a:cubicBezTo>
                  <a:pt x="54" y="7"/>
                  <a:pt x="57" y="7"/>
                  <a:pt x="59" y="7"/>
                </a:cubicBezTo>
                <a:cubicBezTo>
                  <a:pt x="59" y="9"/>
                  <a:pt x="57" y="8"/>
                  <a:pt x="56" y="9"/>
                </a:cubicBezTo>
                <a:cubicBezTo>
                  <a:pt x="55" y="9"/>
                  <a:pt x="55" y="10"/>
                  <a:pt x="54" y="11"/>
                </a:cubicBezTo>
                <a:cubicBezTo>
                  <a:pt x="52" y="12"/>
                  <a:pt x="49" y="12"/>
                  <a:pt x="47" y="13"/>
                </a:cubicBezTo>
                <a:cubicBezTo>
                  <a:pt x="47" y="14"/>
                  <a:pt x="47" y="16"/>
                  <a:pt x="46" y="16"/>
                </a:cubicBezTo>
                <a:cubicBezTo>
                  <a:pt x="46" y="17"/>
                  <a:pt x="44" y="18"/>
                  <a:pt x="43" y="18"/>
                </a:cubicBezTo>
                <a:cubicBezTo>
                  <a:pt x="42" y="19"/>
                  <a:pt x="41" y="19"/>
                  <a:pt x="40" y="19"/>
                </a:cubicBezTo>
                <a:cubicBezTo>
                  <a:pt x="41" y="19"/>
                  <a:pt x="40" y="19"/>
                  <a:pt x="41" y="18"/>
                </a:cubicBezTo>
                <a:cubicBezTo>
                  <a:pt x="39" y="18"/>
                  <a:pt x="39" y="20"/>
                  <a:pt x="38" y="19"/>
                </a:cubicBezTo>
                <a:cubicBezTo>
                  <a:pt x="38" y="18"/>
                  <a:pt x="38" y="17"/>
                  <a:pt x="37" y="17"/>
                </a:cubicBezTo>
                <a:cubicBezTo>
                  <a:pt x="37" y="16"/>
                  <a:pt x="37" y="16"/>
                  <a:pt x="37" y="16"/>
                </a:cubicBezTo>
                <a:cubicBezTo>
                  <a:pt x="37" y="16"/>
                  <a:pt x="37" y="15"/>
                  <a:pt x="39" y="13"/>
                </a:cubicBezTo>
                <a:close/>
                <a:moveTo>
                  <a:pt x="126" y="106"/>
                </a:moveTo>
                <a:cubicBezTo>
                  <a:pt x="125" y="108"/>
                  <a:pt x="124" y="110"/>
                  <a:pt x="123" y="111"/>
                </a:cubicBezTo>
                <a:cubicBezTo>
                  <a:pt x="122" y="113"/>
                  <a:pt x="121" y="114"/>
                  <a:pt x="119" y="116"/>
                </a:cubicBezTo>
                <a:cubicBezTo>
                  <a:pt x="118" y="117"/>
                  <a:pt x="116" y="118"/>
                  <a:pt x="115" y="120"/>
                </a:cubicBezTo>
                <a:cubicBezTo>
                  <a:pt x="112" y="123"/>
                  <a:pt x="113" y="121"/>
                  <a:pt x="110" y="124"/>
                </a:cubicBezTo>
                <a:cubicBezTo>
                  <a:pt x="109" y="125"/>
                  <a:pt x="105" y="127"/>
                  <a:pt x="104" y="128"/>
                </a:cubicBezTo>
                <a:cubicBezTo>
                  <a:pt x="103" y="129"/>
                  <a:pt x="100" y="130"/>
                  <a:pt x="100" y="130"/>
                </a:cubicBezTo>
                <a:cubicBezTo>
                  <a:pt x="98" y="131"/>
                  <a:pt x="96" y="132"/>
                  <a:pt x="95" y="132"/>
                </a:cubicBezTo>
                <a:cubicBezTo>
                  <a:pt x="95" y="130"/>
                  <a:pt x="96" y="128"/>
                  <a:pt x="97" y="127"/>
                </a:cubicBezTo>
                <a:cubicBezTo>
                  <a:pt x="95" y="126"/>
                  <a:pt x="93" y="127"/>
                  <a:pt x="92" y="127"/>
                </a:cubicBezTo>
                <a:cubicBezTo>
                  <a:pt x="91" y="126"/>
                  <a:pt x="90" y="125"/>
                  <a:pt x="88" y="124"/>
                </a:cubicBezTo>
                <a:cubicBezTo>
                  <a:pt x="86" y="122"/>
                  <a:pt x="85" y="119"/>
                  <a:pt x="86" y="116"/>
                </a:cubicBezTo>
                <a:cubicBezTo>
                  <a:pt x="87" y="116"/>
                  <a:pt x="88" y="115"/>
                  <a:pt x="89" y="115"/>
                </a:cubicBezTo>
                <a:cubicBezTo>
                  <a:pt x="90" y="114"/>
                  <a:pt x="92" y="115"/>
                  <a:pt x="92" y="114"/>
                </a:cubicBezTo>
                <a:cubicBezTo>
                  <a:pt x="94" y="112"/>
                  <a:pt x="92" y="108"/>
                  <a:pt x="90" y="108"/>
                </a:cubicBezTo>
                <a:cubicBezTo>
                  <a:pt x="87" y="107"/>
                  <a:pt x="86" y="109"/>
                  <a:pt x="83" y="107"/>
                </a:cubicBezTo>
                <a:cubicBezTo>
                  <a:pt x="81" y="106"/>
                  <a:pt x="80" y="103"/>
                  <a:pt x="77" y="103"/>
                </a:cubicBezTo>
                <a:cubicBezTo>
                  <a:pt x="77" y="103"/>
                  <a:pt x="77" y="103"/>
                  <a:pt x="77" y="103"/>
                </a:cubicBezTo>
                <a:cubicBezTo>
                  <a:pt x="75" y="102"/>
                  <a:pt x="73" y="102"/>
                  <a:pt x="71" y="101"/>
                </a:cubicBezTo>
                <a:cubicBezTo>
                  <a:pt x="70" y="101"/>
                  <a:pt x="70" y="100"/>
                  <a:pt x="69" y="99"/>
                </a:cubicBezTo>
                <a:cubicBezTo>
                  <a:pt x="67" y="99"/>
                  <a:pt x="66" y="100"/>
                  <a:pt x="65" y="100"/>
                </a:cubicBezTo>
                <a:cubicBezTo>
                  <a:pt x="62" y="100"/>
                  <a:pt x="59" y="97"/>
                  <a:pt x="56" y="95"/>
                </a:cubicBezTo>
                <a:cubicBezTo>
                  <a:pt x="55" y="94"/>
                  <a:pt x="48" y="88"/>
                  <a:pt x="48" y="86"/>
                </a:cubicBezTo>
                <a:cubicBezTo>
                  <a:pt x="40" y="78"/>
                  <a:pt x="40" y="78"/>
                  <a:pt x="40" y="78"/>
                </a:cubicBezTo>
                <a:cubicBezTo>
                  <a:pt x="39" y="76"/>
                  <a:pt x="39" y="75"/>
                  <a:pt x="38" y="73"/>
                </a:cubicBezTo>
                <a:cubicBezTo>
                  <a:pt x="35" y="72"/>
                  <a:pt x="36" y="66"/>
                  <a:pt x="36" y="62"/>
                </a:cubicBezTo>
                <a:cubicBezTo>
                  <a:pt x="35" y="59"/>
                  <a:pt x="36" y="53"/>
                  <a:pt x="38" y="51"/>
                </a:cubicBezTo>
                <a:cubicBezTo>
                  <a:pt x="38" y="49"/>
                  <a:pt x="40" y="48"/>
                  <a:pt x="39" y="46"/>
                </a:cubicBezTo>
                <a:cubicBezTo>
                  <a:pt x="39" y="44"/>
                  <a:pt x="38" y="43"/>
                  <a:pt x="38" y="41"/>
                </a:cubicBezTo>
                <a:cubicBezTo>
                  <a:pt x="38" y="38"/>
                  <a:pt x="40" y="39"/>
                  <a:pt x="40" y="36"/>
                </a:cubicBezTo>
                <a:cubicBezTo>
                  <a:pt x="40" y="33"/>
                  <a:pt x="37" y="30"/>
                  <a:pt x="34" y="30"/>
                </a:cubicBezTo>
                <a:cubicBezTo>
                  <a:pt x="33" y="30"/>
                  <a:pt x="26" y="33"/>
                  <a:pt x="26" y="30"/>
                </a:cubicBezTo>
                <a:cubicBezTo>
                  <a:pt x="27" y="30"/>
                  <a:pt x="28" y="29"/>
                  <a:pt x="30" y="28"/>
                </a:cubicBezTo>
                <a:cubicBezTo>
                  <a:pt x="31" y="28"/>
                  <a:pt x="31" y="28"/>
                  <a:pt x="32" y="27"/>
                </a:cubicBezTo>
                <a:cubicBezTo>
                  <a:pt x="32" y="26"/>
                  <a:pt x="32" y="25"/>
                  <a:pt x="33" y="25"/>
                </a:cubicBezTo>
                <a:cubicBezTo>
                  <a:pt x="34" y="24"/>
                  <a:pt x="35" y="24"/>
                  <a:pt x="35" y="23"/>
                </a:cubicBezTo>
                <a:cubicBezTo>
                  <a:pt x="36" y="21"/>
                  <a:pt x="35" y="20"/>
                  <a:pt x="38" y="21"/>
                </a:cubicBezTo>
                <a:cubicBezTo>
                  <a:pt x="38" y="24"/>
                  <a:pt x="41" y="22"/>
                  <a:pt x="41" y="20"/>
                </a:cubicBezTo>
                <a:cubicBezTo>
                  <a:pt x="43" y="21"/>
                  <a:pt x="44" y="20"/>
                  <a:pt x="46" y="21"/>
                </a:cubicBezTo>
                <a:cubicBezTo>
                  <a:pt x="47" y="22"/>
                  <a:pt x="48" y="22"/>
                  <a:pt x="48" y="23"/>
                </a:cubicBezTo>
                <a:cubicBezTo>
                  <a:pt x="50" y="24"/>
                  <a:pt x="52" y="24"/>
                  <a:pt x="53" y="25"/>
                </a:cubicBezTo>
                <a:cubicBezTo>
                  <a:pt x="55" y="25"/>
                  <a:pt x="55" y="27"/>
                  <a:pt x="57" y="27"/>
                </a:cubicBezTo>
                <a:cubicBezTo>
                  <a:pt x="58" y="25"/>
                  <a:pt x="58" y="25"/>
                  <a:pt x="58" y="25"/>
                </a:cubicBezTo>
                <a:cubicBezTo>
                  <a:pt x="59" y="23"/>
                  <a:pt x="62" y="22"/>
                  <a:pt x="63" y="23"/>
                </a:cubicBezTo>
                <a:cubicBezTo>
                  <a:pt x="63" y="24"/>
                  <a:pt x="64" y="25"/>
                  <a:pt x="64" y="26"/>
                </a:cubicBezTo>
                <a:cubicBezTo>
                  <a:pt x="66" y="29"/>
                  <a:pt x="66" y="29"/>
                  <a:pt x="66" y="29"/>
                </a:cubicBezTo>
                <a:cubicBezTo>
                  <a:pt x="70" y="30"/>
                  <a:pt x="66" y="24"/>
                  <a:pt x="68" y="22"/>
                </a:cubicBezTo>
                <a:cubicBezTo>
                  <a:pt x="73" y="23"/>
                  <a:pt x="73" y="23"/>
                  <a:pt x="73" y="23"/>
                </a:cubicBezTo>
                <a:cubicBezTo>
                  <a:pt x="74" y="23"/>
                  <a:pt x="76" y="22"/>
                  <a:pt x="76" y="23"/>
                </a:cubicBezTo>
                <a:cubicBezTo>
                  <a:pt x="77" y="23"/>
                  <a:pt x="77" y="24"/>
                  <a:pt x="78" y="24"/>
                </a:cubicBezTo>
                <a:cubicBezTo>
                  <a:pt x="78" y="25"/>
                  <a:pt x="79" y="24"/>
                  <a:pt x="79" y="25"/>
                </a:cubicBezTo>
                <a:cubicBezTo>
                  <a:pt x="80" y="25"/>
                  <a:pt x="82" y="25"/>
                  <a:pt x="82" y="26"/>
                </a:cubicBezTo>
                <a:cubicBezTo>
                  <a:pt x="83" y="26"/>
                  <a:pt x="84" y="27"/>
                  <a:pt x="84" y="27"/>
                </a:cubicBezTo>
                <a:cubicBezTo>
                  <a:pt x="85" y="28"/>
                  <a:pt x="84" y="29"/>
                  <a:pt x="84" y="29"/>
                </a:cubicBezTo>
                <a:cubicBezTo>
                  <a:pt x="85" y="31"/>
                  <a:pt x="88" y="30"/>
                  <a:pt x="86" y="33"/>
                </a:cubicBezTo>
                <a:cubicBezTo>
                  <a:pt x="85" y="33"/>
                  <a:pt x="80" y="33"/>
                  <a:pt x="80" y="31"/>
                </a:cubicBezTo>
                <a:cubicBezTo>
                  <a:pt x="81" y="30"/>
                  <a:pt x="80" y="30"/>
                  <a:pt x="81" y="30"/>
                </a:cubicBezTo>
                <a:cubicBezTo>
                  <a:pt x="81" y="29"/>
                  <a:pt x="81" y="29"/>
                  <a:pt x="81" y="29"/>
                </a:cubicBezTo>
                <a:cubicBezTo>
                  <a:pt x="78" y="28"/>
                  <a:pt x="78" y="27"/>
                  <a:pt x="75" y="27"/>
                </a:cubicBezTo>
                <a:cubicBezTo>
                  <a:pt x="75" y="28"/>
                  <a:pt x="75" y="29"/>
                  <a:pt x="74" y="30"/>
                </a:cubicBezTo>
                <a:cubicBezTo>
                  <a:pt x="72" y="30"/>
                  <a:pt x="72" y="32"/>
                  <a:pt x="71" y="34"/>
                </a:cubicBezTo>
                <a:cubicBezTo>
                  <a:pt x="70" y="35"/>
                  <a:pt x="70" y="39"/>
                  <a:pt x="73" y="40"/>
                </a:cubicBezTo>
                <a:cubicBezTo>
                  <a:pt x="73" y="40"/>
                  <a:pt x="75" y="42"/>
                  <a:pt x="75" y="42"/>
                </a:cubicBezTo>
                <a:cubicBezTo>
                  <a:pt x="81" y="42"/>
                  <a:pt x="81" y="42"/>
                  <a:pt x="81" y="42"/>
                </a:cubicBezTo>
                <a:cubicBezTo>
                  <a:pt x="81" y="41"/>
                  <a:pt x="83" y="41"/>
                  <a:pt x="82" y="40"/>
                </a:cubicBezTo>
                <a:cubicBezTo>
                  <a:pt x="81" y="39"/>
                  <a:pt x="79" y="37"/>
                  <a:pt x="80" y="35"/>
                </a:cubicBezTo>
                <a:cubicBezTo>
                  <a:pt x="81" y="35"/>
                  <a:pt x="82" y="35"/>
                  <a:pt x="83" y="35"/>
                </a:cubicBezTo>
                <a:cubicBezTo>
                  <a:pt x="85" y="35"/>
                  <a:pt x="84" y="36"/>
                  <a:pt x="85" y="36"/>
                </a:cubicBezTo>
                <a:cubicBezTo>
                  <a:pt x="87" y="38"/>
                  <a:pt x="87" y="38"/>
                  <a:pt x="90" y="37"/>
                </a:cubicBezTo>
                <a:cubicBezTo>
                  <a:pt x="92" y="37"/>
                  <a:pt x="92" y="38"/>
                  <a:pt x="94" y="39"/>
                </a:cubicBezTo>
                <a:cubicBezTo>
                  <a:pt x="95" y="40"/>
                  <a:pt x="96" y="37"/>
                  <a:pt x="98" y="38"/>
                </a:cubicBezTo>
                <a:cubicBezTo>
                  <a:pt x="99" y="38"/>
                  <a:pt x="99" y="37"/>
                  <a:pt x="100" y="38"/>
                </a:cubicBezTo>
                <a:cubicBezTo>
                  <a:pt x="100" y="39"/>
                  <a:pt x="99" y="40"/>
                  <a:pt x="99" y="41"/>
                </a:cubicBezTo>
                <a:cubicBezTo>
                  <a:pt x="98" y="43"/>
                  <a:pt x="98" y="43"/>
                  <a:pt x="96" y="43"/>
                </a:cubicBezTo>
                <a:cubicBezTo>
                  <a:pt x="94" y="45"/>
                  <a:pt x="91" y="47"/>
                  <a:pt x="92" y="50"/>
                </a:cubicBezTo>
                <a:cubicBezTo>
                  <a:pt x="94" y="49"/>
                  <a:pt x="93" y="47"/>
                  <a:pt x="96" y="46"/>
                </a:cubicBezTo>
                <a:cubicBezTo>
                  <a:pt x="96" y="47"/>
                  <a:pt x="96" y="47"/>
                  <a:pt x="97" y="49"/>
                </a:cubicBezTo>
                <a:cubicBezTo>
                  <a:pt x="97" y="50"/>
                  <a:pt x="96" y="51"/>
                  <a:pt x="95" y="52"/>
                </a:cubicBezTo>
                <a:cubicBezTo>
                  <a:pt x="95" y="53"/>
                  <a:pt x="94" y="54"/>
                  <a:pt x="94" y="55"/>
                </a:cubicBezTo>
                <a:cubicBezTo>
                  <a:pt x="93" y="56"/>
                  <a:pt x="92" y="57"/>
                  <a:pt x="92" y="58"/>
                </a:cubicBezTo>
                <a:cubicBezTo>
                  <a:pt x="91" y="59"/>
                  <a:pt x="91" y="60"/>
                  <a:pt x="90" y="65"/>
                </a:cubicBezTo>
                <a:cubicBezTo>
                  <a:pt x="89" y="68"/>
                  <a:pt x="90" y="68"/>
                  <a:pt x="88" y="70"/>
                </a:cubicBezTo>
                <a:cubicBezTo>
                  <a:pt x="87" y="70"/>
                  <a:pt x="86" y="70"/>
                  <a:pt x="86" y="71"/>
                </a:cubicBezTo>
                <a:cubicBezTo>
                  <a:pt x="86" y="73"/>
                  <a:pt x="87" y="77"/>
                  <a:pt x="87" y="79"/>
                </a:cubicBezTo>
                <a:cubicBezTo>
                  <a:pt x="88" y="81"/>
                  <a:pt x="89" y="82"/>
                  <a:pt x="88" y="85"/>
                </a:cubicBezTo>
                <a:cubicBezTo>
                  <a:pt x="87" y="85"/>
                  <a:pt x="85" y="83"/>
                  <a:pt x="85" y="82"/>
                </a:cubicBezTo>
                <a:cubicBezTo>
                  <a:pt x="84" y="82"/>
                  <a:pt x="82" y="77"/>
                  <a:pt x="82" y="76"/>
                </a:cubicBezTo>
                <a:cubicBezTo>
                  <a:pt x="80" y="75"/>
                  <a:pt x="77" y="75"/>
                  <a:pt x="75" y="75"/>
                </a:cubicBezTo>
                <a:cubicBezTo>
                  <a:pt x="72" y="75"/>
                  <a:pt x="65" y="77"/>
                  <a:pt x="65" y="81"/>
                </a:cubicBezTo>
                <a:cubicBezTo>
                  <a:pt x="65" y="84"/>
                  <a:pt x="64" y="87"/>
                  <a:pt x="64" y="90"/>
                </a:cubicBezTo>
                <a:cubicBezTo>
                  <a:pt x="64" y="93"/>
                  <a:pt x="67" y="97"/>
                  <a:pt x="70" y="95"/>
                </a:cubicBezTo>
                <a:cubicBezTo>
                  <a:pt x="71" y="94"/>
                  <a:pt x="72" y="93"/>
                  <a:pt x="73" y="92"/>
                </a:cubicBezTo>
                <a:cubicBezTo>
                  <a:pt x="75" y="91"/>
                  <a:pt x="77" y="91"/>
                  <a:pt x="78" y="91"/>
                </a:cubicBezTo>
                <a:cubicBezTo>
                  <a:pt x="78" y="93"/>
                  <a:pt x="79" y="94"/>
                  <a:pt x="78" y="95"/>
                </a:cubicBezTo>
                <a:cubicBezTo>
                  <a:pt x="78" y="96"/>
                  <a:pt x="75" y="98"/>
                  <a:pt x="77" y="99"/>
                </a:cubicBezTo>
                <a:cubicBezTo>
                  <a:pt x="78" y="100"/>
                  <a:pt x="79" y="98"/>
                  <a:pt x="80" y="99"/>
                </a:cubicBezTo>
                <a:cubicBezTo>
                  <a:pt x="82" y="99"/>
                  <a:pt x="83" y="99"/>
                  <a:pt x="84" y="100"/>
                </a:cubicBezTo>
                <a:cubicBezTo>
                  <a:pt x="84" y="101"/>
                  <a:pt x="85" y="103"/>
                  <a:pt x="85" y="105"/>
                </a:cubicBezTo>
                <a:cubicBezTo>
                  <a:pt x="86" y="106"/>
                  <a:pt x="94" y="106"/>
                  <a:pt x="95" y="105"/>
                </a:cubicBezTo>
                <a:cubicBezTo>
                  <a:pt x="95" y="101"/>
                  <a:pt x="104" y="100"/>
                  <a:pt x="107" y="99"/>
                </a:cubicBezTo>
                <a:cubicBezTo>
                  <a:pt x="110" y="99"/>
                  <a:pt x="112" y="99"/>
                  <a:pt x="115" y="100"/>
                </a:cubicBezTo>
                <a:cubicBezTo>
                  <a:pt x="117" y="100"/>
                  <a:pt x="119" y="98"/>
                  <a:pt x="122" y="99"/>
                </a:cubicBezTo>
                <a:cubicBezTo>
                  <a:pt x="122" y="99"/>
                  <a:pt x="122" y="99"/>
                  <a:pt x="122" y="100"/>
                </a:cubicBezTo>
                <a:cubicBezTo>
                  <a:pt x="125" y="100"/>
                  <a:pt x="126" y="97"/>
                  <a:pt x="128" y="96"/>
                </a:cubicBezTo>
                <a:cubicBezTo>
                  <a:pt x="130" y="95"/>
                  <a:pt x="130" y="95"/>
                  <a:pt x="130" y="95"/>
                </a:cubicBezTo>
                <a:cubicBezTo>
                  <a:pt x="129" y="97"/>
                  <a:pt x="130" y="100"/>
                  <a:pt x="129" y="102"/>
                </a:cubicBezTo>
                <a:cubicBezTo>
                  <a:pt x="128" y="104"/>
                  <a:pt x="128" y="105"/>
                  <a:pt x="126" y="10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reeform 23"/>
          <p:cNvSpPr>
            <a:spLocks noChangeAspect="1" noEditPoints="1"/>
          </p:cNvSpPr>
          <p:nvPr/>
        </p:nvSpPr>
        <p:spPr bwMode="auto">
          <a:xfrm>
            <a:off x="377401" y="4232018"/>
            <a:ext cx="230185" cy="262077"/>
          </a:xfrm>
          <a:custGeom>
            <a:avLst/>
            <a:gdLst>
              <a:gd name="T0" fmla="*/ 138 w 158"/>
              <a:gd name="T1" fmla="*/ 97 h 180"/>
              <a:gd name="T2" fmla="*/ 119 w 158"/>
              <a:gd name="T3" fmla="*/ 109 h 180"/>
              <a:gd name="T4" fmla="*/ 111 w 158"/>
              <a:gd name="T5" fmla="*/ 108 h 180"/>
              <a:gd name="T6" fmla="*/ 82 w 158"/>
              <a:gd name="T7" fmla="*/ 123 h 180"/>
              <a:gd name="T8" fmla="*/ 78 w 158"/>
              <a:gd name="T9" fmla="*/ 138 h 180"/>
              <a:gd name="T10" fmla="*/ 46 w 158"/>
              <a:gd name="T11" fmla="*/ 170 h 180"/>
              <a:gd name="T12" fmla="*/ 13 w 158"/>
              <a:gd name="T13" fmla="*/ 138 h 180"/>
              <a:gd name="T14" fmla="*/ 46 w 158"/>
              <a:gd name="T15" fmla="*/ 105 h 180"/>
              <a:gd name="T16" fmla="*/ 55 w 158"/>
              <a:gd name="T17" fmla="*/ 104 h 180"/>
              <a:gd name="T18" fmla="*/ 64 w 158"/>
              <a:gd name="T19" fmla="*/ 94 h 180"/>
              <a:gd name="T20" fmla="*/ 67 w 158"/>
              <a:gd name="T21" fmla="*/ 80 h 180"/>
              <a:gd name="T22" fmla="*/ 125 w 158"/>
              <a:gd name="T23" fmla="*/ 17 h 180"/>
              <a:gd name="T24" fmla="*/ 125 w 158"/>
              <a:gd name="T25" fmla="*/ 7 h 180"/>
              <a:gd name="T26" fmla="*/ 121 w 158"/>
              <a:gd name="T27" fmla="*/ 2 h 180"/>
              <a:gd name="T28" fmla="*/ 118 w 158"/>
              <a:gd name="T29" fmla="*/ 2 h 180"/>
              <a:gd name="T30" fmla="*/ 118 w 158"/>
              <a:gd name="T31" fmla="*/ 2 h 180"/>
              <a:gd name="T32" fmla="*/ 111 w 158"/>
              <a:gd name="T33" fmla="*/ 2 h 180"/>
              <a:gd name="T34" fmla="*/ 107 w 158"/>
              <a:gd name="T35" fmla="*/ 0 h 180"/>
              <a:gd name="T36" fmla="*/ 100 w 158"/>
              <a:gd name="T37" fmla="*/ 6 h 180"/>
              <a:gd name="T38" fmla="*/ 107 w 158"/>
              <a:gd name="T39" fmla="*/ 13 h 180"/>
              <a:gd name="T40" fmla="*/ 111 w 158"/>
              <a:gd name="T41" fmla="*/ 11 h 180"/>
              <a:gd name="T42" fmla="*/ 116 w 158"/>
              <a:gd name="T43" fmla="*/ 11 h 180"/>
              <a:gd name="T44" fmla="*/ 116 w 158"/>
              <a:gd name="T45" fmla="*/ 17 h 180"/>
              <a:gd name="T46" fmla="*/ 63 w 158"/>
              <a:gd name="T47" fmla="*/ 71 h 180"/>
              <a:gd name="T48" fmla="*/ 9 w 158"/>
              <a:gd name="T49" fmla="*/ 17 h 180"/>
              <a:gd name="T50" fmla="*/ 10 w 158"/>
              <a:gd name="T51" fmla="*/ 11 h 180"/>
              <a:gd name="T52" fmla="*/ 20 w 158"/>
              <a:gd name="T53" fmla="*/ 11 h 180"/>
              <a:gd name="T54" fmla="*/ 25 w 158"/>
              <a:gd name="T55" fmla="*/ 13 h 180"/>
              <a:gd name="T56" fmla="*/ 31 w 158"/>
              <a:gd name="T57" fmla="*/ 6 h 180"/>
              <a:gd name="T58" fmla="*/ 25 w 158"/>
              <a:gd name="T59" fmla="*/ 0 h 180"/>
              <a:gd name="T60" fmla="*/ 20 w 158"/>
              <a:gd name="T61" fmla="*/ 2 h 180"/>
              <a:gd name="T62" fmla="*/ 7 w 158"/>
              <a:gd name="T63" fmla="*/ 2 h 180"/>
              <a:gd name="T64" fmla="*/ 6 w 158"/>
              <a:gd name="T65" fmla="*/ 2 h 180"/>
              <a:gd name="T66" fmla="*/ 3 w 158"/>
              <a:gd name="T67" fmla="*/ 3 h 180"/>
              <a:gd name="T68" fmla="*/ 1 w 158"/>
              <a:gd name="T69" fmla="*/ 6 h 180"/>
              <a:gd name="T70" fmla="*/ 0 w 158"/>
              <a:gd name="T71" fmla="*/ 17 h 180"/>
              <a:gd name="T72" fmla="*/ 58 w 158"/>
              <a:gd name="T73" fmla="*/ 80 h 180"/>
              <a:gd name="T74" fmla="*/ 55 w 158"/>
              <a:gd name="T75" fmla="*/ 93 h 180"/>
              <a:gd name="T76" fmla="*/ 52 w 158"/>
              <a:gd name="T77" fmla="*/ 95 h 180"/>
              <a:gd name="T78" fmla="*/ 46 w 158"/>
              <a:gd name="T79" fmla="*/ 96 h 180"/>
              <a:gd name="T80" fmla="*/ 4 w 158"/>
              <a:gd name="T81" fmla="*/ 138 h 180"/>
              <a:gd name="T82" fmla="*/ 46 w 158"/>
              <a:gd name="T83" fmla="*/ 180 h 180"/>
              <a:gd name="T84" fmla="*/ 88 w 158"/>
              <a:gd name="T85" fmla="*/ 138 h 180"/>
              <a:gd name="T86" fmla="*/ 88 w 158"/>
              <a:gd name="T87" fmla="*/ 138 h 180"/>
              <a:gd name="T88" fmla="*/ 88 w 158"/>
              <a:gd name="T89" fmla="*/ 135 h 180"/>
              <a:gd name="T90" fmla="*/ 93 w 158"/>
              <a:gd name="T91" fmla="*/ 123 h 180"/>
              <a:gd name="T92" fmla="*/ 111 w 158"/>
              <a:gd name="T93" fmla="*/ 117 h 180"/>
              <a:gd name="T94" fmla="*/ 117 w 158"/>
              <a:gd name="T95" fmla="*/ 117 h 180"/>
              <a:gd name="T96" fmla="*/ 117 w 158"/>
              <a:gd name="T97" fmla="*/ 118 h 180"/>
              <a:gd name="T98" fmla="*/ 138 w 158"/>
              <a:gd name="T99" fmla="*/ 138 h 180"/>
              <a:gd name="T100" fmla="*/ 158 w 158"/>
              <a:gd name="T101" fmla="*/ 118 h 180"/>
              <a:gd name="T102" fmla="*/ 138 w 158"/>
              <a:gd name="T103" fmla="*/ 97 h 180"/>
              <a:gd name="T104" fmla="*/ 138 w 158"/>
              <a:gd name="T105" fmla="*/ 126 h 180"/>
              <a:gd name="T106" fmla="*/ 129 w 158"/>
              <a:gd name="T107" fmla="*/ 118 h 180"/>
              <a:gd name="T108" fmla="*/ 138 w 158"/>
              <a:gd name="T109" fmla="*/ 109 h 180"/>
              <a:gd name="T110" fmla="*/ 146 w 158"/>
              <a:gd name="T111" fmla="*/ 118 h 180"/>
              <a:gd name="T112" fmla="*/ 138 w 158"/>
              <a:gd name="T113" fmla="*/ 126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58" h="180">
                <a:moveTo>
                  <a:pt x="138" y="97"/>
                </a:moveTo>
                <a:cubicBezTo>
                  <a:pt x="130" y="97"/>
                  <a:pt x="123" y="102"/>
                  <a:pt x="119" y="109"/>
                </a:cubicBezTo>
                <a:cubicBezTo>
                  <a:pt x="116" y="108"/>
                  <a:pt x="113" y="108"/>
                  <a:pt x="111" y="108"/>
                </a:cubicBezTo>
                <a:cubicBezTo>
                  <a:pt x="95" y="108"/>
                  <a:pt x="86" y="115"/>
                  <a:pt x="82" y="123"/>
                </a:cubicBezTo>
                <a:cubicBezTo>
                  <a:pt x="78" y="130"/>
                  <a:pt x="78" y="137"/>
                  <a:pt x="78" y="138"/>
                </a:cubicBezTo>
                <a:cubicBezTo>
                  <a:pt x="78" y="156"/>
                  <a:pt x="64" y="170"/>
                  <a:pt x="46" y="170"/>
                </a:cubicBezTo>
                <a:cubicBezTo>
                  <a:pt x="28" y="170"/>
                  <a:pt x="13" y="156"/>
                  <a:pt x="13" y="138"/>
                </a:cubicBezTo>
                <a:cubicBezTo>
                  <a:pt x="13" y="120"/>
                  <a:pt x="28" y="105"/>
                  <a:pt x="46" y="105"/>
                </a:cubicBezTo>
                <a:cubicBezTo>
                  <a:pt x="49" y="105"/>
                  <a:pt x="52" y="105"/>
                  <a:pt x="55" y="104"/>
                </a:cubicBezTo>
                <a:cubicBezTo>
                  <a:pt x="59" y="102"/>
                  <a:pt x="63" y="99"/>
                  <a:pt x="64" y="94"/>
                </a:cubicBezTo>
                <a:cubicBezTo>
                  <a:pt x="66" y="90"/>
                  <a:pt x="66" y="86"/>
                  <a:pt x="67" y="80"/>
                </a:cubicBezTo>
                <a:cubicBezTo>
                  <a:pt x="99" y="78"/>
                  <a:pt x="125" y="50"/>
                  <a:pt x="125" y="17"/>
                </a:cubicBezTo>
                <a:cubicBezTo>
                  <a:pt x="125" y="14"/>
                  <a:pt x="125" y="10"/>
                  <a:pt x="125" y="7"/>
                </a:cubicBezTo>
                <a:cubicBezTo>
                  <a:pt x="124" y="5"/>
                  <a:pt x="123" y="3"/>
                  <a:pt x="121" y="2"/>
                </a:cubicBezTo>
                <a:cubicBezTo>
                  <a:pt x="120" y="2"/>
                  <a:pt x="119" y="2"/>
                  <a:pt x="118" y="2"/>
                </a:cubicBezTo>
                <a:cubicBezTo>
                  <a:pt x="118" y="2"/>
                  <a:pt x="118" y="2"/>
                  <a:pt x="118" y="2"/>
                </a:cubicBezTo>
                <a:cubicBezTo>
                  <a:pt x="111" y="2"/>
                  <a:pt x="111" y="2"/>
                  <a:pt x="111" y="2"/>
                </a:cubicBezTo>
                <a:cubicBezTo>
                  <a:pt x="110" y="1"/>
                  <a:pt x="109" y="0"/>
                  <a:pt x="107" y="0"/>
                </a:cubicBezTo>
                <a:cubicBezTo>
                  <a:pt x="103" y="0"/>
                  <a:pt x="100" y="3"/>
                  <a:pt x="100" y="6"/>
                </a:cubicBezTo>
                <a:cubicBezTo>
                  <a:pt x="100" y="10"/>
                  <a:pt x="103" y="13"/>
                  <a:pt x="107" y="13"/>
                </a:cubicBezTo>
                <a:cubicBezTo>
                  <a:pt x="109" y="13"/>
                  <a:pt x="110" y="12"/>
                  <a:pt x="111" y="11"/>
                </a:cubicBezTo>
                <a:cubicBezTo>
                  <a:pt x="116" y="11"/>
                  <a:pt x="116" y="11"/>
                  <a:pt x="116" y="11"/>
                </a:cubicBezTo>
                <a:cubicBezTo>
                  <a:pt x="116" y="13"/>
                  <a:pt x="116" y="15"/>
                  <a:pt x="116" y="17"/>
                </a:cubicBezTo>
                <a:cubicBezTo>
                  <a:pt x="116" y="47"/>
                  <a:pt x="92" y="71"/>
                  <a:pt x="63" y="71"/>
                </a:cubicBezTo>
                <a:cubicBezTo>
                  <a:pt x="33" y="71"/>
                  <a:pt x="9" y="47"/>
                  <a:pt x="9" y="17"/>
                </a:cubicBezTo>
                <a:cubicBezTo>
                  <a:pt x="9" y="15"/>
                  <a:pt x="9" y="13"/>
                  <a:pt x="10" y="11"/>
                </a:cubicBezTo>
                <a:cubicBezTo>
                  <a:pt x="20" y="11"/>
                  <a:pt x="20" y="11"/>
                  <a:pt x="20" y="11"/>
                </a:cubicBezTo>
                <a:cubicBezTo>
                  <a:pt x="21" y="12"/>
                  <a:pt x="23" y="13"/>
                  <a:pt x="25" y="13"/>
                </a:cubicBezTo>
                <a:cubicBezTo>
                  <a:pt x="28" y="13"/>
                  <a:pt x="31" y="10"/>
                  <a:pt x="31" y="6"/>
                </a:cubicBezTo>
                <a:cubicBezTo>
                  <a:pt x="31" y="3"/>
                  <a:pt x="28" y="0"/>
                  <a:pt x="25" y="0"/>
                </a:cubicBezTo>
                <a:cubicBezTo>
                  <a:pt x="23" y="0"/>
                  <a:pt x="21" y="1"/>
                  <a:pt x="20" y="2"/>
                </a:cubicBezTo>
                <a:cubicBezTo>
                  <a:pt x="7" y="2"/>
                  <a:pt x="7" y="2"/>
                  <a:pt x="7" y="2"/>
                </a:cubicBezTo>
                <a:cubicBezTo>
                  <a:pt x="7" y="2"/>
                  <a:pt x="6" y="2"/>
                  <a:pt x="6" y="2"/>
                </a:cubicBezTo>
                <a:cubicBezTo>
                  <a:pt x="6" y="2"/>
                  <a:pt x="5" y="2"/>
                  <a:pt x="3" y="3"/>
                </a:cubicBezTo>
                <a:cubicBezTo>
                  <a:pt x="2" y="4"/>
                  <a:pt x="1" y="5"/>
                  <a:pt x="1" y="6"/>
                </a:cubicBezTo>
                <a:cubicBezTo>
                  <a:pt x="1" y="10"/>
                  <a:pt x="0" y="13"/>
                  <a:pt x="0" y="17"/>
                </a:cubicBezTo>
                <a:cubicBezTo>
                  <a:pt x="0" y="50"/>
                  <a:pt x="26" y="78"/>
                  <a:pt x="58" y="80"/>
                </a:cubicBezTo>
                <a:cubicBezTo>
                  <a:pt x="57" y="87"/>
                  <a:pt x="56" y="91"/>
                  <a:pt x="55" y="93"/>
                </a:cubicBezTo>
                <a:cubicBezTo>
                  <a:pt x="54" y="94"/>
                  <a:pt x="53" y="95"/>
                  <a:pt x="52" y="95"/>
                </a:cubicBezTo>
                <a:cubicBezTo>
                  <a:pt x="51" y="96"/>
                  <a:pt x="49" y="96"/>
                  <a:pt x="46" y="96"/>
                </a:cubicBezTo>
                <a:cubicBezTo>
                  <a:pt x="23" y="96"/>
                  <a:pt x="4" y="115"/>
                  <a:pt x="4" y="138"/>
                </a:cubicBezTo>
                <a:cubicBezTo>
                  <a:pt x="4" y="161"/>
                  <a:pt x="23" y="180"/>
                  <a:pt x="46" y="180"/>
                </a:cubicBezTo>
                <a:cubicBezTo>
                  <a:pt x="69" y="180"/>
                  <a:pt x="88" y="161"/>
                  <a:pt x="88" y="138"/>
                </a:cubicBezTo>
                <a:cubicBezTo>
                  <a:pt x="88" y="138"/>
                  <a:pt x="88" y="138"/>
                  <a:pt x="88" y="138"/>
                </a:cubicBezTo>
                <a:cubicBezTo>
                  <a:pt x="88" y="138"/>
                  <a:pt x="88" y="136"/>
                  <a:pt x="88" y="135"/>
                </a:cubicBezTo>
                <a:cubicBezTo>
                  <a:pt x="88" y="131"/>
                  <a:pt x="90" y="127"/>
                  <a:pt x="93" y="123"/>
                </a:cubicBezTo>
                <a:cubicBezTo>
                  <a:pt x="96" y="120"/>
                  <a:pt x="101" y="117"/>
                  <a:pt x="111" y="117"/>
                </a:cubicBezTo>
                <a:cubicBezTo>
                  <a:pt x="113" y="117"/>
                  <a:pt x="115" y="117"/>
                  <a:pt x="117" y="117"/>
                </a:cubicBezTo>
                <a:cubicBezTo>
                  <a:pt x="117" y="117"/>
                  <a:pt x="117" y="118"/>
                  <a:pt x="117" y="118"/>
                </a:cubicBezTo>
                <a:cubicBezTo>
                  <a:pt x="117" y="129"/>
                  <a:pt x="126" y="138"/>
                  <a:pt x="138" y="138"/>
                </a:cubicBezTo>
                <a:cubicBezTo>
                  <a:pt x="149" y="138"/>
                  <a:pt x="158" y="129"/>
                  <a:pt x="158" y="118"/>
                </a:cubicBezTo>
                <a:cubicBezTo>
                  <a:pt x="158" y="106"/>
                  <a:pt x="149" y="97"/>
                  <a:pt x="138" y="97"/>
                </a:cubicBezTo>
                <a:close/>
                <a:moveTo>
                  <a:pt x="138" y="126"/>
                </a:moveTo>
                <a:cubicBezTo>
                  <a:pt x="133" y="126"/>
                  <a:pt x="129" y="122"/>
                  <a:pt x="129" y="118"/>
                </a:cubicBezTo>
                <a:cubicBezTo>
                  <a:pt x="129" y="113"/>
                  <a:pt x="133" y="109"/>
                  <a:pt x="138" y="109"/>
                </a:cubicBezTo>
                <a:cubicBezTo>
                  <a:pt x="142" y="109"/>
                  <a:pt x="146" y="113"/>
                  <a:pt x="146" y="118"/>
                </a:cubicBezTo>
                <a:cubicBezTo>
                  <a:pt x="146" y="122"/>
                  <a:pt x="142" y="126"/>
                  <a:pt x="138" y="12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Freeform 9"/>
          <p:cNvSpPr>
            <a:spLocks noChangeAspect="1" noEditPoints="1"/>
          </p:cNvSpPr>
          <p:nvPr/>
        </p:nvSpPr>
        <p:spPr bwMode="auto">
          <a:xfrm>
            <a:off x="361689" y="1692924"/>
            <a:ext cx="242138" cy="240790"/>
          </a:xfrm>
          <a:custGeom>
            <a:avLst/>
            <a:gdLst>
              <a:gd name="T0" fmla="*/ 2540 w 3573"/>
              <a:gd name="T1" fmla="*/ 1856 h 3555"/>
              <a:gd name="T2" fmla="*/ 2540 w 3573"/>
              <a:gd name="T3" fmla="*/ 1856 h 3555"/>
              <a:gd name="T4" fmla="*/ 2540 w 3573"/>
              <a:gd name="T5" fmla="*/ 1998 h 3555"/>
              <a:gd name="T6" fmla="*/ 2469 w 3573"/>
              <a:gd name="T7" fmla="*/ 2069 h 3555"/>
              <a:gd name="T8" fmla="*/ 1575 w 3573"/>
              <a:gd name="T9" fmla="*/ 2069 h 3555"/>
              <a:gd name="T10" fmla="*/ 1504 w 3573"/>
              <a:gd name="T11" fmla="*/ 1998 h 3555"/>
              <a:gd name="T12" fmla="*/ 1504 w 3573"/>
              <a:gd name="T13" fmla="*/ 1102 h 3555"/>
              <a:gd name="T14" fmla="*/ 1575 w 3573"/>
              <a:gd name="T15" fmla="*/ 1031 h 3555"/>
              <a:gd name="T16" fmla="*/ 1718 w 3573"/>
              <a:gd name="T17" fmla="*/ 1031 h 3555"/>
              <a:gd name="T18" fmla="*/ 1789 w 3573"/>
              <a:gd name="T19" fmla="*/ 1102 h 3555"/>
              <a:gd name="T20" fmla="*/ 1789 w 3573"/>
              <a:gd name="T21" fmla="*/ 1784 h 3555"/>
              <a:gd name="T22" fmla="*/ 2469 w 3573"/>
              <a:gd name="T23" fmla="*/ 1784 h 3555"/>
              <a:gd name="T24" fmla="*/ 2540 w 3573"/>
              <a:gd name="T25" fmla="*/ 1856 h 3555"/>
              <a:gd name="T26" fmla="*/ 2540 w 3573"/>
              <a:gd name="T27" fmla="*/ 1856 h 3555"/>
              <a:gd name="T28" fmla="*/ 3573 w 3573"/>
              <a:gd name="T29" fmla="*/ 534 h 3555"/>
              <a:gd name="T30" fmla="*/ 3573 w 3573"/>
              <a:gd name="T31" fmla="*/ 534 h 3555"/>
              <a:gd name="T32" fmla="*/ 3368 w 3573"/>
              <a:gd name="T33" fmla="*/ 953 h 3555"/>
              <a:gd name="T34" fmla="*/ 3051 w 3573"/>
              <a:gd name="T35" fmla="*/ 524 h 3555"/>
              <a:gd name="T36" fmla="*/ 2622 w 3573"/>
              <a:gd name="T37" fmla="*/ 206 h 3555"/>
              <a:gd name="T38" fmla="*/ 3041 w 3573"/>
              <a:gd name="T39" fmla="*/ 3 h 3555"/>
              <a:gd name="T40" fmla="*/ 3573 w 3573"/>
              <a:gd name="T41" fmla="*/ 534 h 3555"/>
              <a:gd name="T42" fmla="*/ 3573 w 3573"/>
              <a:gd name="T43" fmla="*/ 534 h 3555"/>
              <a:gd name="T44" fmla="*/ 209 w 3573"/>
              <a:gd name="T45" fmla="*/ 953 h 3555"/>
              <a:gd name="T46" fmla="*/ 209 w 3573"/>
              <a:gd name="T47" fmla="*/ 953 h 3555"/>
              <a:gd name="T48" fmla="*/ 0 w 3573"/>
              <a:gd name="T49" fmla="*/ 531 h 3555"/>
              <a:gd name="T50" fmla="*/ 532 w 3573"/>
              <a:gd name="T51" fmla="*/ 0 h 3555"/>
              <a:gd name="T52" fmla="*/ 954 w 3573"/>
              <a:gd name="T53" fmla="*/ 208 h 3555"/>
              <a:gd name="T54" fmla="*/ 209 w 3573"/>
              <a:gd name="T55" fmla="*/ 953 h 3555"/>
              <a:gd name="T56" fmla="*/ 209 w 3573"/>
              <a:gd name="T57" fmla="*/ 953 h 3555"/>
              <a:gd name="T58" fmla="*/ 571 w 3573"/>
              <a:gd name="T59" fmla="*/ 1787 h 3555"/>
              <a:gd name="T60" fmla="*/ 571 w 3573"/>
              <a:gd name="T61" fmla="*/ 1787 h 3555"/>
              <a:gd name="T62" fmla="*/ 1788 w 3573"/>
              <a:gd name="T63" fmla="*/ 570 h 3555"/>
              <a:gd name="T64" fmla="*/ 1788 w 3573"/>
              <a:gd name="T65" fmla="*/ 570 h 3555"/>
              <a:gd name="T66" fmla="*/ 2648 w 3573"/>
              <a:gd name="T67" fmla="*/ 927 h 3555"/>
              <a:gd name="T68" fmla="*/ 3004 w 3573"/>
              <a:gd name="T69" fmla="*/ 1787 h 3555"/>
              <a:gd name="T70" fmla="*/ 1788 w 3573"/>
              <a:gd name="T71" fmla="*/ 3003 h 3555"/>
              <a:gd name="T72" fmla="*/ 571 w 3573"/>
              <a:gd name="T73" fmla="*/ 1787 h 3555"/>
              <a:gd name="T74" fmla="*/ 571 w 3573"/>
              <a:gd name="T75" fmla="*/ 1787 h 3555"/>
              <a:gd name="T76" fmla="*/ 3361 w 3573"/>
              <a:gd name="T77" fmla="*/ 1787 h 3555"/>
              <a:gd name="T78" fmla="*/ 3361 w 3573"/>
              <a:gd name="T79" fmla="*/ 1787 h 3555"/>
              <a:gd name="T80" fmla="*/ 1788 w 3573"/>
              <a:gd name="T81" fmla="*/ 214 h 3555"/>
              <a:gd name="T82" fmla="*/ 215 w 3573"/>
              <a:gd name="T83" fmla="*/ 1787 h 3555"/>
              <a:gd name="T84" fmla="*/ 677 w 3573"/>
              <a:gd name="T85" fmla="*/ 2900 h 3555"/>
              <a:gd name="T86" fmla="*/ 541 w 3573"/>
              <a:gd name="T87" fmla="*/ 3502 h 3555"/>
              <a:gd name="T88" fmla="*/ 586 w 3573"/>
              <a:gd name="T89" fmla="*/ 3534 h 3555"/>
              <a:gd name="T90" fmla="*/ 1115 w 3573"/>
              <a:gd name="T91" fmla="*/ 3208 h 3555"/>
              <a:gd name="T92" fmla="*/ 1788 w 3573"/>
              <a:gd name="T93" fmla="*/ 3360 h 3555"/>
              <a:gd name="T94" fmla="*/ 2460 w 3573"/>
              <a:gd name="T95" fmla="*/ 3209 h 3555"/>
              <a:gd name="T96" fmla="*/ 2989 w 3573"/>
              <a:gd name="T97" fmla="*/ 3534 h 3555"/>
              <a:gd name="T98" fmla="*/ 3034 w 3573"/>
              <a:gd name="T99" fmla="*/ 3502 h 3555"/>
              <a:gd name="T100" fmla="*/ 2897 w 3573"/>
              <a:gd name="T101" fmla="*/ 2901 h 3555"/>
              <a:gd name="T102" fmla="*/ 3361 w 3573"/>
              <a:gd name="T103" fmla="*/ 1787 h 3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3573" h="3555">
                <a:moveTo>
                  <a:pt x="2540" y="1856"/>
                </a:moveTo>
                <a:lnTo>
                  <a:pt x="2540" y="1856"/>
                </a:lnTo>
                <a:lnTo>
                  <a:pt x="2540" y="1998"/>
                </a:lnTo>
                <a:cubicBezTo>
                  <a:pt x="2540" y="2037"/>
                  <a:pt x="2508" y="2069"/>
                  <a:pt x="2469" y="2069"/>
                </a:cubicBezTo>
                <a:lnTo>
                  <a:pt x="1575" y="2069"/>
                </a:lnTo>
                <a:cubicBezTo>
                  <a:pt x="1536" y="2069"/>
                  <a:pt x="1504" y="2037"/>
                  <a:pt x="1504" y="1998"/>
                </a:cubicBezTo>
                <a:lnTo>
                  <a:pt x="1504" y="1102"/>
                </a:lnTo>
                <a:cubicBezTo>
                  <a:pt x="1504" y="1063"/>
                  <a:pt x="1536" y="1031"/>
                  <a:pt x="1575" y="1031"/>
                </a:cubicBezTo>
                <a:lnTo>
                  <a:pt x="1718" y="1031"/>
                </a:lnTo>
                <a:cubicBezTo>
                  <a:pt x="1757" y="1031"/>
                  <a:pt x="1789" y="1063"/>
                  <a:pt x="1789" y="1102"/>
                </a:cubicBezTo>
                <a:lnTo>
                  <a:pt x="1789" y="1784"/>
                </a:lnTo>
                <a:lnTo>
                  <a:pt x="2469" y="1784"/>
                </a:lnTo>
                <a:cubicBezTo>
                  <a:pt x="2508" y="1784"/>
                  <a:pt x="2540" y="1817"/>
                  <a:pt x="2540" y="1856"/>
                </a:cubicBezTo>
                <a:lnTo>
                  <a:pt x="2540" y="1856"/>
                </a:lnTo>
                <a:close/>
                <a:moveTo>
                  <a:pt x="3573" y="534"/>
                </a:moveTo>
                <a:lnTo>
                  <a:pt x="3573" y="534"/>
                </a:lnTo>
                <a:cubicBezTo>
                  <a:pt x="3573" y="704"/>
                  <a:pt x="3493" y="855"/>
                  <a:pt x="3368" y="953"/>
                </a:cubicBezTo>
                <a:cubicBezTo>
                  <a:pt x="3286" y="797"/>
                  <a:pt x="3179" y="652"/>
                  <a:pt x="3051" y="524"/>
                </a:cubicBezTo>
                <a:cubicBezTo>
                  <a:pt x="2923" y="395"/>
                  <a:pt x="2778" y="289"/>
                  <a:pt x="2622" y="206"/>
                </a:cubicBezTo>
                <a:cubicBezTo>
                  <a:pt x="2719" y="82"/>
                  <a:pt x="2871" y="3"/>
                  <a:pt x="3041" y="3"/>
                </a:cubicBezTo>
                <a:cubicBezTo>
                  <a:pt x="3335" y="2"/>
                  <a:pt x="3573" y="240"/>
                  <a:pt x="3573" y="534"/>
                </a:cubicBezTo>
                <a:lnTo>
                  <a:pt x="3573" y="534"/>
                </a:lnTo>
                <a:close/>
                <a:moveTo>
                  <a:pt x="209" y="953"/>
                </a:moveTo>
                <a:lnTo>
                  <a:pt x="209" y="953"/>
                </a:lnTo>
                <a:cubicBezTo>
                  <a:pt x="82" y="856"/>
                  <a:pt x="0" y="703"/>
                  <a:pt x="0" y="531"/>
                </a:cubicBezTo>
                <a:cubicBezTo>
                  <a:pt x="0" y="237"/>
                  <a:pt x="238" y="0"/>
                  <a:pt x="532" y="0"/>
                </a:cubicBezTo>
                <a:cubicBezTo>
                  <a:pt x="704" y="0"/>
                  <a:pt x="857" y="81"/>
                  <a:pt x="954" y="208"/>
                </a:cubicBezTo>
                <a:cubicBezTo>
                  <a:pt x="637" y="376"/>
                  <a:pt x="377" y="636"/>
                  <a:pt x="209" y="953"/>
                </a:cubicBezTo>
                <a:lnTo>
                  <a:pt x="209" y="953"/>
                </a:lnTo>
                <a:close/>
                <a:moveTo>
                  <a:pt x="571" y="1787"/>
                </a:moveTo>
                <a:lnTo>
                  <a:pt x="571" y="1787"/>
                </a:lnTo>
                <a:cubicBezTo>
                  <a:pt x="571" y="1116"/>
                  <a:pt x="1117" y="570"/>
                  <a:pt x="1788" y="570"/>
                </a:cubicBezTo>
                <a:lnTo>
                  <a:pt x="1788" y="570"/>
                </a:lnTo>
                <a:cubicBezTo>
                  <a:pt x="2113" y="570"/>
                  <a:pt x="2418" y="697"/>
                  <a:pt x="2648" y="927"/>
                </a:cubicBezTo>
                <a:cubicBezTo>
                  <a:pt x="2878" y="1156"/>
                  <a:pt x="3004" y="1462"/>
                  <a:pt x="3004" y="1787"/>
                </a:cubicBezTo>
                <a:cubicBezTo>
                  <a:pt x="3004" y="2458"/>
                  <a:pt x="2459" y="3003"/>
                  <a:pt x="1788" y="3003"/>
                </a:cubicBezTo>
                <a:cubicBezTo>
                  <a:pt x="1117" y="3003"/>
                  <a:pt x="571" y="2458"/>
                  <a:pt x="571" y="1787"/>
                </a:cubicBezTo>
                <a:lnTo>
                  <a:pt x="571" y="1787"/>
                </a:lnTo>
                <a:close/>
                <a:moveTo>
                  <a:pt x="3361" y="1787"/>
                </a:moveTo>
                <a:lnTo>
                  <a:pt x="3361" y="1787"/>
                </a:lnTo>
                <a:cubicBezTo>
                  <a:pt x="3361" y="918"/>
                  <a:pt x="2656" y="214"/>
                  <a:pt x="1788" y="214"/>
                </a:cubicBezTo>
                <a:cubicBezTo>
                  <a:pt x="919" y="214"/>
                  <a:pt x="215" y="918"/>
                  <a:pt x="215" y="1787"/>
                </a:cubicBezTo>
                <a:cubicBezTo>
                  <a:pt x="215" y="2222"/>
                  <a:pt x="392" y="2615"/>
                  <a:pt x="677" y="2900"/>
                </a:cubicBezTo>
                <a:lnTo>
                  <a:pt x="541" y="3502"/>
                </a:lnTo>
                <a:cubicBezTo>
                  <a:pt x="532" y="3540"/>
                  <a:pt x="552" y="3555"/>
                  <a:pt x="586" y="3534"/>
                </a:cubicBezTo>
                <a:lnTo>
                  <a:pt x="1115" y="3208"/>
                </a:lnTo>
                <a:cubicBezTo>
                  <a:pt x="1319" y="3305"/>
                  <a:pt x="1547" y="3360"/>
                  <a:pt x="1788" y="3360"/>
                </a:cubicBezTo>
                <a:cubicBezTo>
                  <a:pt x="2028" y="3360"/>
                  <a:pt x="2256" y="3305"/>
                  <a:pt x="2460" y="3209"/>
                </a:cubicBezTo>
                <a:lnTo>
                  <a:pt x="2989" y="3534"/>
                </a:lnTo>
                <a:cubicBezTo>
                  <a:pt x="3022" y="3555"/>
                  <a:pt x="3042" y="3540"/>
                  <a:pt x="3034" y="3502"/>
                </a:cubicBezTo>
                <a:lnTo>
                  <a:pt x="2897" y="2901"/>
                </a:lnTo>
                <a:cubicBezTo>
                  <a:pt x="3183" y="2616"/>
                  <a:pt x="3361" y="2222"/>
                  <a:pt x="3361" y="1787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7663589" y="3682670"/>
            <a:ext cx="763888" cy="279713"/>
            <a:chOff x="1540600" y="2685607"/>
            <a:chExt cx="1230250" cy="914400"/>
          </a:xfrm>
          <a:solidFill>
            <a:schemeClr val="accent3"/>
          </a:solidFill>
        </p:grpSpPr>
        <p:sp>
          <p:nvSpPr>
            <p:cNvPr id="8" name="Freeform 111"/>
            <p:cNvSpPr>
              <a:spLocks noChangeAspect="1"/>
            </p:cNvSpPr>
            <p:nvPr/>
          </p:nvSpPr>
          <p:spPr bwMode="auto">
            <a:xfrm>
              <a:off x="1898714" y="2685607"/>
              <a:ext cx="872136" cy="914400"/>
            </a:xfrm>
            <a:custGeom>
              <a:avLst/>
              <a:gdLst>
                <a:gd name="T0" fmla="*/ 108 w 227"/>
                <a:gd name="T1" fmla="*/ 0 h 238"/>
                <a:gd name="T2" fmla="*/ 108 w 227"/>
                <a:gd name="T3" fmla="*/ 59 h 238"/>
                <a:gd name="T4" fmla="*/ 0 w 227"/>
                <a:gd name="T5" fmla="*/ 59 h 238"/>
                <a:gd name="T6" fmla="*/ 0 w 227"/>
                <a:gd name="T7" fmla="*/ 179 h 238"/>
                <a:gd name="T8" fmla="*/ 108 w 227"/>
                <a:gd name="T9" fmla="*/ 179 h 238"/>
                <a:gd name="T10" fmla="*/ 108 w 227"/>
                <a:gd name="T11" fmla="*/ 238 h 238"/>
                <a:gd name="T12" fmla="*/ 227 w 227"/>
                <a:gd name="T13" fmla="*/ 119 h 238"/>
                <a:gd name="T14" fmla="*/ 108 w 227"/>
                <a:gd name="T15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7" h="238">
                  <a:moveTo>
                    <a:pt x="108" y="0"/>
                  </a:moveTo>
                  <a:lnTo>
                    <a:pt x="108" y="59"/>
                  </a:lnTo>
                  <a:lnTo>
                    <a:pt x="0" y="59"/>
                  </a:lnTo>
                  <a:lnTo>
                    <a:pt x="0" y="179"/>
                  </a:lnTo>
                  <a:lnTo>
                    <a:pt x="108" y="179"/>
                  </a:lnTo>
                  <a:lnTo>
                    <a:pt x="108" y="238"/>
                  </a:lnTo>
                  <a:lnTo>
                    <a:pt x="227" y="119"/>
                  </a:lnTo>
                  <a:lnTo>
                    <a:pt x="10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9" name="Freeform 112"/>
            <p:cNvSpPr>
              <a:spLocks noChangeAspect="1"/>
            </p:cNvSpPr>
            <p:nvPr/>
          </p:nvSpPr>
          <p:spPr bwMode="auto">
            <a:xfrm>
              <a:off x="1540600" y="2685607"/>
              <a:ext cx="883663" cy="914400"/>
            </a:xfrm>
            <a:custGeom>
              <a:avLst/>
              <a:gdLst>
                <a:gd name="T0" fmla="*/ 119 w 230"/>
                <a:gd name="T1" fmla="*/ 0 h 238"/>
                <a:gd name="T2" fmla="*/ 119 w 230"/>
                <a:gd name="T3" fmla="*/ 59 h 238"/>
                <a:gd name="T4" fmla="*/ 230 w 230"/>
                <a:gd name="T5" fmla="*/ 59 h 238"/>
                <a:gd name="T6" fmla="*/ 230 w 230"/>
                <a:gd name="T7" fmla="*/ 179 h 238"/>
                <a:gd name="T8" fmla="*/ 119 w 230"/>
                <a:gd name="T9" fmla="*/ 179 h 238"/>
                <a:gd name="T10" fmla="*/ 119 w 230"/>
                <a:gd name="T11" fmla="*/ 238 h 238"/>
                <a:gd name="T12" fmla="*/ 0 w 230"/>
                <a:gd name="T13" fmla="*/ 119 h 238"/>
                <a:gd name="T14" fmla="*/ 119 w 230"/>
                <a:gd name="T15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0" h="238">
                  <a:moveTo>
                    <a:pt x="119" y="0"/>
                  </a:moveTo>
                  <a:lnTo>
                    <a:pt x="119" y="59"/>
                  </a:lnTo>
                  <a:lnTo>
                    <a:pt x="230" y="59"/>
                  </a:lnTo>
                  <a:lnTo>
                    <a:pt x="230" y="179"/>
                  </a:lnTo>
                  <a:lnTo>
                    <a:pt x="119" y="179"/>
                  </a:lnTo>
                  <a:lnTo>
                    <a:pt x="119" y="238"/>
                  </a:lnTo>
                  <a:lnTo>
                    <a:pt x="0" y="119"/>
                  </a:lnTo>
                  <a:lnTo>
                    <a:pt x="11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7663589" y="5233315"/>
            <a:ext cx="763888" cy="279713"/>
            <a:chOff x="1540600" y="2685607"/>
            <a:chExt cx="1230250" cy="914400"/>
          </a:xfrm>
          <a:solidFill>
            <a:schemeClr val="accent3"/>
          </a:solidFill>
        </p:grpSpPr>
        <p:sp>
          <p:nvSpPr>
            <p:cNvPr id="14" name="Freeform 111"/>
            <p:cNvSpPr>
              <a:spLocks noChangeAspect="1"/>
            </p:cNvSpPr>
            <p:nvPr/>
          </p:nvSpPr>
          <p:spPr bwMode="auto">
            <a:xfrm>
              <a:off x="1898714" y="2685607"/>
              <a:ext cx="872136" cy="914400"/>
            </a:xfrm>
            <a:custGeom>
              <a:avLst/>
              <a:gdLst>
                <a:gd name="T0" fmla="*/ 108 w 227"/>
                <a:gd name="T1" fmla="*/ 0 h 238"/>
                <a:gd name="T2" fmla="*/ 108 w 227"/>
                <a:gd name="T3" fmla="*/ 59 h 238"/>
                <a:gd name="T4" fmla="*/ 0 w 227"/>
                <a:gd name="T5" fmla="*/ 59 h 238"/>
                <a:gd name="T6" fmla="*/ 0 w 227"/>
                <a:gd name="T7" fmla="*/ 179 h 238"/>
                <a:gd name="T8" fmla="*/ 108 w 227"/>
                <a:gd name="T9" fmla="*/ 179 h 238"/>
                <a:gd name="T10" fmla="*/ 108 w 227"/>
                <a:gd name="T11" fmla="*/ 238 h 238"/>
                <a:gd name="T12" fmla="*/ 227 w 227"/>
                <a:gd name="T13" fmla="*/ 119 h 238"/>
                <a:gd name="T14" fmla="*/ 108 w 227"/>
                <a:gd name="T15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7" h="238">
                  <a:moveTo>
                    <a:pt x="108" y="0"/>
                  </a:moveTo>
                  <a:lnTo>
                    <a:pt x="108" y="59"/>
                  </a:lnTo>
                  <a:lnTo>
                    <a:pt x="0" y="59"/>
                  </a:lnTo>
                  <a:lnTo>
                    <a:pt x="0" y="179"/>
                  </a:lnTo>
                  <a:lnTo>
                    <a:pt x="108" y="179"/>
                  </a:lnTo>
                  <a:lnTo>
                    <a:pt x="108" y="238"/>
                  </a:lnTo>
                  <a:lnTo>
                    <a:pt x="227" y="119"/>
                  </a:lnTo>
                  <a:lnTo>
                    <a:pt x="10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5" name="Freeform 112"/>
            <p:cNvSpPr>
              <a:spLocks noChangeAspect="1"/>
            </p:cNvSpPr>
            <p:nvPr/>
          </p:nvSpPr>
          <p:spPr bwMode="auto">
            <a:xfrm>
              <a:off x="1540600" y="2685607"/>
              <a:ext cx="883663" cy="914400"/>
            </a:xfrm>
            <a:custGeom>
              <a:avLst/>
              <a:gdLst>
                <a:gd name="T0" fmla="*/ 119 w 230"/>
                <a:gd name="T1" fmla="*/ 0 h 238"/>
                <a:gd name="T2" fmla="*/ 119 w 230"/>
                <a:gd name="T3" fmla="*/ 59 h 238"/>
                <a:gd name="T4" fmla="*/ 230 w 230"/>
                <a:gd name="T5" fmla="*/ 59 h 238"/>
                <a:gd name="T6" fmla="*/ 230 w 230"/>
                <a:gd name="T7" fmla="*/ 179 h 238"/>
                <a:gd name="T8" fmla="*/ 119 w 230"/>
                <a:gd name="T9" fmla="*/ 179 h 238"/>
                <a:gd name="T10" fmla="*/ 119 w 230"/>
                <a:gd name="T11" fmla="*/ 238 h 238"/>
                <a:gd name="T12" fmla="*/ 0 w 230"/>
                <a:gd name="T13" fmla="*/ 119 h 238"/>
                <a:gd name="T14" fmla="*/ 119 w 230"/>
                <a:gd name="T15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0" h="238">
                  <a:moveTo>
                    <a:pt x="119" y="0"/>
                  </a:moveTo>
                  <a:lnTo>
                    <a:pt x="119" y="59"/>
                  </a:lnTo>
                  <a:lnTo>
                    <a:pt x="230" y="59"/>
                  </a:lnTo>
                  <a:lnTo>
                    <a:pt x="230" y="179"/>
                  </a:lnTo>
                  <a:lnTo>
                    <a:pt x="119" y="179"/>
                  </a:lnTo>
                  <a:lnTo>
                    <a:pt x="119" y="238"/>
                  </a:lnTo>
                  <a:lnTo>
                    <a:pt x="0" y="119"/>
                  </a:lnTo>
                  <a:lnTo>
                    <a:pt x="11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1123016" y="6164358"/>
            <a:ext cx="7213413" cy="422349"/>
            <a:chOff x="1042804" y="5838020"/>
            <a:chExt cx="7213413" cy="422349"/>
          </a:xfrm>
        </p:grpSpPr>
        <p:sp>
          <p:nvSpPr>
            <p:cNvPr id="24" name="Rectangle 23"/>
            <p:cNvSpPr/>
            <p:nvPr/>
          </p:nvSpPr>
          <p:spPr bwMode="auto">
            <a:xfrm>
              <a:off x="1042804" y="5838020"/>
              <a:ext cx="7060649" cy="422349"/>
            </a:xfrm>
            <a:prstGeom prst="rect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3152" tIns="73152" rIns="73152" bIns="73152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lnSpc>
                  <a:spcPct val="106000"/>
                </a:lnSpc>
                <a:spcBef>
                  <a:spcPct val="50000"/>
                </a:spcBef>
                <a:spcAft>
                  <a:spcPct val="0"/>
                </a:spcAft>
                <a:buSzPct val="100000"/>
                <a:buFont typeface="Wingdings 2" pitchFamily="18" charset="2"/>
                <a:buNone/>
              </a:pPr>
              <a:endParaRPr lang="en-US" sz="1100" dirty="0" smtClean="0">
                <a:solidFill>
                  <a:prstClr val="black"/>
                </a:solidFill>
              </a:endParaRP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1085987" y="5865546"/>
              <a:ext cx="7170230" cy="369332"/>
              <a:chOff x="1012173" y="5843774"/>
              <a:chExt cx="7170230" cy="369332"/>
            </a:xfrm>
          </p:grpSpPr>
          <p:grpSp>
            <p:nvGrpSpPr>
              <p:cNvPr id="29" name="Group 28"/>
              <p:cNvGrpSpPr/>
              <p:nvPr/>
            </p:nvGrpSpPr>
            <p:grpSpPr>
              <a:xfrm>
                <a:off x="1012173" y="5843774"/>
                <a:ext cx="2626046" cy="369332"/>
                <a:chOff x="1055715" y="5788692"/>
                <a:chExt cx="2626046" cy="369332"/>
              </a:xfrm>
            </p:grpSpPr>
            <p:sp>
              <p:nvSpPr>
                <p:cNvPr id="17" name="Freeform 113"/>
                <p:cNvSpPr>
                  <a:spLocks noChangeAspect="1"/>
                </p:cNvSpPr>
                <p:nvPr/>
              </p:nvSpPr>
              <p:spPr bwMode="auto">
                <a:xfrm>
                  <a:off x="1055715" y="5840924"/>
                  <a:ext cx="274085" cy="264869"/>
                </a:xfrm>
                <a:custGeom>
                  <a:avLst/>
                  <a:gdLst>
                    <a:gd name="T0" fmla="*/ 238 w 238"/>
                    <a:gd name="T1" fmla="*/ 119 h 230"/>
                    <a:gd name="T2" fmla="*/ 178 w 238"/>
                    <a:gd name="T3" fmla="*/ 119 h 230"/>
                    <a:gd name="T4" fmla="*/ 178 w 238"/>
                    <a:gd name="T5" fmla="*/ 230 h 230"/>
                    <a:gd name="T6" fmla="*/ 59 w 238"/>
                    <a:gd name="T7" fmla="*/ 230 h 230"/>
                    <a:gd name="T8" fmla="*/ 59 w 238"/>
                    <a:gd name="T9" fmla="*/ 119 h 230"/>
                    <a:gd name="T10" fmla="*/ 0 w 238"/>
                    <a:gd name="T11" fmla="*/ 119 h 230"/>
                    <a:gd name="T12" fmla="*/ 119 w 238"/>
                    <a:gd name="T13" fmla="*/ 0 h 230"/>
                    <a:gd name="T14" fmla="*/ 238 w 238"/>
                    <a:gd name="T15" fmla="*/ 119 h 2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38" h="230">
                      <a:moveTo>
                        <a:pt x="238" y="119"/>
                      </a:moveTo>
                      <a:lnTo>
                        <a:pt x="178" y="119"/>
                      </a:lnTo>
                      <a:lnTo>
                        <a:pt x="178" y="230"/>
                      </a:lnTo>
                      <a:lnTo>
                        <a:pt x="59" y="230"/>
                      </a:lnTo>
                      <a:lnTo>
                        <a:pt x="59" y="119"/>
                      </a:lnTo>
                      <a:lnTo>
                        <a:pt x="0" y="119"/>
                      </a:lnTo>
                      <a:lnTo>
                        <a:pt x="119" y="0"/>
                      </a:lnTo>
                      <a:lnTo>
                        <a:pt x="238" y="1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" name="TextBox 20"/>
                <p:cNvSpPr txBox="1"/>
                <p:nvPr/>
              </p:nvSpPr>
              <p:spPr>
                <a:xfrm>
                  <a:off x="1313333" y="5788692"/>
                  <a:ext cx="236842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i="1" dirty="0" smtClean="0">
                      <a:solidFill>
                        <a:prstClr val="black"/>
                      </a:solidFill>
                    </a:rPr>
                    <a:t>Provides more access to community care than is available today</a:t>
                  </a:r>
                  <a:endParaRPr lang="en-US" sz="900" i="1" dirty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30" name="Group 29"/>
              <p:cNvGrpSpPr/>
              <p:nvPr/>
            </p:nvGrpSpPr>
            <p:grpSpPr>
              <a:xfrm>
                <a:off x="3549217" y="5859459"/>
                <a:ext cx="2358543" cy="337962"/>
                <a:chOff x="3549217" y="5745024"/>
                <a:chExt cx="2358543" cy="337962"/>
              </a:xfrm>
            </p:grpSpPr>
            <p:grpSp>
              <p:nvGrpSpPr>
                <p:cNvPr id="18" name="Group 17"/>
                <p:cNvGrpSpPr/>
                <p:nvPr/>
              </p:nvGrpSpPr>
              <p:grpSpPr>
                <a:xfrm>
                  <a:off x="3549217" y="5793610"/>
                  <a:ext cx="294512" cy="240790"/>
                  <a:chOff x="1540600" y="2685607"/>
                  <a:chExt cx="1230250" cy="914400"/>
                </a:xfrm>
                <a:solidFill>
                  <a:schemeClr val="accent3"/>
                </a:solidFill>
              </p:grpSpPr>
              <p:sp>
                <p:nvSpPr>
                  <p:cNvPr id="19" name="Freeform 111"/>
                  <p:cNvSpPr>
                    <a:spLocks noChangeAspect="1"/>
                  </p:cNvSpPr>
                  <p:nvPr/>
                </p:nvSpPr>
                <p:spPr bwMode="auto">
                  <a:xfrm>
                    <a:off x="1898714" y="2685607"/>
                    <a:ext cx="872136" cy="914400"/>
                  </a:xfrm>
                  <a:custGeom>
                    <a:avLst/>
                    <a:gdLst>
                      <a:gd name="T0" fmla="*/ 108 w 227"/>
                      <a:gd name="T1" fmla="*/ 0 h 238"/>
                      <a:gd name="T2" fmla="*/ 108 w 227"/>
                      <a:gd name="T3" fmla="*/ 59 h 238"/>
                      <a:gd name="T4" fmla="*/ 0 w 227"/>
                      <a:gd name="T5" fmla="*/ 59 h 238"/>
                      <a:gd name="T6" fmla="*/ 0 w 227"/>
                      <a:gd name="T7" fmla="*/ 179 h 238"/>
                      <a:gd name="T8" fmla="*/ 108 w 227"/>
                      <a:gd name="T9" fmla="*/ 179 h 238"/>
                      <a:gd name="T10" fmla="*/ 108 w 227"/>
                      <a:gd name="T11" fmla="*/ 238 h 238"/>
                      <a:gd name="T12" fmla="*/ 227 w 227"/>
                      <a:gd name="T13" fmla="*/ 119 h 238"/>
                      <a:gd name="T14" fmla="*/ 108 w 227"/>
                      <a:gd name="T15" fmla="*/ 0 h 2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27" h="238">
                        <a:moveTo>
                          <a:pt x="108" y="0"/>
                        </a:moveTo>
                        <a:lnTo>
                          <a:pt x="108" y="59"/>
                        </a:lnTo>
                        <a:lnTo>
                          <a:pt x="0" y="59"/>
                        </a:lnTo>
                        <a:lnTo>
                          <a:pt x="0" y="179"/>
                        </a:lnTo>
                        <a:lnTo>
                          <a:pt x="108" y="179"/>
                        </a:lnTo>
                        <a:lnTo>
                          <a:pt x="108" y="238"/>
                        </a:lnTo>
                        <a:lnTo>
                          <a:pt x="227" y="119"/>
                        </a:lnTo>
                        <a:lnTo>
                          <a:pt x="108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0" name="Freeform 112"/>
                  <p:cNvSpPr>
                    <a:spLocks noChangeAspect="1"/>
                  </p:cNvSpPr>
                  <p:nvPr/>
                </p:nvSpPr>
                <p:spPr bwMode="auto">
                  <a:xfrm>
                    <a:off x="1540600" y="2685607"/>
                    <a:ext cx="883663" cy="914400"/>
                  </a:xfrm>
                  <a:custGeom>
                    <a:avLst/>
                    <a:gdLst>
                      <a:gd name="T0" fmla="*/ 119 w 230"/>
                      <a:gd name="T1" fmla="*/ 0 h 238"/>
                      <a:gd name="T2" fmla="*/ 119 w 230"/>
                      <a:gd name="T3" fmla="*/ 59 h 238"/>
                      <a:gd name="T4" fmla="*/ 230 w 230"/>
                      <a:gd name="T5" fmla="*/ 59 h 238"/>
                      <a:gd name="T6" fmla="*/ 230 w 230"/>
                      <a:gd name="T7" fmla="*/ 179 h 238"/>
                      <a:gd name="T8" fmla="*/ 119 w 230"/>
                      <a:gd name="T9" fmla="*/ 179 h 238"/>
                      <a:gd name="T10" fmla="*/ 119 w 230"/>
                      <a:gd name="T11" fmla="*/ 238 h 238"/>
                      <a:gd name="T12" fmla="*/ 0 w 230"/>
                      <a:gd name="T13" fmla="*/ 119 h 238"/>
                      <a:gd name="T14" fmla="*/ 119 w 230"/>
                      <a:gd name="T15" fmla="*/ 0 h 2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30" h="238">
                        <a:moveTo>
                          <a:pt x="119" y="0"/>
                        </a:moveTo>
                        <a:lnTo>
                          <a:pt x="119" y="59"/>
                        </a:lnTo>
                        <a:lnTo>
                          <a:pt x="230" y="59"/>
                        </a:lnTo>
                        <a:lnTo>
                          <a:pt x="230" y="179"/>
                        </a:lnTo>
                        <a:lnTo>
                          <a:pt x="119" y="179"/>
                        </a:lnTo>
                        <a:lnTo>
                          <a:pt x="119" y="238"/>
                        </a:lnTo>
                        <a:lnTo>
                          <a:pt x="0" y="119"/>
                        </a:lnTo>
                        <a:lnTo>
                          <a:pt x="119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sp>
              <p:nvSpPr>
                <p:cNvPr id="22" name="TextBox 21"/>
                <p:cNvSpPr txBox="1"/>
                <p:nvPr/>
              </p:nvSpPr>
              <p:spPr>
                <a:xfrm>
                  <a:off x="3802101" y="5745024"/>
                  <a:ext cx="2105659" cy="33796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>
                    <a:defRPr sz="900" i="1"/>
                  </a:lvl1pPr>
                </a:lstStyle>
                <a:p>
                  <a:r>
                    <a:rPr lang="en-US" dirty="0">
                      <a:solidFill>
                        <a:prstClr val="black"/>
                      </a:solidFill>
                    </a:rPr>
                    <a:t>Does not significantly change access to community care </a:t>
                  </a:r>
                </a:p>
              </p:txBody>
            </p:sp>
          </p:grpSp>
          <p:grpSp>
            <p:nvGrpSpPr>
              <p:cNvPr id="31" name="Group 30"/>
              <p:cNvGrpSpPr/>
              <p:nvPr/>
            </p:nvGrpSpPr>
            <p:grpSpPr>
              <a:xfrm>
                <a:off x="5907760" y="5859459"/>
                <a:ext cx="2274643" cy="337962"/>
                <a:chOff x="5907760" y="5724684"/>
                <a:chExt cx="2274643" cy="337962"/>
              </a:xfrm>
            </p:grpSpPr>
            <p:sp>
              <p:nvSpPr>
                <p:cNvPr id="26" name="Rectangle 25"/>
                <p:cNvSpPr/>
                <p:nvPr/>
              </p:nvSpPr>
              <p:spPr bwMode="auto">
                <a:xfrm>
                  <a:off x="5907760" y="5801110"/>
                  <a:ext cx="187073" cy="185111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rgbClr val="FFC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73152" tIns="73152" rIns="73152" bIns="73152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lnSpc>
                      <a:spcPct val="106000"/>
                    </a:lnSpc>
                    <a:spcBef>
                      <a:spcPct val="50000"/>
                    </a:spcBef>
                    <a:spcAft>
                      <a:spcPct val="0"/>
                    </a:spcAft>
                    <a:buSzPct val="100000"/>
                    <a:buFont typeface="Wingdings 2" pitchFamily="18" charset="2"/>
                    <a:buNone/>
                  </a:pPr>
                  <a:endParaRPr lang="en-US" sz="1100" dirty="0" smtClea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7" name="TextBox 26"/>
                <p:cNvSpPr txBox="1"/>
                <p:nvPr/>
              </p:nvSpPr>
              <p:spPr>
                <a:xfrm>
                  <a:off x="6079688" y="5724684"/>
                  <a:ext cx="2102715" cy="33796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>
                    <a:defRPr sz="900" i="1"/>
                  </a:lvl1pPr>
                </a:lstStyle>
                <a:p>
                  <a:r>
                    <a:rPr lang="en-US" dirty="0">
                      <a:solidFill>
                        <a:prstClr val="black"/>
                      </a:solidFill>
                    </a:rPr>
                    <a:t>New eligibility criteria that does not exist today</a:t>
                  </a:r>
                </a:p>
              </p:txBody>
            </p:sp>
          </p:grpSp>
        </p:grpSp>
      </p:grpSp>
      <p:grpSp>
        <p:nvGrpSpPr>
          <p:cNvPr id="34" name="Group 33"/>
          <p:cNvGrpSpPr/>
          <p:nvPr/>
        </p:nvGrpSpPr>
        <p:grpSpPr>
          <a:xfrm>
            <a:off x="7663589" y="2146545"/>
            <a:ext cx="763888" cy="279713"/>
            <a:chOff x="1540600" y="2685607"/>
            <a:chExt cx="1230250" cy="914400"/>
          </a:xfrm>
          <a:solidFill>
            <a:schemeClr val="accent3"/>
          </a:solidFill>
        </p:grpSpPr>
        <p:sp>
          <p:nvSpPr>
            <p:cNvPr id="35" name="Freeform 111"/>
            <p:cNvSpPr>
              <a:spLocks noChangeAspect="1"/>
            </p:cNvSpPr>
            <p:nvPr/>
          </p:nvSpPr>
          <p:spPr bwMode="auto">
            <a:xfrm>
              <a:off x="1898714" y="2685607"/>
              <a:ext cx="872136" cy="914400"/>
            </a:xfrm>
            <a:custGeom>
              <a:avLst/>
              <a:gdLst>
                <a:gd name="T0" fmla="*/ 108 w 227"/>
                <a:gd name="T1" fmla="*/ 0 h 238"/>
                <a:gd name="T2" fmla="*/ 108 w 227"/>
                <a:gd name="T3" fmla="*/ 59 h 238"/>
                <a:gd name="T4" fmla="*/ 0 w 227"/>
                <a:gd name="T5" fmla="*/ 59 h 238"/>
                <a:gd name="T6" fmla="*/ 0 w 227"/>
                <a:gd name="T7" fmla="*/ 179 h 238"/>
                <a:gd name="T8" fmla="*/ 108 w 227"/>
                <a:gd name="T9" fmla="*/ 179 h 238"/>
                <a:gd name="T10" fmla="*/ 108 w 227"/>
                <a:gd name="T11" fmla="*/ 238 h 238"/>
                <a:gd name="T12" fmla="*/ 227 w 227"/>
                <a:gd name="T13" fmla="*/ 119 h 238"/>
                <a:gd name="T14" fmla="*/ 108 w 227"/>
                <a:gd name="T15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7" h="238">
                  <a:moveTo>
                    <a:pt x="108" y="0"/>
                  </a:moveTo>
                  <a:lnTo>
                    <a:pt x="108" y="59"/>
                  </a:lnTo>
                  <a:lnTo>
                    <a:pt x="0" y="59"/>
                  </a:lnTo>
                  <a:lnTo>
                    <a:pt x="0" y="179"/>
                  </a:lnTo>
                  <a:lnTo>
                    <a:pt x="108" y="179"/>
                  </a:lnTo>
                  <a:lnTo>
                    <a:pt x="108" y="238"/>
                  </a:lnTo>
                  <a:lnTo>
                    <a:pt x="227" y="119"/>
                  </a:lnTo>
                  <a:lnTo>
                    <a:pt x="10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6" name="Freeform 112"/>
            <p:cNvSpPr>
              <a:spLocks noChangeAspect="1"/>
            </p:cNvSpPr>
            <p:nvPr/>
          </p:nvSpPr>
          <p:spPr bwMode="auto">
            <a:xfrm>
              <a:off x="1540600" y="2685607"/>
              <a:ext cx="883663" cy="914400"/>
            </a:xfrm>
            <a:custGeom>
              <a:avLst/>
              <a:gdLst>
                <a:gd name="T0" fmla="*/ 119 w 230"/>
                <a:gd name="T1" fmla="*/ 0 h 238"/>
                <a:gd name="T2" fmla="*/ 119 w 230"/>
                <a:gd name="T3" fmla="*/ 59 h 238"/>
                <a:gd name="T4" fmla="*/ 230 w 230"/>
                <a:gd name="T5" fmla="*/ 59 h 238"/>
                <a:gd name="T6" fmla="*/ 230 w 230"/>
                <a:gd name="T7" fmla="*/ 179 h 238"/>
                <a:gd name="T8" fmla="*/ 119 w 230"/>
                <a:gd name="T9" fmla="*/ 179 h 238"/>
                <a:gd name="T10" fmla="*/ 119 w 230"/>
                <a:gd name="T11" fmla="*/ 238 h 238"/>
                <a:gd name="T12" fmla="*/ 0 w 230"/>
                <a:gd name="T13" fmla="*/ 119 h 238"/>
                <a:gd name="T14" fmla="*/ 119 w 230"/>
                <a:gd name="T15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0" h="238">
                  <a:moveTo>
                    <a:pt x="119" y="0"/>
                  </a:moveTo>
                  <a:lnTo>
                    <a:pt x="119" y="59"/>
                  </a:lnTo>
                  <a:lnTo>
                    <a:pt x="230" y="59"/>
                  </a:lnTo>
                  <a:lnTo>
                    <a:pt x="230" y="179"/>
                  </a:lnTo>
                  <a:lnTo>
                    <a:pt x="119" y="179"/>
                  </a:lnTo>
                  <a:lnTo>
                    <a:pt x="119" y="238"/>
                  </a:lnTo>
                  <a:lnTo>
                    <a:pt x="0" y="119"/>
                  </a:lnTo>
                  <a:lnTo>
                    <a:pt x="11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85489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1546" y="-369519"/>
            <a:ext cx="8345487" cy="1134383"/>
          </a:xfrm>
        </p:spPr>
        <p:txBody>
          <a:bodyPr>
            <a:normAutofit/>
          </a:bodyPr>
          <a:lstStyle/>
          <a:p>
            <a:r>
              <a:rPr lang="en-US" dirty="0" smtClean="0"/>
              <a:t>Referrals and Authorizations </a:t>
            </a:r>
            <a:r>
              <a:rPr lang="en-US" dirty="0"/>
              <a:t>– </a:t>
            </a:r>
            <a:r>
              <a:rPr lang="en-US" dirty="0" smtClean="0"/>
              <a:t>Current and Future State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280288" y="919685"/>
            <a:ext cx="83901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 smtClean="0">
                <a:solidFill>
                  <a:prstClr val="black"/>
                </a:solidFill>
              </a:rPr>
              <a:t>Referrals and authorizations will follow an industry leading approach where fewer services require referrals and/or authorizations, allowing Veterans quicker access to care</a:t>
            </a:r>
            <a:endParaRPr lang="en-US" sz="1400" i="1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3708" y="1657786"/>
            <a:ext cx="8652681" cy="123110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/>
            <a:endParaRPr lang="en-US" sz="900" b="1" dirty="0">
              <a:solidFill>
                <a:prstClr val="black"/>
              </a:solidFill>
            </a:endParaRPr>
          </a:p>
          <a:p>
            <a:pPr lvl="0"/>
            <a:r>
              <a:rPr lang="en-US" sz="1400" b="1" dirty="0">
                <a:solidFill>
                  <a:prstClr val="black"/>
                </a:solidFill>
              </a:rPr>
              <a:t>Referral: </a:t>
            </a:r>
            <a:r>
              <a:rPr lang="en-US" sz="1400" dirty="0"/>
              <a:t>A written or electronic transfer of care initiated by a clinician that enables a patient to see another provider for specific care or to receive medical services.</a:t>
            </a:r>
            <a:endParaRPr lang="en-US" sz="1400" b="1" dirty="0">
              <a:solidFill>
                <a:prstClr val="black"/>
              </a:solidFill>
            </a:endParaRPr>
          </a:p>
          <a:p>
            <a:pPr lvl="0"/>
            <a:endParaRPr lang="en-US" sz="900" b="1" dirty="0">
              <a:solidFill>
                <a:prstClr val="black"/>
              </a:solidFill>
            </a:endParaRPr>
          </a:p>
          <a:p>
            <a:pPr lvl="0"/>
            <a:r>
              <a:rPr lang="en-US" sz="1400" b="1" dirty="0">
                <a:solidFill>
                  <a:prstClr val="black"/>
                </a:solidFill>
              </a:rPr>
              <a:t>Authorization:</a:t>
            </a:r>
            <a:r>
              <a:rPr lang="en-US" sz="1400" dirty="0">
                <a:solidFill>
                  <a:prstClr val="black"/>
                </a:solidFill>
              </a:rPr>
              <a:t> </a:t>
            </a:r>
            <a:r>
              <a:rPr lang="en-US" sz="1400" dirty="0"/>
              <a:t>A decision that a health care service, treatment plan, prescription drug, or DME is medically necessary.</a:t>
            </a:r>
            <a:endParaRPr lang="en-US" sz="1400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55288" y="1445354"/>
            <a:ext cx="1377300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92D050"/>
                </a:solidFill>
              </a:rPr>
              <a:t>Definitions</a:t>
            </a:r>
            <a:endParaRPr lang="en-US" b="1" dirty="0">
              <a:solidFill>
                <a:srgbClr val="92D050"/>
              </a:solidFill>
            </a:endParaRPr>
          </a:p>
        </p:txBody>
      </p:sp>
      <p:graphicFrame>
        <p:nvGraphicFramePr>
          <p:cNvPr id="7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4196843" y="3477245"/>
          <a:ext cx="4719546" cy="24836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4654"/>
                <a:gridCol w="2964892"/>
              </a:tblGrid>
              <a:tr h="81075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Future State Service Categories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Description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9809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Referral</a:t>
                      </a:r>
                      <a:r>
                        <a:rPr lang="en-US" sz="1400" b="1" baseline="0" dirty="0" smtClean="0"/>
                        <a:t> Only</a:t>
                      </a:r>
                    </a:p>
                    <a:p>
                      <a:r>
                        <a:rPr lang="en-US" sz="1400" b="1" baseline="0" dirty="0" smtClean="0"/>
                        <a:t>(no Authorization)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Arial" charset="0"/>
                        </a:rPr>
                        <a:t>A clinician’s referral is all that is required for most services and</a:t>
                      </a:r>
                      <a:r>
                        <a:rPr lang="en-US" sz="1200" baseline="0" dirty="0" smtClean="0">
                          <a:latin typeface="Arial" charset="0"/>
                        </a:rPr>
                        <a:t> promotes coordination of care between the providers</a:t>
                      </a:r>
                      <a:endParaRPr kumimoji="0" lang="en-US" sz="120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837724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Referral and Authorization Required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defTabSz="957975">
                        <a:spcBef>
                          <a:spcPts val="400"/>
                        </a:spcBef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en-US" sz="1200" b="0" dirty="0" smtClean="0"/>
                        <a:t>A defined,</a:t>
                      </a:r>
                      <a:r>
                        <a:rPr lang="en-US" sz="1200" b="0" baseline="0" dirty="0" smtClean="0"/>
                        <a:t> limited set of services requiring clinical review and approval after referral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Content Placeholder 4"/>
          <p:cNvGraphicFramePr>
            <a:graphicFrameLocks/>
          </p:cNvGraphicFramePr>
          <p:nvPr>
            <p:extLst/>
          </p:nvPr>
        </p:nvGraphicFramePr>
        <p:xfrm>
          <a:off x="431546" y="3493473"/>
          <a:ext cx="2960443" cy="24905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8818"/>
                <a:gridCol w="1571625"/>
              </a:tblGrid>
              <a:tr h="97674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Current State Service Categories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Description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3754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Referral Only (with</a:t>
                      </a:r>
                      <a:r>
                        <a:rPr lang="en-US" sz="1400" b="1" baseline="0" dirty="0" smtClean="0"/>
                        <a:t> or without an authorization)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For all non-emergent services, a referral is required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Isosceles Triangle 8"/>
          <p:cNvSpPr/>
          <p:nvPr/>
        </p:nvSpPr>
        <p:spPr bwMode="auto">
          <a:xfrm rot="5400000">
            <a:off x="2579996" y="4569747"/>
            <a:ext cx="2470484" cy="386946"/>
          </a:xfrm>
          <a:prstGeom prst="triangle">
            <a:avLst/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3152" tIns="73152" rIns="73152" bIns="73152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6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  <a:buFont typeface="Wingdings 2" pitchFamily="18" charset="2"/>
              <a:buNone/>
              <a:tabLst/>
            </a:pP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507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Oval 4"/>
          <p:cNvSpPr>
            <a:spLocks noChangeArrowheads="1"/>
          </p:cNvSpPr>
          <p:nvPr/>
        </p:nvSpPr>
        <p:spPr bwMode="auto">
          <a:xfrm rot="3480929">
            <a:off x="6428826" y="1367303"/>
            <a:ext cx="1269709" cy="1748832"/>
          </a:xfrm>
          <a:prstGeom prst="ellipse">
            <a:avLst/>
          </a:prstGeom>
          <a:solidFill>
            <a:srgbClr val="B4B4B4"/>
          </a:solidFill>
          <a:ln w="12700" algn="ctr">
            <a:solidFill>
              <a:schemeClr val="bg1"/>
            </a:solidFill>
            <a:round/>
            <a:headEnd/>
            <a:tailEnd/>
          </a:ln>
        </p:spPr>
        <p:txBody>
          <a:bodyPr rot="10800000" vert="eaVert" tIns="91440" bIns="91440" anchor="ctr"/>
          <a:lstStyle/>
          <a:p>
            <a:pPr algn="ctr">
              <a:defRPr/>
            </a:pPr>
            <a:endParaRPr lang="en-US" sz="1400" dirty="0">
              <a:ea typeface="ＭＳ Ｐゴシック" pitchFamily="50" charset="-128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01638" y="381596"/>
            <a:ext cx="8345487" cy="391517"/>
          </a:xfrm>
        </p:spPr>
        <p:txBody>
          <a:bodyPr/>
          <a:lstStyle/>
          <a:p>
            <a:r>
              <a:rPr lang="en-US" dirty="0"/>
              <a:t>Provider Network </a:t>
            </a:r>
            <a:r>
              <a:rPr lang="en-US" dirty="0" smtClean="0"/>
              <a:t>– Future </a:t>
            </a:r>
            <a:r>
              <a:rPr lang="en-US" dirty="0"/>
              <a:t>State</a:t>
            </a:r>
          </a:p>
        </p:txBody>
      </p:sp>
      <p:grpSp>
        <p:nvGrpSpPr>
          <p:cNvPr id="53" name="Group 52"/>
          <p:cNvGrpSpPr/>
          <p:nvPr/>
        </p:nvGrpSpPr>
        <p:grpSpPr>
          <a:xfrm>
            <a:off x="551394" y="4614797"/>
            <a:ext cx="2517146" cy="1424784"/>
            <a:chOff x="4240780" y="4908594"/>
            <a:chExt cx="4505708" cy="2550387"/>
          </a:xfrm>
        </p:grpSpPr>
        <p:sp>
          <p:nvSpPr>
            <p:cNvPr id="54" name="Oval 6"/>
            <p:cNvSpPr>
              <a:spLocks noChangeArrowheads="1"/>
            </p:cNvSpPr>
            <p:nvPr/>
          </p:nvSpPr>
          <p:spPr bwMode="auto">
            <a:xfrm rot="3480929">
              <a:off x="4957588" y="4920728"/>
              <a:ext cx="275688" cy="603408"/>
            </a:xfrm>
            <a:prstGeom prst="ellipse">
              <a:avLst/>
            </a:prstGeom>
            <a:solidFill>
              <a:schemeClr val="accent1"/>
            </a:solidFill>
            <a:ln w="12700" algn="ctr">
              <a:solidFill>
                <a:schemeClr val="bg1"/>
              </a:solidFill>
              <a:round/>
              <a:headEnd/>
              <a:tailEnd/>
            </a:ln>
          </p:spPr>
          <p:txBody>
            <a:bodyPr rot="10800000" vert="eaVert" lIns="36000" tIns="36000" rIns="36000" bIns="36000" anchor="ctr"/>
            <a:lstStyle/>
            <a:p>
              <a:pPr algn="ctr"/>
              <a:endParaRPr lang="en-US" sz="1200" dirty="0">
                <a:solidFill>
                  <a:schemeClr val="bg1"/>
                </a:solidFill>
                <a:ea typeface="ＭＳ Ｐゴシック" charset="-128"/>
              </a:endParaRPr>
            </a:p>
          </p:txBody>
        </p:sp>
        <p:sp>
          <p:nvSpPr>
            <p:cNvPr id="55" name="Text Placeholder 15"/>
            <p:cNvSpPr txBox="1">
              <a:spLocks/>
            </p:cNvSpPr>
            <p:nvPr>
              <p:custDataLst>
                <p:tags r:id="rId6"/>
              </p:custDataLst>
            </p:nvPr>
          </p:nvSpPr>
          <p:spPr bwMode="auto">
            <a:xfrm>
              <a:off x="5539587" y="4908594"/>
              <a:ext cx="3074541" cy="452110"/>
            </a:xfrm>
            <a:prstGeom prst="rect">
              <a:avLst/>
            </a:prstGeom>
            <a:noFill/>
            <a:ln>
              <a:miter lim="800000"/>
              <a:headEnd/>
              <a:tailEnd/>
            </a:ln>
          </p:spPr>
          <p:txBody>
            <a:bodyPr lIns="36000" tIns="36000" rIns="36000" bIns="36000"/>
            <a:lstStyle/>
            <a:p>
              <a:pPr marL="0" lvl="1" defTabSz="957263">
                <a:spcBef>
                  <a:spcPts val="600"/>
                </a:spcBef>
                <a:defRPr/>
              </a:pPr>
              <a:r>
                <a:rPr lang="en-US" sz="1200" b="1" dirty="0" smtClean="0">
                  <a:solidFill>
                    <a:srgbClr val="313131"/>
                  </a:solidFill>
                </a:rPr>
                <a:t>Federally Funded and Academic Affiliates*</a:t>
              </a:r>
              <a:endParaRPr lang="en-US" sz="1200" b="1" dirty="0">
                <a:solidFill>
                  <a:srgbClr val="313131"/>
                </a:solidFill>
              </a:endParaRPr>
            </a:p>
          </p:txBody>
        </p:sp>
        <p:grpSp>
          <p:nvGrpSpPr>
            <p:cNvPr id="56" name="Group 55"/>
            <p:cNvGrpSpPr/>
            <p:nvPr/>
          </p:nvGrpSpPr>
          <p:grpSpPr>
            <a:xfrm>
              <a:off x="4240780" y="6093544"/>
              <a:ext cx="1316295" cy="1365437"/>
              <a:chOff x="3193065" y="5592792"/>
              <a:chExt cx="3050562" cy="3164416"/>
            </a:xfrm>
          </p:grpSpPr>
          <p:sp>
            <p:nvSpPr>
              <p:cNvPr id="58" name="Oval 4"/>
              <p:cNvSpPr>
                <a:spLocks noChangeArrowheads="1"/>
              </p:cNvSpPr>
              <p:nvPr/>
            </p:nvSpPr>
            <p:spPr bwMode="auto">
              <a:xfrm rot="3480929">
                <a:off x="4153124" y="6666706"/>
                <a:ext cx="1130443" cy="3050562"/>
              </a:xfrm>
              <a:prstGeom prst="ellipse">
                <a:avLst/>
              </a:prstGeom>
              <a:solidFill>
                <a:srgbClr val="B4B4B4"/>
              </a:solidFill>
              <a:ln w="12700" algn="ctr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vert="eaVert" tIns="91440" bIns="91440" anchor="ctr"/>
              <a:lstStyle/>
              <a:p>
                <a:pPr algn="ctr">
                  <a:defRPr/>
                </a:pPr>
                <a:endParaRPr lang="en-US" sz="1200" dirty="0">
                  <a:ea typeface="ＭＳ Ｐゴシック" pitchFamily="50" charset="-128"/>
                </a:endParaRPr>
              </a:p>
            </p:txBody>
          </p:sp>
          <p:sp>
            <p:nvSpPr>
              <p:cNvPr id="59" name="Oval 5"/>
              <p:cNvSpPr>
                <a:spLocks noChangeArrowheads="1"/>
              </p:cNvSpPr>
              <p:nvPr/>
            </p:nvSpPr>
            <p:spPr bwMode="auto">
              <a:xfrm rot="3480929">
                <a:off x="4400563" y="4945669"/>
                <a:ext cx="829788" cy="2124033"/>
              </a:xfrm>
              <a:prstGeom prst="ellipse">
                <a:avLst/>
              </a:prstGeom>
              <a:solidFill>
                <a:srgbClr val="DCDCDC"/>
              </a:solidFill>
              <a:ln w="12700" algn="ctr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vert="eaVert" lIns="36000" tIns="36000" rIns="36000" bIns="36000" anchor="ctr"/>
              <a:lstStyle/>
              <a:p>
                <a:pPr algn="ctr"/>
                <a:endParaRPr lang="en-US" sz="1200" b="1" dirty="0"/>
              </a:p>
            </p:txBody>
          </p:sp>
        </p:grpSp>
        <p:sp>
          <p:nvSpPr>
            <p:cNvPr id="57" name="Text Placeholder 15"/>
            <p:cNvSpPr txBox="1">
              <a:spLocks/>
            </p:cNvSpPr>
            <p:nvPr>
              <p:custDataLst>
                <p:tags r:id="rId7"/>
              </p:custDataLst>
            </p:nvPr>
          </p:nvSpPr>
          <p:spPr bwMode="auto">
            <a:xfrm>
              <a:off x="5543197" y="6032148"/>
              <a:ext cx="3203291" cy="422532"/>
            </a:xfrm>
            <a:prstGeom prst="rect">
              <a:avLst/>
            </a:prstGeom>
            <a:noFill/>
            <a:ln>
              <a:miter lim="800000"/>
              <a:headEnd/>
              <a:tailEnd/>
            </a:ln>
          </p:spPr>
          <p:txBody>
            <a:bodyPr lIns="36000" tIns="36000" rIns="36000" bIns="36000"/>
            <a:lstStyle/>
            <a:p>
              <a:pPr marL="0" lvl="1" defTabSz="957263">
                <a:spcBef>
                  <a:spcPts val="600"/>
                </a:spcBef>
                <a:defRPr/>
              </a:pPr>
              <a:r>
                <a:rPr lang="en-US" sz="1200" b="1" dirty="0" smtClean="0">
                  <a:solidFill>
                    <a:srgbClr val="313131"/>
                  </a:solidFill>
                </a:rPr>
                <a:t>Preferred Tier</a:t>
              </a:r>
              <a:endParaRPr lang="en-US" sz="1200" i="1" dirty="0">
                <a:solidFill>
                  <a:srgbClr val="313131"/>
                </a:solidFill>
              </a:endParaRPr>
            </a:p>
          </p:txBody>
        </p:sp>
      </p:grpSp>
      <p:sp>
        <p:nvSpPr>
          <p:cNvPr id="85" name="Text Box 10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53683" y="1035221"/>
            <a:ext cx="8021682" cy="230745"/>
          </a:xfrm>
          <a:prstGeom prst="rect">
            <a:avLst/>
          </a:prstGeom>
          <a:solidFill>
            <a:srgbClr val="00A1D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 type="none" w="sm" len="med"/>
              </a14:hiddenLine>
            </a:ext>
          </a:extLst>
        </p:spPr>
        <p:txBody>
          <a:bodyPr lIns="36000" tIns="36000" rIns="36000" bIns="36000" anchor="ctr" anchorCtr="1"/>
          <a:lstStyle>
            <a:lvl1pPr defTabSz="9572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572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572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572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572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400" b="1" dirty="0" smtClean="0">
                <a:solidFill>
                  <a:schemeClr val="bg1"/>
                </a:solidFill>
              </a:rPr>
              <a:t>Tiered Provider Network Evolution</a:t>
            </a:r>
            <a:endParaRPr lang="en-US" altLang="en-US" sz="1400" b="1" dirty="0">
              <a:solidFill>
                <a:schemeClr val="bg1"/>
              </a:solidFill>
            </a:endParaRPr>
          </a:p>
        </p:txBody>
      </p:sp>
      <p:sp>
        <p:nvSpPr>
          <p:cNvPr id="88" name="Text Box 10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597421" y="4619850"/>
            <a:ext cx="3879763" cy="230745"/>
          </a:xfrm>
          <a:prstGeom prst="rect">
            <a:avLst/>
          </a:prstGeom>
          <a:solidFill>
            <a:srgbClr val="00A1D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 type="none" w="sm" len="med"/>
              </a14:hiddenLine>
            </a:ext>
          </a:extLst>
        </p:spPr>
        <p:txBody>
          <a:bodyPr lIns="36000" tIns="36000" rIns="36000" bIns="36000" anchor="ctr" anchorCtr="1"/>
          <a:lstStyle>
            <a:lvl1pPr defTabSz="9572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572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572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572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572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400" b="1" dirty="0" smtClean="0">
                <a:solidFill>
                  <a:schemeClr val="bg1"/>
                </a:solidFill>
              </a:rPr>
              <a:t>Preferred Provider Designation</a:t>
            </a:r>
            <a:endParaRPr lang="en-US" altLang="en-US" sz="1400" b="1" dirty="0">
              <a:solidFill>
                <a:schemeClr val="bg1"/>
              </a:solidFill>
            </a:endParaRPr>
          </a:p>
        </p:txBody>
      </p:sp>
      <p:sp>
        <p:nvSpPr>
          <p:cNvPr id="86" name="Freeform 85"/>
          <p:cNvSpPr>
            <a:spLocks noChangeAspect="1" noEditPoints="1"/>
          </p:cNvSpPr>
          <p:nvPr/>
        </p:nvSpPr>
        <p:spPr bwMode="auto">
          <a:xfrm>
            <a:off x="4558611" y="4940487"/>
            <a:ext cx="279627" cy="318736"/>
          </a:xfrm>
          <a:custGeom>
            <a:avLst/>
            <a:gdLst>
              <a:gd name="T0" fmla="*/ 40 w 136"/>
              <a:gd name="T1" fmla="*/ 118 h 155"/>
              <a:gd name="T2" fmla="*/ 68 w 136"/>
              <a:gd name="T3" fmla="*/ 139 h 155"/>
              <a:gd name="T4" fmla="*/ 120 w 136"/>
              <a:gd name="T5" fmla="*/ 49 h 155"/>
              <a:gd name="T6" fmla="*/ 115 w 136"/>
              <a:gd name="T7" fmla="*/ 48 h 155"/>
              <a:gd name="T8" fmla="*/ 40 w 136"/>
              <a:gd name="T9" fmla="*/ 118 h 155"/>
              <a:gd name="T10" fmla="*/ 110 w 136"/>
              <a:gd name="T11" fmla="*/ 17 h 155"/>
              <a:gd name="T12" fmla="*/ 68 w 136"/>
              <a:gd name="T13" fmla="*/ 0 h 155"/>
              <a:gd name="T14" fmla="*/ 27 w 136"/>
              <a:gd name="T15" fmla="*/ 17 h 155"/>
              <a:gd name="T16" fmla="*/ 2 w 136"/>
              <a:gd name="T17" fmla="*/ 39 h 155"/>
              <a:gd name="T18" fmla="*/ 68 w 136"/>
              <a:gd name="T19" fmla="*/ 155 h 155"/>
              <a:gd name="T20" fmla="*/ 135 w 136"/>
              <a:gd name="T21" fmla="*/ 39 h 155"/>
              <a:gd name="T22" fmla="*/ 110 w 136"/>
              <a:gd name="T23" fmla="*/ 17 h 155"/>
              <a:gd name="T24" fmla="*/ 69 w 136"/>
              <a:gd name="T25" fmla="*/ 142 h 155"/>
              <a:gd name="T26" fmla="*/ 68 w 136"/>
              <a:gd name="T27" fmla="*/ 142 h 155"/>
              <a:gd name="T28" fmla="*/ 68 w 136"/>
              <a:gd name="T29" fmla="*/ 142 h 155"/>
              <a:gd name="T30" fmla="*/ 13 w 136"/>
              <a:gd name="T31" fmla="*/ 47 h 155"/>
              <a:gd name="T32" fmla="*/ 13 w 136"/>
              <a:gd name="T33" fmla="*/ 45 h 155"/>
              <a:gd name="T34" fmla="*/ 15 w 136"/>
              <a:gd name="T35" fmla="*/ 45 h 155"/>
              <a:gd name="T36" fmla="*/ 16 w 136"/>
              <a:gd name="T37" fmla="*/ 45 h 155"/>
              <a:gd name="T38" fmla="*/ 33 w 136"/>
              <a:gd name="T39" fmla="*/ 28 h 155"/>
              <a:gd name="T40" fmla="*/ 33 w 136"/>
              <a:gd name="T41" fmla="*/ 27 h 155"/>
              <a:gd name="T42" fmla="*/ 35 w 136"/>
              <a:gd name="T43" fmla="*/ 27 h 155"/>
              <a:gd name="T44" fmla="*/ 38 w 136"/>
              <a:gd name="T45" fmla="*/ 27 h 155"/>
              <a:gd name="T46" fmla="*/ 67 w 136"/>
              <a:gd name="T47" fmla="*/ 14 h 155"/>
              <a:gd name="T48" fmla="*/ 68 w 136"/>
              <a:gd name="T49" fmla="*/ 13 h 155"/>
              <a:gd name="T50" fmla="*/ 69 w 136"/>
              <a:gd name="T51" fmla="*/ 14 h 155"/>
              <a:gd name="T52" fmla="*/ 98 w 136"/>
              <a:gd name="T53" fmla="*/ 27 h 155"/>
              <a:gd name="T54" fmla="*/ 102 w 136"/>
              <a:gd name="T55" fmla="*/ 27 h 155"/>
              <a:gd name="T56" fmla="*/ 103 w 136"/>
              <a:gd name="T57" fmla="*/ 27 h 155"/>
              <a:gd name="T58" fmla="*/ 103 w 136"/>
              <a:gd name="T59" fmla="*/ 28 h 155"/>
              <a:gd name="T60" fmla="*/ 121 w 136"/>
              <a:gd name="T61" fmla="*/ 45 h 155"/>
              <a:gd name="T62" fmla="*/ 122 w 136"/>
              <a:gd name="T63" fmla="*/ 45 h 155"/>
              <a:gd name="T64" fmla="*/ 124 w 136"/>
              <a:gd name="T65" fmla="*/ 45 h 155"/>
              <a:gd name="T66" fmla="*/ 124 w 136"/>
              <a:gd name="T67" fmla="*/ 47 h 155"/>
              <a:gd name="T68" fmla="*/ 69 w 136"/>
              <a:gd name="T69" fmla="*/ 142 h 155"/>
              <a:gd name="T70" fmla="*/ 100 w 136"/>
              <a:gd name="T71" fmla="*/ 30 h 155"/>
              <a:gd name="T72" fmla="*/ 68 w 136"/>
              <a:gd name="T73" fmla="*/ 18 h 155"/>
              <a:gd name="T74" fmla="*/ 36 w 136"/>
              <a:gd name="T75" fmla="*/ 30 h 155"/>
              <a:gd name="T76" fmla="*/ 16 w 136"/>
              <a:gd name="T77" fmla="*/ 49 h 155"/>
              <a:gd name="T78" fmla="*/ 29 w 136"/>
              <a:gd name="T79" fmla="*/ 104 h 155"/>
              <a:gd name="T80" fmla="*/ 102 w 136"/>
              <a:gd name="T81" fmla="*/ 37 h 155"/>
              <a:gd name="T82" fmla="*/ 100 w 136"/>
              <a:gd name="T83" fmla="*/ 30 h 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36" h="155">
                <a:moveTo>
                  <a:pt x="40" y="118"/>
                </a:moveTo>
                <a:cubicBezTo>
                  <a:pt x="52" y="132"/>
                  <a:pt x="66" y="138"/>
                  <a:pt x="68" y="139"/>
                </a:cubicBezTo>
                <a:cubicBezTo>
                  <a:pt x="74" y="137"/>
                  <a:pt x="121" y="117"/>
                  <a:pt x="120" y="49"/>
                </a:cubicBezTo>
                <a:cubicBezTo>
                  <a:pt x="119" y="49"/>
                  <a:pt x="117" y="48"/>
                  <a:pt x="115" y="48"/>
                </a:cubicBezTo>
                <a:lnTo>
                  <a:pt x="40" y="118"/>
                </a:lnTo>
                <a:close/>
                <a:moveTo>
                  <a:pt x="110" y="17"/>
                </a:moveTo>
                <a:cubicBezTo>
                  <a:pt x="110" y="17"/>
                  <a:pt x="90" y="21"/>
                  <a:pt x="68" y="0"/>
                </a:cubicBezTo>
                <a:cubicBezTo>
                  <a:pt x="46" y="21"/>
                  <a:pt x="27" y="17"/>
                  <a:pt x="27" y="17"/>
                </a:cubicBezTo>
                <a:cubicBezTo>
                  <a:pt x="26" y="42"/>
                  <a:pt x="2" y="39"/>
                  <a:pt x="2" y="39"/>
                </a:cubicBezTo>
                <a:cubicBezTo>
                  <a:pt x="0" y="133"/>
                  <a:pt x="68" y="155"/>
                  <a:pt x="68" y="155"/>
                </a:cubicBezTo>
                <a:cubicBezTo>
                  <a:pt x="68" y="155"/>
                  <a:pt x="136" y="133"/>
                  <a:pt x="135" y="39"/>
                </a:cubicBezTo>
                <a:cubicBezTo>
                  <a:pt x="135" y="39"/>
                  <a:pt x="110" y="42"/>
                  <a:pt x="110" y="17"/>
                </a:cubicBezTo>
                <a:close/>
                <a:moveTo>
                  <a:pt x="69" y="142"/>
                </a:moveTo>
                <a:cubicBezTo>
                  <a:pt x="68" y="142"/>
                  <a:pt x="68" y="142"/>
                  <a:pt x="68" y="142"/>
                </a:cubicBezTo>
                <a:cubicBezTo>
                  <a:pt x="68" y="142"/>
                  <a:pt x="68" y="142"/>
                  <a:pt x="68" y="142"/>
                </a:cubicBezTo>
                <a:cubicBezTo>
                  <a:pt x="67" y="142"/>
                  <a:pt x="12" y="123"/>
                  <a:pt x="13" y="47"/>
                </a:cubicBezTo>
                <a:cubicBezTo>
                  <a:pt x="13" y="45"/>
                  <a:pt x="13" y="45"/>
                  <a:pt x="13" y="45"/>
                </a:cubicBezTo>
                <a:cubicBezTo>
                  <a:pt x="15" y="45"/>
                  <a:pt x="15" y="45"/>
                  <a:pt x="15" y="45"/>
                </a:cubicBezTo>
                <a:cubicBezTo>
                  <a:pt x="15" y="45"/>
                  <a:pt x="15" y="45"/>
                  <a:pt x="16" y="45"/>
                </a:cubicBezTo>
                <a:cubicBezTo>
                  <a:pt x="21" y="45"/>
                  <a:pt x="33" y="44"/>
                  <a:pt x="33" y="28"/>
                </a:cubicBezTo>
                <a:cubicBezTo>
                  <a:pt x="33" y="27"/>
                  <a:pt x="33" y="27"/>
                  <a:pt x="33" y="27"/>
                </a:cubicBezTo>
                <a:cubicBezTo>
                  <a:pt x="35" y="27"/>
                  <a:pt x="35" y="27"/>
                  <a:pt x="35" y="27"/>
                </a:cubicBezTo>
                <a:cubicBezTo>
                  <a:pt x="35" y="27"/>
                  <a:pt x="36" y="27"/>
                  <a:pt x="38" y="27"/>
                </a:cubicBezTo>
                <a:cubicBezTo>
                  <a:pt x="44" y="27"/>
                  <a:pt x="55" y="26"/>
                  <a:pt x="67" y="14"/>
                </a:cubicBezTo>
                <a:cubicBezTo>
                  <a:pt x="68" y="13"/>
                  <a:pt x="68" y="13"/>
                  <a:pt x="68" y="13"/>
                </a:cubicBezTo>
                <a:cubicBezTo>
                  <a:pt x="69" y="14"/>
                  <a:pt x="69" y="14"/>
                  <a:pt x="69" y="14"/>
                </a:cubicBezTo>
                <a:cubicBezTo>
                  <a:pt x="81" y="26"/>
                  <a:pt x="92" y="27"/>
                  <a:pt x="98" y="27"/>
                </a:cubicBezTo>
                <a:cubicBezTo>
                  <a:pt x="100" y="27"/>
                  <a:pt x="101" y="27"/>
                  <a:pt x="102" y="27"/>
                </a:cubicBezTo>
                <a:cubicBezTo>
                  <a:pt x="103" y="27"/>
                  <a:pt x="103" y="27"/>
                  <a:pt x="103" y="27"/>
                </a:cubicBezTo>
                <a:cubicBezTo>
                  <a:pt x="103" y="28"/>
                  <a:pt x="103" y="28"/>
                  <a:pt x="103" y="28"/>
                </a:cubicBezTo>
                <a:cubicBezTo>
                  <a:pt x="104" y="44"/>
                  <a:pt x="116" y="45"/>
                  <a:pt x="121" y="45"/>
                </a:cubicBezTo>
                <a:cubicBezTo>
                  <a:pt x="121" y="45"/>
                  <a:pt x="122" y="45"/>
                  <a:pt x="122" y="45"/>
                </a:cubicBezTo>
                <a:cubicBezTo>
                  <a:pt x="124" y="45"/>
                  <a:pt x="124" y="45"/>
                  <a:pt x="124" y="45"/>
                </a:cubicBezTo>
                <a:cubicBezTo>
                  <a:pt x="124" y="47"/>
                  <a:pt x="124" y="47"/>
                  <a:pt x="124" y="47"/>
                </a:cubicBezTo>
                <a:cubicBezTo>
                  <a:pt x="125" y="123"/>
                  <a:pt x="69" y="142"/>
                  <a:pt x="69" y="142"/>
                </a:cubicBezTo>
                <a:close/>
                <a:moveTo>
                  <a:pt x="100" y="30"/>
                </a:moveTo>
                <a:cubicBezTo>
                  <a:pt x="96" y="31"/>
                  <a:pt x="82" y="30"/>
                  <a:pt x="68" y="18"/>
                </a:cubicBezTo>
                <a:cubicBezTo>
                  <a:pt x="54" y="30"/>
                  <a:pt x="41" y="31"/>
                  <a:pt x="36" y="30"/>
                </a:cubicBezTo>
                <a:cubicBezTo>
                  <a:pt x="35" y="43"/>
                  <a:pt x="25" y="48"/>
                  <a:pt x="16" y="49"/>
                </a:cubicBezTo>
                <a:cubicBezTo>
                  <a:pt x="16" y="73"/>
                  <a:pt x="22" y="91"/>
                  <a:pt x="29" y="104"/>
                </a:cubicBezTo>
                <a:cubicBezTo>
                  <a:pt x="102" y="37"/>
                  <a:pt x="102" y="37"/>
                  <a:pt x="102" y="37"/>
                </a:cubicBezTo>
                <a:cubicBezTo>
                  <a:pt x="101" y="35"/>
                  <a:pt x="101" y="33"/>
                  <a:pt x="100" y="3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89" name="Text Placeholder 5"/>
          <p:cNvSpPr txBox="1">
            <a:spLocks/>
          </p:cNvSpPr>
          <p:nvPr/>
        </p:nvSpPr>
        <p:spPr bwMode="auto">
          <a:xfrm>
            <a:off x="473140" y="4056804"/>
            <a:ext cx="7893823" cy="491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91440" bIns="91440"/>
          <a:lstStyle>
            <a:lvl1pPr marL="177800" indent="-177800" defTabSz="957263">
              <a:lnSpc>
                <a:spcPct val="106000"/>
              </a:lnSpc>
              <a:spcBef>
                <a:spcPct val="80000"/>
              </a:spcBef>
              <a:buClr>
                <a:schemeClr val="tx1"/>
              </a:buClr>
              <a:buFont typeface="Wingdings 2" panose="05020102010507070707" pitchFamily="18" charset="2"/>
              <a:buChar char="¡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73038" indent="-173038" defTabSz="957263">
              <a:lnSpc>
                <a:spcPct val="106000"/>
              </a:lnSpc>
              <a:spcBef>
                <a:spcPct val="8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358775" indent="-179388" defTabSz="957263">
              <a:lnSpc>
                <a:spcPct val="106000"/>
              </a:lnSpc>
              <a:spcBef>
                <a:spcPct val="4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539750" indent="-179388" defTabSz="957263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719138" indent="-179388" defTabSz="957263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176338" indent="-179388" defTabSz="9572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1633538" indent="-179388" defTabSz="9572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090738" indent="-179388" defTabSz="9572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547938" indent="-179388" defTabSz="9572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762" lvl="1" indent="0" algn="ctr" fontAlgn="ctr"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US" altLang="en-US" sz="1400" b="1" dirty="0" smtClean="0">
                <a:solidFill>
                  <a:schemeClr val="accent1"/>
                </a:solidFill>
              </a:rPr>
              <a:t>Network actively managed and integrated with claims and customer service departments</a:t>
            </a:r>
            <a:endParaRPr lang="en-US" altLang="en-US" sz="1400" dirty="0">
              <a:solidFill>
                <a:schemeClr val="accent1"/>
              </a:solidFill>
            </a:endParaRPr>
          </a:p>
        </p:txBody>
      </p:sp>
      <p:sp>
        <p:nvSpPr>
          <p:cNvPr id="136" name="Text Placeholder 15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1301373" y="5797818"/>
            <a:ext cx="1704242" cy="169999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36000" tIns="36000" rIns="36000" bIns="36000"/>
          <a:lstStyle/>
          <a:p>
            <a:pPr marL="0" lvl="1" defTabSz="957263">
              <a:spcBef>
                <a:spcPts val="600"/>
              </a:spcBef>
              <a:defRPr/>
            </a:pPr>
            <a:r>
              <a:rPr lang="en-US" sz="1200" b="1" dirty="0" smtClean="0">
                <a:solidFill>
                  <a:srgbClr val="313131"/>
                </a:solidFill>
              </a:rPr>
              <a:t>Standard Tier</a:t>
            </a:r>
            <a:endParaRPr lang="en-US" sz="1200" i="1" dirty="0">
              <a:solidFill>
                <a:srgbClr val="313131"/>
              </a:solidFill>
            </a:endParaRPr>
          </a:p>
        </p:txBody>
      </p:sp>
      <p:sp>
        <p:nvSpPr>
          <p:cNvPr id="90" name="Freeform 9"/>
          <p:cNvSpPr>
            <a:spLocks noChangeAspect="1" noEditPoints="1"/>
          </p:cNvSpPr>
          <p:nvPr/>
        </p:nvSpPr>
        <p:spPr bwMode="auto">
          <a:xfrm>
            <a:off x="4560950" y="6109622"/>
            <a:ext cx="274949" cy="259543"/>
          </a:xfrm>
          <a:custGeom>
            <a:avLst/>
            <a:gdLst>
              <a:gd name="T0" fmla="*/ 31 w 102"/>
              <a:gd name="T1" fmla="*/ 0 h 96"/>
              <a:gd name="T2" fmla="*/ 27 w 102"/>
              <a:gd name="T3" fmla="*/ 17 h 96"/>
              <a:gd name="T4" fmla="*/ 53 w 102"/>
              <a:gd name="T5" fmla="*/ 21 h 96"/>
              <a:gd name="T6" fmla="*/ 56 w 102"/>
              <a:gd name="T7" fmla="*/ 3 h 96"/>
              <a:gd name="T8" fmla="*/ 47 w 102"/>
              <a:gd name="T9" fmla="*/ 12 h 96"/>
              <a:gd name="T10" fmla="*/ 31 w 102"/>
              <a:gd name="T11" fmla="*/ 7 h 96"/>
              <a:gd name="T12" fmla="*/ 49 w 102"/>
              <a:gd name="T13" fmla="*/ 3 h 96"/>
              <a:gd name="T14" fmla="*/ 47 w 102"/>
              <a:gd name="T15" fmla="*/ 12 h 96"/>
              <a:gd name="T16" fmla="*/ 56 w 102"/>
              <a:gd name="T17" fmla="*/ 32 h 96"/>
              <a:gd name="T18" fmla="*/ 7 w 102"/>
              <a:gd name="T19" fmla="*/ 30 h 96"/>
              <a:gd name="T20" fmla="*/ 8 w 102"/>
              <a:gd name="T21" fmla="*/ 29 h 96"/>
              <a:gd name="T22" fmla="*/ 56 w 102"/>
              <a:gd name="T23" fmla="*/ 30 h 96"/>
              <a:gd name="T24" fmla="*/ 47 w 102"/>
              <a:gd name="T25" fmla="*/ 44 h 96"/>
              <a:gd name="T26" fmla="*/ 7 w 102"/>
              <a:gd name="T27" fmla="*/ 42 h 96"/>
              <a:gd name="T28" fmla="*/ 8 w 102"/>
              <a:gd name="T29" fmla="*/ 41 h 96"/>
              <a:gd name="T30" fmla="*/ 49 w 102"/>
              <a:gd name="T31" fmla="*/ 42 h 96"/>
              <a:gd name="T32" fmla="*/ 40 w 102"/>
              <a:gd name="T33" fmla="*/ 56 h 96"/>
              <a:gd name="T34" fmla="*/ 7 w 102"/>
              <a:gd name="T35" fmla="*/ 54 h 96"/>
              <a:gd name="T36" fmla="*/ 8 w 102"/>
              <a:gd name="T37" fmla="*/ 53 h 96"/>
              <a:gd name="T38" fmla="*/ 41 w 102"/>
              <a:gd name="T39" fmla="*/ 54 h 96"/>
              <a:gd name="T40" fmla="*/ 36 w 102"/>
              <a:gd name="T41" fmla="*/ 84 h 96"/>
              <a:gd name="T42" fmla="*/ 7 w 102"/>
              <a:gd name="T43" fmla="*/ 78 h 96"/>
              <a:gd name="T44" fmla="*/ 14 w 102"/>
              <a:gd name="T45" fmla="*/ 72 h 96"/>
              <a:gd name="T46" fmla="*/ 43 w 102"/>
              <a:gd name="T47" fmla="*/ 78 h 96"/>
              <a:gd name="T48" fmla="*/ 78 w 102"/>
              <a:gd name="T49" fmla="*/ 11 h 96"/>
              <a:gd name="T50" fmla="*/ 59 w 102"/>
              <a:gd name="T51" fmla="*/ 8 h 96"/>
              <a:gd name="T52" fmla="*/ 84 w 102"/>
              <a:gd name="T53" fmla="*/ 13 h 96"/>
              <a:gd name="T54" fmla="*/ 82 w 102"/>
              <a:gd name="T55" fmla="*/ 41 h 96"/>
              <a:gd name="T56" fmla="*/ 80 w 102"/>
              <a:gd name="T57" fmla="*/ 13 h 96"/>
              <a:gd name="T58" fmla="*/ 84 w 102"/>
              <a:gd name="T59" fmla="*/ 86 h 96"/>
              <a:gd name="T60" fmla="*/ 78 w 102"/>
              <a:gd name="T61" fmla="*/ 96 h 96"/>
              <a:gd name="T62" fmla="*/ 0 w 102"/>
              <a:gd name="T63" fmla="*/ 91 h 96"/>
              <a:gd name="T64" fmla="*/ 5 w 102"/>
              <a:gd name="T65" fmla="*/ 8 h 96"/>
              <a:gd name="T66" fmla="*/ 24 w 102"/>
              <a:gd name="T67" fmla="*/ 11 h 96"/>
              <a:gd name="T68" fmla="*/ 4 w 102"/>
              <a:gd name="T69" fmla="*/ 13 h 96"/>
              <a:gd name="T70" fmla="*/ 5 w 102"/>
              <a:gd name="T71" fmla="*/ 92 h 96"/>
              <a:gd name="T72" fmla="*/ 80 w 102"/>
              <a:gd name="T73" fmla="*/ 91 h 96"/>
              <a:gd name="T74" fmla="*/ 82 w 102"/>
              <a:gd name="T75" fmla="*/ 86 h 96"/>
              <a:gd name="T76" fmla="*/ 61 w 102"/>
              <a:gd name="T77" fmla="*/ 64 h 96"/>
              <a:gd name="T78" fmla="*/ 102 w 102"/>
              <a:gd name="T79" fmla="*/ 64 h 96"/>
              <a:gd name="T80" fmla="*/ 96 w 102"/>
              <a:gd name="T81" fmla="*/ 58 h 96"/>
              <a:gd name="T82" fmla="*/ 78 w 102"/>
              <a:gd name="T83" fmla="*/ 75 h 96"/>
              <a:gd name="T84" fmla="*/ 76 w 102"/>
              <a:gd name="T85" fmla="*/ 75 h 96"/>
              <a:gd name="T86" fmla="*/ 68 w 102"/>
              <a:gd name="T87" fmla="*/ 64 h 96"/>
              <a:gd name="T88" fmla="*/ 77 w 102"/>
              <a:gd name="T89" fmla="*/ 71 h 96"/>
              <a:gd name="T90" fmla="*/ 96 w 102"/>
              <a:gd name="T91" fmla="*/ 55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02" h="96">
                <a:moveTo>
                  <a:pt x="53" y="0"/>
                </a:moveTo>
                <a:cubicBezTo>
                  <a:pt x="31" y="0"/>
                  <a:pt x="31" y="0"/>
                  <a:pt x="31" y="0"/>
                </a:cubicBezTo>
                <a:cubicBezTo>
                  <a:pt x="29" y="0"/>
                  <a:pt x="27" y="2"/>
                  <a:pt x="27" y="3"/>
                </a:cubicBezTo>
                <a:cubicBezTo>
                  <a:pt x="27" y="17"/>
                  <a:pt x="27" y="17"/>
                  <a:pt x="27" y="17"/>
                </a:cubicBezTo>
                <a:cubicBezTo>
                  <a:pt x="27" y="19"/>
                  <a:pt x="29" y="21"/>
                  <a:pt x="31" y="21"/>
                </a:cubicBezTo>
                <a:cubicBezTo>
                  <a:pt x="53" y="21"/>
                  <a:pt x="53" y="21"/>
                  <a:pt x="53" y="21"/>
                </a:cubicBezTo>
                <a:cubicBezTo>
                  <a:pt x="55" y="21"/>
                  <a:pt x="56" y="19"/>
                  <a:pt x="56" y="17"/>
                </a:cubicBezTo>
                <a:cubicBezTo>
                  <a:pt x="56" y="3"/>
                  <a:pt x="56" y="3"/>
                  <a:pt x="56" y="3"/>
                </a:cubicBezTo>
                <a:cubicBezTo>
                  <a:pt x="56" y="2"/>
                  <a:pt x="55" y="0"/>
                  <a:pt x="53" y="0"/>
                </a:cubicBezTo>
                <a:close/>
                <a:moveTo>
                  <a:pt x="47" y="12"/>
                </a:moveTo>
                <a:cubicBezTo>
                  <a:pt x="37" y="12"/>
                  <a:pt x="37" y="12"/>
                  <a:pt x="37" y="12"/>
                </a:cubicBezTo>
                <a:cubicBezTo>
                  <a:pt x="36" y="12"/>
                  <a:pt x="31" y="9"/>
                  <a:pt x="31" y="7"/>
                </a:cubicBezTo>
                <a:cubicBezTo>
                  <a:pt x="31" y="5"/>
                  <a:pt x="33" y="3"/>
                  <a:pt x="35" y="3"/>
                </a:cubicBezTo>
                <a:cubicBezTo>
                  <a:pt x="49" y="3"/>
                  <a:pt x="49" y="3"/>
                  <a:pt x="49" y="3"/>
                </a:cubicBezTo>
                <a:cubicBezTo>
                  <a:pt x="50" y="3"/>
                  <a:pt x="52" y="5"/>
                  <a:pt x="52" y="7"/>
                </a:cubicBezTo>
                <a:cubicBezTo>
                  <a:pt x="52" y="9"/>
                  <a:pt x="48" y="12"/>
                  <a:pt x="47" y="12"/>
                </a:cubicBezTo>
                <a:close/>
                <a:moveTo>
                  <a:pt x="56" y="30"/>
                </a:moveTo>
                <a:cubicBezTo>
                  <a:pt x="56" y="31"/>
                  <a:pt x="56" y="32"/>
                  <a:pt x="56" y="32"/>
                </a:cubicBezTo>
                <a:cubicBezTo>
                  <a:pt x="8" y="32"/>
                  <a:pt x="8" y="32"/>
                  <a:pt x="8" y="32"/>
                </a:cubicBezTo>
                <a:cubicBezTo>
                  <a:pt x="8" y="32"/>
                  <a:pt x="7" y="31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29"/>
                  <a:pt x="8" y="29"/>
                  <a:pt x="8" y="29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30"/>
                </a:cubicBezTo>
                <a:close/>
                <a:moveTo>
                  <a:pt x="49" y="42"/>
                </a:moveTo>
                <a:cubicBezTo>
                  <a:pt x="49" y="43"/>
                  <a:pt x="48" y="44"/>
                  <a:pt x="47" y="4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44"/>
                  <a:pt x="7" y="43"/>
                  <a:pt x="7" y="42"/>
                </a:cubicBezTo>
                <a:cubicBezTo>
                  <a:pt x="7" y="42"/>
                  <a:pt x="7" y="42"/>
                  <a:pt x="7" y="42"/>
                </a:cubicBezTo>
                <a:cubicBezTo>
                  <a:pt x="7" y="41"/>
                  <a:pt x="8" y="41"/>
                  <a:pt x="8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8" y="41"/>
                  <a:pt x="49" y="41"/>
                  <a:pt x="49" y="42"/>
                </a:cubicBezTo>
                <a:close/>
                <a:moveTo>
                  <a:pt x="41" y="54"/>
                </a:moveTo>
                <a:cubicBezTo>
                  <a:pt x="41" y="55"/>
                  <a:pt x="40" y="56"/>
                  <a:pt x="40" y="56"/>
                </a:cubicBezTo>
                <a:cubicBezTo>
                  <a:pt x="8" y="56"/>
                  <a:pt x="8" y="56"/>
                  <a:pt x="8" y="56"/>
                </a:cubicBezTo>
                <a:cubicBezTo>
                  <a:pt x="7" y="56"/>
                  <a:pt x="7" y="55"/>
                  <a:pt x="7" y="54"/>
                </a:cubicBezTo>
                <a:cubicBezTo>
                  <a:pt x="7" y="54"/>
                  <a:pt x="7" y="54"/>
                  <a:pt x="7" y="54"/>
                </a:cubicBezTo>
                <a:cubicBezTo>
                  <a:pt x="7" y="53"/>
                  <a:pt x="7" y="53"/>
                  <a:pt x="8" y="53"/>
                </a:cubicBezTo>
                <a:cubicBezTo>
                  <a:pt x="40" y="53"/>
                  <a:pt x="40" y="53"/>
                  <a:pt x="40" y="53"/>
                </a:cubicBezTo>
                <a:cubicBezTo>
                  <a:pt x="40" y="53"/>
                  <a:pt x="41" y="53"/>
                  <a:pt x="41" y="54"/>
                </a:cubicBezTo>
                <a:close/>
                <a:moveTo>
                  <a:pt x="43" y="78"/>
                </a:moveTo>
                <a:cubicBezTo>
                  <a:pt x="43" y="82"/>
                  <a:pt x="39" y="84"/>
                  <a:pt x="36" y="84"/>
                </a:cubicBezTo>
                <a:cubicBezTo>
                  <a:pt x="14" y="84"/>
                  <a:pt x="14" y="84"/>
                  <a:pt x="14" y="84"/>
                </a:cubicBezTo>
                <a:cubicBezTo>
                  <a:pt x="10" y="84"/>
                  <a:pt x="7" y="82"/>
                  <a:pt x="7" y="78"/>
                </a:cubicBezTo>
                <a:cubicBezTo>
                  <a:pt x="7" y="78"/>
                  <a:pt x="7" y="78"/>
                  <a:pt x="7" y="78"/>
                </a:cubicBezTo>
                <a:cubicBezTo>
                  <a:pt x="7" y="75"/>
                  <a:pt x="10" y="72"/>
                  <a:pt x="14" y="72"/>
                </a:cubicBezTo>
                <a:cubicBezTo>
                  <a:pt x="36" y="72"/>
                  <a:pt x="36" y="72"/>
                  <a:pt x="36" y="72"/>
                </a:cubicBezTo>
                <a:cubicBezTo>
                  <a:pt x="39" y="72"/>
                  <a:pt x="43" y="75"/>
                  <a:pt x="43" y="78"/>
                </a:cubicBezTo>
                <a:close/>
                <a:moveTo>
                  <a:pt x="80" y="13"/>
                </a:moveTo>
                <a:cubicBezTo>
                  <a:pt x="80" y="12"/>
                  <a:pt x="79" y="11"/>
                  <a:pt x="78" y="11"/>
                </a:cubicBezTo>
                <a:cubicBezTo>
                  <a:pt x="78" y="11"/>
                  <a:pt x="78" y="11"/>
                  <a:pt x="59" y="11"/>
                </a:cubicBezTo>
                <a:cubicBezTo>
                  <a:pt x="59" y="11"/>
                  <a:pt x="59" y="11"/>
                  <a:pt x="59" y="8"/>
                </a:cubicBezTo>
                <a:cubicBezTo>
                  <a:pt x="59" y="8"/>
                  <a:pt x="59" y="8"/>
                  <a:pt x="78" y="8"/>
                </a:cubicBezTo>
                <a:cubicBezTo>
                  <a:pt x="82" y="8"/>
                  <a:pt x="84" y="10"/>
                  <a:pt x="84" y="13"/>
                </a:cubicBezTo>
                <a:cubicBezTo>
                  <a:pt x="84" y="13"/>
                  <a:pt x="84" y="13"/>
                  <a:pt x="84" y="41"/>
                </a:cubicBezTo>
                <a:cubicBezTo>
                  <a:pt x="83" y="41"/>
                  <a:pt x="83" y="41"/>
                  <a:pt x="82" y="41"/>
                </a:cubicBezTo>
                <a:cubicBezTo>
                  <a:pt x="81" y="41"/>
                  <a:pt x="81" y="41"/>
                  <a:pt x="80" y="41"/>
                </a:cubicBezTo>
                <a:cubicBezTo>
                  <a:pt x="80" y="41"/>
                  <a:pt x="80" y="41"/>
                  <a:pt x="80" y="13"/>
                </a:cubicBezTo>
                <a:close/>
                <a:moveTo>
                  <a:pt x="82" y="86"/>
                </a:moveTo>
                <a:cubicBezTo>
                  <a:pt x="83" y="86"/>
                  <a:pt x="83" y="86"/>
                  <a:pt x="84" y="86"/>
                </a:cubicBezTo>
                <a:cubicBezTo>
                  <a:pt x="84" y="86"/>
                  <a:pt x="84" y="86"/>
                  <a:pt x="84" y="91"/>
                </a:cubicBezTo>
                <a:cubicBezTo>
                  <a:pt x="84" y="93"/>
                  <a:pt x="82" y="96"/>
                  <a:pt x="78" y="96"/>
                </a:cubicBezTo>
                <a:cubicBezTo>
                  <a:pt x="78" y="96"/>
                  <a:pt x="78" y="96"/>
                  <a:pt x="5" y="96"/>
                </a:cubicBezTo>
                <a:cubicBezTo>
                  <a:pt x="2" y="96"/>
                  <a:pt x="0" y="93"/>
                  <a:pt x="0" y="91"/>
                </a:cubicBezTo>
                <a:cubicBezTo>
                  <a:pt x="0" y="91"/>
                  <a:pt x="0" y="91"/>
                  <a:pt x="0" y="13"/>
                </a:cubicBezTo>
                <a:cubicBezTo>
                  <a:pt x="0" y="10"/>
                  <a:pt x="2" y="8"/>
                  <a:pt x="5" y="8"/>
                </a:cubicBezTo>
                <a:cubicBezTo>
                  <a:pt x="5" y="8"/>
                  <a:pt x="5" y="8"/>
                  <a:pt x="24" y="8"/>
                </a:cubicBezTo>
                <a:cubicBezTo>
                  <a:pt x="24" y="8"/>
                  <a:pt x="24" y="8"/>
                  <a:pt x="24" y="11"/>
                </a:cubicBezTo>
                <a:cubicBezTo>
                  <a:pt x="24" y="11"/>
                  <a:pt x="24" y="11"/>
                  <a:pt x="5" y="11"/>
                </a:cubicBezTo>
                <a:cubicBezTo>
                  <a:pt x="5" y="11"/>
                  <a:pt x="4" y="12"/>
                  <a:pt x="4" y="13"/>
                </a:cubicBezTo>
                <a:cubicBezTo>
                  <a:pt x="4" y="13"/>
                  <a:pt x="4" y="13"/>
                  <a:pt x="4" y="91"/>
                </a:cubicBezTo>
                <a:cubicBezTo>
                  <a:pt x="4" y="92"/>
                  <a:pt x="5" y="92"/>
                  <a:pt x="5" y="92"/>
                </a:cubicBezTo>
                <a:cubicBezTo>
                  <a:pt x="5" y="92"/>
                  <a:pt x="5" y="92"/>
                  <a:pt x="78" y="92"/>
                </a:cubicBezTo>
                <a:cubicBezTo>
                  <a:pt x="79" y="92"/>
                  <a:pt x="80" y="92"/>
                  <a:pt x="80" y="91"/>
                </a:cubicBezTo>
                <a:cubicBezTo>
                  <a:pt x="80" y="91"/>
                  <a:pt x="80" y="91"/>
                  <a:pt x="80" y="86"/>
                </a:cubicBezTo>
                <a:cubicBezTo>
                  <a:pt x="81" y="86"/>
                  <a:pt x="81" y="86"/>
                  <a:pt x="82" y="86"/>
                </a:cubicBezTo>
                <a:close/>
                <a:moveTo>
                  <a:pt x="82" y="43"/>
                </a:moveTo>
                <a:cubicBezTo>
                  <a:pt x="70" y="43"/>
                  <a:pt x="61" y="52"/>
                  <a:pt x="61" y="64"/>
                </a:cubicBezTo>
                <a:cubicBezTo>
                  <a:pt x="61" y="75"/>
                  <a:pt x="70" y="84"/>
                  <a:pt x="82" y="84"/>
                </a:cubicBezTo>
                <a:cubicBezTo>
                  <a:pt x="93" y="84"/>
                  <a:pt x="102" y="75"/>
                  <a:pt x="102" y="64"/>
                </a:cubicBezTo>
                <a:cubicBezTo>
                  <a:pt x="102" y="52"/>
                  <a:pt x="93" y="43"/>
                  <a:pt x="82" y="43"/>
                </a:cubicBezTo>
                <a:close/>
                <a:moveTo>
                  <a:pt x="96" y="58"/>
                </a:moveTo>
                <a:cubicBezTo>
                  <a:pt x="79" y="75"/>
                  <a:pt x="79" y="75"/>
                  <a:pt x="79" y="75"/>
                </a:cubicBezTo>
                <a:cubicBezTo>
                  <a:pt x="78" y="75"/>
                  <a:pt x="78" y="75"/>
                  <a:pt x="78" y="75"/>
                </a:cubicBezTo>
                <a:cubicBezTo>
                  <a:pt x="78" y="75"/>
                  <a:pt x="78" y="75"/>
                  <a:pt x="78" y="75"/>
                </a:cubicBezTo>
                <a:cubicBezTo>
                  <a:pt x="78" y="76"/>
                  <a:pt x="76" y="76"/>
                  <a:pt x="76" y="75"/>
                </a:cubicBezTo>
                <a:cubicBezTo>
                  <a:pt x="68" y="67"/>
                  <a:pt x="68" y="67"/>
                  <a:pt x="68" y="67"/>
                </a:cubicBezTo>
                <a:cubicBezTo>
                  <a:pt x="67" y="66"/>
                  <a:pt x="67" y="65"/>
                  <a:pt x="68" y="64"/>
                </a:cubicBezTo>
                <a:cubicBezTo>
                  <a:pt x="69" y="64"/>
                  <a:pt x="69" y="64"/>
                  <a:pt x="70" y="64"/>
                </a:cubicBezTo>
                <a:cubicBezTo>
                  <a:pt x="77" y="71"/>
                  <a:pt x="77" y="71"/>
                  <a:pt x="77" y="71"/>
                </a:cubicBezTo>
                <a:cubicBezTo>
                  <a:pt x="93" y="55"/>
                  <a:pt x="93" y="55"/>
                  <a:pt x="93" y="55"/>
                </a:cubicBezTo>
                <a:cubicBezTo>
                  <a:pt x="94" y="54"/>
                  <a:pt x="95" y="54"/>
                  <a:pt x="96" y="55"/>
                </a:cubicBezTo>
                <a:cubicBezTo>
                  <a:pt x="96" y="56"/>
                  <a:pt x="96" y="57"/>
                  <a:pt x="96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7" name="Right Bracket 136"/>
          <p:cNvSpPr/>
          <p:nvPr/>
        </p:nvSpPr>
        <p:spPr bwMode="auto">
          <a:xfrm>
            <a:off x="2972500" y="5240987"/>
            <a:ext cx="78761" cy="814496"/>
          </a:xfrm>
          <a:prstGeom prst="rightBracket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3152" tIns="73152" rIns="73152" bIns="73152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6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  <a:buFont typeface="Wingdings 2" pitchFamily="18" charset="2"/>
              <a:buNone/>
              <a:tabLst/>
            </a:pP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8" name="Right Bracket 137"/>
          <p:cNvSpPr/>
          <p:nvPr/>
        </p:nvSpPr>
        <p:spPr bwMode="auto">
          <a:xfrm>
            <a:off x="2972500" y="4624350"/>
            <a:ext cx="78761" cy="430846"/>
          </a:xfrm>
          <a:prstGeom prst="rightBracket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3152" tIns="73152" rIns="73152" bIns="73152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6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  <a:buFont typeface="Wingdings 2" pitchFamily="18" charset="2"/>
              <a:buNone/>
              <a:tabLst/>
            </a:pP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9" name="Text Placeholder 15"/>
          <p:cNvSpPr txBox="1">
            <a:spLocks/>
          </p:cNvSpPr>
          <p:nvPr>
            <p:custDataLst>
              <p:tags r:id="rId4"/>
            </p:custDataLst>
          </p:nvPr>
        </p:nvSpPr>
        <p:spPr bwMode="auto">
          <a:xfrm>
            <a:off x="3162371" y="4615277"/>
            <a:ext cx="1236249" cy="376439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36000" tIns="36000" rIns="36000" bIns="36000"/>
          <a:lstStyle/>
          <a:p>
            <a:pPr marL="0" lvl="1" defTabSz="957263">
              <a:spcBef>
                <a:spcPts val="600"/>
              </a:spcBef>
              <a:defRPr/>
            </a:pPr>
            <a:r>
              <a:rPr lang="en-US" sz="1200" b="1" i="1" dirty="0" smtClean="0">
                <a:solidFill>
                  <a:srgbClr val="313131"/>
                </a:solidFill>
              </a:rPr>
              <a:t>VA Core Network</a:t>
            </a:r>
            <a:endParaRPr lang="en-US" sz="1200" b="1" i="1" dirty="0">
              <a:solidFill>
                <a:srgbClr val="313131"/>
              </a:solidFill>
            </a:endParaRPr>
          </a:p>
        </p:txBody>
      </p:sp>
      <p:sp>
        <p:nvSpPr>
          <p:cNvPr id="140" name="Text Placeholder 15"/>
          <p:cNvSpPr txBox="1">
            <a:spLocks/>
          </p:cNvSpPr>
          <p:nvPr>
            <p:custDataLst>
              <p:tags r:id="rId5"/>
            </p:custDataLst>
          </p:nvPr>
        </p:nvSpPr>
        <p:spPr bwMode="auto">
          <a:xfrm>
            <a:off x="3162371" y="5533931"/>
            <a:ext cx="1272873" cy="43388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36000" tIns="36000" rIns="36000" bIns="36000"/>
          <a:lstStyle/>
          <a:p>
            <a:pPr marL="0" lvl="1" defTabSz="957263">
              <a:spcBef>
                <a:spcPts val="600"/>
              </a:spcBef>
              <a:defRPr/>
            </a:pPr>
            <a:r>
              <a:rPr lang="en-US" sz="1200" b="1" i="1" dirty="0" smtClean="0">
                <a:solidFill>
                  <a:srgbClr val="313131"/>
                </a:solidFill>
              </a:rPr>
              <a:t>External Network</a:t>
            </a:r>
            <a:endParaRPr lang="en-US" sz="1200" b="1" i="1" dirty="0">
              <a:solidFill>
                <a:srgbClr val="31313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28394" y="3323892"/>
            <a:ext cx="26357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" lvl="1" algn="ctr" fontAlgn="ctr">
              <a:spcAft>
                <a:spcPts val="600"/>
              </a:spcAft>
              <a:defRPr/>
            </a:pPr>
            <a:r>
              <a:rPr lang="en-US" sz="1200" i="1" dirty="0" smtClean="0"/>
              <a:t>Growth of VA Core Network through stronger relationships with Federal and academic teaching partners</a:t>
            </a:r>
            <a:endParaRPr lang="en-US" sz="1200" i="1" dirty="0"/>
          </a:p>
        </p:txBody>
      </p:sp>
      <p:sp>
        <p:nvSpPr>
          <p:cNvPr id="147" name="Oval 4"/>
          <p:cNvSpPr>
            <a:spLocks noChangeArrowheads="1"/>
          </p:cNvSpPr>
          <p:nvPr/>
        </p:nvSpPr>
        <p:spPr bwMode="auto">
          <a:xfrm rot="3480929">
            <a:off x="1176239" y="1572729"/>
            <a:ext cx="1091362" cy="1425918"/>
          </a:xfrm>
          <a:prstGeom prst="ellipse">
            <a:avLst/>
          </a:prstGeom>
          <a:solidFill>
            <a:srgbClr val="B4B4B4"/>
          </a:solidFill>
          <a:ln w="12700" algn="ctr">
            <a:solidFill>
              <a:schemeClr val="bg1"/>
            </a:solidFill>
            <a:round/>
            <a:headEnd/>
            <a:tailEnd/>
          </a:ln>
        </p:spPr>
        <p:txBody>
          <a:bodyPr rot="10800000" vert="eaVert" tIns="91440" bIns="91440" anchor="ctr"/>
          <a:lstStyle/>
          <a:p>
            <a:pPr algn="ctr">
              <a:defRPr/>
            </a:pPr>
            <a:endParaRPr lang="en-US" sz="1400" dirty="0">
              <a:ea typeface="ＭＳ Ｐゴシック" pitchFamily="50" charset="-128"/>
            </a:endParaRPr>
          </a:p>
        </p:txBody>
      </p:sp>
      <p:sp>
        <p:nvSpPr>
          <p:cNvPr id="146" name="Oval 4"/>
          <p:cNvSpPr>
            <a:spLocks noChangeArrowheads="1"/>
          </p:cNvSpPr>
          <p:nvPr/>
        </p:nvSpPr>
        <p:spPr bwMode="auto">
          <a:xfrm rot="3480929">
            <a:off x="3825012" y="1285042"/>
            <a:ext cx="1269709" cy="1748832"/>
          </a:xfrm>
          <a:prstGeom prst="ellipse">
            <a:avLst/>
          </a:prstGeom>
          <a:solidFill>
            <a:srgbClr val="B4B4B4"/>
          </a:solidFill>
          <a:ln w="12700" algn="ctr">
            <a:solidFill>
              <a:schemeClr val="bg1"/>
            </a:solidFill>
            <a:round/>
            <a:headEnd/>
            <a:tailEnd/>
          </a:ln>
        </p:spPr>
        <p:txBody>
          <a:bodyPr rot="10800000" vert="eaVert" tIns="91440" bIns="91440" anchor="ctr"/>
          <a:lstStyle/>
          <a:p>
            <a:pPr algn="ctr">
              <a:defRPr/>
            </a:pPr>
            <a:endParaRPr lang="en-US" sz="1400" dirty="0">
              <a:ea typeface="ＭＳ Ｐゴシック" pitchFamily="50" charset="-128"/>
            </a:endParaRPr>
          </a:p>
        </p:txBody>
      </p:sp>
      <p:grpSp>
        <p:nvGrpSpPr>
          <p:cNvPr id="67" name="Group 66"/>
          <p:cNvGrpSpPr/>
          <p:nvPr/>
        </p:nvGrpSpPr>
        <p:grpSpPr>
          <a:xfrm>
            <a:off x="1123276" y="2235955"/>
            <a:ext cx="726789" cy="575281"/>
            <a:chOff x="806421" y="4729100"/>
            <a:chExt cx="1633930" cy="1266825"/>
          </a:xfrm>
        </p:grpSpPr>
        <p:sp>
          <p:nvSpPr>
            <p:cNvPr id="69" name="Oval 5"/>
            <p:cNvSpPr>
              <a:spLocks noChangeArrowheads="1"/>
            </p:cNvSpPr>
            <p:nvPr/>
          </p:nvSpPr>
          <p:spPr bwMode="auto">
            <a:xfrm rot="3480929">
              <a:off x="989973" y="4545548"/>
              <a:ext cx="1266825" cy="1633930"/>
            </a:xfrm>
            <a:prstGeom prst="ellipse">
              <a:avLst/>
            </a:prstGeom>
            <a:solidFill>
              <a:srgbClr val="DCDCDC"/>
            </a:solidFill>
            <a:ln w="12700" algn="ctr">
              <a:solidFill>
                <a:schemeClr val="bg1"/>
              </a:solidFill>
              <a:round/>
              <a:headEnd/>
              <a:tailEnd/>
            </a:ln>
          </p:spPr>
          <p:txBody>
            <a:bodyPr rot="10800000" vert="eaVert" lIns="36000" tIns="36000" rIns="36000" bIns="36000" anchor="ctr"/>
            <a:lstStyle/>
            <a:p>
              <a:pPr algn="ctr"/>
              <a:endParaRPr lang="en-US" sz="1100" b="1" dirty="0"/>
            </a:p>
          </p:txBody>
        </p:sp>
        <p:sp>
          <p:nvSpPr>
            <p:cNvPr id="70" name="Oval 6"/>
            <p:cNvSpPr>
              <a:spLocks noChangeArrowheads="1"/>
            </p:cNvSpPr>
            <p:nvPr/>
          </p:nvSpPr>
          <p:spPr bwMode="auto">
            <a:xfrm rot="3480929">
              <a:off x="1127326" y="4865714"/>
              <a:ext cx="753792" cy="1278287"/>
            </a:xfrm>
            <a:prstGeom prst="ellipse">
              <a:avLst/>
            </a:prstGeom>
            <a:solidFill>
              <a:schemeClr val="accent1"/>
            </a:solidFill>
            <a:ln w="12700" algn="ctr">
              <a:solidFill>
                <a:schemeClr val="bg1"/>
              </a:solidFill>
              <a:round/>
              <a:headEnd/>
              <a:tailEnd/>
            </a:ln>
          </p:spPr>
          <p:txBody>
            <a:bodyPr rot="10800000" vert="eaVert" lIns="36000" tIns="36000" rIns="36000" bIns="36000" anchor="ctr"/>
            <a:lstStyle/>
            <a:p>
              <a:pPr algn="ctr"/>
              <a:endParaRPr lang="en-US" sz="1400" dirty="0">
                <a:solidFill>
                  <a:schemeClr val="bg1"/>
                </a:solidFill>
                <a:ea typeface="ＭＳ Ｐゴシック" charset="-128"/>
              </a:endParaRPr>
            </a:p>
          </p:txBody>
        </p:sp>
      </p:grpSp>
      <p:sp>
        <p:nvSpPr>
          <p:cNvPr id="114" name="Isosceles Triangle 113"/>
          <p:cNvSpPr/>
          <p:nvPr/>
        </p:nvSpPr>
        <p:spPr bwMode="auto">
          <a:xfrm rot="16200000" flipV="1">
            <a:off x="2717065" y="2441648"/>
            <a:ext cx="781548" cy="194876"/>
          </a:xfrm>
          <a:prstGeom prst="triangle">
            <a:avLst/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3152" tIns="73152" rIns="73152" bIns="73152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lnSpc>
                <a:spcPct val="106000"/>
              </a:lnSpc>
              <a:spcBef>
                <a:spcPct val="50000"/>
              </a:spcBef>
              <a:spcAft>
                <a:spcPct val="0"/>
              </a:spcAft>
              <a:buSzPct val="100000"/>
              <a:buFont typeface="Wingdings 2" pitchFamily="18" charset="2"/>
              <a:buNone/>
            </a:pPr>
            <a:endParaRPr lang="en-US" sz="1100" dirty="0" smtClean="0">
              <a:solidFill>
                <a:prstClr val="black"/>
              </a:solidFill>
            </a:endParaRPr>
          </a:p>
        </p:txBody>
      </p:sp>
      <p:sp>
        <p:nvSpPr>
          <p:cNvPr id="129" name="Isosceles Triangle 128"/>
          <p:cNvSpPr/>
          <p:nvPr/>
        </p:nvSpPr>
        <p:spPr bwMode="auto">
          <a:xfrm rot="16200000" flipV="1">
            <a:off x="5123775" y="2441647"/>
            <a:ext cx="781548" cy="194876"/>
          </a:xfrm>
          <a:prstGeom prst="triangle">
            <a:avLst/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3152" tIns="73152" rIns="73152" bIns="73152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lnSpc>
                <a:spcPct val="106000"/>
              </a:lnSpc>
              <a:spcBef>
                <a:spcPct val="50000"/>
              </a:spcBef>
              <a:spcAft>
                <a:spcPct val="0"/>
              </a:spcAft>
              <a:buSzPct val="100000"/>
              <a:buFont typeface="Wingdings 2" pitchFamily="18" charset="2"/>
              <a:buNone/>
            </a:pPr>
            <a:endParaRPr lang="en-US" sz="1100" dirty="0" smtClean="0">
              <a:solidFill>
                <a:prstClr val="black"/>
              </a:solidFill>
            </a:endParaRPr>
          </a:p>
        </p:txBody>
      </p:sp>
      <p:sp>
        <p:nvSpPr>
          <p:cNvPr id="141" name="Rectangle 140"/>
          <p:cNvSpPr/>
          <p:nvPr/>
        </p:nvSpPr>
        <p:spPr>
          <a:xfrm>
            <a:off x="3799720" y="2993490"/>
            <a:ext cx="4109052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6350" lvl="1" fontAlgn="ctr">
              <a:spcAft>
                <a:spcPts val="600"/>
              </a:spcAft>
              <a:defRPr/>
            </a:pPr>
            <a:r>
              <a:rPr lang="en-US" sz="1400" b="1" dirty="0" smtClean="0"/>
              <a:t>Phase 2</a:t>
            </a:r>
            <a:endParaRPr lang="en-US" sz="1400" b="1" dirty="0"/>
          </a:p>
        </p:txBody>
      </p:sp>
      <p:sp>
        <p:nvSpPr>
          <p:cNvPr id="142" name="Rectangle 141"/>
          <p:cNvSpPr/>
          <p:nvPr/>
        </p:nvSpPr>
        <p:spPr>
          <a:xfrm>
            <a:off x="1302037" y="2993490"/>
            <a:ext cx="4109052" cy="276612"/>
          </a:xfrm>
          <a:prstGeom prst="rect">
            <a:avLst/>
          </a:prstGeom>
        </p:spPr>
        <p:txBody>
          <a:bodyPr>
            <a:spAutoFit/>
          </a:bodyPr>
          <a:lstStyle/>
          <a:p>
            <a:pPr marL="6350" lvl="1" fontAlgn="ctr">
              <a:spcAft>
                <a:spcPts val="600"/>
              </a:spcAft>
              <a:defRPr/>
            </a:pPr>
            <a:r>
              <a:rPr lang="en-US" sz="1400" b="1" dirty="0" smtClean="0"/>
              <a:t>Phase 1</a:t>
            </a:r>
            <a:endParaRPr lang="en-US" sz="1400" b="1" dirty="0"/>
          </a:p>
        </p:txBody>
      </p:sp>
      <p:sp>
        <p:nvSpPr>
          <p:cNvPr id="143" name="Rectangle 142"/>
          <p:cNvSpPr/>
          <p:nvPr/>
        </p:nvSpPr>
        <p:spPr>
          <a:xfrm>
            <a:off x="6647368" y="2993490"/>
            <a:ext cx="9646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" lvl="1" fontAlgn="ctr">
              <a:spcAft>
                <a:spcPts val="600"/>
              </a:spcAft>
              <a:defRPr/>
            </a:pPr>
            <a:r>
              <a:rPr lang="en-US" sz="1400" b="1" dirty="0" smtClean="0"/>
              <a:t>Phase 3</a:t>
            </a:r>
            <a:endParaRPr lang="en-US" sz="1400" b="1" dirty="0"/>
          </a:p>
        </p:txBody>
      </p:sp>
      <p:sp>
        <p:nvSpPr>
          <p:cNvPr id="144" name="Rectangle 143"/>
          <p:cNvSpPr/>
          <p:nvPr/>
        </p:nvSpPr>
        <p:spPr>
          <a:xfrm>
            <a:off x="3216291" y="3416225"/>
            <a:ext cx="24829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" lvl="1" algn="ctr" fontAlgn="ctr">
              <a:spcAft>
                <a:spcPts val="600"/>
              </a:spcAft>
              <a:defRPr/>
            </a:pPr>
            <a:r>
              <a:rPr lang="en-US" sz="1200" i="1" dirty="0" smtClean="0"/>
              <a:t>Expansion of External Network and shift to complementary clinical services</a:t>
            </a:r>
            <a:endParaRPr lang="en-US" sz="1200" i="1" dirty="0"/>
          </a:p>
        </p:txBody>
      </p:sp>
      <p:sp>
        <p:nvSpPr>
          <p:cNvPr id="145" name="Rectangle 144"/>
          <p:cNvSpPr/>
          <p:nvPr/>
        </p:nvSpPr>
        <p:spPr>
          <a:xfrm>
            <a:off x="5888215" y="3416225"/>
            <a:ext cx="24829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" lvl="1" algn="ctr" fontAlgn="ctr">
              <a:spcAft>
                <a:spcPts val="600"/>
              </a:spcAft>
              <a:defRPr/>
            </a:pPr>
            <a:r>
              <a:rPr lang="en-US" sz="1200" i="1" dirty="0" smtClean="0"/>
              <a:t>Expansion of Preferred Tier Providers supplying complementary clinical services</a:t>
            </a:r>
            <a:endParaRPr lang="en-US" sz="1200" i="1" dirty="0"/>
          </a:p>
        </p:txBody>
      </p:sp>
      <p:sp>
        <p:nvSpPr>
          <p:cNvPr id="9" name="Rectangle 8"/>
          <p:cNvSpPr/>
          <p:nvPr/>
        </p:nvSpPr>
        <p:spPr bwMode="auto">
          <a:xfrm>
            <a:off x="5961400" y="1418181"/>
            <a:ext cx="2355268" cy="2610057"/>
          </a:xfrm>
          <a:prstGeom prst="rect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3152" tIns="73152" rIns="73152" bIns="73152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6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  <a:buFont typeface="Wingdings 2" pitchFamily="18" charset="2"/>
              <a:buNone/>
              <a:tabLst/>
            </a:pP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9" name="Text Placeholder 5"/>
          <p:cNvSpPr txBox="1">
            <a:spLocks/>
          </p:cNvSpPr>
          <p:nvPr/>
        </p:nvSpPr>
        <p:spPr bwMode="auto">
          <a:xfrm>
            <a:off x="4876659" y="4850594"/>
            <a:ext cx="3600526" cy="2429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91440" bIns="91440"/>
          <a:lstStyle>
            <a:lvl1pPr marL="177800" indent="-177800" defTabSz="957263">
              <a:lnSpc>
                <a:spcPct val="106000"/>
              </a:lnSpc>
              <a:spcBef>
                <a:spcPct val="80000"/>
              </a:spcBef>
              <a:buClr>
                <a:schemeClr val="tx1"/>
              </a:buClr>
              <a:buFont typeface="Wingdings 2" panose="05020102010507070707" pitchFamily="18" charset="2"/>
              <a:buChar char="¡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73038" indent="-173038" defTabSz="957263">
              <a:lnSpc>
                <a:spcPct val="106000"/>
              </a:lnSpc>
              <a:spcBef>
                <a:spcPct val="8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358775" indent="-179388" defTabSz="957263">
              <a:lnSpc>
                <a:spcPct val="106000"/>
              </a:lnSpc>
              <a:spcBef>
                <a:spcPct val="4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539750" indent="-179388" defTabSz="957263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719138" indent="-179388" defTabSz="957263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176338" indent="-179388" defTabSz="9572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1633538" indent="-179388" defTabSz="9572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090738" indent="-179388" defTabSz="9572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547938" indent="-179388" defTabSz="9572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762" lvl="1" indent="0" fontAlgn="ctr">
              <a:lnSpc>
                <a:spcPct val="100000"/>
              </a:lnSpc>
              <a:spcBef>
                <a:spcPts val="600"/>
              </a:spcBef>
              <a:buNone/>
              <a:defRPr/>
            </a:pPr>
            <a:r>
              <a:rPr lang="en-US" sz="1400" b="1" dirty="0"/>
              <a:t>Quality: </a:t>
            </a:r>
            <a:r>
              <a:rPr lang="en-US" sz="1400" dirty="0"/>
              <a:t>Adherence to evidence-based care </a:t>
            </a:r>
            <a:r>
              <a:rPr lang="en-US" sz="1400" dirty="0" smtClean="0"/>
              <a:t>guidelines</a:t>
            </a:r>
            <a:endParaRPr lang="en-US" sz="1400" b="1" dirty="0" smtClean="0"/>
          </a:p>
          <a:p>
            <a:pPr marL="4762" lvl="1" indent="0" fontAlgn="ctr">
              <a:lnSpc>
                <a:spcPct val="100000"/>
              </a:lnSpc>
              <a:spcBef>
                <a:spcPts val="600"/>
              </a:spcBef>
              <a:buNone/>
              <a:defRPr/>
            </a:pPr>
            <a:r>
              <a:rPr lang="en-US" sz="1400" b="1" dirty="0" smtClean="0"/>
              <a:t>Value: </a:t>
            </a:r>
            <a:r>
              <a:rPr lang="en-US" sz="1400" dirty="0" smtClean="0"/>
              <a:t>Delivery of high quality and appropriate care based </a:t>
            </a:r>
            <a:r>
              <a:rPr lang="en-US" sz="1400" dirty="0"/>
              <a:t>on </a:t>
            </a:r>
            <a:r>
              <a:rPr lang="en-US" sz="1400" dirty="0" smtClean="0"/>
              <a:t>defined metrics and goals</a:t>
            </a:r>
          </a:p>
          <a:p>
            <a:pPr marL="4762" lvl="1" indent="0" fontAlgn="ctr">
              <a:lnSpc>
                <a:spcPct val="100000"/>
              </a:lnSpc>
              <a:spcBef>
                <a:spcPts val="600"/>
              </a:spcBef>
              <a:buNone/>
              <a:defRPr/>
            </a:pPr>
            <a:r>
              <a:rPr lang="en-US" sz="1400" b="1" dirty="0" smtClean="0"/>
              <a:t>Compact: </a:t>
            </a:r>
            <a:r>
              <a:rPr lang="en-US" sz="1400" dirty="0" smtClean="0"/>
              <a:t>Pledge to serving US Veterans</a:t>
            </a:r>
          </a:p>
          <a:p>
            <a:pPr marL="0" lvl="1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None/>
            </a:pPr>
            <a:endParaRPr lang="en-US" altLang="en-US" sz="1400" dirty="0">
              <a:solidFill>
                <a:srgbClr val="313131"/>
              </a:solidFill>
            </a:endParaRPr>
          </a:p>
        </p:txBody>
      </p:sp>
      <p:sp>
        <p:nvSpPr>
          <p:cNvPr id="154" name="Oval 5"/>
          <p:cNvSpPr>
            <a:spLocks noChangeArrowheads="1"/>
          </p:cNvSpPr>
          <p:nvPr/>
        </p:nvSpPr>
        <p:spPr bwMode="auto">
          <a:xfrm rot="3480929">
            <a:off x="3994622" y="1905252"/>
            <a:ext cx="607232" cy="1050704"/>
          </a:xfrm>
          <a:prstGeom prst="ellipse">
            <a:avLst/>
          </a:prstGeom>
          <a:solidFill>
            <a:srgbClr val="DCDCDC"/>
          </a:solidFill>
          <a:ln w="12700" algn="ctr">
            <a:solidFill>
              <a:schemeClr val="bg1"/>
            </a:solidFill>
            <a:round/>
            <a:headEnd/>
            <a:tailEnd/>
          </a:ln>
        </p:spPr>
        <p:txBody>
          <a:bodyPr rot="10800000" vert="eaVert" lIns="36000" tIns="36000" rIns="36000" bIns="36000" anchor="ctr"/>
          <a:lstStyle/>
          <a:p>
            <a:pPr algn="ctr"/>
            <a:endParaRPr lang="en-US" sz="1100" b="1" dirty="0"/>
          </a:p>
        </p:txBody>
      </p:sp>
      <p:sp>
        <p:nvSpPr>
          <p:cNvPr id="155" name="Oval 6"/>
          <p:cNvSpPr>
            <a:spLocks noChangeArrowheads="1"/>
          </p:cNvSpPr>
          <p:nvPr/>
        </p:nvSpPr>
        <p:spPr bwMode="auto">
          <a:xfrm rot="3480929">
            <a:off x="3932294" y="2297403"/>
            <a:ext cx="342306" cy="568595"/>
          </a:xfrm>
          <a:prstGeom prst="ellipse">
            <a:avLst/>
          </a:prstGeom>
          <a:solidFill>
            <a:schemeClr val="accent1"/>
          </a:solidFill>
          <a:ln w="12700" algn="ctr">
            <a:solidFill>
              <a:schemeClr val="bg1"/>
            </a:solidFill>
            <a:round/>
            <a:headEnd/>
            <a:tailEnd/>
          </a:ln>
        </p:spPr>
        <p:txBody>
          <a:bodyPr rot="10800000" vert="eaVert" lIns="36000" tIns="36000" rIns="36000" bIns="36000" anchor="ctr"/>
          <a:lstStyle/>
          <a:p>
            <a:pPr algn="ctr"/>
            <a:endParaRPr lang="en-US" sz="1400" dirty="0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57" name="Oval 5"/>
          <p:cNvSpPr>
            <a:spLocks noChangeArrowheads="1"/>
          </p:cNvSpPr>
          <p:nvPr/>
        </p:nvSpPr>
        <p:spPr bwMode="auto">
          <a:xfrm rot="3480929">
            <a:off x="6461713" y="1776012"/>
            <a:ext cx="940135" cy="1265555"/>
          </a:xfrm>
          <a:prstGeom prst="ellipse">
            <a:avLst/>
          </a:prstGeom>
          <a:solidFill>
            <a:srgbClr val="DCDCDC"/>
          </a:solidFill>
          <a:ln w="12700" algn="ctr">
            <a:solidFill>
              <a:schemeClr val="bg1"/>
            </a:solidFill>
            <a:round/>
            <a:headEnd/>
            <a:tailEnd/>
          </a:ln>
        </p:spPr>
        <p:txBody>
          <a:bodyPr rot="10800000" vert="eaVert" lIns="36000" tIns="36000" rIns="36000" bIns="36000" anchor="ctr"/>
          <a:lstStyle/>
          <a:p>
            <a:pPr algn="ctr"/>
            <a:endParaRPr lang="en-US" sz="1100" b="1" dirty="0"/>
          </a:p>
        </p:txBody>
      </p:sp>
      <p:sp>
        <p:nvSpPr>
          <p:cNvPr id="159" name="Oval 6"/>
          <p:cNvSpPr>
            <a:spLocks noChangeArrowheads="1"/>
          </p:cNvSpPr>
          <p:nvPr/>
        </p:nvSpPr>
        <p:spPr bwMode="auto">
          <a:xfrm rot="3480929">
            <a:off x="6553640" y="2397279"/>
            <a:ext cx="342306" cy="568595"/>
          </a:xfrm>
          <a:prstGeom prst="ellipse">
            <a:avLst/>
          </a:prstGeom>
          <a:solidFill>
            <a:schemeClr val="accent1"/>
          </a:solidFill>
          <a:ln w="12700" algn="ctr">
            <a:solidFill>
              <a:schemeClr val="bg1"/>
            </a:solidFill>
            <a:round/>
            <a:headEnd/>
            <a:tailEnd/>
          </a:ln>
        </p:spPr>
        <p:txBody>
          <a:bodyPr rot="10800000" vert="eaVert" lIns="36000" tIns="36000" rIns="36000" bIns="36000" anchor="ctr"/>
          <a:lstStyle/>
          <a:p>
            <a:pPr algn="ctr"/>
            <a:endParaRPr lang="en-US" sz="1400" dirty="0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42" name="Freeform 8"/>
          <p:cNvSpPr>
            <a:spLocks noChangeAspect="1" noEditPoints="1"/>
          </p:cNvSpPr>
          <p:nvPr/>
        </p:nvSpPr>
        <p:spPr bwMode="auto">
          <a:xfrm>
            <a:off x="4490595" y="5504282"/>
            <a:ext cx="415659" cy="318045"/>
          </a:xfrm>
          <a:custGeom>
            <a:avLst/>
            <a:gdLst>
              <a:gd name="T0" fmla="*/ 6075 w 6498"/>
              <a:gd name="T1" fmla="*/ 2335 h 4972"/>
              <a:gd name="T2" fmla="*/ 423 w 6498"/>
              <a:gd name="T3" fmla="*/ 2335 h 4972"/>
              <a:gd name="T4" fmla="*/ 3231 w 6498"/>
              <a:gd name="T5" fmla="*/ 0 h 4972"/>
              <a:gd name="T6" fmla="*/ 3428 w 6498"/>
              <a:gd name="T7" fmla="*/ 41 h 4972"/>
              <a:gd name="T8" fmla="*/ 3586 w 6498"/>
              <a:gd name="T9" fmla="*/ 155 h 4972"/>
              <a:gd name="T10" fmla="*/ 5244 w 6498"/>
              <a:gd name="T11" fmla="*/ 211 h 4972"/>
              <a:gd name="T12" fmla="*/ 5368 w 6498"/>
              <a:gd name="T13" fmla="*/ 270 h 4972"/>
              <a:gd name="T14" fmla="*/ 5441 w 6498"/>
              <a:gd name="T15" fmla="*/ 374 h 4972"/>
              <a:gd name="T16" fmla="*/ 5458 w 6498"/>
              <a:gd name="T17" fmla="*/ 500 h 4972"/>
              <a:gd name="T18" fmla="*/ 5423 w 6498"/>
              <a:gd name="T19" fmla="*/ 622 h 4972"/>
              <a:gd name="T20" fmla="*/ 6407 w 6498"/>
              <a:gd name="T21" fmla="*/ 2359 h 4972"/>
              <a:gd name="T22" fmla="*/ 6480 w 6498"/>
              <a:gd name="T23" fmla="*/ 2438 h 4972"/>
              <a:gd name="T24" fmla="*/ 6494 w 6498"/>
              <a:gd name="T25" fmla="*/ 2544 h 4972"/>
              <a:gd name="T26" fmla="*/ 6370 w 6498"/>
              <a:gd name="T27" fmla="*/ 2790 h 4972"/>
              <a:gd name="T28" fmla="*/ 6140 w 6498"/>
              <a:gd name="T29" fmla="*/ 3058 h 4972"/>
              <a:gd name="T30" fmla="*/ 5844 w 6498"/>
              <a:gd name="T31" fmla="*/ 3257 h 4972"/>
              <a:gd name="T32" fmla="*/ 5502 w 6498"/>
              <a:gd name="T33" fmla="*/ 3371 h 4972"/>
              <a:gd name="T34" fmla="*/ 5128 w 6498"/>
              <a:gd name="T35" fmla="*/ 3389 h 4972"/>
              <a:gd name="T36" fmla="*/ 4771 w 6498"/>
              <a:gd name="T37" fmla="*/ 3304 h 4972"/>
              <a:gd name="T38" fmla="*/ 4458 w 6498"/>
              <a:gd name="T39" fmla="*/ 3133 h 4972"/>
              <a:gd name="T40" fmla="*/ 4204 w 6498"/>
              <a:gd name="T41" fmla="*/ 2887 h 4972"/>
              <a:gd name="T42" fmla="*/ 4023 w 6498"/>
              <a:gd name="T43" fmla="*/ 2581 h 4972"/>
              <a:gd name="T44" fmla="*/ 4019 w 6498"/>
              <a:gd name="T45" fmla="*/ 2448 h 4972"/>
              <a:gd name="T46" fmla="*/ 4098 w 6498"/>
              <a:gd name="T47" fmla="*/ 2359 h 4972"/>
              <a:gd name="T48" fmla="*/ 3627 w 6498"/>
              <a:gd name="T49" fmla="*/ 752 h 4972"/>
              <a:gd name="T50" fmla="*/ 3489 w 6498"/>
              <a:gd name="T51" fmla="*/ 884 h 4972"/>
              <a:gd name="T52" fmla="*/ 4576 w 6498"/>
              <a:gd name="T53" fmla="*/ 4060 h 4972"/>
              <a:gd name="T54" fmla="*/ 4773 w 6498"/>
              <a:gd name="T55" fmla="*/ 4143 h 4972"/>
              <a:gd name="T56" fmla="*/ 4911 w 6498"/>
              <a:gd name="T57" fmla="*/ 4302 h 4972"/>
              <a:gd name="T58" fmla="*/ 4962 w 6498"/>
              <a:gd name="T59" fmla="*/ 4513 h 4972"/>
              <a:gd name="T60" fmla="*/ 4942 w 6498"/>
              <a:gd name="T61" fmla="*/ 4870 h 4972"/>
              <a:gd name="T62" fmla="*/ 4858 w 6498"/>
              <a:gd name="T63" fmla="*/ 4952 h 4972"/>
              <a:gd name="T64" fmla="*/ 1668 w 6498"/>
              <a:gd name="T65" fmla="*/ 4972 h 4972"/>
              <a:gd name="T66" fmla="*/ 1554 w 6498"/>
              <a:gd name="T67" fmla="*/ 4931 h 4972"/>
              <a:gd name="T68" fmla="*/ 1489 w 6498"/>
              <a:gd name="T69" fmla="*/ 4830 h 4972"/>
              <a:gd name="T70" fmla="*/ 1491 w 6498"/>
              <a:gd name="T71" fmla="*/ 4438 h 4972"/>
              <a:gd name="T72" fmla="*/ 1573 w 6498"/>
              <a:gd name="T73" fmla="*/ 4243 h 4972"/>
              <a:gd name="T74" fmla="*/ 1733 w 6498"/>
              <a:gd name="T75" fmla="*/ 4106 h 4972"/>
              <a:gd name="T76" fmla="*/ 1944 w 6498"/>
              <a:gd name="T77" fmla="*/ 4054 h 4972"/>
              <a:gd name="T78" fmla="*/ 2912 w 6498"/>
              <a:gd name="T79" fmla="*/ 839 h 4972"/>
              <a:gd name="T80" fmla="*/ 1445 w 6498"/>
              <a:gd name="T81" fmla="*/ 752 h 4972"/>
              <a:gd name="T82" fmla="*/ 2432 w 6498"/>
              <a:gd name="T83" fmla="*/ 2381 h 4972"/>
              <a:gd name="T84" fmla="*/ 2489 w 6498"/>
              <a:gd name="T85" fmla="*/ 2491 h 4972"/>
              <a:gd name="T86" fmla="*/ 2424 w 6498"/>
              <a:gd name="T87" fmla="*/ 2690 h 4972"/>
              <a:gd name="T88" fmla="*/ 2215 w 6498"/>
              <a:gd name="T89" fmla="*/ 2977 h 4972"/>
              <a:gd name="T90" fmla="*/ 1942 w 6498"/>
              <a:gd name="T91" fmla="*/ 3200 h 4972"/>
              <a:gd name="T92" fmla="*/ 1613 w 6498"/>
              <a:gd name="T93" fmla="*/ 3344 h 4972"/>
              <a:gd name="T94" fmla="*/ 1244 w 6498"/>
              <a:gd name="T95" fmla="*/ 3395 h 4972"/>
              <a:gd name="T96" fmla="*/ 876 w 6498"/>
              <a:gd name="T97" fmla="*/ 3344 h 4972"/>
              <a:gd name="T98" fmla="*/ 549 w 6498"/>
              <a:gd name="T99" fmla="*/ 3200 h 4972"/>
              <a:gd name="T100" fmla="*/ 274 w 6498"/>
              <a:gd name="T101" fmla="*/ 2977 h 4972"/>
              <a:gd name="T102" fmla="*/ 65 w 6498"/>
              <a:gd name="T103" fmla="*/ 2690 h 4972"/>
              <a:gd name="T104" fmla="*/ 0 w 6498"/>
              <a:gd name="T105" fmla="*/ 2509 h 4972"/>
              <a:gd name="T106" fmla="*/ 35 w 6498"/>
              <a:gd name="T107" fmla="*/ 2406 h 4972"/>
              <a:gd name="T108" fmla="*/ 124 w 6498"/>
              <a:gd name="T109" fmla="*/ 2345 h 4972"/>
              <a:gd name="T110" fmla="*/ 1034 w 6498"/>
              <a:gd name="T111" fmla="*/ 614 h 4972"/>
              <a:gd name="T112" fmla="*/ 1002 w 6498"/>
              <a:gd name="T113" fmla="*/ 494 h 4972"/>
              <a:gd name="T114" fmla="*/ 1024 w 6498"/>
              <a:gd name="T115" fmla="*/ 370 h 4972"/>
              <a:gd name="T116" fmla="*/ 1095 w 6498"/>
              <a:gd name="T117" fmla="*/ 268 h 4972"/>
              <a:gd name="T118" fmla="*/ 1219 w 6498"/>
              <a:gd name="T119" fmla="*/ 211 h 4972"/>
              <a:gd name="T120" fmla="*/ 2875 w 6498"/>
              <a:gd name="T121" fmla="*/ 155 h 4972"/>
              <a:gd name="T122" fmla="*/ 3034 w 6498"/>
              <a:gd name="T123" fmla="*/ 41 h 4972"/>
              <a:gd name="T124" fmla="*/ 3231 w 6498"/>
              <a:gd name="T125" fmla="*/ 0 h 49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498" h="4972">
                <a:moveTo>
                  <a:pt x="5254" y="914"/>
                </a:moveTo>
                <a:lnTo>
                  <a:pt x="4430" y="2335"/>
                </a:lnTo>
                <a:lnTo>
                  <a:pt x="6075" y="2335"/>
                </a:lnTo>
                <a:lnTo>
                  <a:pt x="5254" y="914"/>
                </a:lnTo>
                <a:close/>
                <a:moveTo>
                  <a:pt x="1244" y="914"/>
                </a:moveTo>
                <a:lnTo>
                  <a:pt x="423" y="2335"/>
                </a:lnTo>
                <a:lnTo>
                  <a:pt x="2066" y="2335"/>
                </a:lnTo>
                <a:lnTo>
                  <a:pt x="1244" y="914"/>
                </a:lnTo>
                <a:close/>
                <a:moveTo>
                  <a:pt x="3231" y="0"/>
                </a:moveTo>
                <a:lnTo>
                  <a:pt x="3300" y="4"/>
                </a:lnTo>
                <a:lnTo>
                  <a:pt x="3365" y="18"/>
                </a:lnTo>
                <a:lnTo>
                  <a:pt x="3428" y="41"/>
                </a:lnTo>
                <a:lnTo>
                  <a:pt x="3485" y="73"/>
                </a:lnTo>
                <a:lnTo>
                  <a:pt x="3538" y="110"/>
                </a:lnTo>
                <a:lnTo>
                  <a:pt x="3586" y="155"/>
                </a:lnTo>
                <a:lnTo>
                  <a:pt x="3627" y="207"/>
                </a:lnTo>
                <a:lnTo>
                  <a:pt x="5189" y="207"/>
                </a:lnTo>
                <a:lnTo>
                  <a:pt x="5244" y="211"/>
                </a:lnTo>
                <a:lnTo>
                  <a:pt x="5291" y="224"/>
                </a:lnTo>
                <a:lnTo>
                  <a:pt x="5332" y="244"/>
                </a:lnTo>
                <a:lnTo>
                  <a:pt x="5368" y="270"/>
                </a:lnTo>
                <a:lnTo>
                  <a:pt x="5399" y="299"/>
                </a:lnTo>
                <a:lnTo>
                  <a:pt x="5423" y="335"/>
                </a:lnTo>
                <a:lnTo>
                  <a:pt x="5441" y="374"/>
                </a:lnTo>
                <a:lnTo>
                  <a:pt x="5452" y="415"/>
                </a:lnTo>
                <a:lnTo>
                  <a:pt x="5458" y="457"/>
                </a:lnTo>
                <a:lnTo>
                  <a:pt x="5458" y="500"/>
                </a:lnTo>
                <a:lnTo>
                  <a:pt x="5452" y="543"/>
                </a:lnTo>
                <a:lnTo>
                  <a:pt x="5441" y="585"/>
                </a:lnTo>
                <a:lnTo>
                  <a:pt x="5423" y="622"/>
                </a:lnTo>
                <a:lnTo>
                  <a:pt x="5399" y="658"/>
                </a:lnTo>
                <a:lnTo>
                  <a:pt x="6374" y="2345"/>
                </a:lnTo>
                <a:lnTo>
                  <a:pt x="6407" y="2359"/>
                </a:lnTo>
                <a:lnTo>
                  <a:pt x="6437" y="2381"/>
                </a:lnTo>
                <a:lnTo>
                  <a:pt x="6461" y="2406"/>
                </a:lnTo>
                <a:lnTo>
                  <a:pt x="6480" y="2438"/>
                </a:lnTo>
                <a:lnTo>
                  <a:pt x="6492" y="2471"/>
                </a:lnTo>
                <a:lnTo>
                  <a:pt x="6498" y="2509"/>
                </a:lnTo>
                <a:lnTo>
                  <a:pt x="6494" y="2544"/>
                </a:lnTo>
                <a:lnTo>
                  <a:pt x="6484" y="2581"/>
                </a:lnTo>
                <a:lnTo>
                  <a:pt x="6431" y="2690"/>
                </a:lnTo>
                <a:lnTo>
                  <a:pt x="6370" y="2790"/>
                </a:lnTo>
                <a:lnTo>
                  <a:pt x="6301" y="2887"/>
                </a:lnTo>
                <a:lnTo>
                  <a:pt x="6224" y="2977"/>
                </a:lnTo>
                <a:lnTo>
                  <a:pt x="6140" y="3058"/>
                </a:lnTo>
                <a:lnTo>
                  <a:pt x="6047" y="3133"/>
                </a:lnTo>
                <a:lnTo>
                  <a:pt x="5949" y="3200"/>
                </a:lnTo>
                <a:lnTo>
                  <a:pt x="5844" y="3257"/>
                </a:lnTo>
                <a:lnTo>
                  <a:pt x="5734" y="3304"/>
                </a:lnTo>
                <a:lnTo>
                  <a:pt x="5620" y="3344"/>
                </a:lnTo>
                <a:lnTo>
                  <a:pt x="5502" y="3371"/>
                </a:lnTo>
                <a:lnTo>
                  <a:pt x="5380" y="3389"/>
                </a:lnTo>
                <a:lnTo>
                  <a:pt x="5254" y="3395"/>
                </a:lnTo>
                <a:lnTo>
                  <a:pt x="5128" y="3389"/>
                </a:lnTo>
                <a:lnTo>
                  <a:pt x="5003" y="3371"/>
                </a:lnTo>
                <a:lnTo>
                  <a:pt x="4885" y="3344"/>
                </a:lnTo>
                <a:lnTo>
                  <a:pt x="4771" y="3304"/>
                </a:lnTo>
                <a:lnTo>
                  <a:pt x="4661" y="3257"/>
                </a:lnTo>
                <a:lnTo>
                  <a:pt x="4556" y="3200"/>
                </a:lnTo>
                <a:lnTo>
                  <a:pt x="4458" y="3133"/>
                </a:lnTo>
                <a:lnTo>
                  <a:pt x="4367" y="3058"/>
                </a:lnTo>
                <a:lnTo>
                  <a:pt x="4281" y="2977"/>
                </a:lnTo>
                <a:lnTo>
                  <a:pt x="4204" y="2887"/>
                </a:lnTo>
                <a:lnTo>
                  <a:pt x="4135" y="2790"/>
                </a:lnTo>
                <a:lnTo>
                  <a:pt x="4074" y="2690"/>
                </a:lnTo>
                <a:lnTo>
                  <a:pt x="4023" y="2581"/>
                </a:lnTo>
                <a:lnTo>
                  <a:pt x="4009" y="2536"/>
                </a:lnTo>
                <a:lnTo>
                  <a:pt x="4009" y="2491"/>
                </a:lnTo>
                <a:lnTo>
                  <a:pt x="4019" y="2448"/>
                </a:lnTo>
                <a:lnTo>
                  <a:pt x="4041" y="2408"/>
                </a:lnTo>
                <a:lnTo>
                  <a:pt x="4066" y="2381"/>
                </a:lnTo>
                <a:lnTo>
                  <a:pt x="4098" y="2359"/>
                </a:lnTo>
                <a:lnTo>
                  <a:pt x="4133" y="2343"/>
                </a:lnTo>
                <a:lnTo>
                  <a:pt x="5051" y="752"/>
                </a:lnTo>
                <a:lnTo>
                  <a:pt x="3627" y="752"/>
                </a:lnTo>
                <a:lnTo>
                  <a:pt x="3588" y="803"/>
                </a:lnTo>
                <a:lnTo>
                  <a:pt x="3540" y="847"/>
                </a:lnTo>
                <a:lnTo>
                  <a:pt x="3489" y="884"/>
                </a:lnTo>
                <a:lnTo>
                  <a:pt x="3672" y="4054"/>
                </a:lnTo>
                <a:lnTo>
                  <a:pt x="4503" y="4054"/>
                </a:lnTo>
                <a:lnTo>
                  <a:pt x="4576" y="4060"/>
                </a:lnTo>
                <a:lnTo>
                  <a:pt x="4647" y="4078"/>
                </a:lnTo>
                <a:lnTo>
                  <a:pt x="4714" y="4106"/>
                </a:lnTo>
                <a:lnTo>
                  <a:pt x="4773" y="4143"/>
                </a:lnTo>
                <a:lnTo>
                  <a:pt x="4826" y="4190"/>
                </a:lnTo>
                <a:lnTo>
                  <a:pt x="4874" y="4243"/>
                </a:lnTo>
                <a:lnTo>
                  <a:pt x="4911" y="4302"/>
                </a:lnTo>
                <a:lnTo>
                  <a:pt x="4938" y="4369"/>
                </a:lnTo>
                <a:lnTo>
                  <a:pt x="4956" y="4438"/>
                </a:lnTo>
                <a:lnTo>
                  <a:pt x="4962" y="4513"/>
                </a:lnTo>
                <a:lnTo>
                  <a:pt x="4962" y="4789"/>
                </a:lnTo>
                <a:lnTo>
                  <a:pt x="4956" y="4830"/>
                </a:lnTo>
                <a:lnTo>
                  <a:pt x="4942" y="4870"/>
                </a:lnTo>
                <a:lnTo>
                  <a:pt x="4921" y="4903"/>
                </a:lnTo>
                <a:lnTo>
                  <a:pt x="4893" y="4931"/>
                </a:lnTo>
                <a:lnTo>
                  <a:pt x="4858" y="4952"/>
                </a:lnTo>
                <a:lnTo>
                  <a:pt x="4820" y="4966"/>
                </a:lnTo>
                <a:lnTo>
                  <a:pt x="4777" y="4972"/>
                </a:lnTo>
                <a:lnTo>
                  <a:pt x="1668" y="4972"/>
                </a:lnTo>
                <a:lnTo>
                  <a:pt x="1626" y="4966"/>
                </a:lnTo>
                <a:lnTo>
                  <a:pt x="1587" y="4952"/>
                </a:lnTo>
                <a:lnTo>
                  <a:pt x="1554" y="4931"/>
                </a:lnTo>
                <a:lnTo>
                  <a:pt x="1526" y="4903"/>
                </a:lnTo>
                <a:lnTo>
                  <a:pt x="1504" y="4870"/>
                </a:lnTo>
                <a:lnTo>
                  <a:pt x="1489" y="4830"/>
                </a:lnTo>
                <a:lnTo>
                  <a:pt x="1485" y="4789"/>
                </a:lnTo>
                <a:lnTo>
                  <a:pt x="1485" y="4513"/>
                </a:lnTo>
                <a:lnTo>
                  <a:pt x="1491" y="4438"/>
                </a:lnTo>
                <a:lnTo>
                  <a:pt x="1508" y="4369"/>
                </a:lnTo>
                <a:lnTo>
                  <a:pt x="1536" y="4302"/>
                </a:lnTo>
                <a:lnTo>
                  <a:pt x="1573" y="4243"/>
                </a:lnTo>
                <a:lnTo>
                  <a:pt x="1619" y="4190"/>
                </a:lnTo>
                <a:lnTo>
                  <a:pt x="1674" y="4143"/>
                </a:lnTo>
                <a:lnTo>
                  <a:pt x="1733" y="4106"/>
                </a:lnTo>
                <a:lnTo>
                  <a:pt x="1800" y="4078"/>
                </a:lnTo>
                <a:lnTo>
                  <a:pt x="1869" y="4060"/>
                </a:lnTo>
                <a:lnTo>
                  <a:pt x="1944" y="4054"/>
                </a:lnTo>
                <a:lnTo>
                  <a:pt x="2774" y="4054"/>
                </a:lnTo>
                <a:lnTo>
                  <a:pt x="2958" y="874"/>
                </a:lnTo>
                <a:lnTo>
                  <a:pt x="2912" y="839"/>
                </a:lnTo>
                <a:lnTo>
                  <a:pt x="2871" y="799"/>
                </a:lnTo>
                <a:lnTo>
                  <a:pt x="2836" y="752"/>
                </a:lnTo>
                <a:lnTo>
                  <a:pt x="1445" y="752"/>
                </a:lnTo>
                <a:lnTo>
                  <a:pt x="2365" y="2343"/>
                </a:lnTo>
                <a:lnTo>
                  <a:pt x="2400" y="2359"/>
                </a:lnTo>
                <a:lnTo>
                  <a:pt x="2432" y="2381"/>
                </a:lnTo>
                <a:lnTo>
                  <a:pt x="2455" y="2408"/>
                </a:lnTo>
                <a:lnTo>
                  <a:pt x="2477" y="2448"/>
                </a:lnTo>
                <a:lnTo>
                  <a:pt x="2489" y="2491"/>
                </a:lnTo>
                <a:lnTo>
                  <a:pt x="2489" y="2536"/>
                </a:lnTo>
                <a:lnTo>
                  <a:pt x="2475" y="2581"/>
                </a:lnTo>
                <a:lnTo>
                  <a:pt x="2424" y="2690"/>
                </a:lnTo>
                <a:lnTo>
                  <a:pt x="2363" y="2790"/>
                </a:lnTo>
                <a:lnTo>
                  <a:pt x="2294" y="2887"/>
                </a:lnTo>
                <a:lnTo>
                  <a:pt x="2215" y="2977"/>
                </a:lnTo>
                <a:lnTo>
                  <a:pt x="2131" y="3058"/>
                </a:lnTo>
                <a:lnTo>
                  <a:pt x="2040" y="3133"/>
                </a:lnTo>
                <a:lnTo>
                  <a:pt x="1942" y="3200"/>
                </a:lnTo>
                <a:lnTo>
                  <a:pt x="1837" y="3257"/>
                </a:lnTo>
                <a:lnTo>
                  <a:pt x="1727" y="3304"/>
                </a:lnTo>
                <a:lnTo>
                  <a:pt x="1613" y="3344"/>
                </a:lnTo>
                <a:lnTo>
                  <a:pt x="1493" y="3371"/>
                </a:lnTo>
                <a:lnTo>
                  <a:pt x="1371" y="3389"/>
                </a:lnTo>
                <a:lnTo>
                  <a:pt x="1244" y="3395"/>
                </a:lnTo>
                <a:lnTo>
                  <a:pt x="1118" y="3389"/>
                </a:lnTo>
                <a:lnTo>
                  <a:pt x="996" y="3371"/>
                </a:lnTo>
                <a:lnTo>
                  <a:pt x="876" y="3344"/>
                </a:lnTo>
                <a:lnTo>
                  <a:pt x="762" y="3304"/>
                </a:lnTo>
                <a:lnTo>
                  <a:pt x="654" y="3257"/>
                </a:lnTo>
                <a:lnTo>
                  <a:pt x="549" y="3200"/>
                </a:lnTo>
                <a:lnTo>
                  <a:pt x="451" y="3133"/>
                </a:lnTo>
                <a:lnTo>
                  <a:pt x="358" y="3058"/>
                </a:lnTo>
                <a:lnTo>
                  <a:pt x="274" y="2977"/>
                </a:lnTo>
                <a:lnTo>
                  <a:pt x="197" y="2887"/>
                </a:lnTo>
                <a:lnTo>
                  <a:pt x="126" y="2790"/>
                </a:lnTo>
                <a:lnTo>
                  <a:pt x="65" y="2690"/>
                </a:lnTo>
                <a:lnTo>
                  <a:pt x="14" y="2581"/>
                </a:lnTo>
                <a:lnTo>
                  <a:pt x="2" y="2544"/>
                </a:lnTo>
                <a:lnTo>
                  <a:pt x="0" y="2509"/>
                </a:lnTo>
                <a:lnTo>
                  <a:pt x="6" y="2471"/>
                </a:lnTo>
                <a:lnTo>
                  <a:pt x="18" y="2438"/>
                </a:lnTo>
                <a:lnTo>
                  <a:pt x="35" y="2406"/>
                </a:lnTo>
                <a:lnTo>
                  <a:pt x="61" y="2381"/>
                </a:lnTo>
                <a:lnTo>
                  <a:pt x="91" y="2359"/>
                </a:lnTo>
                <a:lnTo>
                  <a:pt x="124" y="2345"/>
                </a:lnTo>
                <a:lnTo>
                  <a:pt x="1083" y="683"/>
                </a:lnTo>
                <a:lnTo>
                  <a:pt x="1055" y="650"/>
                </a:lnTo>
                <a:lnTo>
                  <a:pt x="1034" y="614"/>
                </a:lnTo>
                <a:lnTo>
                  <a:pt x="1018" y="577"/>
                </a:lnTo>
                <a:lnTo>
                  <a:pt x="1008" y="536"/>
                </a:lnTo>
                <a:lnTo>
                  <a:pt x="1002" y="494"/>
                </a:lnTo>
                <a:lnTo>
                  <a:pt x="1004" y="451"/>
                </a:lnTo>
                <a:lnTo>
                  <a:pt x="1010" y="410"/>
                </a:lnTo>
                <a:lnTo>
                  <a:pt x="1024" y="370"/>
                </a:lnTo>
                <a:lnTo>
                  <a:pt x="1042" y="331"/>
                </a:lnTo>
                <a:lnTo>
                  <a:pt x="1065" y="297"/>
                </a:lnTo>
                <a:lnTo>
                  <a:pt x="1095" y="268"/>
                </a:lnTo>
                <a:lnTo>
                  <a:pt x="1130" y="242"/>
                </a:lnTo>
                <a:lnTo>
                  <a:pt x="1172" y="222"/>
                </a:lnTo>
                <a:lnTo>
                  <a:pt x="1219" y="211"/>
                </a:lnTo>
                <a:lnTo>
                  <a:pt x="1272" y="207"/>
                </a:lnTo>
                <a:lnTo>
                  <a:pt x="2836" y="207"/>
                </a:lnTo>
                <a:lnTo>
                  <a:pt x="2875" y="155"/>
                </a:lnTo>
                <a:lnTo>
                  <a:pt x="2922" y="110"/>
                </a:lnTo>
                <a:lnTo>
                  <a:pt x="2975" y="73"/>
                </a:lnTo>
                <a:lnTo>
                  <a:pt x="3034" y="41"/>
                </a:lnTo>
                <a:lnTo>
                  <a:pt x="3095" y="18"/>
                </a:lnTo>
                <a:lnTo>
                  <a:pt x="3162" y="4"/>
                </a:lnTo>
                <a:lnTo>
                  <a:pt x="32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82786" y="6231192"/>
            <a:ext cx="412024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i="1" dirty="0" smtClean="0">
                <a:solidFill>
                  <a:srgbClr val="313131"/>
                </a:solidFill>
              </a:rPr>
              <a:t>*</a:t>
            </a:r>
            <a:r>
              <a:rPr lang="en-US" sz="1000" i="1" dirty="0" smtClean="0">
                <a:solidFill>
                  <a:srgbClr val="313131"/>
                </a:solidFill>
              </a:rPr>
              <a:t>”A</a:t>
            </a:r>
            <a:r>
              <a:rPr lang="en-US" sz="1000" i="1" dirty="0" smtClean="0"/>
              <a:t>cademic affiliates” </a:t>
            </a:r>
            <a:r>
              <a:rPr lang="en-US" sz="1000" i="1" dirty="0"/>
              <a:t>have active teaching relationships with VA </a:t>
            </a:r>
            <a:r>
              <a:rPr lang="en-US" sz="1000" i="1" dirty="0" smtClean="0"/>
              <a:t>(Directive 1663) and </a:t>
            </a:r>
            <a:r>
              <a:rPr lang="en-US" sz="1000" i="1" dirty="0"/>
              <a:t>are </a:t>
            </a:r>
            <a:r>
              <a:rPr lang="en-US" sz="1000" i="1" dirty="0" smtClean="0"/>
              <a:t>in the </a:t>
            </a:r>
            <a:r>
              <a:rPr lang="en-US" sz="1000" i="1" dirty="0"/>
              <a:t>Core Network. </a:t>
            </a:r>
            <a:r>
              <a:rPr lang="en-US" sz="1000" i="1" dirty="0" smtClean="0"/>
              <a:t>Remaining </a:t>
            </a:r>
            <a:r>
              <a:rPr lang="en-US" sz="1000" i="1" dirty="0"/>
              <a:t>academic institutions without teaching relationships are </a:t>
            </a:r>
            <a:r>
              <a:rPr lang="en-US" sz="1000" i="1" dirty="0" smtClean="0"/>
              <a:t>in the </a:t>
            </a:r>
            <a:r>
              <a:rPr lang="en-US" sz="1000" i="1" dirty="0"/>
              <a:t>External Network.</a:t>
            </a:r>
            <a:endParaRPr lang="en-US" sz="1000" i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898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239" y="-366367"/>
            <a:ext cx="8345487" cy="1101368"/>
          </a:xfrm>
        </p:spPr>
        <p:txBody>
          <a:bodyPr>
            <a:normAutofit/>
          </a:bodyPr>
          <a:lstStyle/>
          <a:p>
            <a:r>
              <a:rPr lang="en-US" dirty="0" smtClean="0"/>
              <a:t>Provider </a:t>
            </a:r>
            <a:r>
              <a:rPr lang="en-US" dirty="0"/>
              <a:t>Reimbursement </a:t>
            </a:r>
            <a:r>
              <a:rPr lang="en-US" dirty="0" smtClean="0"/>
              <a:t>Rates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401636" y="4071779"/>
            <a:ext cx="8345489" cy="1434086"/>
            <a:chOff x="401636" y="3343626"/>
            <a:chExt cx="8345489" cy="1434086"/>
          </a:xfrm>
        </p:grpSpPr>
        <p:sp>
          <p:nvSpPr>
            <p:cNvPr id="23" name="TextBox 22"/>
            <p:cNvSpPr txBox="1"/>
            <p:nvPr/>
          </p:nvSpPr>
          <p:spPr>
            <a:xfrm>
              <a:off x="401636" y="3823605"/>
              <a:ext cx="8345489" cy="95410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en-US" sz="1400" dirty="0" smtClean="0">
                  <a:solidFill>
                    <a:prstClr val="black"/>
                  </a:solidFill>
                </a:rPr>
                <a:t>Streamline rate structure</a:t>
              </a:r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en-US" sz="1400" dirty="0" smtClean="0">
                  <a:solidFill>
                    <a:prstClr val="black"/>
                  </a:solidFill>
                </a:rPr>
                <a:t>Move to value based rate schedule </a:t>
              </a:r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en-US" sz="1400" dirty="0" smtClean="0">
                  <a:solidFill>
                    <a:prstClr val="black"/>
                  </a:solidFill>
                </a:rPr>
                <a:t>Provides a clear basis for business rules in claims systems</a:t>
              </a:r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en-US" sz="1400" dirty="0" smtClean="0">
                  <a:solidFill>
                    <a:prstClr val="black"/>
                  </a:solidFill>
                </a:rPr>
                <a:t>Maintains existing relationships with DoD, IHS, Tribal, FQHC partners</a:t>
              </a:r>
              <a:endParaRPr lang="en-US" sz="1400" dirty="0">
                <a:solidFill>
                  <a:prstClr val="black"/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797140" y="3343626"/>
              <a:ext cx="155448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rgbClr val="00B0F0"/>
                  </a:solidFill>
                </a:rPr>
                <a:t>Improvements</a:t>
              </a:r>
              <a:endParaRPr lang="en-US" sz="1400" b="1" dirty="0">
                <a:solidFill>
                  <a:srgbClr val="00B0F0"/>
                </a:solidFill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301111" y="2018652"/>
            <a:ext cx="4729193" cy="1740090"/>
            <a:chOff x="644527" y="3330364"/>
            <a:chExt cx="10086760" cy="3711393"/>
          </a:xfrm>
        </p:grpSpPr>
        <p:sp>
          <p:nvSpPr>
            <p:cNvPr id="13" name="Oval 4"/>
            <p:cNvSpPr>
              <a:spLocks noChangeArrowheads="1"/>
            </p:cNvSpPr>
            <p:nvPr/>
          </p:nvSpPr>
          <p:spPr bwMode="auto">
            <a:xfrm rot="3480929">
              <a:off x="1947070" y="2027821"/>
              <a:ext cx="2001839" cy="4606925"/>
            </a:xfrm>
            <a:prstGeom prst="ellipse">
              <a:avLst/>
            </a:prstGeom>
            <a:solidFill>
              <a:srgbClr val="B4B4B4"/>
            </a:solidFill>
            <a:ln w="12700" algn="ctr">
              <a:solidFill>
                <a:schemeClr val="bg1"/>
              </a:solidFill>
              <a:round/>
              <a:headEnd/>
              <a:tailEnd/>
            </a:ln>
          </p:spPr>
          <p:txBody>
            <a:bodyPr rot="10800000" vert="eaVert" tIns="91440" bIns="91440" anchor="ctr"/>
            <a:lstStyle/>
            <a:p>
              <a:pPr algn="ctr">
                <a:defRPr/>
              </a:pPr>
              <a:endParaRPr lang="en-US" sz="1400" dirty="0">
                <a:solidFill>
                  <a:prstClr val="black"/>
                </a:solidFill>
                <a:ea typeface="ＭＳ Ｐゴシック" pitchFamily="50" charset="-128"/>
              </a:endParaRPr>
            </a:p>
          </p:txBody>
        </p:sp>
        <p:sp>
          <p:nvSpPr>
            <p:cNvPr id="14" name="Oval 5"/>
            <p:cNvSpPr>
              <a:spLocks noChangeArrowheads="1"/>
            </p:cNvSpPr>
            <p:nvPr/>
          </p:nvSpPr>
          <p:spPr bwMode="auto">
            <a:xfrm rot="3480929">
              <a:off x="1541463" y="3489115"/>
              <a:ext cx="1266825" cy="2765425"/>
            </a:xfrm>
            <a:prstGeom prst="ellipse">
              <a:avLst/>
            </a:prstGeom>
            <a:solidFill>
              <a:srgbClr val="DCDCDC"/>
            </a:solidFill>
            <a:ln w="12700" algn="ctr">
              <a:solidFill>
                <a:schemeClr val="bg1"/>
              </a:solidFill>
              <a:round/>
              <a:headEnd/>
              <a:tailEnd/>
            </a:ln>
          </p:spPr>
          <p:txBody>
            <a:bodyPr rot="10800000" vert="eaVert" lIns="36000" tIns="36000" rIns="36000" bIns="36000" anchor="ctr"/>
            <a:lstStyle/>
            <a:p>
              <a:pPr algn="ctr"/>
              <a:endParaRPr lang="en-US" sz="1100" b="1" dirty="0">
                <a:solidFill>
                  <a:prstClr val="black"/>
                </a:solidFill>
              </a:endParaRPr>
            </a:p>
          </p:txBody>
        </p:sp>
        <p:sp>
          <p:nvSpPr>
            <p:cNvPr id="15" name="Oval 6"/>
            <p:cNvSpPr>
              <a:spLocks noChangeArrowheads="1"/>
            </p:cNvSpPr>
            <p:nvPr/>
          </p:nvSpPr>
          <p:spPr bwMode="auto">
            <a:xfrm rot="3480929">
              <a:off x="1314450" y="4405103"/>
              <a:ext cx="731837" cy="1601788"/>
            </a:xfrm>
            <a:prstGeom prst="ellipse">
              <a:avLst/>
            </a:prstGeom>
            <a:solidFill>
              <a:schemeClr val="accent1"/>
            </a:solidFill>
            <a:ln w="12700" algn="ctr">
              <a:solidFill>
                <a:schemeClr val="bg1"/>
              </a:solidFill>
              <a:round/>
              <a:headEnd/>
              <a:tailEnd/>
            </a:ln>
          </p:spPr>
          <p:txBody>
            <a:bodyPr rot="10800000" vert="eaVert" lIns="36000" tIns="36000" rIns="36000" bIns="36000" anchor="ctr"/>
            <a:lstStyle/>
            <a:p>
              <a:pPr algn="ctr"/>
              <a:endParaRPr lang="en-US" sz="1400" dirty="0">
                <a:solidFill>
                  <a:prstClr val="white"/>
                </a:solidFill>
                <a:ea typeface="ＭＳ Ｐゴシック" charset="-128"/>
              </a:endParaRPr>
            </a:p>
          </p:txBody>
        </p:sp>
        <p:sp>
          <p:nvSpPr>
            <p:cNvPr id="16" name="Line 11"/>
            <p:cNvSpPr>
              <a:spLocks noChangeShapeType="1"/>
            </p:cNvSpPr>
            <p:nvPr/>
          </p:nvSpPr>
          <p:spPr bwMode="auto">
            <a:xfrm flipH="1" flipV="1">
              <a:off x="1817687" y="5321087"/>
              <a:ext cx="1131887" cy="1002087"/>
            </a:xfrm>
            <a:prstGeom prst="line">
              <a:avLst/>
            </a:prstGeom>
            <a:noFill/>
            <a:ln w="19050">
              <a:solidFill>
                <a:srgbClr val="313131"/>
              </a:solidFill>
              <a:round/>
              <a:headEnd/>
              <a:tailEnd type="triangle" w="med" len="med"/>
            </a:ln>
          </p:spPr>
          <p:txBody>
            <a:bodyPr lIns="36000" tIns="36000" rIns="36000" bIns="36000" anchor="ctr"/>
            <a:lstStyle/>
            <a:p>
              <a:pPr>
                <a:defRPr/>
              </a:pPr>
              <a:endParaRPr lang="en-US" sz="1400" dirty="0">
                <a:solidFill>
                  <a:prstClr val="black"/>
                </a:solidFill>
              </a:endParaRPr>
            </a:p>
          </p:txBody>
        </p:sp>
        <p:sp>
          <p:nvSpPr>
            <p:cNvPr id="17" name="Line 12"/>
            <p:cNvSpPr>
              <a:spLocks noChangeShapeType="1"/>
            </p:cNvSpPr>
            <p:nvPr/>
          </p:nvSpPr>
          <p:spPr bwMode="auto">
            <a:xfrm flipH="1" flipV="1">
              <a:off x="2949574" y="4505112"/>
              <a:ext cx="1303339" cy="957390"/>
            </a:xfrm>
            <a:prstGeom prst="line">
              <a:avLst/>
            </a:prstGeom>
            <a:noFill/>
            <a:ln w="19050">
              <a:solidFill>
                <a:srgbClr val="313131"/>
              </a:solidFill>
              <a:round/>
              <a:headEnd type="none" w="sm" len="sm"/>
              <a:tailEnd type="triangle" w="med" len="lg"/>
            </a:ln>
          </p:spPr>
          <p:txBody>
            <a:bodyPr lIns="36000" tIns="36000" rIns="36000" bIns="36000" anchor="ctr"/>
            <a:lstStyle/>
            <a:p>
              <a:pPr>
                <a:defRPr/>
              </a:pPr>
              <a:endParaRPr lang="en-US" sz="1400" dirty="0">
                <a:solidFill>
                  <a:prstClr val="black"/>
                </a:solidFill>
              </a:endParaRPr>
            </a:p>
          </p:txBody>
        </p:sp>
        <p:sp>
          <p:nvSpPr>
            <p:cNvPr id="18" name="Line 13"/>
            <p:cNvSpPr>
              <a:spLocks noChangeShapeType="1"/>
            </p:cNvSpPr>
            <p:nvPr/>
          </p:nvSpPr>
          <p:spPr bwMode="auto">
            <a:xfrm flipH="1" flipV="1">
              <a:off x="4252913" y="3578015"/>
              <a:ext cx="1381125" cy="544513"/>
            </a:xfrm>
            <a:prstGeom prst="line">
              <a:avLst/>
            </a:prstGeom>
            <a:noFill/>
            <a:ln w="19050">
              <a:solidFill>
                <a:srgbClr val="313131"/>
              </a:solidFill>
              <a:round/>
              <a:headEnd type="none" w="sm" len="sm"/>
              <a:tailEnd type="triangle" w="med" len="lg"/>
            </a:ln>
          </p:spPr>
          <p:txBody>
            <a:bodyPr lIns="36000" tIns="36000" rIns="36000" bIns="36000" anchor="ctr"/>
            <a:lstStyle/>
            <a:p>
              <a:pPr>
                <a:defRPr/>
              </a:pPr>
              <a:endParaRPr lang="en-US" sz="1400" dirty="0">
                <a:solidFill>
                  <a:prstClr val="black"/>
                </a:solidFill>
              </a:endParaRPr>
            </a:p>
          </p:txBody>
        </p:sp>
        <p:sp>
          <p:nvSpPr>
            <p:cNvPr id="19" name="Text Placeholder 15"/>
            <p:cNvSpPr txBox="1">
              <a:spLocks/>
            </p:cNvSpPr>
            <p:nvPr>
              <p:custDataLst>
                <p:tags r:id="rId3"/>
              </p:custDataLst>
            </p:nvPr>
          </p:nvSpPr>
          <p:spPr bwMode="auto">
            <a:xfrm>
              <a:off x="5782518" y="3760362"/>
              <a:ext cx="4948769" cy="1035304"/>
            </a:xfrm>
            <a:prstGeom prst="rect">
              <a:avLst/>
            </a:prstGeom>
            <a:noFill/>
            <a:ln>
              <a:miter lim="800000"/>
              <a:headEnd/>
              <a:tailEnd/>
            </a:ln>
          </p:spPr>
          <p:txBody>
            <a:bodyPr lIns="36000" tIns="36000" rIns="36000" bIns="36000"/>
            <a:lstStyle/>
            <a:p>
              <a:pPr marL="0" lvl="1" defTabSz="957263">
                <a:spcBef>
                  <a:spcPts val="600"/>
                </a:spcBef>
                <a:defRPr/>
              </a:pPr>
              <a:r>
                <a:rPr lang="en-US" sz="1400" b="1" dirty="0" smtClean="0">
                  <a:solidFill>
                    <a:srgbClr val="313131"/>
                  </a:solidFill>
                </a:rPr>
                <a:t>Community Providers</a:t>
              </a:r>
            </a:p>
            <a:p>
              <a:pPr marL="0" lvl="1" defTabSz="957263">
                <a:defRPr/>
              </a:pPr>
              <a:r>
                <a:rPr lang="en-US" sz="1400" i="1" dirty="0" smtClean="0">
                  <a:solidFill>
                    <a:srgbClr val="313131"/>
                  </a:solidFill>
                </a:rPr>
                <a:t>(Standard Fee Schedule)</a:t>
              </a:r>
              <a:endParaRPr lang="en-US" sz="1400" i="1" dirty="0">
                <a:solidFill>
                  <a:srgbClr val="313131"/>
                </a:solidFill>
              </a:endParaRPr>
            </a:p>
          </p:txBody>
        </p:sp>
        <p:sp>
          <p:nvSpPr>
            <p:cNvPr id="20" name="Text Placeholder 15"/>
            <p:cNvSpPr txBox="1">
              <a:spLocks/>
            </p:cNvSpPr>
            <p:nvPr>
              <p:custDataLst>
                <p:tags r:id="rId4"/>
              </p:custDataLst>
            </p:nvPr>
          </p:nvSpPr>
          <p:spPr bwMode="auto">
            <a:xfrm>
              <a:off x="4303231" y="4835561"/>
              <a:ext cx="5991423" cy="968564"/>
            </a:xfrm>
            <a:prstGeom prst="rect">
              <a:avLst/>
            </a:prstGeom>
            <a:noFill/>
            <a:ln>
              <a:miter lim="800000"/>
              <a:headEnd/>
              <a:tailEnd/>
            </a:ln>
          </p:spPr>
          <p:txBody>
            <a:bodyPr lIns="36000" tIns="36000" rIns="36000" bIns="36000"/>
            <a:lstStyle/>
            <a:p>
              <a:pPr marL="0" lvl="1" defTabSz="957263">
                <a:spcBef>
                  <a:spcPts val="600"/>
                </a:spcBef>
                <a:defRPr/>
              </a:pPr>
              <a:r>
                <a:rPr lang="en-US" sz="1400" b="1" dirty="0" smtClean="0">
                  <a:solidFill>
                    <a:srgbClr val="313131"/>
                  </a:solidFill>
                </a:rPr>
                <a:t>Preferred Community Providers</a:t>
              </a:r>
            </a:p>
            <a:p>
              <a:pPr marL="0" lvl="1" defTabSz="957263">
                <a:defRPr/>
              </a:pPr>
              <a:r>
                <a:rPr lang="en-US" sz="1400" i="1" dirty="0" smtClean="0">
                  <a:solidFill>
                    <a:srgbClr val="313131"/>
                  </a:solidFill>
                </a:rPr>
                <a:t>(Higher reimbursement based on quality metrics)</a:t>
              </a:r>
              <a:endParaRPr lang="en-US" sz="1400" i="1" dirty="0">
                <a:solidFill>
                  <a:srgbClr val="313131"/>
                </a:solidFill>
              </a:endParaRPr>
            </a:p>
          </p:txBody>
        </p:sp>
        <p:sp>
          <p:nvSpPr>
            <p:cNvPr id="21" name="Text Placeholder 15"/>
            <p:cNvSpPr txBox="1">
              <a:spLocks/>
            </p:cNvSpPr>
            <p:nvPr>
              <p:custDataLst>
                <p:tags r:id="rId5"/>
              </p:custDataLst>
            </p:nvPr>
          </p:nvSpPr>
          <p:spPr bwMode="auto">
            <a:xfrm>
              <a:off x="2234329" y="6577906"/>
              <a:ext cx="6395229" cy="463851"/>
            </a:xfrm>
            <a:prstGeom prst="rect">
              <a:avLst/>
            </a:prstGeom>
            <a:noFill/>
            <a:ln>
              <a:miter lim="800000"/>
              <a:headEnd/>
              <a:tailEnd/>
            </a:ln>
          </p:spPr>
          <p:txBody>
            <a:bodyPr lIns="36000" tIns="36000" rIns="36000" bIns="36000"/>
            <a:lstStyle/>
            <a:p>
              <a:pPr marL="0" lvl="1" defTabSz="957263">
                <a:spcBef>
                  <a:spcPts val="600"/>
                </a:spcBef>
                <a:defRPr/>
              </a:pPr>
              <a:r>
                <a:rPr lang="en-US" sz="1400" b="1" dirty="0" smtClean="0">
                  <a:solidFill>
                    <a:srgbClr val="313131"/>
                  </a:solidFill>
                </a:rPr>
                <a:t>VA, DoD, IHS, Tribal, FQHC, and Academic Teaching Partners</a:t>
              </a:r>
              <a:endParaRPr lang="en-US" sz="1400" b="1" dirty="0">
                <a:solidFill>
                  <a:srgbClr val="313131"/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871720" y="5935380"/>
            <a:ext cx="3575347" cy="200524"/>
            <a:chOff x="4806319" y="4859573"/>
            <a:chExt cx="6399900" cy="358942"/>
          </a:xfrm>
        </p:grpSpPr>
        <p:sp>
          <p:nvSpPr>
            <p:cNvPr id="28" name="Oval 6"/>
            <p:cNvSpPr>
              <a:spLocks noChangeArrowheads="1"/>
            </p:cNvSpPr>
            <p:nvPr/>
          </p:nvSpPr>
          <p:spPr bwMode="auto">
            <a:xfrm rot="3480929">
              <a:off x="4917303" y="4835013"/>
              <a:ext cx="186728" cy="408696"/>
            </a:xfrm>
            <a:prstGeom prst="ellipse">
              <a:avLst/>
            </a:prstGeom>
            <a:solidFill>
              <a:schemeClr val="accent1"/>
            </a:solidFill>
            <a:ln w="12700" algn="ctr">
              <a:solidFill>
                <a:schemeClr val="bg1"/>
              </a:solidFill>
              <a:round/>
              <a:headEnd/>
              <a:tailEnd/>
            </a:ln>
          </p:spPr>
          <p:txBody>
            <a:bodyPr rot="10800000" vert="eaVert" lIns="36000" tIns="36000" rIns="36000" bIns="36000" anchor="ctr"/>
            <a:lstStyle/>
            <a:p>
              <a:pPr algn="ctr"/>
              <a:endParaRPr lang="en-US" sz="1000" dirty="0">
                <a:solidFill>
                  <a:prstClr val="white"/>
                </a:solidFill>
                <a:ea typeface="ＭＳ Ｐゴシック" charset="-128"/>
              </a:endParaRPr>
            </a:p>
          </p:txBody>
        </p:sp>
        <p:sp>
          <p:nvSpPr>
            <p:cNvPr id="29" name="Text Placeholder 15"/>
            <p:cNvSpPr txBox="1">
              <a:spLocks/>
            </p:cNvSpPr>
            <p:nvPr>
              <p:custDataLst>
                <p:tags r:id="rId1"/>
              </p:custDataLst>
            </p:nvPr>
          </p:nvSpPr>
          <p:spPr bwMode="auto">
            <a:xfrm>
              <a:off x="5306025" y="4866056"/>
              <a:ext cx="2436180" cy="232108"/>
            </a:xfrm>
            <a:prstGeom prst="rect">
              <a:avLst/>
            </a:prstGeom>
            <a:noFill/>
            <a:ln>
              <a:miter lim="800000"/>
              <a:headEnd/>
              <a:tailEnd/>
            </a:ln>
          </p:spPr>
          <p:txBody>
            <a:bodyPr lIns="36000" tIns="36000" rIns="36000" bIns="36000"/>
            <a:lstStyle/>
            <a:p>
              <a:pPr marL="0" lvl="1" defTabSz="957263">
                <a:spcBef>
                  <a:spcPts val="600"/>
                </a:spcBef>
                <a:defRPr/>
              </a:pPr>
              <a:r>
                <a:rPr lang="en-US" sz="1000" b="1" dirty="0" smtClean="0">
                  <a:solidFill>
                    <a:srgbClr val="313131"/>
                  </a:solidFill>
                </a:rPr>
                <a:t>VA Core Network</a:t>
              </a:r>
              <a:endParaRPr lang="en-US" sz="1000" b="1" dirty="0">
                <a:solidFill>
                  <a:srgbClr val="313131"/>
                </a:solidFill>
              </a:endParaRPr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7774992" y="4859573"/>
              <a:ext cx="760325" cy="358942"/>
              <a:chOff x="11383752" y="2733068"/>
              <a:chExt cx="1762086" cy="831855"/>
            </a:xfrm>
          </p:grpSpPr>
          <p:sp>
            <p:nvSpPr>
              <p:cNvPr id="33" name="Oval 4"/>
              <p:cNvSpPr>
                <a:spLocks noChangeArrowheads="1"/>
              </p:cNvSpPr>
              <p:nvPr/>
            </p:nvSpPr>
            <p:spPr bwMode="auto">
              <a:xfrm rot="3480929">
                <a:off x="11881960" y="2234860"/>
                <a:ext cx="765669" cy="1762086"/>
              </a:xfrm>
              <a:prstGeom prst="ellipse">
                <a:avLst/>
              </a:prstGeom>
              <a:solidFill>
                <a:srgbClr val="B4B4B4"/>
              </a:solidFill>
              <a:ln w="12700" algn="ctr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vert="eaVert" tIns="91440" bIns="91440" anchor="ctr"/>
              <a:lstStyle/>
              <a:p>
                <a:pPr algn="ctr">
                  <a:defRPr/>
                </a:pPr>
                <a:endParaRPr lang="en-US" sz="1000" dirty="0">
                  <a:solidFill>
                    <a:prstClr val="black"/>
                  </a:solidFill>
                  <a:ea typeface="ＭＳ Ｐゴシック" pitchFamily="50" charset="-128"/>
                </a:endParaRPr>
              </a:p>
            </p:txBody>
          </p:sp>
          <p:sp>
            <p:nvSpPr>
              <p:cNvPr id="34" name="Oval 5"/>
              <p:cNvSpPr>
                <a:spLocks noChangeArrowheads="1"/>
              </p:cNvSpPr>
              <p:nvPr/>
            </p:nvSpPr>
            <p:spPr bwMode="auto">
              <a:xfrm rot="3480929">
                <a:off x="11766234" y="2793784"/>
                <a:ext cx="484544" cy="1057734"/>
              </a:xfrm>
              <a:prstGeom prst="ellipse">
                <a:avLst/>
              </a:prstGeom>
              <a:solidFill>
                <a:srgbClr val="DCDCDC"/>
              </a:solidFill>
              <a:ln w="12700" algn="ctr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vert="eaVert" lIns="36000" tIns="36000" rIns="36000" bIns="36000" anchor="ctr"/>
              <a:lstStyle/>
              <a:p>
                <a:pPr algn="ctr"/>
                <a:endParaRPr lang="en-US" sz="1000" b="1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31" name="Text Placeholder 15"/>
            <p:cNvSpPr txBox="1">
              <a:spLocks/>
            </p:cNvSpPr>
            <p:nvPr>
              <p:custDataLst>
                <p:tags r:id="rId2"/>
              </p:custDataLst>
            </p:nvPr>
          </p:nvSpPr>
          <p:spPr bwMode="auto">
            <a:xfrm>
              <a:off x="8565116" y="4866056"/>
              <a:ext cx="2641103" cy="325297"/>
            </a:xfrm>
            <a:prstGeom prst="rect">
              <a:avLst/>
            </a:prstGeom>
            <a:noFill/>
            <a:ln>
              <a:miter lim="800000"/>
              <a:headEnd/>
              <a:tailEnd/>
            </a:ln>
          </p:spPr>
          <p:txBody>
            <a:bodyPr lIns="36000" tIns="36000" rIns="36000" bIns="36000"/>
            <a:lstStyle/>
            <a:p>
              <a:pPr marL="0" lvl="1" defTabSz="957263">
                <a:spcBef>
                  <a:spcPts val="600"/>
                </a:spcBef>
                <a:defRPr/>
              </a:pPr>
              <a:r>
                <a:rPr lang="en-US" sz="1000" b="1" dirty="0" smtClean="0">
                  <a:solidFill>
                    <a:srgbClr val="313131"/>
                  </a:solidFill>
                </a:rPr>
                <a:t>Community Networks</a:t>
              </a:r>
              <a:endParaRPr lang="en-US" sz="1000" b="1" dirty="0">
                <a:solidFill>
                  <a:srgbClr val="313131"/>
                </a:solidFill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5035476" y="1147417"/>
            <a:ext cx="26585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prstClr val="black"/>
                </a:solidFill>
              </a:rPr>
              <a:t>Networks Evolve to Value-</a:t>
            </a:r>
            <a:r>
              <a:rPr lang="en-US" sz="1400" b="1" dirty="0">
                <a:solidFill>
                  <a:prstClr val="black"/>
                </a:solidFill>
              </a:rPr>
              <a:t>B</a:t>
            </a:r>
            <a:r>
              <a:rPr lang="en-US" sz="1400" b="1" dirty="0" smtClean="0">
                <a:solidFill>
                  <a:prstClr val="black"/>
                </a:solidFill>
              </a:rPr>
              <a:t>ased Care</a:t>
            </a:r>
            <a:endParaRPr lang="en-US" sz="1400" b="1" dirty="0">
              <a:solidFill>
                <a:prstClr val="black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627161" y="2466130"/>
            <a:ext cx="1169659" cy="1015663"/>
          </a:xfrm>
          <a:prstGeom prst="rect">
            <a:avLst/>
          </a:prstGeom>
          <a:noFill/>
          <a:ln w="28575"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prstClr val="black"/>
                </a:solidFill>
              </a:rPr>
              <a:t>VA will move to a value-based care model in the future</a:t>
            </a:r>
            <a:endParaRPr lang="en-US" sz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5552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01638" y="381596"/>
            <a:ext cx="8345487" cy="391517"/>
          </a:xfrm>
        </p:spPr>
        <p:txBody>
          <a:bodyPr/>
          <a:lstStyle/>
          <a:p>
            <a:r>
              <a:rPr lang="en-US" dirty="0" smtClean="0"/>
              <a:t>Medical Records Management </a:t>
            </a:r>
            <a:r>
              <a:rPr lang="en-US" dirty="0"/>
              <a:t>– </a:t>
            </a:r>
            <a:r>
              <a:rPr lang="en-US" dirty="0" smtClean="0"/>
              <a:t>Future State</a:t>
            </a:r>
            <a:endParaRPr lang="en-US" dirty="0"/>
          </a:p>
        </p:txBody>
      </p:sp>
      <p:sp>
        <p:nvSpPr>
          <p:cNvPr id="43" name="Rectangle 42"/>
          <p:cNvSpPr/>
          <p:nvPr/>
        </p:nvSpPr>
        <p:spPr>
          <a:xfrm>
            <a:off x="2114477" y="6404802"/>
            <a:ext cx="154870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>
              <a:defRPr/>
            </a:pPr>
            <a:r>
              <a:rPr lang="en-US" sz="1050" i="1" dirty="0" smtClean="0">
                <a:solidFill>
                  <a:srgbClr val="000000"/>
                </a:solidFill>
              </a:rPr>
              <a:t>Outgoing </a:t>
            </a:r>
          </a:p>
          <a:p>
            <a:pPr fontAlgn="ctr">
              <a:defRPr/>
            </a:pPr>
            <a:r>
              <a:rPr lang="en-US" sz="1050" i="1" dirty="0" smtClean="0">
                <a:solidFill>
                  <a:srgbClr val="000000"/>
                </a:solidFill>
              </a:rPr>
              <a:t>Information</a:t>
            </a:r>
            <a:endParaRPr lang="en-US" sz="1050" i="1" dirty="0">
              <a:solidFill>
                <a:srgbClr val="000000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790910" y="6404802"/>
            <a:ext cx="140420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>
              <a:spcAft>
                <a:spcPts val="600"/>
              </a:spcAft>
              <a:defRPr/>
            </a:pPr>
            <a:r>
              <a:rPr lang="en-US" sz="1050" i="1" dirty="0" smtClean="0">
                <a:solidFill>
                  <a:srgbClr val="000000"/>
                </a:solidFill>
              </a:rPr>
              <a:t>Incoming Information</a:t>
            </a:r>
            <a:endParaRPr lang="en-US" sz="1050" i="1" dirty="0">
              <a:solidFill>
                <a:srgbClr val="000000"/>
              </a:solidFill>
            </a:endParaRPr>
          </a:p>
        </p:txBody>
      </p:sp>
      <p:cxnSp>
        <p:nvCxnSpPr>
          <p:cNvPr id="52" name="Straight Connector 51"/>
          <p:cNvCxnSpPr/>
          <p:nvPr/>
        </p:nvCxnSpPr>
        <p:spPr bwMode="auto">
          <a:xfrm>
            <a:off x="1716844" y="6604489"/>
            <a:ext cx="376309" cy="3703"/>
          </a:xfrm>
          <a:prstGeom prst="line">
            <a:avLst/>
          </a:prstGeom>
          <a:noFill/>
          <a:ln w="4127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77" name="Straight Connector 76"/>
          <p:cNvCxnSpPr/>
          <p:nvPr/>
        </p:nvCxnSpPr>
        <p:spPr bwMode="auto">
          <a:xfrm>
            <a:off x="381641" y="6604489"/>
            <a:ext cx="376309" cy="3703"/>
          </a:xfrm>
          <a:prstGeom prst="line">
            <a:avLst/>
          </a:prstGeom>
          <a:noFill/>
          <a:ln w="41275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grpSp>
        <p:nvGrpSpPr>
          <p:cNvPr id="173" name="Group 172"/>
          <p:cNvGrpSpPr/>
          <p:nvPr/>
        </p:nvGrpSpPr>
        <p:grpSpPr>
          <a:xfrm>
            <a:off x="493182" y="5078418"/>
            <a:ext cx="8100050" cy="1184940"/>
            <a:chOff x="401636" y="3684823"/>
            <a:chExt cx="8345489" cy="1184940"/>
          </a:xfrm>
        </p:grpSpPr>
        <p:sp>
          <p:nvSpPr>
            <p:cNvPr id="174" name="TextBox 173"/>
            <p:cNvSpPr txBox="1"/>
            <p:nvPr/>
          </p:nvSpPr>
          <p:spPr>
            <a:xfrm>
              <a:off x="401636" y="3838712"/>
              <a:ext cx="8345489" cy="1031051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sz="500" dirty="0" smtClean="0">
                <a:solidFill>
                  <a:prstClr val="black"/>
                </a:solidFill>
              </a:endParaRPr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en-US" sz="1400" dirty="0" smtClean="0">
                  <a:solidFill>
                    <a:prstClr val="black"/>
                  </a:solidFill>
                </a:rPr>
                <a:t>Supports PCP care coordination</a:t>
              </a:r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en-US" sz="1400" dirty="0" smtClean="0">
                  <a:solidFill>
                    <a:prstClr val="black"/>
                  </a:solidFill>
                </a:rPr>
                <a:t>High </a:t>
              </a:r>
              <a:r>
                <a:rPr lang="en-US" sz="1400" dirty="0">
                  <a:solidFill>
                    <a:prstClr val="black"/>
                  </a:solidFill>
                </a:rPr>
                <a:t>Electronic Data Interchange </a:t>
              </a:r>
              <a:r>
                <a:rPr lang="en-US" sz="1400" dirty="0" smtClean="0">
                  <a:solidFill>
                    <a:prstClr val="black"/>
                  </a:solidFill>
                </a:rPr>
                <a:t>(EDI) </a:t>
              </a:r>
              <a:r>
                <a:rPr lang="en-US" sz="1400" dirty="0">
                  <a:solidFill>
                    <a:prstClr val="black"/>
                  </a:solidFill>
                </a:rPr>
                <a:t>and </a:t>
              </a:r>
              <a:r>
                <a:rPr lang="en-US" sz="1400" dirty="0" smtClean="0">
                  <a:solidFill>
                    <a:prstClr val="black"/>
                  </a:solidFill>
                </a:rPr>
                <a:t>less paper involved in transfer of health information</a:t>
              </a:r>
              <a:endParaRPr lang="en-US" sz="1400" dirty="0">
                <a:solidFill>
                  <a:prstClr val="black"/>
                </a:solidFill>
              </a:endParaRPr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en-US" sz="1400" dirty="0" smtClean="0">
                  <a:solidFill>
                    <a:prstClr val="black"/>
                  </a:solidFill>
                </a:rPr>
                <a:t>Quicker processing time and clearer definition of information ownership at each step</a:t>
              </a:r>
              <a:endParaRPr lang="en-US" sz="1400" dirty="0">
                <a:solidFill>
                  <a:prstClr val="black"/>
                </a:solidFill>
              </a:endParaRPr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en-US" sz="1400" dirty="0" smtClean="0">
                  <a:solidFill>
                    <a:prstClr val="black"/>
                  </a:solidFill>
                </a:rPr>
                <a:t>Consistent and more user-friendly process</a:t>
              </a:r>
              <a:endParaRPr lang="en-US" sz="1200" dirty="0">
                <a:solidFill>
                  <a:srgbClr val="FF0000"/>
                </a:solidFill>
              </a:endParaRPr>
            </a:p>
          </p:txBody>
        </p:sp>
        <p:sp>
          <p:nvSpPr>
            <p:cNvPr id="175" name="TextBox 174"/>
            <p:cNvSpPr txBox="1"/>
            <p:nvPr/>
          </p:nvSpPr>
          <p:spPr>
            <a:xfrm>
              <a:off x="3296105" y="3684823"/>
              <a:ext cx="2556550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rgbClr val="00B0F0"/>
                  </a:solidFill>
                </a:rPr>
                <a:t>Future State Improvements</a:t>
              </a:r>
              <a:endParaRPr lang="en-US" sz="1400" b="1" dirty="0">
                <a:solidFill>
                  <a:srgbClr val="00B0F0"/>
                </a:solidFill>
              </a:endParaRPr>
            </a:p>
          </p:txBody>
        </p:sp>
      </p:grpSp>
      <p:sp>
        <p:nvSpPr>
          <p:cNvPr id="176" name="Rectangle 175"/>
          <p:cNvSpPr/>
          <p:nvPr/>
        </p:nvSpPr>
        <p:spPr bwMode="auto">
          <a:xfrm>
            <a:off x="4587121" y="1393864"/>
            <a:ext cx="4072961" cy="3587569"/>
          </a:xfrm>
          <a:prstGeom prst="rect">
            <a:avLst/>
          </a:prstGeom>
          <a:solidFill>
            <a:srgbClr val="00B0F0">
              <a:alpha val="11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3152" tIns="73152" rIns="73152" bIns="73152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lnSpc>
                <a:spcPct val="106000"/>
              </a:lnSpc>
              <a:spcBef>
                <a:spcPct val="50000"/>
              </a:spcBef>
              <a:spcAft>
                <a:spcPct val="0"/>
              </a:spcAft>
              <a:buSzPct val="100000"/>
              <a:buFont typeface="Wingdings 2" pitchFamily="18" charset="2"/>
              <a:buNone/>
            </a:pPr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177" name="Rectangle 176"/>
          <p:cNvSpPr/>
          <p:nvPr/>
        </p:nvSpPr>
        <p:spPr bwMode="auto">
          <a:xfrm>
            <a:off x="511197" y="1404255"/>
            <a:ext cx="4072961" cy="3587569"/>
          </a:xfrm>
          <a:prstGeom prst="rect">
            <a:avLst/>
          </a:prstGeom>
          <a:solidFill>
            <a:schemeClr val="bg1">
              <a:lumMod val="50000"/>
              <a:alpha val="1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3152" tIns="73152" rIns="73152" bIns="73152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lnSpc>
                <a:spcPct val="106000"/>
              </a:lnSpc>
              <a:spcBef>
                <a:spcPct val="50000"/>
              </a:spcBef>
              <a:spcAft>
                <a:spcPct val="0"/>
              </a:spcAft>
              <a:buSzPct val="100000"/>
              <a:buFont typeface="Wingdings 2" pitchFamily="18" charset="2"/>
              <a:buNone/>
            </a:pPr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178" name="Rectangle 177"/>
          <p:cNvSpPr/>
          <p:nvPr/>
        </p:nvSpPr>
        <p:spPr>
          <a:xfrm>
            <a:off x="6206422" y="2914190"/>
            <a:ext cx="147835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/>
            <a:r>
              <a:rPr lang="en-US" sz="1300" b="1" dirty="0" smtClean="0">
                <a:solidFill>
                  <a:prstClr val="black"/>
                </a:solidFill>
              </a:rPr>
              <a:t>Community Providers</a:t>
            </a:r>
            <a:endParaRPr lang="en-US" sz="1300" b="1" dirty="0">
              <a:solidFill>
                <a:prstClr val="black"/>
              </a:solidFill>
            </a:endParaRPr>
          </a:p>
        </p:txBody>
      </p:sp>
      <p:sp>
        <p:nvSpPr>
          <p:cNvPr id="179" name="Freeform 9"/>
          <p:cNvSpPr>
            <a:spLocks noChangeAspect="1" noEditPoints="1"/>
          </p:cNvSpPr>
          <p:nvPr/>
        </p:nvSpPr>
        <p:spPr bwMode="auto">
          <a:xfrm>
            <a:off x="3266006" y="2119699"/>
            <a:ext cx="930199" cy="831123"/>
          </a:xfrm>
          <a:custGeom>
            <a:avLst/>
            <a:gdLst>
              <a:gd name="T0" fmla="*/ 270 w 543"/>
              <a:gd name="T1" fmla="*/ 194 h 488"/>
              <a:gd name="T2" fmla="*/ 270 w 543"/>
              <a:gd name="T3" fmla="*/ 194 h 488"/>
              <a:gd name="T4" fmla="*/ 138 w 543"/>
              <a:gd name="T5" fmla="*/ 325 h 488"/>
              <a:gd name="T6" fmla="*/ 220 w 543"/>
              <a:gd name="T7" fmla="*/ 325 h 488"/>
              <a:gd name="T8" fmla="*/ 220 w 543"/>
              <a:gd name="T9" fmla="*/ 488 h 488"/>
              <a:gd name="T10" fmla="*/ 320 w 543"/>
              <a:gd name="T11" fmla="*/ 488 h 488"/>
              <a:gd name="T12" fmla="*/ 320 w 543"/>
              <a:gd name="T13" fmla="*/ 325 h 488"/>
              <a:gd name="T14" fmla="*/ 402 w 543"/>
              <a:gd name="T15" fmla="*/ 325 h 488"/>
              <a:gd name="T16" fmla="*/ 270 w 543"/>
              <a:gd name="T17" fmla="*/ 194 h 488"/>
              <a:gd name="T18" fmla="*/ 489 w 543"/>
              <a:gd name="T19" fmla="*/ 87 h 488"/>
              <a:gd name="T20" fmla="*/ 489 w 543"/>
              <a:gd name="T21" fmla="*/ 87 h 488"/>
              <a:gd name="T22" fmla="*/ 162 w 543"/>
              <a:gd name="T23" fmla="*/ 87 h 488"/>
              <a:gd name="T24" fmla="*/ 162 w 543"/>
              <a:gd name="T25" fmla="*/ 53 h 488"/>
              <a:gd name="T26" fmla="*/ 489 w 543"/>
              <a:gd name="T27" fmla="*/ 53 h 488"/>
              <a:gd name="T28" fmla="*/ 489 w 543"/>
              <a:gd name="T29" fmla="*/ 87 h 488"/>
              <a:gd name="T30" fmla="*/ 125 w 543"/>
              <a:gd name="T31" fmla="*/ 90 h 488"/>
              <a:gd name="T32" fmla="*/ 125 w 543"/>
              <a:gd name="T33" fmla="*/ 90 h 488"/>
              <a:gd name="T34" fmla="*/ 104 w 543"/>
              <a:gd name="T35" fmla="*/ 70 h 488"/>
              <a:gd name="T36" fmla="*/ 125 w 543"/>
              <a:gd name="T37" fmla="*/ 50 h 488"/>
              <a:gd name="T38" fmla="*/ 145 w 543"/>
              <a:gd name="T39" fmla="*/ 70 h 488"/>
              <a:gd name="T40" fmla="*/ 125 w 543"/>
              <a:gd name="T41" fmla="*/ 90 h 488"/>
              <a:gd name="T42" fmla="*/ 70 w 543"/>
              <a:gd name="T43" fmla="*/ 90 h 488"/>
              <a:gd name="T44" fmla="*/ 70 w 543"/>
              <a:gd name="T45" fmla="*/ 90 h 488"/>
              <a:gd name="T46" fmla="*/ 50 w 543"/>
              <a:gd name="T47" fmla="*/ 70 h 488"/>
              <a:gd name="T48" fmla="*/ 70 w 543"/>
              <a:gd name="T49" fmla="*/ 50 h 488"/>
              <a:gd name="T50" fmla="*/ 91 w 543"/>
              <a:gd name="T51" fmla="*/ 70 h 488"/>
              <a:gd name="T52" fmla="*/ 70 w 543"/>
              <a:gd name="T53" fmla="*/ 90 h 488"/>
              <a:gd name="T54" fmla="*/ 489 w 543"/>
              <a:gd name="T55" fmla="*/ 0 h 488"/>
              <a:gd name="T56" fmla="*/ 489 w 543"/>
              <a:gd name="T57" fmla="*/ 0 h 488"/>
              <a:gd name="T58" fmla="*/ 54 w 543"/>
              <a:gd name="T59" fmla="*/ 0 h 488"/>
              <a:gd name="T60" fmla="*/ 0 w 543"/>
              <a:gd name="T61" fmla="*/ 53 h 488"/>
              <a:gd name="T62" fmla="*/ 0 w 543"/>
              <a:gd name="T63" fmla="*/ 380 h 488"/>
              <a:gd name="T64" fmla="*/ 54 w 543"/>
              <a:gd name="T65" fmla="*/ 434 h 488"/>
              <a:gd name="T66" fmla="*/ 162 w 543"/>
              <a:gd name="T67" fmla="*/ 434 h 488"/>
              <a:gd name="T68" fmla="*/ 162 w 543"/>
              <a:gd name="T69" fmla="*/ 380 h 488"/>
              <a:gd name="T70" fmla="*/ 53 w 543"/>
              <a:gd name="T71" fmla="*/ 380 h 488"/>
              <a:gd name="T72" fmla="*/ 53 w 543"/>
              <a:gd name="T73" fmla="*/ 130 h 488"/>
              <a:gd name="T74" fmla="*/ 489 w 543"/>
              <a:gd name="T75" fmla="*/ 130 h 488"/>
              <a:gd name="T76" fmla="*/ 489 w 543"/>
              <a:gd name="T77" fmla="*/ 380 h 488"/>
              <a:gd name="T78" fmla="*/ 381 w 543"/>
              <a:gd name="T79" fmla="*/ 380 h 488"/>
              <a:gd name="T80" fmla="*/ 381 w 543"/>
              <a:gd name="T81" fmla="*/ 434 h 488"/>
              <a:gd name="T82" fmla="*/ 489 w 543"/>
              <a:gd name="T83" fmla="*/ 434 h 488"/>
              <a:gd name="T84" fmla="*/ 543 w 543"/>
              <a:gd name="T85" fmla="*/ 380 h 488"/>
              <a:gd name="T86" fmla="*/ 543 w 543"/>
              <a:gd name="T87" fmla="*/ 53 h 488"/>
              <a:gd name="T88" fmla="*/ 489 w 543"/>
              <a:gd name="T89" fmla="*/ 0 h 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543" h="488">
                <a:moveTo>
                  <a:pt x="270" y="194"/>
                </a:moveTo>
                <a:lnTo>
                  <a:pt x="270" y="194"/>
                </a:lnTo>
                <a:lnTo>
                  <a:pt x="138" y="325"/>
                </a:lnTo>
                <a:lnTo>
                  <a:pt x="220" y="325"/>
                </a:lnTo>
                <a:lnTo>
                  <a:pt x="220" y="488"/>
                </a:lnTo>
                <a:lnTo>
                  <a:pt x="320" y="488"/>
                </a:lnTo>
                <a:lnTo>
                  <a:pt x="320" y="325"/>
                </a:lnTo>
                <a:lnTo>
                  <a:pt x="402" y="325"/>
                </a:lnTo>
                <a:lnTo>
                  <a:pt x="270" y="194"/>
                </a:lnTo>
                <a:close/>
                <a:moveTo>
                  <a:pt x="489" y="87"/>
                </a:moveTo>
                <a:lnTo>
                  <a:pt x="489" y="87"/>
                </a:lnTo>
                <a:lnTo>
                  <a:pt x="162" y="87"/>
                </a:lnTo>
                <a:lnTo>
                  <a:pt x="162" y="53"/>
                </a:lnTo>
                <a:lnTo>
                  <a:pt x="489" y="53"/>
                </a:lnTo>
                <a:lnTo>
                  <a:pt x="489" y="87"/>
                </a:lnTo>
                <a:close/>
                <a:moveTo>
                  <a:pt x="125" y="90"/>
                </a:moveTo>
                <a:lnTo>
                  <a:pt x="125" y="90"/>
                </a:lnTo>
                <a:cubicBezTo>
                  <a:pt x="113" y="90"/>
                  <a:pt x="104" y="81"/>
                  <a:pt x="104" y="70"/>
                </a:cubicBezTo>
                <a:cubicBezTo>
                  <a:pt x="104" y="59"/>
                  <a:pt x="113" y="50"/>
                  <a:pt x="125" y="50"/>
                </a:cubicBezTo>
                <a:cubicBezTo>
                  <a:pt x="136" y="50"/>
                  <a:pt x="145" y="59"/>
                  <a:pt x="145" y="70"/>
                </a:cubicBezTo>
                <a:cubicBezTo>
                  <a:pt x="145" y="81"/>
                  <a:pt x="136" y="90"/>
                  <a:pt x="125" y="90"/>
                </a:cubicBezTo>
                <a:close/>
                <a:moveTo>
                  <a:pt x="70" y="90"/>
                </a:moveTo>
                <a:lnTo>
                  <a:pt x="70" y="90"/>
                </a:lnTo>
                <a:cubicBezTo>
                  <a:pt x="59" y="90"/>
                  <a:pt x="50" y="81"/>
                  <a:pt x="50" y="70"/>
                </a:cubicBezTo>
                <a:cubicBezTo>
                  <a:pt x="50" y="59"/>
                  <a:pt x="59" y="50"/>
                  <a:pt x="70" y="50"/>
                </a:cubicBezTo>
                <a:cubicBezTo>
                  <a:pt x="81" y="50"/>
                  <a:pt x="91" y="59"/>
                  <a:pt x="91" y="70"/>
                </a:cubicBezTo>
                <a:cubicBezTo>
                  <a:pt x="91" y="81"/>
                  <a:pt x="81" y="90"/>
                  <a:pt x="70" y="90"/>
                </a:cubicBezTo>
                <a:close/>
                <a:moveTo>
                  <a:pt x="489" y="0"/>
                </a:moveTo>
                <a:lnTo>
                  <a:pt x="489" y="0"/>
                </a:lnTo>
                <a:lnTo>
                  <a:pt x="54" y="0"/>
                </a:lnTo>
                <a:cubicBezTo>
                  <a:pt x="24" y="0"/>
                  <a:pt x="0" y="24"/>
                  <a:pt x="0" y="53"/>
                </a:cubicBezTo>
                <a:lnTo>
                  <a:pt x="0" y="380"/>
                </a:lnTo>
                <a:cubicBezTo>
                  <a:pt x="0" y="410"/>
                  <a:pt x="24" y="434"/>
                  <a:pt x="54" y="434"/>
                </a:cubicBezTo>
                <a:lnTo>
                  <a:pt x="162" y="434"/>
                </a:lnTo>
                <a:lnTo>
                  <a:pt x="162" y="380"/>
                </a:lnTo>
                <a:lnTo>
                  <a:pt x="53" y="380"/>
                </a:lnTo>
                <a:lnTo>
                  <a:pt x="53" y="130"/>
                </a:lnTo>
                <a:lnTo>
                  <a:pt x="489" y="130"/>
                </a:lnTo>
                <a:lnTo>
                  <a:pt x="489" y="380"/>
                </a:lnTo>
                <a:lnTo>
                  <a:pt x="381" y="380"/>
                </a:lnTo>
                <a:lnTo>
                  <a:pt x="381" y="434"/>
                </a:lnTo>
                <a:lnTo>
                  <a:pt x="489" y="434"/>
                </a:lnTo>
                <a:cubicBezTo>
                  <a:pt x="519" y="434"/>
                  <a:pt x="543" y="410"/>
                  <a:pt x="543" y="380"/>
                </a:cubicBezTo>
                <a:lnTo>
                  <a:pt x="543" y="53"/>
                </a:lnTo>
                <a:cubicBezTo>
                  <a:pt x="543" y="24"/>
                  <a:pt x="519" y="0"/>
                  <a:pt x="489" y="0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80" name="Straight Connector 179"/>
          <p:cNvCxnSpPr/>
          <p:nvPr/>
        </p:nvCxnSpPr>
        <p:spPr bwMode="auto">
          <a:xfrm flipH="1" flipV="1">
            <a:off x="4320606" y="2987452"/>
            <a:ext cx="1734298" cy="490009"/>
          </a:xfrm>
          <a:prstGeom prst="line">
            <a:avLst/>
          </a:prstGeom>
          <a:noFill/>
          <a:ln w="41275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181" name="Straight Connector 180"/>
          <p:cNvCxnSpPr/>
          <p:nvPr/>
        </p:nvCxnSpPr>
        <p:spPr bwMode="auto">
          <a:xfrm>
            <a:off x="4344028" y="2728648"/>
            <a:ext cx="1862394" cy="497152"/>
          </a:xfrm>
          <a:prstGeom prst="line">
            <a:avLst/>
          </a:prstGeom>
          <a:noFill/>
          <a:ln w="4127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82" name="Freeform 23"/>
          <p:cNvSpPr>
            <a:spLocks noChangeAspect="1" noEditPoints="1"/>
          </p:cNvSpPr>
          <p:nvPr/>
        </p:nvSpPr>
        <p:spPr bwMode="auto">
          <a:xfrm>
            <a:off x="6585642" y="2113150"/>
            <a:ext cx="638082" cy="726506"/>
          </a:xfrm>
          <a:custGeom>
            <a:avLst/>
            <a:gdLst>
              <a:gd name="T0" fmla="*/ 138 w 158"/>
              <a:gd name="T1" fmla="*/ 97 h 180"/>
              <a:gd name="T2" fmla="*/ 119 w 158"/>
              <a:gd name="T3" fmla="*/ 109 h 180"/>
              <a:gd name="T4" fmla="*/ 111 w 158"/>
              <a:gd name="T5" fmla="*/ 108 h 180"/>
              <a:gd name="T6" fmla="*/ 82 w 158"/>
              <a:gd name="T7" fmla="*/ 123 h 180"/>
              <a:gd name="T8" fmla="*/ 78 w 158"/>
              <a:gd name="T9" fmla="*/ 138 h 180"/>
              <a:gd name="T10" fmla="*/ 46 w 158"/>
              <a:gd name="T11" fmla="*/ 170 h 180"/>
              <a:gd name="T12" fmla="*/ 13 w 158"/>
              <a:gd name="T13" fmla="*/ 138 h 180"/>
              <a:gd name="T14" fmla="*/ 46 w 158"/>
              <a:gd name="T15" fmla="*/ 105 h 180"/>
              <a:gd name="T16" fmla="*/ 55 w 158"/>
              <a:gd name="T17" fmla="*/ 104 h 180"/>
              <a:gd name="T18" fmla="*/ 64 w 158"/>
              <a:gd name="T19" fmla="*/ 94 h 180"/>
              <a:gd name="T20" fmla="*/ 67 w 158"/>
              <a:gd name="T21" fmla="*/ 80 h 180"/>
              <a:gd name="T22" fmla="*/ 125 w 158"/>
              <a:gd name="T23" fmla="*/ 17 h 180"/>
              <a:gd name="T24" fmla="*/ 125 w 158"/>
              <a:gd name="T25" fmla="*/ 7 h 180"/>
              <a:gd name="T26" fmla="*/ 121 w 158"/>
              <a:gd name="T27" fmla="*/ 2 h 180"/>
              <a:gd name="T28" fmla="*/ 118 w 158"/>
              <a:gd name="T29" fmla="*/ 2 h 180"/>
              <a:gd name="T30" fmla="*/ 118 w 158"/>
              <a:gd name="T31" fmla="*/ 2 h 180"/>
              <a:gd name="T32" fmla="*/ 111 w 158"/>
              <a:gd name="T33" fmla="*/ 2 h 180"/>
              <a:gd name="T34" fmla="*/ 107 w 158"/>
              <a:gd name="T35" fmla="*/ 0 h 180"/>
              <a:gd name="T36" fmla="*/ 100 w 158"/>
              <a:gd name="T37" fmla="*/ 6 h 180"/>
              <a:gd name="T38" fmla="*/ 107 w 158"/>
              <a:gd name="T39" fmla="*/ 13 h 180"/>
              <a:gd name="T40" fmla="*/ 111 w 158"/>
              <a:gd name="T41" fmla="*/ 11 h 180"/>
              <a:gd name="T42" fmla="*/ 116 w 158"/>
              <a:gd name="T43" fmla="*/ 11 h 180"/>
              <a:gd name="T44" fmla="*/ 116 w 158"/>
              <a:gd name="T45" fmla="*/ 17 h 180"/>
              <a:gd name="T46" fmla="*/ 63 w 158"/>
              <a:gd name="T47" fmla="*/ 71 h 180"/>
              <a:gd name="T48" fmla="*/ 9 w 158"/>
              <a:gd name="T49" fmla="*/ 17 h 180"/>
              <a:gd name="T50" fmla="*/ 10 w 158"/>
              <a:gd name="T51" fmla="*/ 11 h 180"/>
              <a:gd name="T52" fmla="*/ 20 w 158"/>
              <a:gd name="T53" fmla="*/ 11 h 180"/>
              <a:gd name="T54" fmla="*/ 25 w 158"/>
              <a:gd name="T55" fmla="*/ 13 h 180"/>
              <a:gd name="T56" fmla="*/ 31 w 158"/>
              <a:gd name="T57" fmla="*/ 6 h 180"/>
              <a:gd name="T58" fmla="*/ 25 w 158"/>
              <a:gd name="T59" fmla="*/ 0 h 180"/>
              <a:gd name="T60" fmla="*/ 20 w 158"/>
              <a:gd name="T61" fmla="*/ 2 h 180"/>
              <a:gd name="T62" fmla="*/ 7 w 158"/>
              <a:gd name="T63" fmla="*/ 2 h 180"/>
              <a:gd name="T64" fmla="*/ 6 w 158"/>
              <a:gd name="T65" fmla="*/ 2 h 180"/>
              <a:gd name="T66" fmla="*/ 3 w 158"/>
              <a:gd name="T67" fmla="*/ 3 h 180"/>
              <a:gd name="T68" fmla="*/ 1 w 158"/>
              <a:gd name="T69" fmla="*/ 6 h 180"/>
              <a:gd name="T70" fmla="*/ 0 w 158"/>
              <a:gd name="T71" fmla="*/ 17 h 180"/>
              <a:gd name="T72" fmla="*/ 58 w 158"/>
              <a:gd name="T73" fmla="*/ 80 h 180"/>
              <a:gd name="T74" fmla="*/ 55 w 158"/>
              <a:gd name="T75" fmla="*/ 93 h 180"/>
              <a:gd name="T76" fmla="*/ 52 w 158"/>
              <a:gd name="T77" fmla="*/ 95 h 180"/>
              <a:gd name="T78" fmla="*/ 46 w 158"/>
              <a:gd name="T79" fmla="*/ 96 h 180"/>
              <a:gd name="T80" fmla="*/ 4 w 158"/>
              <a:gd name="T81" fmla="*/ 138 h 180"/>
              <a:gd name="T82" fmla="*/ 46 w 158"/>
              <a:gd name="T83" fmla="*/ 180 h 180"/>
              <a:gd name="T84" fmla="*/ 88 w 158"/>
              <a:gd name="T85" fmla="*/ 138 h 180"/>
              <a:gd name="T86" fmla="*/ 88 w 158"/>
              <a:gd name="T87" fmla="*/ 138 h 180"/>
              <a:gd name="T88" fmla="*/ 88 w 158"/>
              <a:gd name="T89" fmla="*/ 135 h 180"/>
              <a:gd name="T90" fmla="*/ 93 w 158"/>
              <a:gd name="T91" fmla="*/ 123 h 180"/>
              <a:gd name="T92" fmla="*/ 111 w 158"/>
              <a:gd name="T93" fmla="*/ 117 h 180"/>
              <a:gd name="T94" fmla="*/ 117 w 158"/>
              <a:gd name="T95" fmla="*/ 117 h 180"/>
              <a:gd name="T96" fmla="*/ 117 w 158"/>
              <a:gd name="T97" fmla="*/ 118 h 180"/>
              <a:gd name="T98" fmla="*/ 138 w 158"/>
              <a:gd name="T99" fmla="*/ 138 h 180"/>
              <a:gd name="T100" fmla="*/ 158 w 158"/>
              <a:gd name="T101" fmla="*/ 118 h 180"/>
              <a:gd name="T102" fmla="*/ 138 w 158"/>
              <a:gd name="T103" fmla="*/ 97 h 180"/>
              <a:gd name="T104" fmla="*/ 138 w 158"/>
              <a:gd name="T105" fmla="*/ 126 h 180"/>
              <a:gd name="T106" fmla="*/ 129 w 158"/>
              <a:gd name="T107" fmla="*/ 118 h 180"/>
              <a:gd name="T108" fmla="*/ 138 w 158"/>
              <a:gd name="T109" fmla="*/ 109 h 180"/>
              <a:gd name="T110" fmla="*/ 146 w 158"/>
              <a:gd name="T111" fmla="*/ 118 h 180"/>
              <a:gd name="T112" fmla="*/ 138 w 158"/>
              <a:gd name="T113" fmla="*/ 126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58" h="180">
                <a:moveTo>
                  <a:pt x="138" y="97"/>
                </a:moveTo>
                <a:cubicBezTo>
                  <a:pt x="130" y="97"/>
                  <a:pt x="123" y="102"/>
                  <a:pt x="119" y="109"/>
                </a:cubicBezTo>
                <a:cubicBezTo>
                  <a:pt x="116" y="108"/>
                  <a:pt x="113" y="108"/>
                  <a:pt x="111" y="108"/>
                </a:cubicBezTo>
                <a:cubicBezTo>
                  <a:pt x="95" y="108"/>
                  <a:pt x="86" y="115"/>
                  <a:pt x="82" y="123"/>
                </a:cubicBezTo>
                <a:cubicBezTo>
                  <a:pt x="78" y="130"/>
                  <a:pt x="78" y="137"/>
                  <a:pt x="78" y="138"/>
                </a:cubicBezTo>
                <a:cubicBezTo>
                  <a:pt x="78" y="156"/>
                  <a:pt x="64" y="170"/>
                  <a:pt x="46" y="170"/>
                </a:cubicBezTo>
                <a:cubicBezTo>
                  <a:pt x="28" y="170"/>
                  <a:pt x="13" y="156"/>
                  <a:pt x="13" y="138"/>
                </a:cubicBezTo>
                <a:cubicBezTo>
                  <a:pt x="13" y="120"/>
                  <a:pt x="28" y="105"/>
                  <a:pt x="46" y="105"/>
                </a:cubicBezTo>
                <a:cubicBezTo>
                  <a:pt x="49" y="105"/>
                  <a:pt x="52" y="105"/>
                  <a:pt x="55" y="104"/>
                </a:cubicBezTo>
                <a:cubicBezTo>
                  <a:pt x="59" y="102"/>
                  <a:pt x="63" y="99"/>
                  <a:pt x="64" y="94"/>
                </a:cubicBezTo>
                <a:cubicBezTo>
                  <a:pt x="66" y="90"/>
                  <a:pt x="66" y="86"/>
                  <a:pt x="67" y="80"/>
                </a:cubicBezTo>
                <a:cubicBezTo>
                  <a:pt x="99" y="78"/>
                  <a:pt x="125" y="50"/>
                  <a:pt x="125" y="17"/>
                </a:cubicBezTo>
                <a:cubicBezTo>
                  <a:pt x="125" y="14"/>
                  <a:pt x="125" y="10"/>
                  <a:pt x="125" y="7"/>
                </a:cubicBezTo>
                <a:cubicBezTo>
                  <a:pt x="124" y="5"/>
                  <a:pt x="123" y="3"/>
                  <a:pt x="121" y="2"/>
                </a:cubicBezTo>
                <a:cubicBezTo>
                  <a:pt x="120" y="2"/>
                  <a:pt x="119" y="2"/>
                  <a:pt x="118" y="2"/>
                </a:cubicBezTo>
                <a:cubicBezTo>
                  <a:pt x="118" y="2"/>
                  <a:pt x="118" y="2"/>
                  <a:pt x="118" y="2"/>
                </a:cubicBezTo>
                <a:cubicBezTo>
                  <a:pt x="111" y="2"/>
                  <a:pt x="111" y="2"/>
                  <a:pt x="111" y="2"/>
                </a:cubicBezTo>
                <a:cubicBezTo>
                  <a:pt x="110" y="1"/>
                  <a:pt x="109" y="0"/>
                  <a:pt x="107" y="0"/>
                </a:cubicBezTo>
                <a:cubicBezTo>
                  <a:pt x="103" y="0"/>
                  <a:pt x="100" y="3"/>
                  <a:pt x="100" y="6"/>
                </a:cubicBezTo>
                <a:cubicBezTo>
                  <a:pt x="100" y="10"/>
                  <a:pt x="103" y="13"/>
                  <a:pt x="107" y="13"/>
                </a:cubicBezTo>
                <a:cubicBezTo>
                  <a:pt x="109" y="13"/>
                  <a:pt x="110" y="12"/>
                  <a:pt x="111" y="11"/>
                </a:cubicBezTo>
                <a:cubicBezTo>
                  <a:pt x="116" y="11"/>
                  <a:pt x="116" y="11"/>
                  <a:pt x="116" y="11"/>
                </a:cubicBezTo>
                <a:cubicBezTo>
                  <a:pt x="116" y="13"/>
                  <a:pt x="116" y="15"/>
                  <a:pt x="116" y="17"/>
                </a:cubicBezTo>
                <a:cubicBezTo>
                  <a:pt x="116" y="47"/>
                  <a:pt x="92" y="71"/>
                  <a:pt x="63" y="71"/>
                </a:cubicBezTo>
                <a:cubicBezTo>
                  <a:pt x="33" y="71"/>
                  <a:pt x="9" y="47"/>
                  <a:pt x="9" y="17"/>
                </a:cubicBezTo>
                <a:cubicBezTo>
                  <a:pt x="9" y="15"/>
                  <a:pt x="9" y="13"/>
                  <a:pt x="10" y="11"/>
                </a:cubicBezTo>
                <a:cubicBezTo>
                  <a:pt x="20" y="11"/>
                  <a:pt x="20" y="11"/>
                  <a:pt x="20" y="11"/>
                </a:cubicBezTo>
                <a:cubicBezTo>
                  <a:pt x="21" y="12"/>
                  <a:pt x="23" y="13"/>
                  <a:pt x="25" y="13"/>
                </a:cubicBezTo>
                <a:cubicBezTo>
                  <a:pt x="28" y="13"/>
                  <a:pt x="31" y="10"/>
                  <a:pt x="31" y="6"/>
                </a:cubicBezTo>
                <a:cubicBezTo>
                  <a:pt x="31" y="3"/>
                  <a:pt x="28" y="0"/>
                  <a:pt x="25" y="0"/>
                </a:cubicBezTo>
                <a:cubicBezTo>
                  <a:pt x="23" y="0"/>
                  <a:pt x="21" y="1"/>
                  <a:pt x="20" y="2"/>
                </a:cubicBezTo>
                <a:cubicBezTo>
                  <a:pt x="7" y="2"/>
                  <a:pt x="7" y="2"/>
                  <a:pt x="7" y="2"/>
                </a:cubicBezTo>
                <a:cubicBezTo>
                  <a:pt x="7" y="2"/>
                  <a:pt x="6" y="2"/>
                  <a:pt x="6" y="2"/>
                </a:cubicBezTo>
                <a:cubicBezTo>
                  <a:pt x="6" y="2"/>
                  <a:pt x="5" y="2"/>
                  <a:pt x="3" y="3"/>
                </a:cubicBezTo>
                <a:cubicBezTo>
                  <a:pt x="2" y="4"/>
                  <a:pt x="1" y="5"/>
                  <a:pt x="1" y="6"/>
                </a:cubicBezTo>
                <a:cubicBezTo>
                  <a:pt x="1" y="10"/>
                  <a:pt x="0" y="13"/>
                  <a:pt x="0" y="17"/>
                </a:cubicBezTo>
                <a:cubicBezTo>
                  <a:pt x="0" y="50"/>
                  <a:pt x="26" y="78"/>
                  <a:pt x="58" y="80"/>
                </a:cubicBezTo>
                <a:cubicBezTo>
                  <a:pt x="57" y="87"/>
                  <a:pt x="56" y="91"/>
                  <a:pt x="55" y="93"/>
                </a:cubicBezTo>
                <a:cubicBezTo>
                  <a:pt x="54" y="94"/>
                  <a:pt x="53" y="95"/>
                  <a:pt x="52" y="95"/>
                </a:cubicBezTo>
                <a:cubicBezTo>
                  <a:pt x="51" y="96"/>
                  <a:pt x="49" y="96"/>
                  <a:pt x="46" y="96"/>
                </a:cubicBezTo>
                <a:cubicBezTo>
                  <a:pt x="23" y="96"/>
                  <a:pt x="4" y="115"/>
                  <a:pt x="4" y="138"/>
                </a:cubicBezTo>
                <a:cubicBezTo>
                  <a:pt x="4" y="161"/>
                  <a:pt x="23" y="180"/>
                  <a:pt x="46" y="180"/>
                </a:cubicBezTo>
                <a:cubicBezTo>
                  <a:pt x="69" y="180"/>
                  <a:pt x="88" y="161"/>
                  <a:pt x="88" y="138"/>
                </a:cubicBezTo>
                <a:cubicBezTo>
                  <a:pt x="88" y="138"/>
                  <a:pt x="88" y="138"/>
                  <a:pt x="88" y="138"/>
                </a:cubicBezTo>
                <a:cubicBezTo>
                  <a:pt x="88" y="138"/>
                  <a:pt x="88" y="136"/>
                  <a:pt x="88" y="135"/>
                </a:cubicBezTo>
                <a:cubicBezTo>
                  <a:pt x="88" y="131"/>
                  <a:pt x="90" y="127"/>
                  <a:pt x="93" y="123"/>
                </a:cubicBezTo>
                <a:cubicBezTo>
                  <a:pt x="96" y="120"/>
                  <a:pt x="101" y="117"/>
                  <a:pt x="111" y="117"/>
                </a:cubicBezTo>
                <a:cubicBezTo>
                  <a:pt x="113" y="117"/>
                  <a:pt x="115" y="117"/>
                  <a:pt x="117" y="117"/>
                </a:cubicBezTo>
                <a:cubicBezTo>
                  <a:pt x="117" y="117"/>
                  <a:pt x="117" y="118"/>
                  <a:pt x="117" y="118"/>
                </a:cubicBezTo>
                <a:cubicBezTo>
                  <a:pt x="117" y="129"/>
                  <a:pt x="126" y="138"/>
                  <a:pt x="138" y="138"/>
                </a:cubicBezTo>
                <a:cubicBezTo>
                  <a:pt x="149" y="138"/>
                  <a:pt x="158" y="129"/>
                  <a:pt x="158" y="118"/>
                </a:cubicBezTo>
                <a:cubicBezTo>
                  <a:pt x="158" y="106"/>
                  <a:pt x="149" y="97"/>
                  <a:pt x="138" y="97"/>
                </a:cubicBezTo>
                <a:close/>
                <a:moveTo>
                  <a:pt x="138" y="126"/>
                </a:moveTo>
                <a:cubicBezTo>
                  <a:pt x="133" y="126"/>
                  <a:pt x="129" y="122"/>
                  <a:pt x="129" y="118"/>
                </a:cubicBezTo>
                <a:cubicBezTo>
                  <a:pt x="129" y="113"/>
                  <a:pt x="133" y="109"/>
                  <a:pt x="138" y="109"/>
                </a:cubicBezTo>
                <a:cubicBezTo>
                  <a:pt x="142" y="109"/>
                  <a:pt x="146" y="113"/>
                  <a:pt x="146" y="118"/>
                </a:cubicBezTo>
                <a:cubicBezTo>
                  <a:pt x="146" y="122"/>
                  <a:pt x="142" y="126"/>
                  <a:pt x="138" y="12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600" dirty="0">
              <a:solidFill>
                <a:prstClr val="black"/>
              </a:solidFill>
            </a:endParaRPr>
          </a:p>
        </p:txBody>
      </p:sp>
      <p:sp>
        <p:nvSpPr>
          <p:cNvPr id="183" name="Freeform 278"/>
          <p:cNvSpPr>
            <a:spLocks noChangeAspect="1" noEditPoints="1"/>
          </p:cNvSpPr>
          <p:nvPr/>
        </p:nvSpPr>
        <p:spPr bwMode="auto">
          <a:xfrm>
            <a:off x="1743181" y="2448236"/>
            <a:ext cx="438551" cy="507524"/>
          </a:xfrm>
          <a:custGeom>
            <a:avLst/>
            <a:gdLst>
              <a:gd name="T0" fmla="*/ 2997 w 5074"/>
              <a:gd name="T1" fmla="*/ 4626 h 5872"/>
              <a:gd name="T2" fmla="*/ 3300 w 5074"/>
              <a:gd name="T3" fmla="*/ 3685 h 5872"/>
              <a:gd name="T4" fmla="*/ 3300 w 5074"/>
              <a:gd name="T5" fmla="*/ 3685 h 5872"/>
              <a:gd name="T6" fmla="*/ 3002 w 5074"/>
              <a:gd name="T7" fmla="*/ 3673 h 5872"/>
              <a:gd name="T8" fmla="*/ 915 w 5074"/>
              <a:gd name="T9" fmla="*/ 2422 h 5872"/>
              <a:gd name="T10" fmla="*/ 915 w 5074"/>
              <a:gd name="T11" fmla="*/ 2719 h 5872"/>
              <a:gd name="T12" fmla="*/ 4766 w 5074"/>
              <a:gd name="T13" fmla="*/ 2803 h 5872"/>
              <a:gd name="T14" fmla="*/ 4085 w 5074"/>
              <a:gd name="T15" fmla="*/ 2384 h 5872"/>
              <a:gd name="T16" fmla="*/ 3638 w 5074"/>
              <a:gd name="T17" fmla="*/ 2874 h 5872"/>
              <a:gd name="T18" fmla="*/ 4677 w 5074"/>
              <a:gd name="T19" fmla="*/ 1810 h 5872"/>
              <a:gd name="T20" fmla="*/ 4834 w 5074"/>
              <a:gd name="T21" fmla="*/ 1861 h 5872"/>
              <a:gd name="T22" fmla="*/ 4992 w 5074"/>
              <a:gd name="T23" fmla="*/ 1979 h 5872"/>
              <a:gd name="T24" fmla="*/ 5065 w 5074"/>
              <a:gd name="T25" fmla="*/ 2123 h 5872"/>
              <a:gd name="T26" fmla="*/ 5065 w 5074"/>
              <a:gd name="T27" fmla="*/ 2283 h 5872"/>
              <a:gd name="T28" fmla="*/ 4852 w 5074"/>
              <a:gd name="T29" fmla="*/ 2666 h 5872"/>
              <a:gd name="T30" fmla="*/ 4337 w 5074"/>
              <a:gd name="T31" fmla="*/ 2349 h 5872"/>
              <a:gd name="T32" fmla="*/ 4355 w 5074"/>
              <a:gd name="T33" fmla="*/ 1975 h 5872"/>
              <a:gd name="T34" fmla="*/ 4471 w 5074"/>
              <a:gd name="T35" fmla="*/ 1859 h 5872"/>
              <a:gd name="T36" fmla="*/ 4624 w 5074"/>
              <a:gd name="T37" fmla="*/ 1810 h 5872"/>
              <a:gd name="T38" fmla="*/ 3011 w 5074"/>
              <a:gd name="T39" fmla="*/ 1093 h 5872"/>
              <a:gd name="T40" fmla="*/ 3054 w 5074"/>
              <a:gd name="T41" fmla="*/ 1288 h 5872"/>
              <a:gd name="T42" fmla="*/ 3172 w 5074"/>
              <a:gd name="T43" fmla="*/ 1443 h 5872"/>
              <a:gd name="T44" fmla="*/ 3342 w 5074"/>
              <a:gd name="T45" fmla="*/ 1537 h 5872"/>
              <a:gd name="T46" fmla="*/ 3860 w 5074"/>
              <a:gd name="T47" fmla="*/ 1557 h 5872"/>
              <a:gd name="T48" fmla="*/ 881 w 5074"/>
              <a:gd name="T49" fmla="*/ 0 h 5872"/>
              <a:gd name="T50" fmla="*/ 4476 w 5074"/>
              <a:gd name="T51" fmla="*/ 1673 h 5872"/>
              <a:gd name="T52" fmla="*/ 4300 w 5074"/>
              <a:gd name="T53" fmla="*/ 1779 h 5872"/>
              <a:gd name="T54" fmla="*/ 4154 w 5074"/>
              <a:gd name="T55" fmla="*/ 1982 h 5872"/>
              <a:gd name="T56" fmla="*/ 3382 w 5074"/>
              <a:gd name="T57" fmla="*/ 1968 h 5872"/>
              <a:gd name="T58" fmla="*/ 3113 w 5074"/>
              <a:gd name="T59" fmla="*/ 1893 h 5872"/>
              <a:gd name="T60" fmla="*/ 2887 w 5074"/>
              <a:gd name="T61" fmla="*/ 1746 h 5872"/>
              <a:gd name="T62" fmla="*/ 2716 w 5074"/>
              <a:gd name="T63" fmla="*/ 1536 h 5872"/>
              <a:gd name="T64" fmla="*/ 2616 w 5074"/>
              <a:gd name="T65" fmla="*/ 1281 h 5872"/>
              <a:gd name="T66" fmla="*/ 2597 w 5074"/>
              <a:gd name="T67" fmla="*/ 416 h 5872"/>
              <a:gd name="T68" fmla="*/ 748 w 5074"/>
              <a:gd name="T69" fmla="*/ 436 h 5872"/>
              <a:gd name="T70" fmla="*/ 577 w 5074"/>
              <a:gd name="T71" fmla="*/ 530 h 5872"/>
              <a:gd name="T72" fmla="*/ 459 w 5074"/>
              <a:gd name="T73" fmla="*/ 685 h 5872"/>
              <a:gd name="T74" fmla="*/ 417 w 5074"/>
              <a:gd name="T75" fmla="*/ 881 h 5872"/>
              <a:gd name="T76" fmla="*/ 436 w 5074"/>
              <a:gd name="T77" fmla="*/ 5125 h 5872"/>
              <a:gd name="T78" fmla="*/ 531 w 5074"/>
              <a:gd name="T79" fmla="*/ 5297 h 5872"/>
              <a:gd name="T80" fmla="*/ 685 w 5074"/>
              <a:gd name="T81" fmla="*/ 5413 h 5872"/>
              <a:gd name="T82" fmla="*/ 881 w 5074"/>
              <a:gd name="T83" fmla="*/ 5457 h 5872"/>
              <a:gd name="T84" fmla="*/ 3821 w 5074"/>
              <a:gd name="T85" fmla="*/ 5438 h 5872"/>
              <a:gd name="T86" fmla="*/ 3992 w 5074"/>
              <a:gd name="T87" fmla="*/ 5342 h 5872"/>
              <a:gd name="T88" fmla="*/ 4109 w 5074"/>
              <a:gd name="T89" fmla="*/ 5187 h 5872"/>
              <a:gd name="T90" fmla="*/ 4154 w 5074"/>
              <a:gd name="T91" fmla="*/ 4991 h 5872"/>
              <a:gd name="T92" fmla="*/ 4569 w 5074"/>
              <a:gd name="T93" fmla="*/ 3468 h 5872"/>
              <a:gd name="T94" fmla="*/ 4547 w 5074"/>
              <a:gd name="T95" fmla="*/ 5180 h 5872"/>
              <a:gd name="T96" fmla="*/ 4448 w 5074"/>
              <a:gd name="T97" fmla="*/ 5436 h 5872"/>
              <a:gd name="T98" fmla="*/ 4277 w 5074"/>
              <a:gd name="T99" fmla="*/ 5644 h 5872"/>
              <a:gd name="T100" fmla="*/ 4051 w 5074"/>
              <a:gd name="T101" fmla="*/ 5794 h 5872"/>
              <a:gd name="T102" fmla="*/ 3784 w 5074"/>
              <a:gd name="T103" fmla="*/ 5867 h 5872"/>
              <a:gd name="T104" fmla="*/ 785 w 5074"/>
              <a:gd name="T105" fmla="*/ 5867 h 5872"/>
              <a:gd name="T106" fmla="*/ 518 w 5074"/>
              <a:gd name="T107" fmla="*/ 5794 h 5872"/>
              <a:gd name="T108" fmla="*/ 292 w 5074"/>
              <a:gd name="T109" fmla="*/ 5644 h 5872"/>
              <a:gd name="T110" fmla="*/ 121 w 5074"/>
              <a:gd name="T111" fmla="*/ 5436 h 5872"/>
              <a:gd name="T112" fmla="*/ 22 w 5074"/>
              <a:gd name="T113" fmla="*/ 5180 h 5872"/>
              <a:gd name="T114" fmla="*/ 0 w 5074"/>
              <a:gd name="T115" fmla="*/ 881 h 5872"/>
              <a:gd name="T116" fmla="*/ 46 w 5074"/>
              <a:gd name="T117" fmla="*/ 603 h 5872"/>
              <a:gd name="T118" fmla="*/ 171 w 5074"/>
              <a:gd name="T119" fmla="*/ 361 h 5872"/>
              <a:gd name="T120" fmla="*/ 361 w 5074"/>
              <a:gd name="T121" fmla="*/ 171 h 5872"/>
              <a:gd name="T122" fmla="*/ 604 w 5074"/>
              <a:gd name="T123" fmla="*/ 46 h 5872"/>
              <a:gd name="T124" fmla="*/ 881 w 5074"/>
              <a:gd name="T125" fmla="*/ 0 h 58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074" h="5872">
                <a:moveTo>
                  <a:pt x="2088" y="4329"/>
                </a:moveTo>
                <a:lnTo>
                  <a:pt x="2999" y="4329"/>
                </a:lnTo>
                <a:lnTo>
                  <a:pt x="2997" y="4626"/>
                </a:lnTo>
                <a:lnTo>
                  <a:pt x="2088" y="4626"/>
                </a:lnTo>
                <a:lnTo>
                  <a:pt x="2088" y="4329"/>
                </a:lnTo>
                <a:close/>
                <a:moveTo>
                  <a:pt x="3300" y="3685"/>
                </a:moveTo>
                <a:lnTo>
                  <a:pt x="3980" y="4103"/>
                </a:lnTo>
                <a:lnTo>
                  <a:pt x="3200" y="4596"/>
                </a:lnTo>
                <a:lnTo>
                  <a:pt x="3300" y="3685"/>
                </a:lnTo>
                <a:close/>
                <a:moveTo>
                  <a:pt x="915" y="3376"/>
                </a:moveTo>
                <a:lnTo>
                  <a:pt x="3004" y="3376"/>
                </a:lnTo>
                <a:lnTo>
                  <a:pt x="3002" y="3673"/>
                </a:lnTo>
                <a:lnTo>
                  <a:pt x="915" y="3673"/>
                </a:lnTo>
                <a:lnTo>
                  <a:pt x="915" y="3376"/>
                </a:lnTo>
                <a:close/>
                <a:moveTo>
                  <a:pt x="915" y="2422"/>
                </a:moveTo>
                <a:lnTo>
                  <a:pt x="3259" y="2422"/>
                </a:lnTo>
                <a:lnTo>
                  <a:pt x="3259" y="2719"/>
                </a:lnTo>
                <a:lnTo>
                  <a:pt x="915" y="2719"/>
                </a:lnTo>
                <a:lnTo>
                  <a:pt x="915" y="2422"/>
                </a:lnTo>
                <a:close/>
                <a:moveTo>
                  <a:pt x="4085" y="2384"/>
                </a:moveTo>
                <a:lnTo>
                  <a:pt x="4766" y="2803"/>
                </a:lnTo>
                <a:lnTo>
                  <a:pt x="4076" y="3961"/>
                </a:lnTo>
                <a:lnTo>
                  <a:pt x="3394" y="3539"/>
                </a:lnTo>
                <a:lnTo>
                  <a:pt x="4085" y="2384"/>
                </a:lnTo>
                <a:close/>
                <a:moveTo>
                  <a:pt x="3819" y="2221"/>
                </a:moveTo>
                <a:lnTo>
                  <a:pt x="3971" y="2315"/>
                </a:lnTo>
                <a:lnTo>
                  <a:pt x="3638" y="2874"/>
                </a:lnTo>
                <a:lnTo>
                  <a:pt x="3488" y="2778"/>
                </a:lnTo>
                <a:lnTo>
                  <a:pt x="3819" y="2221"/>
                </a:lnTo>
                <a:close/>
                <a:moveTo>
                  <a:pt x="4677" y="1810"/>
                </a:moveTo>
                <a:lnTo>
                  <a:pt x="4731" y="1819"/>
                </a:lnTo>
                <a:lnTo>
                  <a:pt x="4784" y="1835"/>
                </a:lnTo>
                <a:lnTo>
                  <a:pt x="4834" y="1861"/>
                </a:lnTo>
                <a:lnTo>
                  <a:pt x="4908" y="1908"/>
                </a:lnTo>
                <a:lnTo>
                  <a:pt x="4955" y="1940"/>
                </a:lnTo>
                <a:lnTo>
                  <a:pt x="4992" y="1979"/>
                </a:lnTo>
                <a:lnTo>
                  <a:pt x="5024" y="2023"/>
                </a:lnTo>
                <a:lnTo>
                  <a:pt x="5049" y="2071"/>
                </a:lnTo>
                <a:lnTo>
                  <a:pt x="5065" y="2123"/>
                </a:lnTo>
                <a:lnTo>
                  <a:pt x="5074" y="2176"/>
                </a:lnTo>
                <a:lnTo>
                  <a:pt x="5074" y="2230"/>
                </a:lnTo>
                <a:lnTo>
                  <a:pt x="5065" y="2283"/>
                </a:lnTo>
                <a:lnTo>
                  <a:pt x="5049" y="2336"/>
                </a:lnTo>
                <a:lnTo>
                  <a:pt x="5022" y="2386"/>
                </a:lnTo>
                <a:lnTo>
                  <a:pt x="4852" y="2666"/>
                </a:lnTo>
                <a:lnTo>
                  <a:pt x="4485" y="2440"/>
                </a:lnTo>
                <a:lnTo>
                  <a:pt x="4453" y="2420"/>
                </a:lnTo>
                <a:lnTo>
                  <a:pt x="4337" y="2349"/>
                </a:lnTo>
                <a:lnTo>
                  <a:pt x="4307" y="2329"/>
                </a:lnTo>
                <a:lnTo>
                  <a:pt x="4182" y="2254"/>
                </a:lnTo>
                <a:lnTo>
                  <a:pt x="4355" y="1975"/>
                </a:lnTo>
                <a:lnTo>
                  <a:pt x="4387" y="1931"/>
                </a:lnTo>
                <a:lnTo>
                  <a:pt x="4428" y="1891"/>
                </a:lnTo>
                <a:lnTo>
                  <a:pt x="4471" y="1859"/>
                </a:lnTo>
                <a:lnTo>
                  <a:pt x="4519" y="1835"/>
                </a:lnTo>
                <a:lnTo>
                  <a:pt x="4570" y="1819"/>
                </a:lnTo>
                <a:lnTo>
                  <a:pt x="4624" y="1810"/>
                </a:lnTo>
                <a:lnTo>
                  <a:pt x="4677" y="1810"/>
                </a:lnTo>
                <a:close/>
                <a:moveTo>
                  <a:pt x="3011" y="710"/>
                </a:moveTo>
                <a:lnTo>
                  <a:pt x="3011" y="1093"/>
                </a:lnTo>
                <a:lnTo>
                  <a:pt x="3017" y="1160"/>
                </a:lnTo>
                <a:lnTo>
                  <a:pt x="3031" y="1226"/>
                </a:lnTo>
                <a:lnTo>
                  <a:pt x="3054" y="1288"/>
                </a:lnTo>
                <a:lnTo>
                  <a:pt x="3086" y="1345"/>
                </a:lnTo>
                <a:lnTo>
                  <a:pt x="3125" y="1397"/>
                </a:lnTo>
                <a:lnTo>
                  <a:pt x="3172" y="1443"/>
                </a:lnTo>
                <a:lnTo>
                  <a:pt x="3223" y="1482"/>
                </a:lnTo>
                <a:lnTo>
                  <a:pt x="3280" y="1514"/>
                </a:lnTo>
                <a:lnTo>
                  <a:pt x="3342" y="1537"/>
                </a:lnTo>
                <a:lnTo>
                  <a:pt x="3408" y="1552"/>
                </a:lnTo>
                <a:lnTo>
                  <a:pt x="3478" y="1557"/>
                </a:lnTo>
                <a:lnTo>
                  <a:pt x="3860" y="1557"/>
                </a:lnTo>
                <a:lnTo>
                  <a:pt x="3435" y="1133"/>
                </a:lnTo>
                <a:lnTo>
                  <a:pt x="3011" y="710"/>
                </a:lnTo>
                <a:close/>
                <a:moveTo>
                  <a:pt x="881" y="0"/>
                </a:moveTo>
                <a:lnTo>
                  <a:pt x="2889" y="0"/>
                </a:lnTo>
                <a:lnTo>
                  <a:pt x="4542" y="1653"/>
                </a:lnTo>
                <a:lnTo>
                  <a:pt x="4476" y="1673"/>
                </a:lnTo>
                <a:lnTo>
                  <a:pt x="4412" y="1699"/>
                </a:lnTo>
                <a:lnTo>
                  <a:pt x="4353" y="1735"/>
                </a:lnTo>
                <a:lnTo>
                  <a:pt x="4300" y="1779"/>
                </a:lnTo>
                <a:lnTo>
                  <a:pt x="4252" y="1829"/>
                </a:lnTo>
                <a:lnTo>
                  <a:pt x="4211" y="1888"/>
                </a:lnTo>
                <a:lnTo>
                  <a:pt x="4154" y="1982"/>
                </a:lnTo>
                <a:lnTo>
                  <a:pt x="4154" y="1973"/>
                </a:lnTo>
                <a:lnTo>
                  <a:pt x="3478" y="1973"/>
                </a:lnTo>
                <a:lnTo>
                  <a:pt x="3382" y="1968"/>
                </a:lnTo>
                <a:lnTo>
                  <a:pt x="3287" y="1952"/>
                </a:lnTo>
                <a:lnTo>
                  <a:pt x="3198" y="1927"/>
                </a:lnTo>
                <a:lnTo>
                  <a:pt x="3113" y="1893"/>
                </a:lnTo>
                <a:lnTo>
                  <a:pt x="3033" y="1852"/>
                </a:lnTo>
                <a:lnTo>
                  <a:pt x="2956" y="1803"/>
                </a:lnTo>
                <a:lnTo>
                  <a:pt x="2887" y="1746"/>
                </a:lnTo>
                <a:lnTo>
                  <a:pt x="2823" y="1682"/>
                </a:lnTo>
                <a:lnTo>
                  <a:pt x="2766" y="1612"/>
                </a:lnTo>
                <a:lnTo>
                  <a:pt x="2716" y="1536"/>
                </a:lnTo>
                <a:lnTo>
                  <a:pt x="2675" y="1456"/>
                </a:lnTo>
                <a:lnTo>
                  <a:pt x="2641" y="1370"/>
                </a:lnTo>
                <a:lnTo>
                  <a:pt x="2616" y="1281"/>
                </a:lnTo>
                <a:lnTo>
                  <a:pt x="2600" y="1187"/>
                </a:lnTo>
                <a:lnTo>
                  <a:pt x="2597" y="1093"/>
                </a:lnTo>
                <a:lnTo>
                  <a:pt x="2597" y="416"/>
                </a:lnTo>
                <a:lnTo>
                  <a:pt x="881" y="416"/>
                </a:lnTo>
                <a:lnTo>
                  <a:pt x="814" y="420"/>
                </a:lnTo>
                <a:lnTo>
                  <a:pt x="748" y="436"/>
                </a:lnTo>
                <a:lnTo>
                  <a:pt x="685" y="459"/>
                </a:lnTo>
                <a:lnTo>
                  <a:pt x="628" y="491"/>
                </a:lnTo>
                <a:lnTo>
                  <a:pt x="577" y="530"/>
                </a:lnTo>
                <a:lnTo>
                  <a:pt x="531" y="577"/>
                </a:lnTo>
                <a:lnTo>
                  <a:pt x="491" y="628"/>
                </a:lnTo>
                <a:lnTo>
                  <a:pt x="459" y="685"/>
                </a:lnTo>
                <a:lnTo>
                  <a:pt x="436" y="747"/>
                </a:lnTo>
                <a:lnTo>
                  <a:pt x="420" y="813"/>
                </a:lnTo>
                <a:lnTo>
                  <a:pt x="417" y="881"/>
                </a:lnTo>
                <a:lnTo>
                  <a:pt x="417" y="4991"/>
                </a:lnTo>
                <a:lnTo>
                  <a:pt x="420" y="5061"/>
                </a:lnTo>
                <a:lnTo>
                  <a:pt x="436" y="5125"/>
                </a:lnTo>
                <a:lnTo>
                  <a:pt x="459" y="5187"/>
                </a:lnTo>
                <a:lnTo>
                  <a:pt x="491" y="5244"/>
                </a:lnTo>
                <a:lnTo>
                  <a:pt x="531" y="5297"/>
                </a:lnTo>
                <a:lnTo>
                  <a:pt x="577" y="5342"/>
                </a:lnTo>
                <a:lnTo>
                  <a:pt x="628" y="5381"/>
                </a:lnTo>
                <a:lnTo>
                  <a:pt x="685" y="5413"/>
                </a:lnTo>
                <a:lnTo>
                  <a:pt x="748" y="5438"/>
                </a:lnTo>
                <a:lnTo>
                  <a:pt x="814" y="5452"/>
                </a:lnTo>
                <a:lnTo>
                  <a:pt x="881" y="5457"/>
                </a:lnTo>
                <a:lnTo>
                  <a:pt x="3688" y="5457"/>
                </a:lnTo>
                <a:lnTo>
                  <a:pt x="3755" y="5452"/>
                </a:lnTo>
                <a:lnTo>
                  <a:pt x="3821" y="5438"/>
                </a:lnTo>
                <a:lnTo>
                  <a:pt x="3883" y="5413"/>
                </a:lnTo>
                <a:lnTo>
                  <a:pt x="3940" y="5381"/>
                </a:lnTo>
                <a:lnTo>
                  <a:pt x="3992" y="5342"/>
                </a:lnTo>
                <a:lnTo>
                  <a:pt x="4038" y="5297"/>
                </a:lnTo>
                <a:lnTo>
                  <a:pt x="4077" y="5244"/>
                </a:lnTo>
                <a:lnTo>
                  <a:pt x="4109" y="5187"/>
                </a:lnTo>
                <a:lnTo>
                  <a:pt x="4133" y="5125"/>
                </a:lnTo>
                <a:lnTo>
                  <a:pt x="4149" y="5061"/>
                </a:lnTo>
                <a:lnTo>
                  <a:pt x="4154" y="4991"/>
                </a:lnTo>
                <a:lnTo>
                  <a:pt x="4154" y="4158"/>
                </a:lnTo>
                <a:lnTo>
                  <a:pt x="4163" y="4153"/>
                </a:lnTo>
                <a:lnTo>
                  <a:pt x="4569" y="3468"/>
                </a:lnTo>
                <a:lnTo>
                  <a:pt x="4569" y="4991"/>
                </a:lnTo>
                <a:lnTo>
                  <a:pt x="4563" y="5087"/>
                </a:lnTo>
                <a:lnTo>
                  <a:pt x="4547" y="5180"/>
                </a:lnTo>
                <a:lnTo>
                  <a:pt x="4524" y="5269"/>
                </a:lnTo>
                <a:lnTo>
                  <a:pt x="4490" y="5354"/>
                </a:lnTo>
                <a:lnTo>
                  <a:pt x="4448" y="5436"/>
                </a:lnTo>
                <a:lnTo>
                  <a:pt x="4398" y="5511"/>
                </a:lnTo>
                <a:lnTo>
                  <a:pt x="4341" y="5580"/>
                </a:lnTo>
                <a:lnTo>
                  <a:pt x="4277" y="5644"/>
                </a:lnTo>
                <a:lnTo>
                  <a:pt x="4207" y="5701"/>
                </a:lnTo>
                <a:lnTo>
                  <a:pt x="4131" y="5751"/>
                </a:lnTo>
                <a:lnTo>
                  <a:pt x="4051" y="5794"/>
                </a:lnTo>
                <a:lnTo>
                  <a:pt x="3965" y="5828"/>
                </a:lnTo>
                <a:lnTo>
                  <a:pt x="3876" y="5852"/>
                </a:lnTo>
                <a:lnTo>
                  <a:pt x="3784" y="5867"/>
                </a:lnTo>
                <a:lnTo>
                  <a:pt x="3688" y="5872"/>
                </a:lnTo>
                <a:lnTo>
                  <a:pt x="881" y="5872"/>
                </a:lnTo>
                <a:lnTo>
                  <a:pt x="785" y="5867"/>
                </a:lnTo>
                <a:lnTo>
                  <a:pt x="693" y="5852"/>
                </a:lnTo>
                <a:lnTo>
                  <a:pt x="604" y="5828"/>
                </a:lnTo>
                <a:lnTo>
                  <a:pt x="518" y="5794"/>
                </a:lnTo>
                <a:lnTo>
                  <a:pt x="438" y="5751"/>
                </a:lnTo>
                <a:lnTo>
                  <a:pt x="361" y="5701"/>
                </a:lnTo>
                <a:lnTo>
                  <a:pt x="292" y="5644"/>
                </a:lnTo>
                <a:lnTo>
                  <a:pt x="228" y="5580"/>
                </a:lnTo>
                <a:lnTo>
                  <a:pt x="171" y="5511"/>
                </a:lnTo>
                <a:lnTo>
                  <a:pt x="121" y="5436"/>
                </a:lnTo>
                <a:lnTo>
                  <a:pt x="79" y="5354"/>
                </a:lnTo>
                <a:lnTo>
                  <a:pt x="46" y="5269"/>
                </a:lnTo>
                <a:lnTo>
                  <a:pt x="22" y="5180"/>
                </a:lnTo>
                <a:lnTo>
                  <a:pt x="6" y="5087"/>
                </a:lnTo>
                <a:lnTo>
                  <a:pt x="0" y="4991"/>
                </a:lnTo>
                <a:lnTo>
                  <a:pt x="0" y="881"/>
                </a:lnTo>
                <a:lnTo>
                  <a:pt x="6" y="785"/>
                </a:lnTo>
                <a:lnTo>
                  <a:pt x="22" y="692"/>
                </a:lnTo>
                <a:lnTo>
                  <a:pt x="46" y="603"/>
                </a:lnTo>
                <a:lnTo>
                  <a:pt x="79" y="518"/>
                </a:lnTo>
                <a:lnTo>
                  <a:pt x="121" y="438"/>
                </a:lnTo>
                <a:lnTo>
                  <a:pt x="171" y="361"/>
                </a:lnTo>
                <a:lnTo>
                  <a:pt x="228" y="292"/>
                </a:lnTo>
                <a:lnTo>
                  <a:pt x="292" y="228"/>
                </a:lnTo>
                <a:lnTo>
                  <a:pt x="361" y="171"/>
                </a:lnTo>
                <a:lnTo>
                  <a:pt x="438" y="121"/>
                </a:lnTo>
                <a:lnTo>
                  <a:pt x="518" y="78"/>
                </a:lnTo>
                <a:lnTo>
                  <a:pt x="604" y="46"/>
                </a:lnTo>
                <a:lnTo>
                  <a:pt x="693" y="21"/>
                </a:lnTo>
                <a:lnTo>
                  <a:pt x="785" y="5"/>
                </a:lnTo>
                <a:lnTo>
                  <a:pt x="88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600" dirty="0">
              <a:solidFill>
                <a:prstClr val="black"/>
              </a:solidFill>
            </a:endParaRPr>
          </a:p>
        </p:txBody>
      </p:sp>
      <p:sp>
        <p:nvSpPr>
          <p:cNvPr id="184" name="Freeform 183"/>
          <p:cNvSpPr/>
          <p:nvPr/>
        </p:nvSpPr>
        <p:spPr bwMode="auto">
          <a:xfrm rot="4867790">
            <a:off x="540024" y="2108809"/>
            <a:ext cx="478704" cy="92095"/>
          </a:xfrm>
          <a:custGeom>
            <a:avLst/>
            <a:gdLst>
              <a:gd name="connsiteX0" fmla="*/ 0 w 1557867"/>
              <a:gd name="connsiteY0" fmla="*/ 177800 h 194908"/>
              <a:gd name="connsiteX1" fmla="*/ 838200 w 1557867"/>
              <a:gd name="connsiteY1" fmla="*/ 177800 h 194908"/>
              <a:gd name="connsiteX2" fmla="*/ 1557867 w 1557867"/>
              <a:gd name="connsiteY2" fmla="*/ 0 h 194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57867" h="194908">
                <a:moveTo>
                  <a:pt x="0" y="177800"/>
                </a:moveTo>
                <a:cubicBezTo>
                  <a:pt x="289278" y="192616"/>
                  <a:pt x="578556" y="207433"/>
                  <a:pt x="838200" y="177800"/>
                </a:cubicBezTo>
                <a:cubicBezTo>
                  <a:pt x="1097845" y="148167"/>
                  <a:pt x="1327856" y="74083"/>
                  <a:pt x="1557867" y="0"/>
                </a:cubicBezTo>
              </a:path>
            </a:pathLst>
          </a:custGeom>
          <a:noFill/>
          <a:ln w="4127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73152" tIns="73152" rIns="73152" bIns="73152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lnSpc>
                <a:spcPct val="106000"/>
              </a:lnSpc>
              <a:spcBef>
                <a:spcPct val="50000"/>
              </a:spcBef>
              <a:spcAft>
                <a:spcPct val="0"/>
              </a:spcAft>
              <a:buSzPct val="100000"/>
              <a:buFont typeface="Wingdings 2" pitchFamily="18" charset="2"/>
              <a:buNone/>
            </a:pPr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185" name="Freeform 272"/>
          <p:cNvSpPr>
            <a:spLocks noChangeAspect="1" noEditPoints="1"/>
          </p:cNvSpPr>
          <p:nvPr/>
        </p:nvSpPr>
        <p:spPr bwMode="auto">
          <a:xfrm>
            <a:off x="570706" y="2498323"/>
            <a:ext cx="588759" cy="501347"/>
          </a:xfrm>
          <a:custGeom>
            <a:avLst/>
            <a:gdLst>
              <a:gd name="T0" fmla="*/ 4966 w 5954"/>
              <a:gd name="T1" fmla="*/ 4258 h 5070"/>
              <a:gd name="T2" fmla="*/ 5543 w 5954"/>
              <a:gd name="T3" fmla="*/ 4093 h 5070"/>
              <a:gd name="T4" fmla="*/ 1186 w 5954"/>
              <a:gd name="T5" fmla="*/ 2719 h 5070"/>
              <a:gd name="T6" fmla="*/ 1700 w 5954"/>
              <a:gd name="T7" fmla="*/ 3382 h 5070"/>
              <a:gd name="T8" fmla="*/ 1186 w 5954"/>
              <a:gd name="T9" fmla="*/ 2719 h 5070"/>
              <a:gd name="T10" fmla="*/ 2722 w 5954"/>
              <a:gd name="T11" fmla="*/ 2308 h 5070"/>
              <a:gd name="T12" fmla="*/ 2210 w 5954"/>
              <a:gd name="T13" fmla="*/ 3382 h 5070"/>
              <a:gd name="T14" fmla="*/ 3232 w 5954"/>
              <a:gd name="T15" fmla="*/ 1539 h 5070"/>
              <a:gd name="T16" fmla="*/ 3745 w 5954"/>
              <a:gd name="T17" fmla="*/ 3382 h 5070"/>
              <a:gd name="T18" fmla="*/ 3232 w 5954"/>
              <a:gd name="T19" fmla="*/ 1539 h 5070"/>
              <a:gd name="T20" fmla="*/ 4767 w 5954"/>
              <a:gd name="T21" fmla="*/ 1118 h 5070"/>
              <a:gd name="T22" fmla="*/ 4255 w 5954"/>
              <a:gd name="T23" fmla="*/ 3382 h 5070"/>
              <a:gd name="T24" fmla="*/ 412 w 5954"/>
              <a:gd name="T25" fmla="*/ 412 h 5070"/>
              <a:gd name="T26" fmla="*/ 5541 w 5954"/>
              <a:gd name="T27" fmla="*/ 3977 h 5070"/>
              <a:gd name="T28" fmla="*/ 412 w 5954"/>
              <a:gd name="T29" fmla="*/ 412 h 5070"/>
              <a:gd name="T30" fmla="*/ 5747 w 5954"/>
              <a:gd name="T31" fmla="*/ 0 h 5070"/>
              <a:gd name="T32" fmla="*/ 5838 w 5954"/>
              <a:gd name="T33" fmla="*/ 20 h 5070"/>
              <a:gd name="T34" fmla="*/ 5908 w 5954"/>
              <a:gd name="T35" fmla="*/ 76 h 5070"/>
              <a:gd name="T36" fmla="*/ 5948 w 5954"/>
              <a:gd name="T37" fmla="*/ 159 h 5070"/>
              <a:gd name="T38" fmla="*/ 5954 w 5954"/>
              <a:gd name="T39" fmla="*/ 4184 h 5070"/>
              <a:gd name="T40" fmla="*/ 5934 w 5954"/>
              <a:gd name="T41" fmla="*/ 4274 h 5070"/>
              <a:gd name="T42" fmla="*/ 5878 w 5954"/>
              <a:gd name="T43" fmla="*/ 4345 h 5070"/>
              <a:gd name="T44" fmla="*/ 5794 w 5954"/>
              <a:gd name="T45" fmla="*/ 4384 h 5070"/>
              <a:gd name="T46" fmla="*/ 3650 w 5954"/>
              <a:gd name="T47" fmla="*/ 4390 h 5070"/>
              <a:gd name="T48" fmla="*/ 4597 w 5954"/>
              <a:gd name="T49" fmla="*/ 4779 h 5070"/>
              <a:gd name="T50" fmla="*/ 1358 w 5954"/>
              <a:gd name="T51" fmla="*/ 5070 h 5070"/>
              <a:gd name="T52" fmla="*/ 2306 w 5954"/>
              <a:gd name="T53" fmla="*/ 4779 h 5070"/>
              <a:gd name="T54" fmla="*/ 206 w 5954"/>
              <a:gd name="T55" fmla="*/ 4390 h 5070"/>
              <a:gd name="T56" fmla="*/ 116 w 5954"/>
              <a:gd name="T57" fmla="*/ 4368 h 5070"/>
              <a:gd name="T58" fmla="*/ 45 w 5954"/>
              <a:gd name="T59" fmla="*/ 4312 h 5070"/>
              <a:gd name="T60" fmla="*/ 5 w 5954"/>
              <a:gd name="T61" fmla="*/ 4231 h 5070"/>
              <a:gd name="T62" fmla="*/ 0 w 5954"/>
              <a:gd name="T63" fmla="*/ 206 h 5070"/>
              <a:gd name="T64" fmla="*/ 22 w 5954"/>
              <a:gd name="T65" fmla="*/ 116 h 5070"/>
              <a:gd name="T66" fmla="*/ 78 w 5954"/>
              <a:gd name="T67" fmla="*/ 45 h 5070"/>
              <a:gd name="T68" fmla="*/ 159 w 5954"/>
              <a:gd name="T69" fmla="*/ 5 h 50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954" h="5070">
                <a:moveTo>
                  <a:pt x="4966" y="4093"/>
                </a:moveTo>
                <a:lnTo>
                  <a:pt x="4966" y="4258"/>
                </a:lnTo>
                <a:lnTo>
                  <a:pt x="5543" y="4258"/>
                </a:lnTo>
                <a:lnTo>
                  <a:pt x="5543" y="4093"/>
                </a:lnTo>
                <a:lnTo>
                  <a:pt x="4966" y="4093"/>
                </a:lnTo>
                <a:close/>
                <a:moveTo>
                  <a:pt x="1186" y="2719"/>
                </a:moveTo>
                <a:lnTo>
                  <a:pt x="1700" y="2719"/>
                </a:lnTo>
                <a:lnTo>
                  <a:pt x="1700" y="3382"/>
                </a:lnTo>
                <a:lnTo>
                  <a:pt x="1186" y="3382"/>
                </a:lnTo>
                <a:lnTo>
                  <a:pt x="1186" y="2719"/>
                </a:lnTo>
                <a:close/>
                <a:moveTo>
                  <a:pt x="2210" y="2308"/>
                </a:moveTo>
                <a:lnTo>
                  <a:pt x="2722" y="2308"/>
                </a:lnTo>
                <a:lnTo>
                  <a:pt x="2722" y="3382"/>
                </a:lnTo>
                <a:lnTo>
                  <a:pt x="2210" y="3382"/>
                </a:lnTo>
                <a:lnTo>
                  <a:pt x="2210" y="2308"/>
                </a:lnTo>
                <a:close/>
                <a:moveTo>
                  <a:pt x="3232" y="1539"/>
                </a:moveTo>
                <a:lnTo>
                  <a:pt x="3745" y="1539"/>
                </a:lnTo>
                <a:lnTo>
                  <a:pt x="3745" y="3382"/>
                </a:lnTo>
                <a:lnTo>
                  <a:pt x="3232" y="3382"/>
                </a:lnTo>
                <a:lnTo>
                  <a:pt x="3232" y="1539"/>
                </a:lnTo>
                <a:close/>
                <a:moveTo>
                  <a:pt x="4255" y="1118"/>
                </a:moveTo>
                <a:lnTo>
                  <a:pt x="4767" y="1118"/>
                </a:lnTo>
                <a:lnTo>
                  <a:pt x="4767" y="3382"/>
                </a:lnTo>
                <a:lnTo>
                  <a:pt x="4255" y="3382"/>
                </a:lnTo>
                <a:lnTo>
                  <a:pt x="4255" y="1118"/>
                </a:lnTo>
                <a:close/>
                <a:moveTo>
                  <a:pt x="412" y="412"/>
                </a:moveTo>
                <a:lnTo>
                  <a:pt x="412" y="3977"/>
                </a:lnTo>
                <a:lnTo>
                  <a:pt x="5541" y="3977"/>
                </a:lnTo>
                <a:lnTo>
                  <a:pt x="5541" y="412"/>
                </a:lnTo>
                <a:lnTo>
                  <a:pt x="412" y="412"/>
                </a:lnTo>
                <a:close/>
                <a:moveTo>
                  <a:pt x="206" y="0"/>
                </a:moveTo>
                <a:lnTo>
                  <a:pt x="5747" y="0"/>
                </a:lnTo>
                <a:lnTo>
                  <a:pt x="5794" y="5"/>
                </a:lnTo>
                <a:lnTo>
                  <a:pt x="5838" y="20"/>
                </a:lnTo>
                <a:lnTo>
                  <a:pt x="5878" y="45"/>
                </a:lnTo>
                <a:lnTo>
                  <a:pt x="5908" y="76"/>
                </a:lnTo>
                <a:lnTo>
                  <a:pt x="5934" y="116"/>
                </a:lnTo>
                <a:lnTo>
                  <a:pt x="5948" y="159"/>
                </a:lnTo>
                <a:lnTo>
                  <a:pt x="5954" y="206"/>
                </a:lnTo>
                <a:lnTo>
                  <a:pt x="5954" y="4184"/>
                </a:lnTo>
                <a:lnTo>
                  <a:pt x="5948" y="4231"/>
                </a:lnTo>
                <a:lnTo>
                  <a:pt x="5934" y="4274"/>
                </a:lnTo>
                <a:lnTo>
                  <a:pt x="5908" y="4312"/>
                </a:lnTo>
                <a:lnTo>
                  <a:pt x="5878" y="4345"/>
                </a:lnTo>
                <a:lnTo>
                  <a:pt x="5838" y="4368"/>
                </a:lnTo>
                <a:lnTo>
                  <a:pt x="5794" y="4384"/>
                </a:lnTo>
                <a:lnTo>
                  <a:pt x="5747" y="4390"/>
                </a:lnTo>
                <a:lnTo>
                  <a:pt x="3650" y="4390"/>
                </a:lnTo>
                <a:lnTo>
                  <a:pt x="3650" y="4779"/>
                </a:lnTo>
                <a:lnTo>
                  <a:pt x="4597" y="4779"/>
                </a:lnTo>
                <a:lnTo>
                  <a:pt x="4597" y="5070"/>
                </a:lnTo>
                <a:lnTo>
                  <a:pt x="1358" y="5070"/>
                </a:lnTo>
                <a:lnTo>
                  <a:pt x="1358" y="4779"/>
                </a:lnTo>
                <a:lnTo>
                  <a:pt x="2306" y="4779"/>
                </a:lnTo>
                <a:lnTo>
                  <a:pt x="2306" y="4390"/>
                </a:lnTo>
                <a:lnTo>
                  <a:pt x="206" y="4390"/>
                </a:lnTo>
                <a:lnTo>
                  <a:pt x="159" y="4384"/>
                </a:lnTo>
                <a:lnTo>
                  <a:pt x="116" y="4368"/>
                </a:lnTo>
                <a:lnTo>
                  <a:pt x="78" y="4345"/>
                </a:lnTo>
                <a:lnTo>
                  <a:pt x="45" y="4312"/>
                </a:lnTo>
                <a:lnTo>
                  <a:pt x="22" y="4274"/>
                </a:lnTo>
                <a:lnTo>
                  <a:pt x="5" y="4231"/>
                </a:lnTo>
                <a:lnTo>
                  <a:pt x="0" y="4184"/>
                </a:lnTo>
                <a:lnTo>
                  <a:pt x="0" y="206"/>
                </a:lnTo>
                <a:lnTo>
                  <a:pt x="5" y="159"/>
                </a:lnTo>
                <a:lnTo>
                  <a:pt x="22" y="116"/>
                </a:lnTo>
                <a:lnTo>
                  <a:pt x="45" y="76"/>
                </a:lnTo>
                <a:lnTo>
                  <a:pt x="78" y="45"/>
                </a:lnTo>
                <a:lnTo>
                  <a:pt x="116" y="20"/>
                </a:lnTo>
                <a:lnTo>
                  <a:pt x="159" y="5"/>
                </a:lnTo>
                <a:lnTo>
                  <a:pt x="20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600" dirty="0">
              <a:solidFill>
                <a:prstClr val="black"/>
              </a:solidFill>
            </a:endParaRPr>
          </a:p>
        </p:txBody>
      </p:sp>
      <p:cxnSp>
        <p:nvCxnSpPr>
          <p:cNvPr id="186" name="Straight Connector 185"/>
          <p:cNvCxnSpPr/>
          <p:nvPr/>
        </p:nvCxnSpPr>
        <p:spPr bwMode="auto">
          <a:xfrm flipV="1">
            <a:off x="1229041" y="2737084"/>
            <a:ext cx="357073" cy="477"/>
          </a:xfrm>
          <a:prstGeom prst="line">
            <a:avLst/>
          </a:prstGeom>
          <a:noFill/>
          <a:ln w="4127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87" name="Rectangle 186"/>
          <p:cNvSpPr/>
          <p:nvPr/>
        </p:nvSpPr>
        <p:spPr>
          <a:xfrm>
            <a:off x="506094" y="1400153"/>
            <a:ext cx="1138686" cy="44319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95000"/>
              </a:lnSpc>
              <a:defRPr/>
            </a:pPr>
            <a:r>
              <a:rPr lang="en-US" sz="1200" dirty="0" smtClean="0">
                <a:solidFill>
                  <a:srgbClr val="313131"/>
                </a:solidFill>
                <a:ea typeface="ＭＳ Ｐゴシック" pitchFamily="50" charset="-128"/>
              </a:rPr>
              <a:t>Appointment Made</a:t>
            </a:r>
            <a:endParaRPr lang="en-US" sz="1200" dirty="0">
              <a:solidFill>
                <a:srgbClr val="313131"/>
              </a:solidFill>
              <a:ea typeface="ＭＳ Ｐゴシック" pitchFamily="50" charset="-128"/>
            </a:endParaRPr>
          </a:p>
        </p:txBody>
      </p:sp>
      <p:sp>
        <p:nvSpPr>
          <p:cNvPr id="188" name="Rectangle 187"/>
          <p:cNvSpPr/>
          <p:nvPr/>
        </p:nvSpPr>
        <p:spPr>
          <a:xfrm>
            <a:off x="1411857" y="2924950"/>
            <a:ext cx="1143399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/>
            <a:r>
              <a:rPr lang="en-US" sz="1300" b="1" dirty="0" smtClean="0">
                <a:solidFill>
                  <a:prstClr val="black"/>
                </a:solidFill>
              </a:rPr>
              <a:t>Referral/ Clinical Information</a:t>
            </a:r>
            <a:endParaRPr lang="en-US" sz="1300" b="1" dirty="0">
              <a:solidFill>
                <a:prstClr val="black"/>
              </a:solidFill>
            </a:endParaRPr>
          </a:p>
        </p:txBody>
      </p:sp>
      <p:cxnSp>
        <p:nvCxnSpPr>
          <p:cNvPr id="189" name="Straight Connector 188"/>
          <p:cNvCxnSpPr/>
          <p:nvPr/>
        </p:nvCxnSpPr>
        <p:spPr bwMode="auto">
          <a:xfrm flipV="1">
            <a:off x="2272145" y="2698587"/>
            <a:ext cx="481446" cy="60110"/>
          </a:xfrm>
          <a:prstGeom prst="line">
            <a:avLst/>
          </a:prstGeom>
          <a:noFill/>
          <a:ln w="4127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90" name="Freeform 189"/>
          <p:cNvSpPr/>
          <p:nvPr/>
        </p:nvSpPr>
        <p:spPr bwMode="auto">
          <a:xfrm rot="879475">
            <a:off x="949069" y="3570105"/>
            <a:ext cx="1944651" cy="479638"/>
          </a:xfrm>
          <a:custGeom>
            <a:avLst/>
            <a:gdLst>
              <a:gd name="connsiteX0" fmla="*/ 944880 w 944880"/>
              <a:gd name="connsiteY0" fmla="*/ 20320 h 142371"/>
              <a:gd name="connsiteX1" fmla="*/ 568960 w 944880"/>
              <a:gd name="connsiteY1" fmla="*/ 142240 h 142371"/>
              <a:gd name="connsiteX2" fmla="*/ 0 w 944880"/>
              <a:gd name="connsiteY2" fmla="*/ 0 h 142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44880" h="142371">
                <a:moveTo>
                  <a:pt x="944880" y="20320"/>
                </a:moveTo>
                <a:cubicBezTo>
                  <a:pt x="835660" y="82973"/>
                  <a:pt x="726440" y="145627"/>
                  <a:pt x="568960" y="142240"/>
                </a:cubicBezTo>
                <a:cubicBezTo>
                  <a:pt x="411480" y="138853"/>
                  <a:pt x="205740" y="69426"/>
                  <a:pt x="0" y="0"/>
                </a:cubicBezTo>
              </a:path>
            </a:pathLst>
          </a:custGeom>
          <a:noFill/>
          <a:ln w="41275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73152" tIns="73152" rIns="73152" bIns="73152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lnSpc>
                <a:spcPct val="106000"/>
              </a:lnSpc>
              <a:spcBef>
                <a:spcPct val="50000"/>
              </a:spcBef>
              <a:spcAft>
                <a:spcPct val="0"/>
              </a:spcAft>
              <a:buSzPct val="100000"/>
              <a:buFont typeface="Wingdings 2" pitchFamily="18" charset="2"/>
              <a:buNone/>
            </a:pPr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191" name="Rectangle 190"/>
          <p:cNvSpPr/>
          <p:nvPr/>
        </p:nvSpPr>
        <p:spPr>
          <a:xfrm>
            <a:off x="5987452" y="3477461"/>
            <a:ext cx="186109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/>
            <a:r>
              <a:rPr lang="en-US" sz="1100" b="1" i="1" dirty="0" smtClean="0">
                <a:solidFill>
                  <a:prstClr val="black"/>
                </a:solidFill>
              </a:rPr>
              <a:t>Receive Claim and Clinical Information</a:t>
            </a:r>
            <a:endParaRPr lang="en-US" sz="1100" b="1" i="1" dirty="0">
              <a:solidFill>
                <a:prstClr val="black"/>
              </a:solidFill>
            </a:endParaRPr>
          </a:p>
        </p:txBody>
      </p:sp>
      <p:sp>
        <p:nvSpPr>
          <p:cNvPr id="192" name="Rectangle 191"/>
          <p:cNvSpPr/>
          <p:nvPr/>
        </p:nvSpPr>
        <p:spPr>
          <a:xfrm>
            <a:off x="2129449" y="986897"/>
            <a:ext cx="1248284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fontAlgn="ctr"/>
            <a:r>
              <a:rPr lang="en-US" sz="2000" b="1" dirty="0" smtClean="0">
                <a:solidFill>
                  <a:prstClr val="black"/>
                </a:solidFill>
              </a:rPr>
              <a:t>VA</a:t>
            </a:r>
            <a:endParaRPr lang="en-US" sz="2000" b="1" dirty="0">
              <a:solidFill>
                <a:prstClr val="black"/>
              </a:solidFill>
            </a:endParaRPr>
          </a:p>
        </p:txBody>
      </p:sp>
      <p:sp>
        <p:nvSpPr>
          <p:cNvPr id="193" name="Rectangle 192"/>
          <p:cNvSpPr/>
          <p:nvPr/>
        </p:nvSpPr>
        <p:spPr>
          <a:xfrm>
            <a:off x="5002883" y="986897"/>
            <a:ext cx="3745717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fontAlgn="ctr"/>
            <a:r>
              <a:rPr lang="en-US" sz="2000" b="1" dirty="0" smtClean="0">
                <a:solidFill>
                  <a:prstClr val="black"/>
                </a:solidFill>
              </a:rPr>
              <a:t>High-Performing Network</a:t>
            </a:r>
            <a:endParaRPr lang="en-US" sz="2000" b="1" dirty="0">
              <a:solidFill>
                <a:prstClr val="black"/>
              </a:solidFill>
            </a:endParaRPr>
          </a:p>
        </p:txBody>
      </p:sp>
      <p:sp>
        <p:nvSpPr>
          <p:cNvPr id="194" name="Freeform 75"/>
          <p:cNvSpPr>
            <a:spLocks noChangeAspect="1" noEditPoints="1"/>
          </p:cNvSpPr>
          <p:nvPr/>
        </p:nvSpPr>
        <p:spPr bwMode="auto">
          <a:xfrm>
            <a:off x="1914898" y="959701"/>
            <a:ext cx="480491" cy="376638"/>
          </a:xfrm>
          <a:custGeom>
            <a:avLst/>
            <a:gdLst>
              <a:gd name="T0" fmla="*/ 334 w 347"/>
              <a:gd name="T1" fmla="*/ 245 h 272"/>
              <a:gd name="T2" fmla="*/ 334 w 347"/>
              <a:gd name="T3" fmla="*/ 40 h 272"/>
              <a:gd name="T4" fmla="*/ 341 w 347"/>
              <a:gd name="T5" fmla="*/ 40 h 272"/>
              <a:gd name="T6" fmla="*/ 341 w 347"/>
              <a:gd name="T7" fmla="*/ 28 h 272"/>
              <a:gd name="T8" fmla="*/ 276 w 347"/>
              <a:gd name="T9" fmla="*/ 28 h 272"/>
              <a:gd name="T10" fmla="*/ 276 w 347"/>
              <a:gd name="T11" fmla="*/ 0 h 272"/>
              <a:gd name="T12" fmla="*/ 74 w 347"/>
              <a:gd name="T13" fmla="*/ 0 h 272"/>
              <a:gd name="T14" fmla="*/ 74 w 347"/>
              <a:gd name="T15" fmla="*/ 28 h 272"/>
              <a:gd name="T16" fmla="*/ 7 w 347"/>
              <a:gd name="T17" fmla="*/ 28 h 272"/>
              <a:gd name="T18" fmla="*/ 7 w 347"/>
              <a:gd name="T19" fmla="*/ 40 h 272"/>
              <a:gd name="T20" fmla="*/ 13 w 347"/>
              <a:gd name="T21" fmla="*/ 40 h 272"/>
              <a:gd name="T22" fmla="*/ 13 w 347"/>
              <a:gd name="T23" fmla="*/ 245 h 272"/>
              <a:gd name="T24" fmla="*/ 0 w 347"/>
              <a:gd name="T25" fmla="*/ 245 h 272"/>
              <a:gd name="T26" fmla="*/ 0 w 347"/>
              <a:gd name="T27" fmla="*/ 272 h 272"/>
              <a:gd name="T28" fmla="*/ 347 w 347"/>
              <a:gd name="T29" fmla="*/ 272 h 272"/>
              <a:gd name="T30" fmla="*/ 347 w 347"/>
              <a:gd name="T31" fmla="*/ 245 h 272"/>
              <a:gd name="T32" fmla="*/ 334 w 347"/>
              <a:gd name="T33" fmla="*/ 245 h 272"/>
              <a:gd name="T34" fmla="*/ 129 w 347"/>
              <a:gd name="T35" fmla="*/ 232 h 272"/>
              <a:gd name="T36" fmla="*/ 36 w 347"/>
              <a:gd name="T37" fmla="*/ 232 h 272"/>
              <a:gd name="T38" fmla="*/ 36 w 347"/>
              <a:gd name="T39" fmla="*/ 190 h 272"/>
              <a:gd name="T40" fmla="*/ 129 w 347"/>
              <a:gd name="T41" fmla="*/ 190 h 272"/>
              <a:gd name="T42" fmla="*/ 129 w 347"/>
              <a:gd name="T43" fmla="*/ 232 h 272"/>
              <a:gd name="T44" fmla="*/ 129 w 347"/>
              <a:gd name="T45" fmla="*/ 165 h 272"/>
              <a:gd name="T46" fmla="*/ 36 w 347"/>
              <a:gd name="T47" fmla="*/ 165 h 272"/>
              <a:gd name="T48" fmla="*/ 36 w 347"/>
              <a:gd name="T49" fmla="*/ 123 h 272"/>
              <a:gd name="T50" fmla="*/ 129 w 347"/>
              <a:gd name="T51" fmla="*/ 123 h 272"/>
              <a:gd name="T52" fmla="*/ 129 w 347"/>
              <a:gd name="T53" fmla="*/ 165 h 272"/>
              <a:gd name="T54" fmla="*/ 129 w 347"/>
              <a:gd name="T55" fmla="*/ 99 h 272"/>
              <a:gd name="T56" fmla="*/ 36 w 347"/>
              <a:gd name="T57" fmla="*/ 99 h 272"/>
              <a:gd name="T58" fmla="*/ 36 w 347"/>
              <a:gd name="T59" fmla="*/ 55 h 272"/>
              <a:gd name="T60" fmla="*/ 129 w 347"/>
              <a:gd name="T61" fmla="*/ 55 h 272"/>
              <a:gd name="T62" fmla="*/ 129 w 347"/>
              <a:gd name="T63" fmla="*/ 99 h 272"/>
              <a:gd name="T64" fmla="*/ 196 w 347"/>
              <a:gd name="T65" fmla="*/ 245 h 272"/>
              <a:gd name="T66" fmla="*/ 154 w 347"/>
              <a:gd name="T67" fmla="*/ 245 h 272"/>
              <a:gd name="T68" fmla="*/ 154 w 347"/>
              <a:gd name="T69" fmla="*/ 190 h 272"/>
              <a:gd name="T70" fmla="*/ 196 w 347"/>
              <a:gd name="T71" fmla="*/ 190 h 272"/>
              <a:gd name="T72" fmla="*/ 196 w 347"/>
              <a:gd name="T73" fmla="*/ 245 h 272"/>
              <a:gd name="T74" fmla="*/ 196 w 347"/>
              <a:gd name="T75" fmla="*/ 165 h 272"/>
              <a:gd name="T76" fmla="*/ 154 w 347"/>
              <a:gd name="T77" fmla="*/ 165 h 272"/>
              <a:gd name="T78" fmla="*/ 154 w 347"/>
              <a:gd name="T79" fmla="*/ 123 h 272"/>
              <a:gd name="T80" fmla="*/ 196 w 347"/>
              <a:gd name="T81" fmla="*/ 123 h 272"/>
              <a:gd name="T82" fmla="*/ 196 w 347"/>
              <a:gd name="T83" fmla="*/ 165 h 272"/>
              <a:gd name="T84" fmla="*/ 196 w 347"/>
              <a:gd name="T85" fmla="*/ 99 h 272"/>
              <a:gd name="T86" fmla="*/ 154 w 347"/>
              <a:gd name="T87" fmla="*/ 99 h 272"/>
              <a:gd name="T88" fmla="*/ 154 w 347"/>
              <a:gd name="T89" fmla="*/ 55 h 272"/>
              <a:gd name="T90" fmla="*/ 196 w 347"/>
              <a:gd name="T91" fmla="*/ 55 h 272"/>
              <a:gd name="T92" fmla="*/ 196 w 347"/>
              <a:gd name="T93" fmla="*/ 99 h 272"/>
              <a:gd name="T94" fmla="*/ 313 w 347"/>
              <a:gd name="T95" fmla="*/ 232 h 272"/>
              <a:gd name="T96" fmla="*/ 219 w 347"/>
              <a:gd name="T97" fmla="*/ 232 h 272"/>
              <a:gd name="T98" fmla="*/ 219 w 347"/>
              <a:gd name="T99" fmla="*/ 190 h 272"/>
              <a:gd name="T100" fmla="*/ 313 w 347"/>
              <a:gd name="T101" fmla="*/ 190 h 272"/>
              <a:gd name="T102" fmla="*/ 313 w 347"/>
              <a:gd name="T103" fmla="*/ 232 h 272"/>
              <a:gd name="T104" fmla="*/ 313 w 347"/>
              <a:gd name="T105" fmla="*/ 165 h 272"/>
              <a:gd name="T106" fmla="*/ 219 w 347"/>
              <a:gd name="T107" fmla="*/ 165 h 272"/>
              <a:gd name="T108" fmla="*/ 219 w 347"/>
              <a:gd name="T109" fmla="*/ 123 h 272"/>
              <a:gd name="T110" fmla="*/ 313 w 347"/>
              <a:gd name="T111" fmla="*/ 123 h 272"/>
              <a:gd name="T112" fmla="*/ 313 w 347"/>
              <a:gd name="T113" fmla="*/ 165 h 272"/>
              <a:gd name="T114" fmla="*/ 313 w 347"/>
              <a:gd name="T115" fmla="*/ 99 h 272"/>
              <a:gd name="T116" fmla="*/ 219 w 347"/>
              <a:gd name="T117" fmla="*/ 99 h 272"/>
              <a:gd name="T118" fmla="*/ 219 w 347"/>
              <a:gd name="T119" fmla="*/ 55 h 272"/>
              <a:gd name="T120" fmla="*/ 313 w 347"/>
              <a:gd name="T121" fmla="*/ 55 h 272"/>
              <a:gd name="T122" fmla="*/ 313 w 347"/>
              <a:gd name="T123" fmla="*/ 99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47" h="272">
                <a:moveTo>
                  <a:pt x="334" y="245"/>
                </a:moveTo>
                <a:lnTo>
                  <a:pt x="334" y="40"/>
                </a:lnTo>
                <a:lnTo>
                  <a:pt x="341" y="40"/>
                </a:lnTo>
                <a:lnTo>
                  <a:pt x="341" y="28"/>
                </a:lnTo>
                <a:lnTo>
                  <a:pt x="276" y="28"/>
                </a:lnTo>
                <a:lnTo>
                  <a:pt x="276" y="0"/>
                </a:lnTo>
                <a:lnTo>
                  <a:pt x="74" y="0"/>
                </a:lnTo>
                <a:lnTo>
                  <a:pt x="74" y="28"/>
                </a:lnTo>
                <a:lnTo>
                  <a:pt x="7" y="28"/>
                </a:lnTo>
                <a:lnTo>
                  <a:pt x="7" y="40"/>
                </a:lnTo>
                <a:lnTo>
                  <a:pt x="13" y="40"/>
                </a:lnTo>
                <a:lnTo>
                  <a:pt x="13" y="245"/>
                </a:lnTo>
                <a:lnTo>
                  <a:pt x="0" y="245"/>
                </a:lnTo>
                <a:lnTo>
                  <a:pt x="0" y="272"/>
                </a:lnTo>
                <a:lnTo>
                  <a:pt x="347" y="272"/>
                </a:lnTo>
                <a:lnTo>
                  <a:pt x="347" y="245"/>
                </a:lnTo>
                <a:lnTo>
                  <a:pt x="334" y="245"/>
                </a:lnTo>
                <a:close/>
                <a:moveTo>
                  <a:pt x="129" y="232"/>
                </a:moveTo>
                <a:lnTo>
                  <a:pt x="36" y="232"/>
                </a:lnTo>
                <a:lnTo>
                  <a:pt x="36" y="190"/>
                </a:lnTo>
                <a:lnTo>
                  <a:pt x="129" y="190"/>
                </a:lnTo>
                <a:lnTo>
                  <a:pt x="129" y="232"/>
                </a:lnTo>
                <a:close/>
                <a:moveTo>
                  <a:pt x="129" y="165"/>
                </a:moveTo>
                <a:lnTo>
                  <a:pt x="36" y="165"/>
                </a:lnTo>
                <a:lnTo>
                  <a:pt x="36" y="123"/>
                </a:lnTo>
                <a:lnTo>
                  <a:pt x="129" y="123"/>
                </a:lnTo>
                <a:lnTo>
                  <a:pt x="129" y="165"/>
                </a:lnTo>
                <a:close/>
                <a:moveTo>
                  <a:pt x="129" y="99"/>
                </a:moveTo>
                <a:lnTo>
                  <a:pt x="36" y="99"/>
                </a:lnTo>
                <a:lnTo>
                  <a:pt x="36" y="55"/>
                </a:lnTo>
                <a:lnTo>
                  <a:pt x="129" y="55"/>
                </a:lnTo>
                <a:lnTo>
                  <a:pt x="129" y="99"/>
                </a:lnTo>
                <a:close/>
                <a:moveTo>
                  <a:pt x="196" y="245"/>
                </a:moveTo>
                <a:lnTo>
                  <a:pt x="154" y="245"/>
                </a:lnTo>
                <a:lnTo>
                  <a:pt x="154" y="190"/>
                </a:lnTo>
                <a:lnTo>
                  <a:pt x="196" y="190"/>
                </a:lnTo>
                <a:lnTo>
                  <a:pt x="196" y="245"/>
                </a:lnTo>
                <a:close/>
                <a:moveTo>
                  <a:pt x="196" y="165"/>
                </a:moveTo>
                <a:lnTo>
                  <a:pt x="154" y="165"/>
                </a:lnTo>
                <a:lnTo>
                  <a:pt x="154" y="123"/>
                </a:lnTo>
                <a:lnTo>
                  <a:pt x="196" y="123"/>
                </a:lnTo>
                <a:lnTo>
                  <a:pt x="196" y="165"/>
                </a:lnTo>
                <a:close/>
                <a:moveTo>
                  <a:pt x="196" y="99"/>
                </a:moveTo>
                <a:lnTo>
                  <a:pt x="154" y="99"/>
                </a:lnTo>
                <a:lnTo>
                  <a:pt x="154" y="55"/>
                </a:lnTo>
                <a:lnTo>
                  <a:pt x="196" y="55"/>
                </a:lnTo>
                <a:lnTo>
                  <a:pt x="196" y="99"/>
                </a:lnTo>
                <a:close/>
                <a:moveTo>
                  <a:pt x="313" y="232"/>
                </a:moveTo>
                <a:lnTo>
                  <a:pt x="219" y="232"/>
                </a:lnTo>
                <a:lnTo>
                  <a:pt x="219" y="190"/>
                </a:lnTo>
                <a:lnTo>
                  <a:pt x="313" y="190"/>
                </a:lnTo>
                <a:lnTo>
                  <a:pt x="313" y="232"/>
                </a:lnTo>
                <a:close/>
                <a:moveTo>
                  <a:pt x="313" y="165"/>
                </a:moveTo>
                <a:lnTo>
                  <a:pt x="219" y="165"/>
                </a:lnTo>
                <a:lnTo>
                  <a:pt x="219" y="123"/>
                </a:lnTo>
                <a:lnTo>
                  <a:pt x="313" y="123"/>
                </a:lnTo>
                <a:lnTo>
                  <a:pt x="313" y="165"/>
                </a:lnTo>
                <a:close/>
                <a:moveTo>
                  <a:pt x="313" y="99"/>
                </a:moveTo>
                <a:lnTo>
                  <a:pt x="219" y="99"/>
                </a:lnTo>
                <a:lnTo>
                  <a:pt x="219" y="55"/>
                </a:lnTo>
                <a:lnTo>
                  <a:pt x="313" y="55"/>
                </a:lnTo>
                <a:lnTo>
                  <a:pt x="313" y="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600" dirty="0">
              <a:solidFill>
                <a:prstClr val="black"/>
              </a:solidFill>
            </a:endParaRPr>
          </a:p>
        </p:txBody>
      </p:sp>
      <p:sp>
        <p:nvSpPr>
          <p:cNvPr id="195" name="Freeform 5"/>
          <p:cNvSpPr>
            <a:spLocks noChangeAspect="1" noEditPoints="1"/>
          </p:cNvSpPr>
          <p:nvPr/>
        </p:nvSpPr>
        <p:spPr bwMode="auto">
          <a:xfrm>
            <a:off x="4856255" y="919370"/>
            <a:ext cx="406794" cy="416969"/>
          </a:xfrm>
          <a:custGeom>
            <a:avLst/>
            <a:gdLst>
              <a:gd name="T0" fmla="*/ 70 w 141"/>
              <a:gd name="T1" fmla="*/ 141 h 141"/>
              <a:gd name="T2" fmla="*/ 74 w 141"/>
              <a:gd name="T3" fmla="*/ 13 h 141"/>
              <a:gd name="T4" fmla="*/ 85 w 141"/>
              <a:gd name="T5" fmla="*/ 13 h 141"/>
              <a:gd name="T6" fmla="*/ 95 w 141"/>
              <a:gd name="T7" fmla="*/ 23 h 141"/>
              <a:gd name="T8" fmla="*/ 92 w 141"/>
              <a:gd name="T9" fmla="*/ 27 h 141"/>
              <a:gd name="T10" fmla="*/ 79 w 141"/>
              <a:gd name="T11" fmla="*/ 18 h 141"/>
              <a:gd name="T12" fmla="*/ 39 w 141"/>
              <a:gd name="T13" fmla="*/ 13 h 141"/>
              <a:gd name="T14" fmla="*/ 59 w 141"/>
              <a:gd name="T15" fmla="*/ 7 h 141"/>
              <a:gd name="T16" fmla="*/ 47 w 141"/>
              <a:gd name="T17" fmla="*/ 13 h 141"/>
              <a:gd name="T18" fmla="*/ 40 w 141"/>
              <a:gd name="T19" fmla="*/ 19 h 141"/>
              <a:gd name="T20" fmla="*/ 37 w 141"/>
              <a:gd name="T21" fmla="*/ 17 h 141"/>
              <a:gd name="T22" fmla="*/ 126 w 141"/>
              <a:gd name="T23" fmla="*/ 106 h 141"/>
              <a:gd name="T24" fmla="*/ 115 w 141"/>
              <a:gd name="T25" fmla="*/ 120 h 141"/>
              <a:gd name="T26" fmla="*/ 100 w 141"/>
              <a:gd name="T27" fmla="*/ 130 h 141"/>
              <a:gd name="T28" fmla="*/ 92 w 141"/>
              <a:gd name="T29" fmla="*/ 127 h 141"/>
              <a:gd name="T30" fmla="*/ 89 w 141"/>
              <a:gd name="T31" fmla="*/ 115 h 141"/>
              <a:gd name="T32" fmla="*/ 83 w 141"/>
              <a:gd name="T33" fmla="*/ 107 h 141"/>
              <a:gd name="T34" fmla="*/ 71 w 141"/>
              <a:gd name="T35" fmla="*/ 101 h 141"/>
              <a:gd name="T36" fmla="*/ 56 w 141"/>
              <a:gd name="T37" fmla="*/ 95 h 141"/>
              <a:gd name="T38" fmla="*/ 38 w 141"/>
              <a:gd name="T39" fmla="*/ 73 h 141"/>
              <a:gd name="T40" fmla="*/ 39 w 141"/>
              <a:gd name="T41" fmla="*/ 46 h 141"/>
              <a:gd name="T42" fmla="*/ 34 w 141"/>
              <a:gd name="T43" fmla="*/ 30 h 141"/>
              <a:gd name="T44" fmla="*/ 32 w 141"/>
              <a:gd name="T45" fmla="*/ 27 h 141"/>
              <a:gd name="T46" fmla="*/ 38 w 141"/>
              <a:gd name="T47" fmla="*/ 21 h 141"/>
              <a:gd name="T48" fmla="*/ 48 w 141"/>
              <a:gd name="T49" fmla="*/ 23 h 141"/>
              <a:gd name="T50" fmla="*/ 58 w 141"/>
              <a:gd name="T51" fmla="*/ 25 h 141"/>
              <a:gd name="T52" fmla="*/ 66 w 141"/>
              <a:gd name="T53" fmla="*/ 29 h 141"/>
              <a:gd name="T54" fmla="*/ 76 w 141"/>
              <a:gd name="T55" fmla="*/ 23 h 141"/>
              <a:gd name="T56" fmla="*/ 82 w 141"/>
              <a:gd name="T57" fmla="*/ 26 h 141"/>
              <a:gd name="T58" fmla="*/ 86 w 141"/>
              <a:gd name="T59" fmla="*/ 33 h 141"/>
              <a:gd name="T60" fmla="*/ 81 w 141"/>
              <a:gd name="T61" fmla="*/ 29 h 141"/>
              <a:gd name="T62" fmla="*/ 71 w 141"/>
              <a:gd name="T63" fmla="*/ 34 h 141"/>
              <a:gd name="T64" fmla="*/ 81 w 141"/>
              <a:gd name="T65" fmla="*/ 42 h 141"/>
              <a:gd name="T66" fmla="*/ 83 w 141"/>
              <a:gd name="T67" fmla="*/ 35 h 141"/>
              <a:gd name="T68" fmla="*/ 94 w 141"/>
              <a:gd name="T69" fmla="*/ 39 h 141"/>
              <a:gd name="T70" fmla="*/ 99 w 141"/>
              <a:gd name="T71" fmla="*/ 41 h 141"/>
              <a:gd name="T72" fmla="*/ 96 w 141"/>
              <a:gd name="T73" fmla="*/ 46 h 141"/>
              <a:gd name="T74" fmla="*/ 94 w 141"/>
              <a:gd name="T75" fmla="*/ 55 h 141"/>
              <a:gd name="T76" fmla="*/ 88 w 141"/>
              <a:gd name="T77" fmla="*/ 70 h 141"/>
              <a:gd name="T78" fmla="*/ 88 w 141"/>
              <a:gd name="T79" fmla="*/ 85 h 141"/>
              <a:gd name="T80" fmla="*/ 75 w 141"/>
              <a:gd name="T81" fmla="*/ 75 h 141"/>
              <a:gd name="T82" fmla="*/ 70 w 141"/>
              <a:gd name="T83" fmla="*/ 95 h 141"/>
              <a:gd name="T84" fmla="*/ 78 w 141"/>
              <a:gd name="T85" fmla="*/ 95 h 141"/>
              <a:gd name="T86" fmla="*/ 84 w 141"/>
              <a:gd name="T87" fmla="*/ 100 h 141"/>
              <a:gd name="T88" fmla="*/ 107 w 141"/>
              <a:gd name="T89" fmla="*/ 99 h 141"/>
              <a:gd name="T90" fmla="*/ 122 w 141"/>
              <a:gd name="T91" fmla="*/ 100 h 141"/>
              <a:gd name="T92" fmla="*/ 129 w 141"/>
              <a:gd name="T93" fmla="*/ 102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41" h="141">
                <a:moveTo>
                  <a:pt x="70" y="0"/>
                </a:moveTo>
                <a:cubicBezTo>
                  <a:pt x="30" y="0"/>
                  <a:pt x="0" y="31"/>
                  <a:pt x="0" y="71"/>
                </a:cubicBezTo>
                <a:cubicBezTo>
                  <a:pt x="0" y="111"/>
                  <a:pt x="30" y="141"/>
                  <a:pt x="70" y="141"/>
                </a:cubicBezTo>
                <a:cubicBezTo>
                  <a:pt x="111" y="141"/>
                  <a:pt x="141" y="111"/>
                  <a:pt x="141" y="71"/>
                </a:cubicBezTo>
                <a:cubicBezTo>
                  <a:pt x="141" y="31"/>
                  <a:pt x="111" y="0"/>
                  <a:pt x="70" y="0"/>
                </a:cubicBezTo>
                <a:close/>
                <a:moveTo>
                  <a:pt x="74" y="13"/>
                </a:moveTo>
                <a:cubicBezTo>
                  <a:pt x="74" y="13"/>
                  <a:pt x="74" y="11"/>
                  <a:pt x="74" y="11"/>
                </a:cubicBezTo>
                <a:cubicBezTo>
                  <a:pt x="74" y="10"/>
                  <a:pt x="76" y="11"/>
                  <a:pt x="77" y="10"/>
                </a:cubicBezTo>
                <a:cubicBezTo>
                  <a:pt x="80" y="11"/>
                  <a:pt x="83" y="11"/>
                  <a:pt x="85" y="13"/>
                </a:cubicBezTo>
                <a:cubicBezTo>
                  <a:pt x="88" y="14"/>
                  <a:pt x="90" y="15"/>
                  <a:pt x="92" y="16"/>
                </a:cubicBezTo>
                <a:cubicBezTo>
                  <a:pt x="93" y="17"/>
                  <a:pt x="92" y="19"/>
                  <a:pt x="93" y="20"/>
                </a:cubicBezTo>
                <a:cubicBezTo>
                  <a:pt x="94" y="21"/>
                  <a:pt x="95" y="21"/>
                  <a:pt x="95" y="23"/>
                </a:cubicBezTo>
                <a:cubicBezTo>
                  <a:pt x="96" y="24"/>
                  <a:pt x="96" y="25"/>
                  <a:pt x="97" y="27"/>
                </a:cubicBezTo>
                <a:cubicBezTo>
                  <a:pt x="98" y="28"/>
                  <a:pt x="99" y="29"/>
                  <a:pt x="98" y="30"/>
                </a:cubicBezTo>
                <a:cubicBezTo>
                  <a:pt x="96" y="31"/>
                  <a:pt x="94" y="29"/>
                  <a:pt x="92" y="27"/>
                </a:cubicBezTo>
                <a:cubicBezTo>
                  <a:pt x="90" y="26"/>
                  <a:pt x="88" y="25"/>
                  <a:pt x="88" y="22"/>
                </a:cubicBezTo>
                <a:cubicBezTo>
                  <a:pt x="86" y="22"/>
                  <a:pt x="85" y="20"/>
                  <a:pt x="84" y="20"/>
                </a:cubicBezTo>
                <a:cubicBezTo>
                  <a:pt x="82" y="19"/>
                  <a:pt x="81" y="18"/>
                  <a:pt x="79" y="18"/>
                </a:cubicBezTo>
                <a:cubicBezTo>
                  <a:pt x="77" y="17"/>
                  <a:pt x="71" y="18"/>
                  <a:pt x="72" y="14"/>
                </a:cubicBezTo>
                <a:cubicBezTo>
                  <a:pt x="72" y="14"/>
                  <a:pt x="74" y="14"/>
                  <a:pt x="74" y="13"/>
                </a:cubicBezTo>
                <a:close/>
                <a:moveTo>
                  <a:pt x="39" y="13"/>
                </a:moveTo>
                <a:cubicBezTo>
                  <a:pt x="41" y="12"/>
                  <a:pt x="43" y="11"/>
                  <a:pt x="45" y="10"/>
                </a:cubicBezTo>
                <a:cubicBezTo>
                  <a:pt x="48" y="9"/>
                  <a:pt x="50" y="8"/>
                  <a:pt x="52" y="8"/>
                </a:cubicBezTo>
                <a:cubicBezTo>
                  <a:pt x="54" y="7"/>
                  <a:pt x="57" y="7"/>
                  <a:pt x="59" y="7"/>
                </a:cubicBezTo>
                <a:cubicBezTo>
                  <a:pt x="59" y="9"/>
                  <a:pt x="57" y="8"/>
                  <a:pt x="56" y="9"/>
                </a:cubicBezTo>
                <a:cubicBezTo>
                  <a:pt x="55" y="9"/>
                  <a:pt x="55" y="10"/>
                  <a:pt x="54" y="11"/>
                </a:cubicBezTo>
                <a:cubicBezTo>
                  <a:pt x="52" y="12"/>
                  <a:pt x="49" y="12"/>
                  <a:pt x="47" y="13"/>
                </a:cubicBezTo>
                <a:cubicBezTo>
                  <a:pt x="47" y="14"/>
                  <a:pt x="47" y="16"/>
                  <a:pt x="46" y="16"/>
                </a:cubicBezTo>
                <a:cubicBezTo>
                  <a:pt x="46" y="17"/>
                  <a:pt x="44" y="18"/>
                  <a:pt x="43" y="18"/>
                </a:cubicBezTo>
                <a:cubicBezTo>
                  <a:pt x="42" y="19"/>
                  <a:pt x="41" y="19"/>
                  <a:pt x="40" y="19"/>
                </a:cubicBezTo>
                <a:cubicBezTo>
                  <a:pt x="41" y="19"/>
                  <a:pt x="40" y="19"/>
                  <a:pt x="41" y="18"/>
                </a:cubicBezTo>
                <a:cubicBezTo>
                  <a:pt x="39" y="18"/>
                  <a:pt x="39" y="20"/>
                  <a:pt x="38" y="19"/>
                </a:cubicBezTo>
                <a:cubicBezTo>
                  <a:pt x="38" y="18"/>
                  <a:pt x="38" y="17"/>
                  <a:pt x="37" y="17"/>
                </a:cubicBezTo>
                <a:cubicBezTo>
                  <a:pt x="37" y="16"/>
                  <a:pt x="37" y="16"/>
                  <a:pt x="37" y="16"/>
                </a:cubicBezTo>
                <a:cubicBezTo>
                  <a:pt x="37" y="16"/>
                  <a:pt x="37" y="15"/>
                  <a:pt x="39" y="13"/>
                </a:cubicBezTo>
                <a:close/>
                <a:moveTo>
                  <a:pt x="126" y="106"/>
                </a:moveTo>
                <a:cubicBezTo>
                  <a:pt x="125" y="108"/>
                  <a:pt x="124" y="110"/>
                  <a:pt x="123" y="111"/>
                </a:cubicBezTo>
                <a:cubicBezTo>
                  <a:pt x="122" y="113"/>
                  <a:pt x="121" y="114"/>
                  <a:pt x="119" y="116"/>
                </a:cubicBezTo>
                <a:cubicBezTo>
                  <a:pt x="118" y="117"/>
                  <a:pt x="116" y="118"/>
                  <a:pt x="115" y="120"/>
                </a:cubicBezTo>
                <a:cubicBezTo>
                  <a:pt x="112" y="123"/>
                  <a:pt x="113" y="121"/>
                  <a:pt x="110" y="124"/>
                </a:cubicBezTo>
                <a:cubicBezTo>
                  <a:pt x="109" y="125"/>
                  <a:pt x="105" y="127"/>
                  <a:pt x="104" y="128"/>
                </a:cubicBezTo>
                <a:cubicBezTo>
                  <a:pt x="103" y="129"/>
                  <a:pt x="100" y="130"/>
                  <a:pt x="100" y="130"/>
                </a:cubicBezTo>
                <a:cubicBezTo>
                  <a:pt x="98" y="131"/>
                  <a:pt x="96" y="132"/>
                  <a:pt x="95" y="132"/>
                </a:cubicBezTo>
                <a:cubicBezTo>
                  <a:pt x="95" y="130"/>
                  <a:pt x="96" y="128"/>
                  <a:pt x="97" y="127"/>
                </a:cubicBezTo>
                <a:cubicBezTo>
                  <a:pt x="95" y="126"/>
                  <a:pt x="93" y="127"/>
                  <a:pt x="92" y="127"/>
                </a:cubicBezTo>
                <a:cubicBezTo>
                  <a:pt x="91" y="126"/>
                  <a:pt x="90" y="125"/>
                  <a:pt x="88" y="124"/>
                </a:cubicBezTo>
                <a:cubicBezTo>
                  <a:pt x="86" y="122"/>
                  <a:pt x="85" y="119"/>
                  <a:pt x="86" y="116"/>
                </a:cubicBezTo>
                <a:cubicBezTo>
                  <a:pt x="87" y="116"/>
                  <a:pt x="88" y="115"/>
                  <a:pt x="89" y="115"/>
                </a:cubicBezTo>
                <a:cubicBezTo>
                  <a:pt x="90" y="114"/>
                  <a:pt x="92" y="115"/>
                  <a:pt x="92" y="114"/>
                </a:cubicBezTo>
                <a:cubicBezTo>
                  <a:pt x="94" y="112"/>
                  <a:pt x="92" y="108"/>
                  <a:pt x="90" y="108"/>
                </a:cubicBezTo>
                <a:cubicBezTo>
                  <a:pt x="87" y="107"/>
                  <a:pt x="86" y="109"/>
                  <a:pt x="83" y="107"/>
                </a:cubicBezTo>
                <a:cubicBezTo>
                  <a:pt x="81" y="106"/>
                  <a:pt x="80" y="103"/>
                  <a:pt x="77" y="103"/>
                </a:cubicBezTo>
                <a:cubicBezTo>
                  <a:pt x="77" y="103"/>
                  <a:pt x="77" y="103"/>
                  <a:pt x="77" y="103"/>
                </a:cubicBezTo>
                <a:cubicBezTo>
                  <a:pt x="75" y="102"/>
                  <a:pt x="73" y="102"/>
                  <a:pt x="71" y="101"/>
                </a:cubicBezTo>
                <a:cubicBezTo>
                  <a:pt x="70" y="101"/>
                  <a:pt x="70" y="100"/>
                  <a:pt x="69" y="99"/>
                </a:cubicBezTo>
                <a:cubicBezTo>
                  <a:pt x="67" y="99"/>
                  <a:pt x="66" y="100"/>
                  <a:pt x="65" y="100"/>
                </a:cubicBezTo>
                <a:cubicBezTo>
                  <a:pt x="62" y="100"/>
                  <a:pt x="59" y="97"/>
                  <a:pt x="56" y="95"/>
                </a:cubicBezTo>
                <a:cubicBezTo>
                  <a:pt x="55" y="94"/>
                  <a:pt x="48" y="88"/>
                  <a:pt x="48" y="86"/>
                </a:cubicBezTo>
                <a:cubicBezTo>
                  <a:pt x="40" y="78"/>
                  <a:pt x="40" y="78"/>
                  <a:pt x="40" y="78"/>
                </a:cubicBezTo>
                <a:cubicBezTo>
                  <a:pt x="39" y="76"/>
                  <a:pt x="39" y="75"/>
                  <a:pt x="38" y="73"/>
                </a:cubicBezTo>
                <a:cubicBezTo>
                  <a:pt x="35" y="72"/>
                  <a:pt x="36" y="66"/>
                  <a:pt x="36" y="62"/>
                </a:cubicBezTo>
                <a:cubicBezTo>
                  <a:pt x="35" y="59"/>
                  <a:pt x="36" y="53"/>
                  <a:pt x="38" y="51"/>
                </a:cubicBezTo>
                <a:cubicBezTo>
                  <a:pt x="38" y="49"/>
                  <a:pt x="40" y="48"/>
                  <a:pt x="39" y="46"/>
                </a:cubicBezTo>
                <a:cubicBezTo>
                  <a:pt x="39" y="44"/>
                  <a:pt x="38" y="43"/>
                  <a:pt x="38" y="41"/>
                </a:cubicBezTo>
                <a:cubicBezTo>
                  <a:pt x="38" y="38"/>
                  <a:pt x="40" y="39"/>
                  <a:pt x="40" y="36"/>
                </a:cubicBezTo>
                <a:cubicBezTo>
                  <a:pt x="40" y="33"/>
                  <a:pt x="37" y="30"/>
                  <a:pt x="34" y="30"/>
                </a:cubicBezTo>
                <a:cubicBezTo>
                  <a:pt x="33" y="30"/>
                  <a:pt x="26" y="33"/>
                  <a:pt x="26" y="30"/>
                </a:cubicBezTo>
                <a:cubicBezTo>
                  <a:pt x="27" y="30"/>
                  <a:pt x="28" y="29"/>
                  <a:pt x="30" y="28"/>
                </a:cubicBezTo>
                <a:cubicBezTo>
                  <a:pt x="31" y="28"/>
                  <a:pt x="31" y="28"/>
                  <a:pt x="32" y="27"/>
                </a:cubicBezTo>
                <a:cubicBezTo>
                  <a:pt x="32" y="26"/>
                  <a:pt x="32" y="25"/>
                  <a:pt x="33" y="25"/>
                </a:cubicBezTo>
                <a:cubicBezTo>
                  <a:pt x="34" y="24"/>
                  <a:pt x="35" y="24"/>
                  <a:pt x="35" y="23"/>
                </a:cubicBezTo>
                <a:cubicBezTo>
                  <a:pt x="36" y="21"/>
                  <a:pt x="35" y="20"/>
                  <a:pt x="38" y="21"/>
                </a:cubicBezTo>
                <a:cubicBezTo>
                  <a:pt x="38" y="24"/>
                  <a:pt x="41" y="22"/>
                  <a:pt x="41" y="20"/>
                </a:cubicBezTo>
                <a:cubicBezTo>
                  <a:pt x="43" y="21"/>
                  <a:pt x="44" y="20"/>
                  <a:pt x="46" y="21"/>
                </a:cubicBezTo>
                <a:cubicBezTo>
                  <a:pt x="47" y="22"/>
                  <a:pt x="48" y="22"/>
                  <a:pt x="48" y="23"/>
                </a:cubicBezTo>
                <a:cubicBezTo>
                  <a:pt x="50" y="24"/>
                  <a:pt x="52" y="24"/>
                  <a:pt x="53" y="25"/>
                </a:cubicBezTo>
                <a:cubicBezTo>
                  <a:pt x="55" y="25"/>
                  <a:pt x="55" y="27"/>
                  <a:pt x="57" y="27"/>
                </a:cubicBezTo>
                <a:cubicBezTo>
                  <a:pt x="58" y="25"/>
                  <a:pt x="58" y="25"/>
                  <a:pt x="58" y="25"/>
                </a:cubicBezTo>
                <a:cubicBezTo>
                  <a:pt x="59" y="23"/>
                  <a:pt x="62" y="22"/>
                  <a:pt x="63" y="23"/>
                </a:cubicBezTo>
                <a:cubicBezTo>
                  <a:pt x="63" y="24"/>
                  <a:pt x="64" y="25"/>
                  <a:pt x="64" y="26"/>
                </a:cubicBezTo>
                <a:cubicBezTo>
                  <a:pt x="66" y="29"/>
                  <a:pt x="66" y="29"/>
                  <a:pt x="66" y="29"/>
                </a:cubicBezTo>
                <a:cubicBezTo>
                  <a:pt x="70" y="30"/>
                  <a:pt x="66" y="24"/>
                  <a:pt x="68" y="22"/>
                </a:cubicBezTo>
                <a:cubicBezTo>
                  <a:pt x="73" y="23"/>
                  <a:pt x="73" y="23"/>
                  <a:pt x="73" y="23"/>
                </a:cubicBezTo>
                <a:cubicBezTo>
                  <a:pt x="74" y="23"/>
                  <a:pt x="76" y="22"/>
                  <a:pt x="76" y="23"/>
                </a:cubicBezTo>
                <a:cubicBezTo>
                  <a:pt x="77" y="23"/>
                  <a:pt x="77" y="24"/>
                  <a:pt x="78" y="24"/>
                </a:cubicBezTo>
                <a:cubicBezTo>
                  <a:pt x="78" y="25"/>
                  <a:pt x="79" y="24"/>
                  <a:pt x="79" y="25"/>
                </a:cubicBezTo>
                <a:cubicBezTo>
                  <a:pt x="80" y="25"/>
                  <a:pt x="82" y="25"/>
                  <a:pt x="82" y="26"/>
                </a:cubicBezTo>
                <a:cubicBezTo>
                  <a:pt x="83" y="26"/>
                  <a:pt x="84" y="27"/>
                  <a:pt x="84" y="27"/>
                </a:cubicBezTo>
                <a:cubicBezTo>
                  <a:pt x="85" y="28"/>
                  <a:pt x="84" y="29"/>
                  <a:pt x="84" y="29"/>
                </a:cubicBezTo>
                <a:cubicBezTo>
                  <a:pt x="85" y="31"/>
                  <a:pt x="88" y="30"/>
                  <a:pt x="86" y="33"/>
                </a:cubicBezTo>
                <a:cubicBezTo>
                  <a:pt x="85" y="33"/>
                  <a:pt x="80" y="33"/>
                  <a:pt x="80" y="31"/>
                </a:cubicBezTo>
                <a:cubicBezTo>
                  <a:pt x="81" y="30"/>
                  <a:pt x="80" y="30"/>
                  <a:pt x="81" y="30"/>
                </a:cubicBezTo>
                <a:cubicBezTo>
                  <a:pt x="81" y="29"/>
                  <a:pt x="81" y="29"/>
                  <a:pt x="81" y="29"/>
                </a:cubicBezTo>
                <a:cubicBezTo>
                  <a:pt x="78" y="28"/>
                  <a:pt x="78" y="27"/>
                  <a:pt x="75" y="27"/>
                </a:cubicBezTo>
                <a:cubicBezTo>
                  <a:pt x="75" y="28"/>
                  <a:pt x="75" y="29"/>
                  <a:pt x="74" y="30"/>
                </a:cubicBezTo>
                <a:cubicBezTo>
                  <a:pt x="72" y="30"/>
                  <a:pt x="72" y="32"/>
                  <a:pt x="71" y="34"/>
                </a:cubicBezTo>
                <a:cubicBezTo>
                  <a:pt x="70" y="35"/>
                  <a:pt x="70" y="39"/>
                  <a:pt x="73" y="40"/>
                </a:cubicBezTo>
                <a:cubicBezTo>
                  <a:pt x="73" y="40"/>
                  <a:pt x="75" y="42"/>
                  <a:pt x="75" y="42"/>
                </a:cubicBezTo>
                <a:cubicBezTo>
                  <a:pt x="81" y="42"/>
                  <a:pt x="81" y="42"/>
                  <a:pt x="81" y="42"/>
                </a:cubicBezTo>
                <a:cubicBezTo>
                  <a:pt x="81" y="41"/>
                  <a:pt x="83" y="41"/>
                  <a:pt x="82" y="40"/>
                </a:cubicBezTo>
                <a:cubicBezTo>
                  <a:pt x="81" y="39"/>
                  <a:pt x="79" y="37"/>
                  <a:pt x="80" y="35"/>
                </a:cubicBezTo>
                <a:cubicBezTo>
                  <a:pt x="81" y="35"/>
                  <a:pt x="82" y="35"/>
                  <a:pt x="83" y="35"/>
                </a:cubicBezTo>
                <a:cubicBezTo>
                  <a:pt x="85" y="35"/>
                  <a:pt x="84" y="36"/>
                  <a:pt x="85" y="36"/>
                </a:cubicBezTo>
                <a:cubicBezTo>
                  <a:pt x="87" y="38"/>
                  <a:pt x="87" y="38"/>
                  <a:pt x="90" y="37"/>
                </a:cubicBezTo>
                <a:cubicBezTo>
                  <a:pt x="92" y="37"/>
                  <a:pt x="92" y="38"/>
                  <a:pt x="94" y="39"/>
                </a:cubicBezTo>
                <a:cubicBezTo>
                  <a:pt x="95" y="40"/>
                  <a:pt x="96" y="37"/>
                  <a:pt x="98" y="38"/>
                </a:cubicBezTo>
                <a:cubicBezTo>
                  <a:pt x="99" y="38"/>
                  <a:pt x="99" y="37"/>
                  <a:pt x="100" y="38"/>
                </a:cubicBezTo>
                <a:cubicBezTo>
                  <a:pt x="100" y="39"/>
                  <a:pt x="99" y="40"/>
                  <a:pt x="99" y="41"/>
                </a:cubicBezTo>
                <a:cubicBezTo>
                  <a:pt x="98" y="43"/>
                  <a:pt x="98" y="43"/>
                  <a:pt x="96" y="43"/>
                </a:cubicBezTo>
                <a:cubicBezTo>
                  <a:pt x="94" y="45"/>
                  <a:pt x="91" y="47"/>
                  <a:pt x="92" y="50"/>
                </a:cubicBezTo>
                <a:cubicBezTo>
                  <a:pt x="94" y="49"/>
                  <a:pt x="93" y="47"/>
                  <a:pt x="96" y="46"/>
                </a:cubicBezTo>
                <a:cubicBezTo>
                  <a:pt x="96" y="47"/>
                  <a:pt x="96" y="47"/>
                  <a:pt x="97" y="49"/>
                </a:cubicBezTo>
                <a:cubicBezTo>
                  <a:pt x="97" y="50"/>
                  <a:pt x="96" y="51"/>
                  <a:pt x="95" y="52"/>
                </a:cubicBezTo>
                <a:cubicBezTo>
                  <a:pt x="95" y="53"/>
                  <a:pt x="94" y="54"/>
                  <a:pt x="94" y="55"/>
                </a:cubicBezTo>
                <a:cubicBezTo>
                  <a:pt x="93" y="56"/>
                  <a:pt x="92" y="57"/>
                  <a:pt x="92" y="58"/>
                </a:cubicBezTo>
                <a:cubicBezTo>
                  <a:pt x="91" y="59"/>
                  <a:pt x="91" y="60"/>
                  <a:pt x="90" y="65"/>
                </a:cubicBezTo>
                <a:cubicBezTo>
                  <a:pt x="89" y="68"/>
                  <a:pt x="90" y="68"/>
                  <a:pt x="88" y="70"/>
                </a:cubicBezTo>
                <a:cubicBezTo>
                  <a:pt x="87" y="70"/>
                  <a:pt x="86" y="70"/>
                  <a:pt x="86" y="71"/>
                </a:cubicBezTo>
                <a:cubicBezTo>
                  <a:pt x="86" y="73"/>
                  <a:pt x="87" y="77"/>
                  <a:pt x="87" y="79"/>
                </a:cubicBezTo>
                <a:cubicBezTo>
                  <a:pt x="88" y="81"/>
                  <a:pt x="89" y="82"/>
                  <a:pt x="88" y="85"/>
                </a:cubicBezTo>
                <a:cubicBezTo>
                  <a:pt x="87" y="85"/>
                  <a:pt x="85" y="83"/>
                  <a:pt x="85" y="82"/>
                </a:cubicBezTo>
                <a:cubicBezTo>
                  <a:pt x="84" y="82"/>
                  <a:pt x="82" y="77"/>
                  <a:pt x="82" y="76"/>
                </a:cubicBezTo>
                <a:cubicBezTo>
                  <a:pt x="80" y="75"/>
                  <a:pt x="77" y="75"/>
                  <a:pt x="75" y="75"/>
                </a:cubicBezTo>
                <a:cubicBezTo>
                  <a:pt x="72" y="75"/>
                  <a:pt x="65" y="77"/>
                  <a:pt x="65" y="81"/>
                </a:cubicBezTo>
                <a:cubicBezTo>
                  <a:pt x="65" y="84"/>
                  <a:pt x="64" y="87"/>
                  <a:pt x="64" y="90"/>
                </a:cubicBezTo>
                <a:cubicBezTo>
                  <a:pt x="64" y="93"/>
                  <a:pt x="67" y="97"/>
                  <a:pt x="70" y="95"/>
                </a:cubicBezTo>
                <a:cubicBezTo>
                  <a:pt x="71" y="94"/>
                  <a:pt x="72" y="93"/>
                  <a:pt x="73" y="92"/>
                </a:cubicBezTo>
                <a:cubicBezTo>
                  <a:pt x="75" y="91"/>
                  <a:pt x="77" y="91"/>
                  <a:pt x="78" y="91"/>
                </a:cubicBezTo>
                <a:cubicBezTo>
                  <a:pt x="78" y="93"/>
                  <a:pt x="79" y="94"/>
                  <a:pt x="78" y="95"/>
                </a:cubicBezTo>
                <a:cubicBezTo>
                  <a:pt x="78" y="96"/>
                  <a:pt x="75" y="98"/>
                  <a:pt x="77" y="99"/>
                </a:cubicBezTo>
                <a:cubicBezTo>
                  <a:pt x="78" y="100"/>
                  <a:pt x="79" y="98"/>
                  <a:pt x="80" y="99"/>
                </a:cubicBezTo>
                <a:cubicBezTo>
                  <a:pt x="82" y="99"/>
                  <a:pt x="83" y="99"/>
                  <a:pt x="84" y="100"/>
                </a:cubicBezTo>
                <a:cubicBezTo>
                  <a:pt x="84" y="101"/>
                  <a:pt x="85" y="103"/>
                  <a:pt x="85" y="105"/>
                </a:cubicBezTo>
                <a:cubicBezTo>
                  <a:pt x="86" y="106"/>
                  <a:pt x="94" y="106"/>
                  <a:pt x="95" y="105"/>
                </a:cubicBezTo>
                <a:cubicBezTo>
                  <a:pt x="95" y="101"/>
                  <a:pt x="104" y="100"/>
                  <a:pt x="107" y="99"/>
                </a:cubicBezTo>
                <a:cubicBezTo>
                  <a:pt x="110" y="99"/>
                  <a:pt x="112" y="99"/>
                  <a:pt x="115" y="100"/>
                </a:cubicBezTo>
                <a:cubicBezTo>
                  <a:pt x="117" y="100"/>
                  <a:pt x="119" y="98"/>
                  <a:pt x="122" y="99"/>
                </a:cubicBezTo>
                <a:cubicBezTo>
                  <a:pt x="122" y="99"/>
                  <a:pt x="122" y="99"/>
                  <a:pt x="122" y="100"/>
                </a:cubicBezTo>
                <a:cubicBezTo>
                  <a:pt x="125" y="100"/>
                  <a:pt x="126" y="97"/>
                  <a:pt x="128" y="96"/>
                </a:cubicBezTo>
                <a:cubicBezTo>
                  <a:pt x="130" y="95"/>
                  <a:pt x="130" y="95"/>
                  <a:pt x="130" y="95"/>
                </a:cubicBezTo>
                <a:cubicBezTo>
                  <a:pt x="129" y="97"/>
                  <a:pt x="130" y="100"/>
                  <a:pt x="129" y="102"/>
                </a:cubicBezTo>
                <a:cubicBezTo>
                  <a:pt x="128" y="104"/>
                  <a:pt x="128" y="105"/>
                  <a:pt x="126" y="10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600" dirty="0">
              <a:solidFill>
                <a:prstClr val="black"/>
              </a:solidFill>
            </a:endParaRPr>
          </a:p>
        </p:txBody>
      </p:sp>
      <p:sp>
        <p:nvSpPr>
          <p:cNvPr id="196" name="Rectangle 195"/>
          <p:cNvSpPr/>
          <p:nvPr/>
        </p:nvSpPr>
        <p:spPr>
          <a:xfrm>
            <a:off x="419249" y="2995061"/>
            <a:ext cx="926129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/>
            <a:r>
              <a:rPr lang="en-US" sz="1300" b="1" dirty="0" smtClean="0">
                <a:solidFill>
                  <a:prstClr val="black"/>
                </a:solidFill>
              </a:rPr>
              <a:t>Vista</a:t>
            </a:r>
            <a:endParaRPr lang="en-US" sz="1300" b="1" dirty="0">
              <a:solidFill>
                <a:prstClr val="black"/>
              </a:solidFill>
            </a:endParaRPr>
          </a:p>
        </p:txBody>
      </p:sp>
      <p:sp>
        <p:nvSpPr>
          <p:cNvPr id="197" name="Rectangle 196"/>
          <p:cNvSpPr/>
          <p:nvPr/>
        </p:nvSpPr>
        <p:spPr>
          <a:xfrm>
            <a:off x="2709166" y="2948722"/>
            <a:ext cx="1830630" cy="89255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fontAlgn="ctr"/>
            <a:r>
              <a:rPr lang="en-US" sz="1300" b="1" dirty="0" smtClean="0">
                <a:solidFill>
                  <a:prstClr val="black"/>
                </a:solidFill>
              </a:rPr>
              <a:t>VA Health Information Gateway and Services</a:t>
            </a:r>
            <a:endParaRPr lang="en-US" sz="1300" b="1" dirty="0">
              <a:solidFill>
                <a:prstClr val="black"/>
              </a:solidFill>
            </a:endParaRPr>
          </a:p>
        </p:txBody>
      </p:sp>
      <p:sp>
        <p:nvSpPr>
          <p:cNvPr id="198" name="Rectangle 197"/>
          <p:cNvSpPr/>
          <p:nvPr/>
        </p:nvSpPr>
        <p:spPr>
          <a:xfrm>
            <a:off x="2920786" y="3649836"/>
            <a:ext cx="1840946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 indent="-114300" fontAlgn="ctr">
              <a:buFont typeface="Arial" panose="020B0604020202020204" pitchFamily="34" charset="0"/>
              <a:buChar char="•"/>
            </a:pPr>
            <a:r>
              <a:rPr lang="en-US" sz="1100" b="1" i="1" dirty="0">
                <a:solidFill>
                  <a:prstClr val="black"/>
                </a:solidFill>
              </a:rPr>
              <a:t>Clinical Information</a:t>
            </a:r>
          </a:p>
          <a:p>
            <a:pPr marL="114300" indent="-114300" fontAlgn="ctr">
              <a:buFont typeface="Arial" panose="020B0604020202020204" pitchFamily="34" charset="0"/>
              <a:buChar char="•"/>
            </a:pPr>
            <a:r>
              <a:rPr lang="en-US" sz="1100" b="1" i="1" dirty="0">
                <a:solidFill>
                  <a:prstClr val="black"/>
                </a:solidFill>
              </a:rPr>
              <a:t>Referral</a:t>
            </a:r>
          </a:p>
          <a:p>
            <a:pPr marL="114300" indent="-114300" fontAlgn="ctr">
              <a:buFont typeface="Arial" panose="020B0604020202020204" pitchFamily="34" charset="0"/>
              <a:buChar char="•"/>
            </a:pPr>
            <a:r>
              <a:rPr lang="en-US" sz="1100" b="1" i="1" dirty="0" smtClean="0">
                <a:solidFill>
                  <a:prstClr val="black"/>
                </a:solidFill>
              </a:rPr>
              <a:t>Authorization (if necessary)</a:t>
            </a:r>
          </a:p>
          <a:p>
            <a:pPr marL="114300" indent="-114300" fontAlgn="ctr">
              <a:buFont typeface="Arial" panose="020B0604020202020204" pitchFamily="34" charset="0"/>
              <a:buChar char="•"/>
            </a:pPr>
            <a:r>
              <a:rPr lang="en-US" sz="1100" b="1" i="1" dirty="0" smtClean="0">
                <a:solidFill>
                  <a:prstClr val="black"/>
                </a:solidFill>
              </a:rPr>
              <a:t>Formulary</a:t>
            </a:r>
            <a:endParaRPr lang="en-US" sz="1100" b="1" i="1" dirty="0">
              <a:solidFill>
                <a:prstClr val="black"/>
              </a:solidFill>
            </a:endParaRPr>
          </a:p>
          <a:p>
            <a:pPr marL="114300" indent="-114300" fontAlgn="ctr">
              <a:buFont typeface="Arial" panose="020B0604020202020204" pitchFamily="34" charset="0"/>
              <a:buChar char="•"/>
            </a:pPr>
            <a:r>
              <a:rPr lang="en-US" sz="1100" b="1" i="1" dirty="0" smtClean="0">
                <a:solidFill>
                  <a:prstClr val="black"/>
                </a:solidFill>
              </a:rPr>
              <a:t>VA Critical Pathways</a:t>
            </a:r>
            <a:endParaRPr lang="en-US" sz="1100" b="1" i="1" dirty="0">
              <a:solidFill>
                <a:prstClr val="black"/>
              </a:solidFill>
            </a:endParaRPr>
          </a:p>
          <a:p>
            <a:pPr marL="114300" indent="-114300" fontAlgn="ctr">
              <a:buFont typeface="Arial" panose="020B0604020202020204" pitchFamily="34" charset="0"/>
              <a:buChar char="•"/>
            </a:pPr>
            <a:r>
              <a:rPr lang="en-US" sz="1100" b="1" i="1" dirty="0" smtClean="0">
                <a:solidFill>
                  <a:prstClr val="black"/>
                </a:solidFill>
              </a:rPr>
              <a:t>Claim</a:t>
            </a:r>
            <a:endParaRPr lang="en-US" sz="1100" b="1" i="1" dirty="0">
              <a:solidFill>
                <a:prstClr val="black"/>
              </a:solidFill>
            </a:endParaRPr>
          </a:p>
        </p:txBody>
      </p:sp>
      <p:cxnSp>
        <p:nvCxnSpPr>
          <p:cNvPr id="199" name="Straight Connector 198"/>
          <p:cNvCxnSpPr/>
          <p:nvPr/>
        </p:nvCxnSpPr>
        <p:spPr bwMode="auto">
          <a:xfrm>
            <a:off x="4574381" y="1455859"/>
            <a:ext cx="0" cy="3502910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39" name="Rectangle 38"/>
          <p:cNvSpPr/>
          <p:nvPr/>
        </p:nvSpPr>
        <p:spPr>
          <a:xfrm>
            <a:off x="3462630" y="6404802"/>
            <a:ext cx="176279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>
              <a:spcAft>
                <a:spcPts val="600"/>
              </a:spcAft>
              <a:defRPr/>
            </a:pPr>
            <a:r>
              <a:rPr lang="en-US" sz="1050" i="1" dirty="0" smtClean="0">
                <a:solidFill>
                  <a:srgbClr val="000000"/>
                </a:solidFill>
              </a:rPr>
              <a:t>Health Information Exchanges</a:t>
            </a:r>
            <a:endParaRPr lang="en-US" sz="1050" i="1" dirty="0">
              <a:solidFill>
                <a:srgbClr val="000000"/>
              </a:solidFill>
            </a:endParaRPr>
          </a:p>
        </p:txBody>
      </p:sp>
      <p:sp>
        <p:nvSpPr>
          <p:cNvPr id="40" name="Freeform 9"/>
          <p:cNvSpPr>
            <a:spLocks noChangeAspect="1" noEditPoints="1"/>
          </p:cNvSpPr>
          <p:nvPr/>
        </p:nvSpPr>
        <p:spPr bwMode="auto">
          <a:xfrm>
            <a:off x="5036604" y="1446243"/>
            <a:ext cx="650633" cy="652876"/>
          </a:xfrm>
          <a:custGeom>
            <a:avLst/>
            <a:gdLst>
              <a:gd name="T0" fmla="*/ 33 w 136"/>
              <a:gd name="T1" fmla="*/ 45 h 136"/>
              <a:gd name="T2" fmla="*/ 37 w 136"/>
              <a:gd name="T3" fmla="*/ 46 h 136"/>
              <a:gd name="T4" fmla="*/ 54 w 136"/>
              <a:gd name="T5" fmla="*/ 30 h 136"/>
              <a:gd name="T6" fmla="*/ 54 w 136"/>
              <a:gd name="T7" fmla="*/ 27 h 136"/>
              <a:gd name="T8" fmla="*/ 55 w 136"/>
              <a:gd name="T9" fmla="*/ 22 h 136"/>
              <a:gd name="T10" fmla="*/ 32 w 136"/>
              <a:gd name="T11" fmla="*/ 10 h 136"/>
              <a:gd name="T12" fmla="*/ 13 w 136"/>
              <a:gd name="T13" fmla="*/ 28 h 136"/>
              <a:gd name="T14" fmla="*/ 27 w 136"/>
              <a:gd name="T15" fmla="*/ 46 h 136"/>
              <a:gd name="T16" fmla="*/ 33 w 136"/>
              <a:gd name="T17" fmla="*/ 45 h 136"/>
              <a:gd name="T18" fmla="*/ 19 w 136"/>
              <a:gd name="T19" fmla="*/ 59 h 136"/>
              <a:gd name="T20" fmla="*/ 20 w 136"/>
              <a:gd name="T21" fmla="*/ 54 h 136"/>
              <a:gd name="T22" fmla="*/ 7 w 136"/>
              <a:gd name="T23" fmla="*/ 37 h 136"/>
              <a:gd name="T24" fmla="*/ 0 w 136"/>
              <a:gd name="T25" fmla="*/ 68 h 136"/>
              <a:gd name="T26" fmla="*/ 10 w 136"/>
              <a:gd name="T27" fmla="*/ 102 h 136"/>
              <a:gd name="T28" fmla="*/ 22 w 136"/>
              <a:gd name="T29" fmla="*/ 68 h 136"/>
              <a:gd name="T30" fmla="*/ 19 w 136"/>
              <a:gd name="T31" fmla="*/ 59 h 136"/>
              <a:gd name="T32" fmla="*/ 68 w 136"/>
              <a:gd name="T33" fmla="*/ 12 h 136"/>
              <a:gd name="T34" fmla="*/ 78 w 136"/>
              <a:gd name="T35" fmla="*/ 16 h 136"/>
              <a:gd name="T36" fmla="*/ 102 w 136"/>
              <a:gd name="T37" fmla="*/ 9 h 136"/>
              <a:gd name="T38" fmla="*/ 68 w 136"/>
              <a:gd name="T39" fmla="*/ 0 h 136"/>
              <a:gd name="T40" fmla="*/ 44 w 136"/>
              <a:gd name="T41" fmla="*/ 4 h 136"/>
              <a:gd name="T42" fmla="*/ 61 w 136"/>
              <a:gd name="T43" fmla="*/ 14 h 136"/>
              <a:gd name="T44" fmla="*/ 68 w 136"/>
              <a:gd name="T45" fmla="*/ 12 h 136"/>
              <a:gd name="T46" fmla="*/ 90 w 136"/>
              <a:gd name="T47" fmla="*/ 80 h 136"/>
              <a:gd name="T48" fmla="*/ 94 w 136"/>
              <a:gd name="T49" fmla="*/ 75 h 136"/>
              <a:gd name="T50" fmla="*/ 74 w 136"/>
              <a:gd name="T51" fmla="*/ 40 h 136"/>
              <a:gd name="T52" fmla="*/ 68 w 136"/>
              <a:gd name="T53" fmla="*/ 41 h 136"/>
              <a:gd name="T54" fmla="*/ 60 w 136"/>
              <a:gd name="T55" fmla="*/ 38 h 136"/>
              <a:gd name="T56" fmla="*/ 46 w 136"/>
              <a:gd name="T57" fmla="*/ 52 h 136"/>
              <a:gd name="T58" fmla="*/ 48 w 136"/>
              <a:gd name="T59" fmla="*/ 59 h 136"/>
              <a:gd name="T60" fmla="*/ 47 w 136"/>
              <a:gd name="T61" fmla="*/ 64 h 136"/>
              <a:gd name="T62" fmla="*/ 90 w 136"/>
              <a:gd name="T63" fmla="*/ 80 h 136"/>
              <a:gd name="T64" fmla="*/ 109 w 136"/>
              <a:gd name="T65" fmla="*/ 100 h 136"/>
              <a:gd name="T66" fmla="*/ 109 w 136"/>
              <a:gd name="T67" fmla="*/ 108 h 136"/>
              <a:gd name="T68" fmla="*/ 108 w 136"/>
              <a:gd name="T69" fmla="*/ 123 h 136"/>
              <a:gd name="T70" fmla="*/ 133 w 136"/>
              <a:gd name="T71" fmla="*/ 88 h 136"/>
              <a:gd name="T72" fmla="*/ 117 w 136"/>
              <a:gd name="T73" fmla="*/ 91 h 136"/>
              <a:gd name="T74" fmla="*/ 109 w 136"/>
              <a:gd name="T75" fmla="*/ 100 h 136"/>
              <a:gd name="T76" fmla="*/ 87 w 136"/>
              <a:gd name="T77" fmla="*/ 90 h 136"/>
              <a:gd name="T78" fmla="*/ 41 w 136"/>
              <a:gd name="T79" fmla="*/ 72 h 136"/>
              <a:gd name="T80" fmla="*/ 33 w 136"/>
              <a:gd name="T81" fmla="*/ 74 h 136"/>
              <a:gd name="T82" fmla="*/ 30 w 136"/>
              <a:gd name="T83" fmla="*/ 74 h 136"/>
              <a:gd name="T84" fmla="*/ 18 w 136"/>
              <a:gd name="T85" fmla="*/ 114 h 136"/>
              <a:gd name="T86" fmla="*/ 42 w 136"/>
              <a:gd name="T87" fmla="*/ 130 h 136"/>
              <a:gd name="T88" fmla="*/ 87 w 136"/>
              <a:gd name="T89" fmla="*/ 90 h 136"/>
              <a:gd name="T90" fmla="*/ 114 w 136"/>
              <a:gd name="T91" fmla="*/ 17 h 136"/>
              <a:gd name="T92" fmla="*/ 83 w 136"/>
              <a:gd name="T93" fmla="*/ 25 h 136"/>
              <a:gd name="T94" fmla="*/ 83 w 136"/>
              <a:gd name="T95" fmla="*/ 27 h 136"/>
              <a:gd name="T96" fmla="*/ 81 w 136"/>
              <a:gd name="T97" fmla="*/ 33 h 136"/>
              <a:gd name="T98" fmla="*/ 103 w 136"/>
              <a:gd name="T99" fmla="*/ 72 h 136"/>
              <a:gd name="T100" fmla="*/ 116 w 136"/>
              <a:gd name="T101" fmla="*/ 81 h 136"/>
              <a:gd name="T102" fmla="*/ 135 w 136"/>
              <a:gd name="T103" fmla="*/ 77 h 136"/>
              <a:gd name="T104" fmla="*/ 136 w 136"/>
              <a:gd name="T105" fmla="*/ 68 h 136"/>
              <a:gd name="T106" fmla="*/ 114 w 136"/>
              <a:gd name="T107" fmla="*/ 17 h 136"/>
              <a:gd name="T108" fmla="*/ 94 w 136"/>
              <a:gd name="T109" fmla="*/ 98 h 136"/>
              <a:gd name="T110" fmla="*/ 52 w 136"/>
              <a:gd name="T111" fmla="*/ 134 h 136"/>
              <a:gd name="T112" fmla="*/ 68 w 136"/>
              <a:gd name="T113" fmla="*/ 136 h 136"/>
              <a:gd name="T114" fmla="*/ 97 w 136"/>
              <a:gd name="T115" fmla="*/ 129 h 136"/>
              <a:gd name="T116" fmla="*/ 99 w 136"/>
              <a:gd name="T117" fmla="*/ 108 h 136"/>
              <a:gd name="T118" fmla="*/ 99 w 136"/>
              <a:gd name="T119" fmla="*/ 100 h 136"/>
              <a:gd name="T120" fmla="*/ 94 w 136"/>
              <a:gd name="T121" fmla="*/ 98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36" h="136">
                <a:moveTo>
                  <a:pt x="33" y="45"/>
                </a:moveTo>
                <a:cubicBezTo>
                  <a:pt x="35" y="45"/>
                  <a:pt x="36" y="45"/>
                  <a:pt x="37" y="46"/>
                </a:cubicBezTo>
                <a:cubicBezTo>
                  <a:pt x="43" y="40"/>
                  <a:pt x="48" y="35"/>
                  <a:pt x="54" y="30"/>
                </a:cubicBezTo>
                <a:cubicBezTo>
                  <a:pt x="54" y="29"/>
                  <a:pt x="54" y="28"/>
                  <a:pt x="54" y="27"/>
                </a:cubicBezTo>
                <a:cubicBezTo>
                  <a:pt x="54" y="25"/>
                  <a:pt x="54" y="24"/>
                  <a:pt x="55" y="22"/>
                </a:cubicBezTo>
                <a:cubicBezTo>
                  <a:pt x="48" y="17"/>
                  <a:pt x="40" y="13"/>
                  <a:pt x="32" y="10"/>
                </a:cubicBezTo>
                <a:cubicBezTo>
                  <a:pt x="25" y="15"/>
                  <a:pt x="19" y="21"/>
                  <a:pt x="13" y="28"/>
                </a:cubicBezTo>
                <a:cubicBezTo>
                  <a:pt x="17" y="34"/>
                  <a:pt x="22" y="41"/>
                  <a:pt x="27" y="46"/>
                </a:cubicBezTo>
                <a:cubicBezTo>
                  <a:pt x="29" y="45"/>
                  <a:pt x="31" y="45"/>
                  <a:pt x="33" y="45"/>
                </a:cubicBezTo>
                <a:close/>
                <a:moveTo>
                  <a:pt x="19" y="59"/>
                </a:moveTo>
                <a:cubicBezTo>
                  <a:pt x="19" y="57"/>
                  <a:pt x="19" y="55"/>
                  <a:pt x="20" y="54"/>
                </a:cubicBezTo>
                <a:cubicBezTo>
                  <a:pt x="15" y="49"/>
                  <a:pt x="11" y="43"/>
                  <a:pt x="7" y="37"/>
                </a:cubicBezTo>
                <a:cubicBezTo>
                  <a:pt x="3" y="46"/>
                  <a:pt x="0" y="57"/>
                  <a:pt x="0" y="68"/>
                </a:cubicBezTo>
                <a:cubicBezTo>
                  <a:pt x="0" y="80"/>
                  <a:pt x="4" y="92"/>
                  <a:pt x="10" y="102"/>
                </a:cubicBezTo>
                <a:cubicBezTo>
                  <a:pt x="12" y="90"/>
                  <a:pt x="16" y="79"/>
                  <a:pt x="22" y="68"/>
                </a:cubicBezTo>
                <a:cubicBezTo>
                  <a:pt x="20" y="66"/>
                  <a:pt x="19" y="63"/>
                  <a:pt x="19" y="59"/>
                </a:cubicBezTo>
                <a:close/>
                <a:moveTo>
                  <a:pt x="68" y="12"/>
                </a:moveTo>
                <a:cubicBezTo>
                  <a:pt x="72" y="12"/>
                  <a:pt x="76" y="14"/>
                  <a:pt x="78" y="16"/>
                </a:cubicBezTo>
                <a:cubicBezTo>
                  <a:pt x="86" y="13"/>
                  <a:pt x="94" y="10"/>
                  <a:pt x="102" y="9"/>
                </a:cubicBezTo>
                <a:cubicBezTo>
                  <a:pt x="92" y="3"/>
                  <a:pt x="80" y="0"/>
                  <a:pt x="68" y="0"/>
                </a:cubicBezTo>
                <a:cubicBezTo>
                  <a:pt x="60" y="0"/>
                  <a:pt x="52" y="1"/>
                  <a:pt x="44" y="4"/>
                </a:cubicBezTo>
                <a:cubicBezTo>
                  <a:pt x="50" y="7"/>
                  <a:pt x="56" y="11"/>
                  <a:pt x="61" y="14"/>
                </a:cubicBezTo>
                <a:cubicBezTo>
                  <a:pt x="63" y="13"/>
                  <a:pt x="66" y="12"/>
                  <a:pt x="68" y="12"/>
                </a:cubicBezTo>
                <a:close/>
                <a:moveTo>
                  <a:pt x="90" y="80"/>
                </a:moveTo>
                <a:cubicBezTo>
                  <a:pt x="91" y="78"/>
                  <a:pt x="92" y="77"/>
                  <a:pt x="94" y="75"/>
                </a:cubicBezTo>
                <a:cubicBezTo>
                  <a:pt x="89" y="62"/>
                  <a:pt x="83" y="50"/>
                  <a:pt x="74" y="40"/>
                </a:cubicBezTo>
                <a:cubicBezTo>
                  <a:pt x="72" y="41"/>
                  <a:pt x="70" y="41"/>
                  <a:pt x="68" y="41"/>
                </a:cubicBezTo>
                <a:cubicBezTo>
                  <a:pt x="65" y="41"/>
                  <a:pt x="62" y="40"/>
                  <a:pt x="60" y="38"/>
                </a:cubicBezTo>
                <a:cubicBezTo>
                  <a:pt x="55" y="42"/>
                  <a:pt x="50" y="47"/>
                  <a:pt x="46" y="52"/>
                </a:cubicBezTo>
                <a:cubicBezTo>
                  <a:pt x="47" y="54"/>
                  <a:pt x="48" y="57"/>
                  <a:pt x="48" y="59"/>
                </a:cubicBezTo>
                <a:cubicBezTo>
                  <a:pt x="48" y="61"/>
                  <a:pt x="47" y="62"/>
                  <a:pt x="47" y="64"/>
                </a:cubicBezTo>
                <a:cubicBezTo>
                  <a:pt x="60" y="72"/>
                  <a:pt x="74" y="78"/>
                  <a:pt x="90" y="80"/>
                </a:cubicBezTo>
                <a:close/>
                <a:moveTo>
                  <a:pt x="109" y="100"/>
                </a:moveTo>
                <a:cubicBezTo>
                  <a:pt x="109" y="103"/>
                  <a:pt x="109" y="105"/>
                  <a:pt x="109" y="108"/>
                </a:cubicBezTo>
                <a:cubicBezTo>
                  <a:pt x="109" y="113"/>
                  <a:pt x="109" y="118"/>
                  <a:pt x="108" y="123"/>
                </a:cubicBezTo>
                <a:cubicBezTo>
                  <a:pt x="120" y="114"/>
                  <a:pt x="128" y="102"/>
                  <a:pt x="133" y="88"/>
                </a:cubicBezTo>
                <a:cubicBezTo>
                  <a:pt x="128" y="90"/>
                  <a:pt x="122" y="91"/>
                  <a:pt x="117" y="91"/>
                </a:cubicBezTo>
                <a:cubicBezTo>
                  <a:pt x="115" y="95"/>
                  <a:pt x="112" y="98"/>
                  <a:pt x="109" y="100"/>
                </a:cubicBezTo>
                <a:close/>
                <a:moveTo>
                  <a:pt x="87" y="90"/>
                </a:moveTo>
                <a:cubicBezTo>
                  <a:pt x="70" y="87"/>
                  <a:pt x="54" y="81"/>
                  <a:pt x="41" y="72"/>
                </a:cubicBezTo>
                <a:cubicBezTo>
                  <a:pt x="39" y="73"/>
                  <a:pt x="36" y="74"/>
                  <a:pt x="33" y="74"/>
                </a:cubicBezTo>
                <a:cubicBezTo>
                  <a:pt x="32" y="74"/>
                  <a:pt x="31" y="74"/>
                  <a:pt x="30" y="74"/>
                </a:cubicBezTo>
                <a:cubicBezTo>
                  <a:pt x="24" y="86"/>
                  <a:pt x="20" y="99"/>
                  <a:pt x="18" y="114"/>
                </a:cubicBezTo>
                <a:cubicBezTo>
                  <a:pt x="25" y="121"/>
                  <a:pt x="33" y="127"/>
                  <a:pt x="42" y="130"/>
                </a:cubicBezTo>
                <a:cubicBezTo>
                  <a:pt x="53" y="113"/>
                  <a:pt x="68" y="99"/>
                  <a:pt x="87" y="90"/>
                </a:cubicBezTo>
                <a:close/>
                <a:moveTo>
                  <a:pt x="114" y="17"/>
                </a:moveTo>
                <a:cubicBezTo>
                  <a:pt x="103" y="18"/>
                  <a:pt x="92" y="21"/>
                  <a:pt x="83" y="25"/>
                </a:cubicBezTo>
                <a:cubicBezTo>
                  <a:pt x="83" y="26"/>
                  <a:pt x="83" y="26"/>
                  <a:pt x="83" y="27"/>
                </a:cubicBezTo>
                <a:cubicBezTo>
                  <a:pt x="83" y="29"/>
                  <a:pt x="82" y="31"/>
                  <a:pt x="81" y="33"/>
                </a:cubicBezTo>
                <a:cubicBezTo>
                  <a:pt x="91" y="44"/>
                  <a:pt x="98" y="58"/>
                  <a:pt x="103" y="72"/>
                </a:cubicBezTo>
                <a:cubicBezTo>
                  <a:pt x="109" y="72"/>
                  <a:pt x="114" y="76"/>
                  <a:pt x="116" y="81"/>
                </a:cubicBezTo>
                <a:cubicBezTo>
                  <a:pt x="123" y="80"/>
                  <a:pt x="129" y="79"/>
                  <a:pt x="135" y="77"/>
                </a:cubicBezTo>
                <a:cubicBezTo>
                  <a:pt x="136" y="74"/>
                  <a:pt x="136" y="71"/>
                  <a:pt x="136" y="68"/>
                </a:cubicBezTo>
                <a:cubicBezTo>
                  <a:pt x="136" y="48"/>
                  <a:pt x="127" y="30"/>
                  <a:pt x="114" y="17"/>
                </a:cubicBezTo>
                <a:close/>
                <a:moveTo>
                  <a:pt x="94" y="98"/>
                </a:moveTo>
                <a:cubicBezTo>
                  <a:pt x="77" y="106"/>
                  <a:pt x="62" y="118"/>
                  <a:pt x="52" y="134"/>
                </a:cubicBezTo>
                <a:cubicBezTo>
                  <a:pt x="57" y="135"/>
                  <a:pt x="62" y="136"/>
                  <a:pt x="68" y="136"/>
                </a:cubicBezTo>
                <a:cubicBezTo>
                  <a:pt x="78" y="136"/>
                  <a:pt x="88" y="133"/>
                  <a:pt x="97" y="129"/>
                </a:cubicBezTo>
                <a:cubicBezTo>
                  <a:pt x="98" y="122"/>
                  <a:pt x="99" y="115"/>
                  <a:pt x="99" y="108"/>
                </a:cubicBezTo>
                <a:cubicBezTo>
                  <a:pt x="99" y="105"/>
                  <a:pt x="99" y="103"/>
                  <a:pt x="99" y="100"/>
                </a:cubicBezTo>
                <a:cubicBezTo>
                  <a:pt x="97" y="100"/>
                  <a:pt x="95" y="99"/>
                  <a:pt x="94" y="9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41" name="Straight Connector 40"/>
          <p:cNvCxnSpPr/>
          <p:nvPr/>
        </p:nvCxnSpPr>
        <p:spPr bwMode="auto">
          <a:xfrm flipH="1" flipV="1">
            <a:off x="5749449" y="2038327"/>
            <a:ext cx="568009" cy="252157"/>
          </a:xfrm>
          <a:prstGeom prst="line">
            <a:avLst/>
          </a:prstGeom>
          <a:noFill/>
          <a:ln w="41275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42" name="Straight Connector 41"/>
          <p:cNvCxnSpPr/>
          <p:nvPr/>
        </p:nvCxnSpPr>
        <p:spPr bwMode="auto">
          <a:xfrm>
            <a:off x="5825178" y="1830948"/>
            <a:ext cx="628011" cy="283412"/>
          </a:xfrm>
          <a:prstGeom prst="line">
            <a:avLst/>
          </a:prstGeom>
          <a:noFill/>
          <a:ln w="4127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45" name="Rectangle 44"/>
          <p:cNvSpPr/>
          <p:nvPr/>
        </p:nvSpPr>
        <p:spPr>
          <a:xfrm>
            <a:off x="4627774" y="2072817"/>
            <a:ext cx="1494864" cy="49244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fontAlgn="ctr"/>
            <a:r>
              <a:rPr lang="en-US" sz="1300" b="1" dirty="0">
                <a:solidFill>
                  <a:prstClr val="black"/>
                </a:solidFill>
              </a:rPr>
              <a:t>Health Information Exchanges</a:t>
            </a:r>
          </a:p>
        </p:txBody>
      </p:sp>
      <p:cxnSp>
        <p:nvCxnSpPr>
          <p:cNvPr id="46" name="Straight Connector 45"/>
          <p:cNvCxnSpPr/>
          <p:nvPr/>
        </p:nvCxnSpPr>
        <p:spPr bwMode="auto">
          <a:xfrm flipH="1">
            <a:off x="4230057" y="1989315"/>
            <a:ext cx="708202" cy="151681"/>
          </a:xfrm>
          <a:prstGeom prst="line">
            <a:avLst/>
          </a:prstGeom>
          <a:noFill/>
          <a:ln w="41275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47" name="Straight Connector 46"/>
          <p:cNvCxnSpPr/>
          <p:nvPr/>
        </p:nvCxnSpPr>
        <p:spPr bwMode="auto">
          <a:xfrm flipV="1">
            <a:off x="4024382" y="1752479"/>
            <a:ext cx="879207" cy="233744"/>
          </a:xfrm>
          <a:prstGeom prst="line">
            <a:avLst/>
          </a:prstGeom>
          <a:noFill/>
          <a:ln w="4127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54" name="Freeform 9"/>
          <p:cNvSpPr>
            <a:spLocks noChangeAspect="1" noEditPoints="1"/>
          </p:cNvSpPr>
          <p:nvPr/>
        </p:nvSpPr>
        <p:spPr bwMode="auto">
          <a:xfrm>
            <a:off x="3103979" y="6399287"/>
            <a:ext cx="367427" cy="368693"/>
          </a:xfrm>
          <a:custGeom>
            <a:avLst/>
            <a:gdLst>
              <a:gd name="T0" fmla="*/ 33 w 136"/>
              <a:gd name="T1" fmla="*/ 45 h 136"/>
              <a:gd name="T2" fmla="*/ 37 w 136"/>
              <a:gd name="T3" fmla="*/ 46 h 136"/>
              <a:gd name="T4" fmla="*/ 54 w 136"/>
              <a:gd name="T5" fmla="*/ 30 h 136"/>
              <a:gd name="T6" fmla="*/ 54 w 136"/>
              <a:gd name="T7" fmla="*/ 27 h 136"/>
              <a:gd name="T8" fmla="*/ 55 w 136"/>
              <a:gd name="T9" fmla="*/ 22 h 136"/>
              <a:gd name="T10" fmla="*/ 32 w 136"/>
              <a:gd name="T11" fmla="*/ 10 h 136"/>
              <a:gd name="T12" fmla="*/ 13 w 136"/>
              <a:gd name="T13" fmla="*/ 28 h 136"/>
              <a:gd name="T14" fmla="*/ 27 w 136"/>
              <a:gd name="T15" fmla="*/ 46 h 136"/>
              <a:gd name="T16" fmla="*/ 33 w 136"/>
              <a:gd name="T17" fmla="*/ 45 h 136"/>
              <a:gd name="T18" fmla="*/ 19 w 136"/>
              <a:gd name="T19" fmla="*/ 59 h 136"/>
              <a:gd name="T20" fmla="*/ 20 w 136"/>
              <a:gd name="T21" fmla="*/ 54 h 136"/>
              <a:gd name="T22" fmla="*/ 7 w 136"/>
              <a:gd name="T23" fmla="*/ 37 h 136"/>
              <a:gd name="T24" fmla="*/ 0 w 136"/>
              <a:gd name="T25" fmla="*/ 68 h 136"/>
              <a:gd name="T26" fmla="*/ 10 w 136"/>
              <a:gd name="T27" fmla="*/ 102 h 136"/>
              <a:gd name="T28" fmla="*/ 22 w 136"/>
              <a:gd name="T29" fmla="*/ 68 h 136"/>
              <a:gd name="T30" fmla="*/ 19 w 136"/>
              <a:gd name="T31" fmla="*/ 59 h 136"/>
              <a:gd name="T32" fmla="*/ 68 w 136"/>
              <a:gd name="T33" fmla="*/ 12 h 136"/>
              <a:gd name="T34" fmla="*/ 78 w 136"/>
              <a:gd name="T35" fmla="*/ 16 h 136"/>
              <a:gd name="T36" fmla="*/ 102 w 136"/>
              <a:gd name="T37" fmla="*/ 9 h 136"/>
              <a:gd name="T38" fmla="*/ 68 w 136"/>
              <a:gd name="T39" fmla="*/ 0 h 136"/>
              <a:gd name="T40" fmla="*/ 44 w 136"/>
              <a:gd name="T41" fmla="*/ 4 h 136"/>
              <a:gd name="T42" fmla="*/ 61 w 136"/>
              <a:gd name="T43" fmla="*/ 14 h 136"/>
              <a:gd name="T44" fmla="*/ 68 w 136"/>
              <a:gd name="T45" fmla="*/ 12 h 136"/>
              <a:gd name="T46" fmla="*/ 90 w 136"/>
              <a:gd name="T47" fmla="*/ 80 h 136"/>
              <a:gd name="T48" fmla="*/ 94 w 136"/>
              <a:gd name="T49" fmla="*/ 75 h 136"/>
              <a:gd name="T50" fmla="*/ 74 w 136"/>
              <a:gd name="T51" fmla="*/ 40 h 136"/>
              <a:gd name="T52" fmla="*/ 68 w 136"/>
              <a:gd name="T53" fmla="*/ 41 h 136"/>
              <a:gd name="T54" fmla="*/ 60 w 136"/>
              <a:gd name="T55" fmla="*/ 38 h 136"/>
              <a:gd name="T56" fmla="*/ 46 w 136"/>
              <a:gd name="T57" fmla="*/ 52 h 136"/>
              <a:gd name="T58" fmla="*/ 48 w 136"/>
              <a:gd name="T59" fmla="*/ 59 h 136"/>
              <a:gd name="T60" fmla="*/ 47 w 136"/>
              <a:gd name="T61" fmla="*/ 64 h 136"/>
              <a:gd name="T62" fmla="*/ 90 w 136"/>
              <a:gd name="T63" fmla="*/ 80 h 136"/>
              <a:gd name="T64" fmla="*/ 109 w 136"/>
              <a:gd name="T65" fmla="*/ 100 h 136"/>
              <a:gd name="T66" fmla="*/ 109 w 136"/>
              <a:gd name="T67" fmla="*/ 108 h 136"/>
              <a:gd name="T68" fmla="*/ 108 w 136"/>
              <a:gd name="T69" fmla="*/ 123 h 136"/>
              <a:gd name="T70" fmla="*/ 133 w 136"/>
              <a:gd name="T71" fmla="*/ 88 h 136"/>
              <a:gd name="T72" fmla="*/ 117 w 136"/>
              <a:gd name="T73" fmla="*/ 91 h 136"/>
              <a:gd name="T74" fmla="*/ 109 w 136"/>
              <a:gd name="T75" fmla="*/ 100 h 136"/>
              <a:gd name="T76" fmla="*/ 87 w 136"/>
              <a:gd name="T77" fmla="*/ 90 h 136"/>
              <a:gd name="T78" fmla="*/ 41 w 136"/>
              <a:gd name="T79" fmla="*/ 72 h 136"/>
              <a:gd name="T80" fmla="*/ 33 w 136"/>
              <a:gd name="T81" fmla="*/ 74 h 136"/>
              <a:gd name="T82" fmla="*/ 30 w 136"/>
              <a:gd name="T83" fmla="*/ 74 h 136"/>
              <a:gd name="T84" fmla="*/ 18 w 136"/>
              <a:gd name="T85" fmla="*/ 114 h 136"/>
              <a:gd name="T86" fmla="*/ 42 w 136"/>
              <a:gd name="T87" fmla="*/ 130 h 136"/>
              <a:gd name="T88" fmla="*/ 87 w 136"/>
              <a:gd name="T89" fmla="*/ 90 h 136"/>
              <a:gd name="T90" fmla="*/ 114 w 136"/>
              <a:gd name="T91" fmla="*/ 17 h 136"/>
              <a:gd name="T92" fmla="*/ 83 w 136"/>
              <a:gd name="T93" fmla="*/ 25 h 136"/>
              <a:gd name="T94" fmla="*/ 83 w 136"/>
              <a:gd name="T95" fmla="*/ 27 h 136"/>
              <a:gd name="T96" fmla="*/ 81 w 136"/>
              <a:gd name="T97" fmla="*/ 33 h 136"/>
              <a:gd name="T98" fmla="*/ 103 w 136"/>
              <a:gd name="T99" fmla="*/ 72 h 136"/>
              <a:gd name="T100" fmla="*/ 116 w 136"/>
              <a:gd name="T101" fmla="*/ 81 h 136"/>
              <a:gd name="T102" fmla="*/ 135 w 136"/>
              <a:gd name="T103" fmla="*/ 77 h 136"/>
              <a:gd name="T104" fmla="*/ 136 w 136"/>
              <a:gd name="T105" fmla="*/ 68 h 136"/>
              <a:gd name="T106" fmla="*/ 114 w 136"/>
              <a:gd name="T107" fmla="*/ 17 h 136"/>
              <a:gd name="T108" fmla="*/ 94 w 136"/>
              <a:gd name="T109" fmla="*/ 98 h 136"/>
              <a:gd name="T110" fmla="*/ 52 w 136"/>
              <a:gd name="T111" fmla="*/ 134 h 136"/>
              <a:gd name="T112" fmla="*/ 68 w 136"/>
              <a:gd name="T113" fmla="*/ 136 h 136"/>
              <a:gd name="T114" fmla="*/ 97 w 136"/>
              <a:gd name="T115" fmla="*/ 129 h 136"/>
              <a:gd name="T116" fmla="*/ 99 w 136"/>
              <a:gd name="T117" fmla="*/ 108 h 136"/>
              <a:gd name="T118" fmla="*/ 99 w 136"/>
              <a:gd name="T119" fmla="*/ 100 h 136"/>
              <a:gd name="T120" fmla="*/ 94 w 136"/>
              <a:gd name="T121" fmla="*/ 98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36" h="136">
                <a:moveTo>
                  <a:pt x="33" y="45"/>
                </a:moveTo>
                <a:cubicBezTo>
                  <a:pt x="35" y="45"/>
                  <a:pt x="36" y="45"/>
                  <a:pt x="37" y="46"/>
                </a:cubicBezTo>
                <a:cubicBezTo>
                  <a:pt x="43" y="40"/>
                  <a:pt x="48" y="35"/>
                  <a:pt x="54" y="30"/>
                </a:cubicBezTo>
                <a:cubicBezTo>
                  <a:pt x="54" y="29"/>
                  <a:pt x="54" y="28"/>
                  <a:pt x="54" y="27"/>
                </a:cubicBezTo>
                <a:cubicBezTo>
                  <a:pt x="54" y="25"/>
                  <a:pt x="54" y="24"/>
                  <a:pt x="55" y="22"/>
                </a:cubicBezTo>
                <a:cubicBezTo>
                  <a:pt x="48" y="17"/>
                  <a:pt x="40" y="13"/>
                  <a:pt x="32" y="10"/>
                </a:cubicBezTo>
                <a:cubicBezTo>
                  <a:pt x="25" y="15"/>
                  <a:pt x="19" y="21"/>
                  <a:pt x="13" y="28"/>
                </a:cubicBezTo>
                <a:cubicBezTo>
                  <a:pt x="17" y="34"/>
                  <a:pt x="22" y="41"/>
                  <a:pt x="27" y="46"/>
                </a:cubicBezTo>
                <a:cubicBezTo>
                  <a:pt x="29" y="45"/>
                  <a:pt x="31" y="45"/>
                  <a:pt x="33" y="45"/>
                </a:cubicBezTo>
                <a:close/>
                <a:moveTo>
                  <a:pt x="19" y="59"/>
                </a:moveTo>
                <a:cubicBezTo>
                  <a:pt x="19" y="57"/>
                  <a:pt x="19" y="55"/>
                  <a:pt x="20" y="54"/>
                </a:cubicBezTo>
                <a:cubicBezTo>
                  <a:pt x="15" y="49"/>
                  <a:pt x="11" y="43"/>
                  <a:pt x="7" y="37"/>
                </a:cubicBezTo>
                <a:cubicBezTo>
                  <a:pt x="3" y="46"/>
                  <a:pt x="0" y="57"/>
                  <a:pt x="0" y="68"/>
                </a:cubicBezTo>
                <a:cubicBezTo>
                  <a:pt x="0" y="80"/>
                  <a:pt x="4" y="92"/>
                  <a:pt x="10" y="102"/>
                </a:cubicBezTo>
                <a:cubicBezTo>
                  <a:pt x="12" y="90"/>
                  <a:pt x="16" y="79"/>
                  <a:pt x="22" y="68"/>
                </a:cubicBezTo>
                <a:cubicBezTo>
                  <a:pt x="20" y="66"/>
                  <a:pt x="19" y="63"/>
                  <a:pt x="19" y="59"/>
                </a:cubicBezTo>
                <a:close/>
                <a:moveTo>
                  <a:pt x="68" y="12"/>
                </a:moveTo>
                <a:cubicBezTo>
                  <a:pt x="72" y="12"/>
                  <a:pt x="76" y="14"/>
                  <a:pt x="78" y="16"/>
                </a:cubicBezTo>
                <a:cubicBezTo>
                  <a:pt x="86" y="13"/>
                  <a:pt x="94" y="10"/>
                  <a:pt x="102" y="9"/>
                </a:cubicBezTo>
                <a:cubicBezTo>
                  <a:pt x="92" y="3"/>
                  <a:pt x="80" y="0"/>
                  <a:pt x="68" y="0"/>
                </a:cubicBezTo>
                <a:cubicBezTo>
                  <a:pt x="60" y="0"/>
                  <a:pt x="52" y="1"/>
                  <a:pt x="44" y="4"/>
                </a:cubicBezTo>
                <a:cubicBezTo>
                  <a:pt x="50" y="7"/>
                  <a:pt x="56" y="11"/>
                  <a:pt x="61" y="14"/>
                </a:cubicBezTo>
                <a:cubicBezTo>
                  <a:pt x="63" y="13"/>
                  <a:pt x="66" y="12"/>
                  <a:pt x="68" y="12"/>
                </a:cubicBezTo>
                <a:close/>
                <a:moveTo>
                  <a:pt x="90" y="80"/>
                </a:moveTo>
                <a:cubicBezTo>
                  <a:pt x="91" y="78"/>
                  <a:pt x="92" y="77"/>
                  <a:pt x="94" y="75"/>
                </a:cubicBezTo>
                <a:cubicBezTo>
                  <a:pt x="89" y="62"/>
                  <a:pt x="83" y="50"/>
                  <a:pt x="74" y="40"/>
                </a:cubicBezTo>
                <a:cubicBezTo>
                  <a:pt x="72" y="41"/>
                  <a:pt x="70" y="41"/>
                  <a:pt x="68" y="41"/>
                </a:cubicBezTo>
                <a:cubicBezTo>
                  <a:pt x="65" y="41"/>
                  <a:pt x="62" y="40"/>
                  <a:pt x="60" y="38"/>
                </a:cubicBezTo>
                <a:cubicBezTo>
                  <a:pt x="55" y="42"/>
                  <a:pt x="50" y="47"/>
                  <a:pt x="46" y="52"/>
                </a:cubicBezTo>
                <a:cubicBezTo>
                  <a:pt x="47" y="54"/>
                  <a:pt x="48" y="57"/>
                  <a:pt x="48" y="59"/>
                </a:cubicBezTo>
                <a:cubicBezTo>
                  <a:pt x="48" y="61"/>
                  <a:pt x="47" y="62"/>
                  <a:pt x="47" y="64"/>
                </a:cubicBezTo>
                <a:cubicBezTo>
                  <a:pt x="60" y="72"/>
                  <a:pt x="74" y="78"/>
                  <a:pt x="90" y="80"/>
                </a:cubicBezTo>
                <a:close/>
                <a:moveTo>
                  <a:pt x="109" y="100"/>
                </a:moveTo>
                <a:cubicBezTo>
                  <a:pt x="109" y="103"/>
                  <a:pt x="109" y="105"/>
                  <a:pt x="109" y="108"/>
                </a:cubicBezTo>
                <a:cubicBezTo>
                  <a:pt x="109" y="113"/>
                  <a:pt x="109" y="118"/>
                  <a:pt x="108" y="123"/>
                </a:cubicBezTo>
                <a:cubicBezTo>
                  <a:pt x="120" y="114"/>
                  <a:pt x="128" y="102"/>
                  <a:pt x="133" y="88"/>
                </a:cubicBezTo>
                <a:cubicBezTo>
                  <a:pt x="128" y="90"/>
                  <a:pt x="122" y="91"/>
                  <a:pt x="117" y="91"/>
                </a:cubicBezTo>
                <a:cubicBezTo>
                  <a:pt x="115" y="95"/>
                  <a:pt x="112" y="98"/>
                  <a:pt x="109" y="100"/>
                </a:cubicBezTo>
                <a:close/>
                <a:moveTo>
                  <a:pt x="87" y="90"/>
                </a:moveTo>
                <a:cubicBezTo>
                  <a:pt x="70" y="87"/>
                  <a:pt x="54" y="81"/>
                  <a:pt x="41" y="72"/>
                </a:cubicBezTo>
                <a:cubicBezTo>
                  <a:pt x="39" y="73"/>
                  <a:pt x="36" y="74"/>
                  <a:pt x="33" y="74"/>
                </a:cubicBezTo>
                <a:cubicBezTo>
                  <a:pt x="32" y="74"/>
                  <a:pt x="31" y="74"/>
                  <a:pt x="30" y="74"/>
                </a:cubicBezTo>
                <a:cubicBezTo>
                  <a:pt x="24" y="86"/>
                  <a:pt x="20" y="99"/>
                  <a:pt x="18" y="114"/>
                </a:cubicBezTo>
                <a:cubicBezTo>
                  <a:pt x="25" y="121"/>
                  <a:pt x="33" y="127"/>
                  <a:pt x="42" y="130"/>
                </a:cubicBezTo>
                <a:cubicBezTo>
                  <a:pt x="53" y="113"/>
                  <a:pt x="68" y="99"/>
                  <a:pt x="87" y="90"/>
                </a:cubicBezTo>
                <a:close/>
                <a:moveTo>
                  <a:pt x="114" y="17"/>
                </a:moveTo>
                <a:cubicBezTo>
                  <a:pt x="103" y="18"/>
                  <a:pt x="92" y="21"/>
                  <a:pt x="83" y="25"/>
                </a:cubicBezTo>
                <a:cubicBezTo>
                  <a:pt x="83" y="26"/>
                  <a:pt x="83" y="26"/>
                  <a:pt x="83" y="27"/>
                </a:cubicBezTo>
                <a:cubicBezTo>
                  <a:pt x="83" y="29"/>
                  <a:pt x="82" y="31"/>
                  <a:pt x="81" y="33"/>
                </a:cubicBezTo>
                <a:cubicBezTo>
                  <a:pt x="91" y="44"/>
                  <a:pt x="98" y="58"/>
                  <a:pt x="103" y="72"/>
                </a:cubicBezTo>
                <a:cubicBezTo>
                  <a:pt x="109" y="72"/>
                  <a:pt x="114" y="76"/>
                  <a:pt x="116" y="81"/>
                </a:cubicBezTo>
                <a:cubicBezTo>
                  <a:pt x="123" y="80"/>
                  <a:pt x="129" y="79"/>
                  <a:pt x="135" y="77"/>
                </a:cubicBezTo>
                <a:cubicBezTo>
                  <a:pt x="136" y="74"/>
                  <a:pt x="136" y="71"/>
                  <a:pt x="136" y="68"/>
                </a:cubicBezTo>
                <a:cubicBezTo>
                  <a:pt x="136" y="48"/>
                  <a:pt x="127" y="30"/>
                  <a:pt x="114" y="17"/>
                </a:cubicBezTo>
                <a:close/>
                <a:moveTo>
                  <a:pt x="94" y="98"/>
                </a:moveTo>
                <a:cubicBezTo>
                  <a:pt x="77" y="106"/>
                  <a:pt x="62" y="118"/>
                  <a:pt x="52" y="134"/>
                </a:cubicBezTo>
                <a:cubicBezTo>
                  <a:pt x="57" y="135"/>
                  <a:pt x="62" y="136"/>
                  <a:pt x="68" y="136"/>
                </a:cubicBezTo>
                <a:cubicBezTo>
                  <a:pt x="78" y="136"/>
                  <a:pt x="88" y="133"/>
                  <a:pt x="97" y="129"/>
                </a:cubicBezTo>
                <a:cubicBezTo>
                  <a:pt x="98" y="122"/>
                  <a:pt x="99" y="115"/>
                  <a:pt x="99" y="108"/>
                </a:cubicBezTo>
                <a:cubicBezTo>
                  <a:pt x="99" y="105"/>
                  <a:pt x="99" y="103"/>
                  <a:pt x="99" y="100"/>
                </a:cubicBezTo>
                <a:cubicBezTo>
                  <a:pt x="97" y="100"/>
                  <a:pt x="95" y="99"/>
                  <a:pt x="94" y="9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2723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15117" y="1692539"/>
            <a:ext cx="20176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prstClr val="black"/>
                </a:solidFill>
              </a:rPr>
              <a:t>Claims Infrastructure</a:t>
            </a:r>
            <a:endParaRPr lang="en-US" sz="1400" b="1" dirty="0">
              <a:solidFill>
                <a:prstClr val="black"/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5026335" y="1459723"/>
            <a:ext cx="18845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prstClr val="black"/>
                </a:solidFill>
              </a:rPr>
              <a:t>Claims Process</a:t>
            </a:r>
            <a:endParaRPr lang="en-US" sz="1400" b="1" dirty="0">
              <a:solidFill>
                <a:prstClr val="black"/>
              </a:solidFill>
            </a:endParaRPr>
          </a:p>
        </p:txBody>
      </p:sp>
      <p:sp>
        <p:nvSpPr>
          <p:cNvPr id="92" name="Title 2"/>
          <p:cNvSpPr>
            <a:spLocks noGrp="1"/>
          </p:cNvSpPr>
          <p:nvPr>
            <p:ph type="title"/>
          </p:nvPr>
        </p:nvSpPr>
        <p:spPr>
          <a:xfrm>
            <a:off x="401638" y="381596"/>
            <a:ext cx="8345487" cy="391517"/>
          </a:xfrm>
        </p:spPr>
        <p:txBody>
          <a:bodyPr/>
          <a:lstStyle/>
          <a:p>
            <a:r>
              <a:rPr lang="en-US" dirty="0"/>
              <a:t>Billing </a:t>
            </a:r>
            <a:r>
              <a:rPr lang="en-US" dirty="0" smtClean="0"/>
              <a:t>and </a:t>
            </a:r>
            <a:r>
              <a:rPr lang="en-US" dirty="0"/>
              <a:t>Reimbursement – </a:t>
            </a:r>
            <a:r>
              <a:rPr lang="en-US" dirty="0" smtClean="0"/>
              <a:t>Future </a:t>
            </a:r>
            <a:r>
              <a:rPr lang="en-US" dirty="0"/>
              <a:t>State</a:t>
            </a:r>
          </a:p>
        </p:txBody>
      </p:sp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2770899" y="2627965"/>
            <a:ext cx="4590665" cy="1350972"/>
            <a:chOff x="4198307" y="1989340"/>
            <a:chExt cx="3753891" cy="1104720"/>
          </a:xfrm>
        </p:grpSpPr>
        <p:sp>
          <p:nvSpPr>
            <p:cNvPr id="47" name="Freeform 9"/>
            <p:cNvSpPr>
              <a:spLocks noChangeAspect="1" noEditPoints="1"/>
            </p:cNvSpPr>
            <p:nvPr/>
          </p:nvSpPr>
          <p:spPr bwMode="auto">
            <a:xfrm>
              <a:off x="4209404" y="1989340"/>
              <a:ext cx="135501" cy="349241"/>
            </a:xfrm>
            <a:custGeom>
              <a:avLst/>
              <a:gdLst>
                <a:gd name="T0" fmla="*/ 198 w 271"/>
                <a:gd name="T1" fmla="*/ 140 h 705"/>
                <a:gd name="T2" fmla="*/ 198 w 271"/>
                <a:gd name="T3" fmla="*/ 140 h 705"/>
                <a:gd name="T4" fmla="*/ 73 w 271"/>
                <a:gd name="T5" fmla="*/ 140 h 705"/>
                <a:gd name="T6" fmla="*/ 0 w 271"/>
                <a:gd name="T7" fmla="*/ 213 h 705"/>
                <a:gd name="T8" fmla="*/ 0 w 271"/>
                <a:gd name="T9" fmla="*/ 390 h 705"/>
                <a:gd name="T10" fmla="*/ 21 w 271"/>
                <a:gd name="T11" fmla="*/ 414 h 705"/>
                <a:gd name="T12" fmla="*/ 42 w 271"/>
                <a:gd name="T13" fmla="*/ 390 h 705"/>
                <a:gd name="T14" fmla="*/ 42 w 271"/>
                <a:gd name="T15" fmla="*/ 230 h 705"/>
                <a:gd name="T16" fmla="*/ 69 w 271"/>
                <a:gd name="T17" fmla="*/ 230 h 705"/>
                <a:gd name="T18" fmla="*/ 69 w 271"/>
                <a:gd name="T19" fmla="*/ 676 h 705"/>
                <a:gd name="T20" fmla="*/ 95 w 271"/>
                <a:gd name="T21" fmla="*/ 705 h 705"/>
                <a:gd name="T22" fmla="*/ 121 w 271"/>
                <a:gd name="T23" fmla="*/ 676 h 705"/>
                <a:gd name="T24" fmla="*/ 121 w 271"/>
                <a:gd name="T25" fmla="*/ 415 h 705"/>
                <a:gd name="T26" fmla="*/ 149 w 271"/>
                <a:gd name="T27" fmla="*/ 415 h 705"/>
                <a:gd name="T28" fmla="*/ 149 w 271"/>
                <a:gd name="T29" fmla="*/ 676 h 705"/>
                <a:gd name="T30" fmla="*/ 175 w 271"/>
                <a:gd name="T31" fmla="*/ 705 h 705"/>
                <a:gd name="T32" fmla="*/ 202 w 271"/>
                <a:gd name="T33" fmla="*/ 676 h 705"/>
                <a:gd name="T34" fmla="*/ 202 w 271"/>
                <a:gd name="T35" fmla="*/ 230 h 705"/>
                <a:gd name="T36" fmla="*/ 229 w 271"/>
                <a:gd name="T37" fmla="*/ 230 h 705"/>
                <a:gd name="T38" fmla="*/ 229 w 271"/>
                <a:gd name="T39" fmla="*/ 390 h 705"/>
                <a:gd name="T40" fmla="*/ 250 w 271"/>
                <a:gd name="T41" fmla="*/ 414 h 705"/>
                <a:gd name="T42" fmla="*/ 271 w 271"/>
                <a:gd name="T43" fmla="*/ 390 h 705"/>
                <a:gd name="T44" fmla="*/ 271 w 271"/>
                <a:gd name="T45" fmla="*/ 213 h 705"/>
                <a:gd name="T46" fmla="*/ 198 w 271"/>
                <a:gd name="T47" fmla="*/ 140 h 705"/>
                <a:gd name="T48" fmla="*/ 79 w 271"/>
                <a:gd name="T49" fmla="*/ 56 h 705"/>
                <a:gd name="T50" fmla="*/ 79 w 271"/>
                <a:gd name="T51" fmla="*/ 56 h 705"/>
                <a:gd name="T52" fmla="*/ 135 w 271"/>
                <a:gd name="T53" fmla="*/ 0 h 705"/>
                <a:gd name="T54" fmla="*/ 192 w 271"/>
                <a:gd name="T55" fmla="*/ 56 h 705"/>
                <a:gd name="T56" fmla="*/ 135 w 271"/>
                <a:gd name="T57" fmla="*/ 113 h 705"/>
                <a:gd name="T58" fmla="*/ 79 w 271"/>
                <a:gd name="T59" fmla="*/ 56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71" h="705">
                  <a:moveTo>
                    <a:pt x="198" y="140"/>
                  </a:moveTo>
                  <a:lnTo>
                    <a:pt x="198" y="140"/>
                  </a:lnTo>
                  <a:lnTo>
                    <a:pt x="73" y="140"/>
                  </a:lnTo>
                  <a:cubicBezTo>
                    <a:pt x="32" y="140"/>
                    <a:pt x="0" y="173"/>
                    <a:pt x="0" y="213"/>
                  </a:cubicBezTo>
                  <a:lnTo>
                    <a:pt x="0" y="390"/>
                  </a:lnTo>
                  <a:cubicBezTo>
                    <a:pt x="0" y="404"/>
                    <a:pt x="7" y="414"/>
                    <a:pt x="21" y="414"/>
                  </a:cubicBezTo>
                  <a:cubicBezTo>
                    <a:pt x="34" y="414"/>
                    <a:pt x="42" y="404"/>
                    <a:pt x="42" y="390"/>
                  </a:cubicBezTo>
                  <a:lnTo>
                    <a:pt x="42" y="230"/>
                  </a:lnTo>
                  <a:lnTo>
                    <a:pt x="69" y="230"/>
                  </a:lnTo>
                  <a:cubicBezTo>
                    <a:pt x="69" y="230"/>
                    <a:pt x="69" y="649"/>
                    <a:pt x="69" y="676"/>
                  </a:cubicBezTo>
                  <a:cubicBezTo>
                    <a:pt x="69" y="695"/>
                    <a:pt x="77" y="705"/>
                    <a:pt x="95" y="705"/>
                  </a:cubicBezTo>
                  <a:cubicBezTo>
                    <a:pt x="113" y="705"/>
                    <a:pt x="121" y="695"/>
                    <a:pt x="121" y="676"/>
                  </a:cubicBezTo>
                  <a:lnTo>
                    <a:pt x="121" y="415"/>
                  </a:lnTo>
                  <a:lnTo>
                    <a:pt x="149" y="415"/>
                  </a:lnTo>
                  <a:lnTo>
                    <a:pt x="149" y="676"/>
                  </a:lnTo>
                  <a:cubicBezTo>
                    <a:pt x="149" y="695"/>
                    <a:pt x="157" y="705"/>
                    <a:pt x="175" y="705"/>
                  </a:cubicBezTo>
                  <a:cubicBezTo>
                    <a:pt x="194" y="705"/>
                    <a:pt x="202" y="695"/>
                    <a:pt x="202" y="676"/>
                  </a:cubicBezTo>
                  <a:lnTo>
                    <a:pt x="202" y="230"/>
                  </a:lnTo>
                  <a:lnTo>
                    <a:pt x="229" y="230"/>
                  </a:lnTo>
                  <a:lnTo>
                    <a:pt x="229" y="390"/>
                  </a:lnTo>
                  <a:cubicBezTo>
                    <a:pt x="229" y="404"/>
                    <a:pt x="236" y="414"/>
                    <a:pt x="250" y="414"/>
                  </a:cubicBezTo>
                  <a:cubicBezTo>
                    <a:pt x="264" y="414"/>
                    <a:pt x="271" y="404"/>
                    <a:pt x="271" y="390"/>
                  </a:cubicBezTo>
                  <a:lnTo>
                    <a:pt x="271" y="213"/>
                  </a:lnTo>
                  <a:cubicBezTo>
                    <a:pt x="271" y="173"/>
                    <a:pt x="238" y="140"/>
                    <a:pt x="198" y="140"/>
                  </a:cubicBezTo>
                  <a:close/>
                  <a:moveTo>
                    <a:pt x="79" y="56"/>
                  </a:moveTo>
                  <a:lnTo>
                    <a:pt x="79" y="56"/>
                  </a:lnTo>
                  <a:cubicBezTo>
                    <a:pt x="79" y="24"/>
                    <a:pt x="104" y="0"/>
                    <a:pt x="135" y="0"/>
                  </a:cubicBezTo>
                  <a:cubicBezTo>
                    <a:pt x="167" y="0"/>
                    <a:pt x="192" y="24"/>
                    <a:pt x="192" y="56"/>
                  </a:cubicBezTo>
                  <a:cubicBezTo>
                    <a:pt x="192" y="87"/>
                    <a:pt x="167" y="113"/>
                    <a:pt x="135" y="113"/>
                  </a:cubicBezTo>
                  <a:cubicBezTo>
                    <a:pt x="104" y="113"/>
                    <a:pt x="79" y="87"/>
                    <a:pt x="79" y="5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pic>
          <p:nvPicPr>
            <p:cNvPr id="48" name="Picture 33"/>
            <p:cNvPicPr>
              <a:picLocks noChangeAspect="1" noChangeArrowheads="1"/>
            </p:cNvPicPr>
            <p:nvPr/>
          </p:nvPicPr>
          <p:blipFill>
            <a:blip r:embed="rId3" cstate="print"/>
            <a:srcRect t="8333" r="49374" b="4584"/>
            <a:stretch>
              <a:fillRect/>
            </a:stretch>
          </p:blipFill>
          <p:spPr bwMode="auto">
            <a:xfrm>
              <a:off x="4599243" y="2008761"/>
              <a:ext cx="261389" cy="310399"/>
            </a:xfrm>
            <a:prstGeom prst="rect">
              <a:avLst/>
            </a:prstGeom>
            <a:noFill/>
            <a:ln w="9525">
              <a:solidFill>
                <a:srgbClr val="FFFFFF">
                  <a:lumMod val="50000"/>
                </a:srgbClr>
              </a:solidFill>
              <a:miter lim="800000"/>
              <a:headEnd/>
              <a:tailEnd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  <a:scene3d>
              <a:camera prst="perspectiveHeroicExtremeRightFacing"/>
              <a:lightRig rig="threePt" dir="t"/>
            </a:scene3d>
          </p:spPr>
        </p:pic>
        <p:sp>
          <p:nvSpPr>
            <p:cNvPr id="49" name="TextBox 48"/>
            <p:cNvSpPr txBox="1"/>
            <p:nvPr/>
          </p:nvSpPr>
          <p:spPr>
            <a:xfrm>
              <a:off x="4498310" y="2357900"/>
              <a:ext cx="566502" cy="259045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169863" indent="-168275" fontAlgn="base">
                <a:lnSpc>
                  <a:spcPct val="106000"/>
                </a:lnSpc>
                <a:spcBef>
                  <a:spcPct val="80000"/>
                </a:spcBef>
                <a:spcAft>
                  <a:spcPct val="0"/>
                </a:spcAft>
                <a:buClr>
                  <a:srgbClr val="000000"/>
                </a:buClr>
              </a:pPr>
              <a:r>
                <a:rPr lang="en-US" sz="1100" b="1" cap="small" dirty="0">
                  <a:solidFill>
                    <a:srgbClr val="FFFFFF">
                      <a:lumMod val="50000"/>
                    </a:srgbClr>
                  </a:solidFill>
                  <a:cs typeface="Arial" charset="0"/>
                </a:rPr>
                <a:t>Claim</a:t>
              </a:r>
            </a:p>
          </p:txBody>
        </p:sp>
        <p:sp>
          <p:nvSpPr>
            <p:cNvPr id="50" name="Right Arrow 49"/>
            <p:cNvSpPr/>
            <p:nvPr/>
          </p:nvSpPr>
          <p:spPr bwMode="auto">
            <a:xfrm>
              <a:off x="4359416" y="2043277"/>
              <a:ext cx="225316" cy="228600"/>
            </a:xfrm>
            <a:prstGeom prst="rightArrow">
              <a:avLst/>
            </a:prstGeom>
            <a:solidFill>
              <a:schemeClr val="bg2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3152" tIns="73152" rIns="73152" bIns="73152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lnSpc>
                  <a:spcPct val="106000"/>
                </a:lnSpc>
                <a:spcBef>
                  <a:spcPct val="50000"/>
                </a:spcBef>
                <a:spcAft>
                  <a:spcPct val="0"/>
                </a:spcAft>
                <a:buSzPct val="100000"/>
                <a:buFont typeface="Wingdings 2" pitchFamily="18" charset="2"/>
                <a:buNone/>
              </a:pPr>
              <a:endParaRPr lang="en-US" sz="1100" dirty="0" smtClean="0">
                <a:solidFill>
                  <a:prstClr val="black"/>
                </a:solidFill>
              </a:endParaRPr>
            </a:p>
          </p:txBody>
        </p:sp>
        <p:sp>
          <p:nvSpPr>
            <p:cNvPr id="89" name="Right Arrow 88"/>
            <p:cNvSpPr/>
            <p:nvPr/>
          </p:nvSpPr>
          <p:spPr bwMode="auto">
            <a:xfrm>
              <a:off x="7726869" y="2043277"/>
              <a:ext cx="225329" cy="228600"/>
            </a:xfrm>
            <a:prstGeom prst="rightArrow">
              <a:avLst/>
            </a:prstGeom>
            <a:solidFill>
              <a:schemeClr val="bg2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3152" tIns="73152" rIns="73152" bIns="73152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lnSpc>
                  <a:spcPct val="106000"/>
                </a:lnSpc>
                <a:spcBef>
                  <a:spcPct val="50000"/>
                </a:spcBef>
                <a:spcAft>
                  <a:spcPct val="0"/>
                </a:spcAft>
                <a:buSzPct val="100000"/>
                <a:buFont typeface="Wingdings 2" pitchFamily="18" charset="2"/>
                <a:buNone/>
              </a:pPr>
              <a:endParaRPr lang="en-US" sz="1100" dirty="0" smtClean="0">
                <a:solidFill>
                  <a:prstClr val="black"/>
                </a:solidFill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5052213" y="2542589"/>
              <a:ext cx="2658872" cy="246221"/>
            </a:xfrm>
            <a:prstGeom prst="rect">
              <a:avLst/>
            </a:prstGeom>
            <a:gradFill>
              <a:gsLst>
                <a:gs pos="39000">
                  <a:schemeClr val="accent2"/>
                </a:gs>
                <a:gs pos="47000">
                  <a:schemeClr val="tx1">
                    <a:lumMod val="0"/>
                  </a:schemeClr>
                </a:gs>
              </a:gsLst>
              <a:lin ang="0" scaled="1"/>
            </a:gradFill>
            <a:ln w="63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prstClr val="white"/>
                  </a:solidFill>
                </a:rPr>
                <a:t>Work Queues</a:t>
              </a:r>
              <a:endParaRPr lang="en-US" sz="1000" b="1" dirty="0">
                <a:solidFill>
                  <a:prstClr val="white"/>
                </a:solidFill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5053487" y="1993125"/>
              <a:ext cx="2658872" cy="341670"/>
              <a:chOff x="5215404" y="1748130"/>
              <a:chExt cx="2658872" cy="341670"/>
            </a:xfrm>
          </p:grpSpPr>
          <p:sp>
            <p:nvSpPr>
              <p:cNvPr id="82" name="AutoShape 4"/>
              <p:cNvSpPr>
                <a:spLocks noChangeArrowheads="1"/>
              </p:cNvSpPr>
              <p:nvPr/>
            </p:nvSpPr>
            <p:spPr bwMode="auto">
              <a:xfrm>
                <a:off x="5215404" y="1748130"/>
                <a:ext cx="559021" cy="341670"/>
              </a:xfrm>
              <a:prstGeom prst="homePlate">
                <a:avLst>
                  <a:gd name="adj" fmla="val 34615"/>
                </a:avLst>
              </a:prstGeom>
              <a:solidFill>
                <a:schemeClr val="accent5">
                  <a:lumMod val="20000"/>
                  <a:lumOff val="80000"/>
                </a:schemeClr>
              </a:solidFill>
              <a:ln w="6350" algn="ctr">
                <a:solidFill>
                  <a:srgbClr val="00A1DE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 kern="0" dirty="0" smtClean="0">
                    <a:solidFill>
                      <a:srgbClr val="035873"/>
                    </a:solidFill>
                    <a:cs typeface="Arial" charset="0"/>
                  </a:rPr>
                  <a:t>Intake</a:t>
                </a:r>
                <a:endParaRPr lang="en-US" sz="800" kern="0" dirty="0">
                  <a:solidFill>
                    <a:srgbClr val="035873"/>
                  </a:solidFill>
                  <a:cs typeface="Arial" charset="0"/>
                </a:endParaRPr>
              </a:p>
            </p:txBody>
          </p:sp>
          <p:sp>
            <p:nvSpPr>
              <p:cNvPr id="84" name="AutoShape 6"/>
              <p:cNvSpPr>
                <a:spLocks noChangeArrowheads="1"/>
              </p:cNvSpPr>
              <p:nvPr/>
            </p:nvSpPr>
            <p:spPr bwMode="auto">
              <a:xfrm>
                <a:off x="6076772" y="1748130"/>
                <a:ext cx="684223" cy="341670"/>
              </a:xfrm>
              <a:prstGeom prst="chevron">
                <a:avLst>
                  <a:gd name="adj" fmla="val 41026"/>
                </a:avLst>
              </a:prstGeom>
              <a:solidFill>
                <a:schemeClr val="accent5">
                  <a:lumMod val="20000"/>
                  <a:lumOff val="80000"/>
                </a:schemeClr>
              </a:solidFill>
              <a:ln w="6350" algn="ctr">
                <a:solidFill>
                  <a:srgbClr val="00A1DE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228600" indent="-16510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 kern="0" dirty="0" smtClean="0">
                    <a:solidFill>
                      <a:srgbClr val="035873"/>
                    </a:solidFill>
                    <a:cs typeface="Arial" charset="0"/>
                  </a:rPr>
                  <a:t>Check </a:t>
                </a:r>
              </a:p>
              <a:p>
                <a:pPr marL="228600" indent="-16510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 kern="0" dirty="0" smtClean="0">
                    <a:solidFill>
                      <a:srgbClr val="035873"/>
                    </a:solidFill>
                    <a:cs typeface="Arial" charset="0"/>
                  </a:rPr>
                  <a:t>Auth</a:t>
                </a:r>
                <a:endParaRPr lang="en-US" sz="800" kern="0" dirty="0">
                  <a:solidFill>
                    <a:srgbClr val="035873"/>
                  </a:solidFill>
                  <a:cs typeface="Arial" charset="0"/>
                </a:endParaRPr>
              </a:p>
            </p:txBody>
          </p:sp>
          <p:sp>
            <p:nvSpPr>
              <p:cNvPr id="85" name="AutoShape 7"/>
              <p:cNvSpPr>
                <a:spLocks noChangeArrowheads="1"/>
              </p:cNvSpPr>
              <p:nvPr/>
            </p:nvSpPr>
            <p:spPr bwMode="auto">
              <a:xfrm>
                <a:off x="6583013" y="1748130"/>
                <a:ext cx="702612" cy="338536"/>
              </a:xfrm>
              <a:prstGeom prst="chevron">
                <a:avLst>
                  <a:gd name="adj" fmla="val 41026"/>
                </a:avLst>
              </a:prstGeom>
              <a:solidFill>
                <a:schemeClr val="accent5">
                  <a:lumMod val="20000"/>
                  <a:lumOff val="80000"/>
                </a:schemeClr>
              </a:solidFill>
              <a:ln w="6350" algn="ctr">
                <a:solidFill>
                  <a:srgbClr val="00A1DE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 kern="0" dirty="0" smtClean="0">
                    <a:solidFill>
                      <a:srgbClr val="035873"/>
                    </a:solidFill>
                    <a:cs typeface="Arial" charset="0"/>
                  </a:rPr>
                  <a:t>Price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 kern="0" dirty="0" smtClean="0">
                    <a:solidFill>
                      <a:srgbClr val="035873"/>
                    </a:solidFill>
                    <a:cs typeface="Arial" charset="0"/>
                  </a:rPr>
                  <a:t>Claim</a:t>
                </a:r>
                <a:endParaRPr lang="en-US" sz="800" kern="0" dirty="0">
                  <a:solidFill>
                    <a:srgbClr val="035873"/>
                  </a:solidFill>
                  <a:cs typeface="Arial" charset="0"/>
                </a:endParaRPr>
              </a:p>
            </p:txBody>
          </p:sp>
          <p:sp>
            <p:nvSpPr>
              <p:cNvPr id="86" name="AutoShape 10"/>
              <p:cNvSpPr>
                <a:spLocks noChangeArrowheads="1"/>
              </p:cNvSpPr>
              <p:nvPr/>
            </p:nvSpPr>
            <p:spPr bwMode="auto">
              <a:xfrm>
                <a:off x="7144326" y="1748130"/>
                <a:ext cx="729950" cy="338536"/>
              </a:xfrm>
              <a:prstGeom prst="chevron">
                <a:avLst>
                  <a:gd name="adj" fmla="val 41026"/>
                </a:avLst>
              </a:prstGeom>
              <a:solidFill>
                <a:schemeClr val="accent5">
                  <a:lumMod val="20000"/>
                  <a:lumOff val="80000"/>
                </a:schemeClr>
              </a:solidFill>
              <a:ln w="6350" algn="ctr">
                <a:solidFill>
                  <a:srgbClr val="00A1DE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114300" indent="-11430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 kern="0" dirty="0" smtClean="0">
                    <a:solidFill>
                      <a:srgbClr val="035873"/>
                    </a:solidFill>
                    <a:cs typeface="Arial" charset="0"/>
                  </a:rPr>
                  <a:t> Remit</a:t>
                </a:r>
              </a:p>
              <a:p>
                <a:pPr marL="114300" indent="-11430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 kern="0" dirty="0" smtClean="0">
                    <a:solidFill>
                      <a:srgbClr val="035873"/>
                    </a:solidFill>
                    <a:cs typeface="Arial" charset="0"/>
                  </a:rPr>
                  <a:t>  Payment</a:t>
                </a:r>
                <a:endParaRPr lang="en-US" sz="800" kern="0" dirty="0">
                  <a:solidFill>
                    <a:srgbClr val="035873"/>
                  </a:solidFill>
                  <a:cs typeface="Arial" charset="0"/>
                </a:endParaRPr>
              </a:p>
            </p:txBody>
          </p:sp>
          <p:sp>
            <p:nvSpPr>
              <p:cNvPr id="83" name="AutoShape 5"/>
              <p:cNvSpPr>
                <a:spLocks noChangeArrowheads="1"/>
              </p:cNvSpPr>
              <p:nvPr/>
            </p:nvSpPr>
            <p:spPr bwMode="auto">
              <a:xfrm>
                <a:off x="5561639" y="1748130"/>
                <a:ext cx="718028" cy="341670"/>
              </a:xfrm>
              <a:prstGeom prst="chevron">
                <a:avLst>
                  <a:gd name="adj" fmla="val 41026"/>
                </a:avLst>
              </a:prstGeom>
              <a:solidFill>
                <a:schemeClr val="accent5">
                  <a:lumMod val="20000"/>
                  <a:lumOff val="80000"/>
                </a:schemeClr>
              </a:solidFill>
              <a:ln w="6350" algn="ctr">
                <a:solidFill>
                  <a:srgbClr val="00A1DE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11430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 kern="0" dirty="0">
                    <a:solidFill>
                      <a:srgbClr val="035873"/>
                    </a:solidFill>
                    <a:cs typeface="Arial" charset="0"/>
                  </a:rPr>
                  <a:t>Check</a:t>
                </a:r>
              </a:p>
              <a:p>
                <a:pPr marL="11430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 kern="0" dirty="0">
                    <a:solidFill>
                      <a:srgbClr val="035873"/>
                    </a:solidFill>
                    <a:cs typeface="Arial" charset="0"/>
                  </a:rPr>
                  <a:t>Eligibility</a:t>
                </a:r>
              </a:p>
            </p:txBody>
          </p:sp>
        </p:grpSp>
        <p:sp>
          <p:nvSpPr>
            <p:cNvPr id="41" name="TextBox 40"/>
            <p:cNvSpPr txBox="1"/>
            <p:nvPr/>
          </p:nvSpPr>
          <p:spPr>
            <a:xfrm>
              <a:off x="5055256" y="2847839"/>
              <a:ext cx="2658872" cy="24622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prstClr val="black"/>
                  </a:solidFill>
                </a:rPr>
                <a:t>Denied or Rejected Claims</a:t>
              </a:r>
              <a:endParaRPr lang="en-US" sz="1000" b="1" dirty="0">
                <a:solidFill>
                  <a:prstClr val="black"/>
                </a:solidFill>
              </a:endParaRPr>
            </a:p>
          </p:txBody>
        </p:sp>
        <p:cxnSp>
          <p:nvCxnSpPr>
            <p:cNvPr id="6" name="Straight Arrow Connector 5"/>
            <p:cNvCxnSpPr>
              <a:stCxn id="41" idx="1"/>
            </p:cNvCxnSpPr>
            <p:nvPr/>
          </p:nvCxnSpPr>
          <p:spPr bwMode="auto">
            <a:xfrm rot="10800000">
              <a:off x="4198307" y="2579610"/>
              <a:ext cx="856949" cy="391340"/>
            </a:xfrm>
            <a:prstGeom prst="bentConnector2">
              <a:avLst/>
            </a:prstGeom>
            <a:solidFill>
              <a:schemeClr val="accent2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09" name="Right Arrow 108"/>
            <p:cNvSpPr/>
            <p:nvPr/>
          </p:nvSpPr>
          <p:spPr bwMode="auto">
            <a:xfrm>
              <a:off x="4922471" y="2066197"/>
              <a:ext cx="196986" cy="199846"/>
            </a:xfrm>
            <a:prstGeom prst="rightArrow">
              <a:avLst/>
            </a:prstGeom>
            <a:solidFill>
              <a:schemeClr val="bg2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3152" tIns="73152" rIns="73152" bIns="73152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lnSpc>
                  <a:spcPct val="106000"/>
                </a:lnSpc>
                <a:spcBef>
                  <a:spcPct val="50000"/>
                </a:spcBef>
                <a:spcAft>
                  <a:spcPct val="0"/>
                </a:spcAft>
                <a:buSzPct val="100000"/>
                <a:buFont typeface="Wingdings 2" pitchFamily="18" charset="2"/>
                <a:buNone/>
              </a:pPr>
              <a:endParaRPr lang="en-US" sz="1100" dirty="0" smtClean="0">
                <a:solidFill>
                  <a:prstClr val="black"/>
                </a:solidFill>
              </a:endParaRPr>
            </a:p>
          </p:txBody>
        </p:sp>
        <p:sp>
          <p:nvSpPr>
            <p:cNvPr id="117" name="Oval 116"/>
            <p:cNvSpPr/>
            <p:nvPr/>
          </p:nvSpPr>
          <p:spPr bwMode="auto">
            <a:xfrm>
              <a:off x="5317650" y="2307207"/>
              <a:ext cx="197677" cy="197677"/>
            </a:xfrm>
            <a:prstGeom prst="ellipse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3152" tIns="73152" rIns="73152" bIns="73152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lnSpc>
                  <a:spcPct val="106000"/>
                </a:lnSpc>
                <a:spcBef>
                  <a:spcPct val="50000"/>
                </a:spcBef>
                <a:spcAft>
                  <a:spcPct val="0"/>
                </a:spcAft>
                <a:buSzPct val="100000"/>
                <a:buFont typeface="Wingdings 2" pitchFamily="18" charset="2"/>
                <a:buNone/>
              </a:pPr>
              <a:endParaRPr lang="en-US" sz="1100" dirty="0" smtClean="0">
                <a:solidFill>
                  <a:prstClr val="black"/>
                </a:solidFill>
              </a:endParaRPr>
            </a:p>
          </p:txBody>
        </p:sp>
        <p:sp>
          <p:nvSpPr>
            <p:cNvPr id="118" name="Oval 117"/>
            <p:cNvSpPr/>
            <p:nvPr/>
          </p:nvSpPr>
          <p:spPr bwMode="auto">
            <a:xfrm>
              <a:off x="5845575" y="2307207"/>
              <a:ext cx="197677" cy="197677"/>
            </a:xfrm>
            <a:prstGeom prst="ellipse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3152" tIns="73152" rIns="73152" bIns="73152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lnSpc>
                  <a:spcPct val="106000"/>
                </a:lnSpc>
                <a:spcBef>
                  <a:spcPct val="50000"/>
                </a:spcBef>
                <a:spcAft>
                  <a:spcPct val="0"/>
                </a:spcAft>
                <a:buSzPct val="100000"/>
                <a:buFont typeface="Wingdings 2" pitchFamily="18" charset="2"/>
                <a:buNone/>
              </a:pPr>
              <a:endParaRPr lang="en-US" sz="1100" dirty="0" smtClean="0">
                <a:solidFill>
                  <a:prstClr val="black"/>
                </a:solidFill>
              </a:endParaRPr>
            </a:p>
          </p:txBody>
        </p:sp>
        <p:sp>
          <p:nvSpPr>
            <p:cNvPr id="119" name="Oval 118"/>
            <p:cNvSpPr/>
            <p:nvPr/>
          </p:nvSpPr>
          <p:spPr bwMode="auto">
            <a:xfrm>
              <a:off x="6373500" y="2307207"/>
              <a:ext cx="197677" cy="197677"/>
            </a:xfrm>
            <a:prstGeom prst="ellipse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3152" tIns="73152" rIns="73152" bIns="73152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lnSpc>
                  <a:spcPct val="106000"/>
                </a:lnSpc>
                <a:spcBef>
                  <a:spcPct val="50000"/>
                </a:spcBef>
                <a:spcAft>
                  <a:spcPct val="0"/>
                </a:spcAft>
                <a:buSzPct val="100000"/>
                <a:buFont typeface="Wingdings 2" pitchFamily="18" charset="2"/>
                <a:buNone/>
              </a:pPr>
              <a:endParaRPr lang="en-US" sz="1100" dirty="0" smtClean="0">
                <a:solidFill>
                  <a:prstClr val="black"/>
                </a:solidFill>
              </a:endParaRPr>
            </a:p>
          </p:txBody>
        </p:sp>
        <p:sp>
          <p:nvSpPr>
            <p:cNvPr id="120" name="Oval 119"/>
            <p:cNvSpPr/>
            <p:nvPr/>
          </p:nvSpPr>
          <p:spPr bwMode="auto">
            <a:xfrm>
              <a:off x="6901425" y="2307207"/>
              <a:ext cx="197677" cy="197677"/>
            </a:xfrm>
            <a:prstGeom prst="ellipse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3152" tIns="73152" rIns="73152" bIns="73152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lnSpc>
                  <a:spcPct val="106000"/>
                </a:lnSpc>
                <a:spcBef>
                  <a:spcPct val="50000"/>
                </a:spcBef>
                <a:spcAft>
                  <a:spcPct val="0"/>
                </a:spcAft>
                <a:buSzPct val="100000"/>
                <a:buFont typeface="Wingdings 2" pitchFamily="18" charset="2"/>
                <a:buNone/>
              </a:pPr>
              <a:endParaRPr lang="en-US" sz="1100" dirty="0" smtClean="0">
                <a:solidFill>
                  <a:prstClr val="black"/>
                </a:solidFill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4946" y="3385653"/>
            <a:ext cx="2238032" cy="938719"/>
            <a:chOff x="370568" y="2630015"/>
            <a:chExt cx="2238032" cy="938719"/>
          </a:xfrm>
        </p:grpSpPr>
        <p:sp>
          <p:nvSpPr>
            <p:cNvPr id="59" name="Freeform 5"/>
            <p:cNvSpPr>
              <a:spLocks noChangeAspect="1" noEditPoints="1"/>
            </p:cNvSpPr>
            <p:nvPr/>
          </p:nvSpPr>
          <p:spPr bwMode="auto">
            <a:xfrm>
              <a:off x="561504" y="2998268"/>
              <a:ext cx="220997" cy="203508"/>
            </a:xfrm>
            <a:custGeom>
              <a:avLst/>
              <a:gdLst>
                <a:gd name="T0" fmla="*/ 630 w 676"/>
                <a:gd name="T1" fmla="*/ 155 h 627"/>
                <a:gd name="T2" fmla="*/ 520 w 676"/>
                <a:gd name="T3" fmla="*/ 160 h 627"/>
                <a:gd name="T4" fmla="*/ 378 w 676"/>
                <a:gd name="T5" fmla="*/ 135 h 627"/>
                <a:gd name="T6" fmla="*/ 299 w 676"/>
                <a:gd name="T7" fmla="*/ 128 h 627"/>
                <a:gd name="T8" fmla="*/ 153 w 676"/>
                <a:gd name="T9" fmla="*/ 171 h 627"/>
                <a:gd name="T10" fmla="*/ 45 w 676"/>
                <a:gd name="T11" fmla="*/ 166 h 627"/>
                <a:gd name="T12" fmla="*/ 0 w 676"/>
                <a:gd name="T13" fmla="*/ 349 h 627"/>
                <a:gd name="T14" fmla="*/ 30 w 676"/>
                <a:gd name="T15" fmla="*/ 349 h 627"/>
                <a:gd name="T16" fmla="*/ 50 w 676"/>
                <a:gd name="T17" fmla="*/ 211 h 627"/>
                <a:gd name="T18" fmla="*/ 81 w 676"/>
                <a:gd name="T19" fmla="*/ 581 h 627"/>
                <a:gd name="T20" fmla="*/ 131 w 676"/>
                <a:gd name="T21" fmla="*/ 541 h 627"/>
                <a:gd name="T22" fmla="*/ 150 w 676"/>
                <a:gd name="T23" fmla="*/ 211 h 627"/>
                <a:gd name="T24" fmla="*/ 165 w 676"/>
                <a:gd name="T25" fmla="*/ 370 h 627"/>
                <a:gd name="T26" fmla="*/ 179 w 676"/>
                <a:gd name="T27" fmla="*/ 187 h 627"/>
                <a:gd name="T28" fmla="*/ 198 w 676"/>
                <a:gd name="T29" fmla="*/ 579 h 627"/>
                <a:gd name="T30" fmla="*/ 271 w 676"/>
                <a:gd name="T31" fmla="*/ 627 h 627"/>
                <a:gd name="T32" fmla="*/ 304 w 676"/>
                <a:gd name="T33" fmla="*/ 187 h 627"/>
                <a:gd name="T34" fmla="*/ 323 w 676"/>
                <a:gd name="T35" fmla="*/ 347 h 627"/>
                <a:gd name="T36" fmla="*/ 350 w 676"/>
                <a:gd name="T37" fmla="*/ 348 h 627"/>
                <a:gd name="T38" fmla="*/ 369 w 676"/>
                <a:gd name="T39" fmla="*/ 196 h 627"/>
                <a:gd name="T40" fmla="*/ 408 w 676"/>
                <a:gd name="T41" fmla="*/ 623 h 627"/>
                <a:gd name="T42" fmla="*/ 479 w 676"/>
                <a:gd name="T43" fmla="*/ 568 h 627"/>
                <a:gd name="T44" fmla="*/ 498 w 676"/>
                <a:gd name="T45" fmla="*/ 196 h 627"/>
                <a:gd name="T46" fmla="*/ 511 w 676"/>
                <a:gd name="T47" fmla="*/ 370 h 627"/>
                <a:gd name="T48" fmla="*/ 528 w 676"/>
                <a:gd name="T49" fmla="*/ 211 h 627"/>
                <a:gd name="T50" fmla="*/ 546 w 676"/>
                <a:gd name="T51" fmla="*/ 529 h 627"/>
                <a:gd name="T52" fmla="*/ 604 w 676"/>
                <a:gd name="T53" fmla="*/ 570 h 627"/>
                <a:gd name="T54" fmla="*/ 628 w 676"/>
                <a:gd name="T55" fmla="*/ 211 h 627"/>
                <a:gd name="T56" fmla="*/ 647 w 676"/>
                <a:gd name="T57" fmla="*/ 352 h 627"/>
                <a:gd name="T58" fmla="*/ 676 w 676"/>
                <a:gd name="T59" fmla="*/ 353 h 627"/>
                <a:gd name="T60" fmla="*/ 630 w 676"/>
                <a:gd name="T61" fmla="*/ 155 h 627"/>
                <a:gd name="T62" fmla="*/ 584 w 676"/>
                <a:gd name="T63" fmla="*/ 135 h 627"/>
                <a:gd name="T64" fmla="*/ 584 w 676"/>
                <a:gd name="T65" fmla="*/ 52 h 627"/>
                <a:gd name="T66" fmla="*/ 584 w 676"/>
                <a:gd name="T67" fmla="*/ 135 h 627"/>
                <a:gd name="T68" fmla="*/ 88 w 676"/>
                <a:gd name="T69" fmla="*/ 147 h 627"/>
                <a:gd name="T70" fmla="*/ 88 w 676"/>
                <a:gd name="T71" fmla="*/ 64 h 627"/>
                <a:gd name="T72" fmla="*/ 88 w 676"/>
                <a:gd name="T73" fmla="*/ 147 h 627"/>
                <a:gd name="T74" fmla="*/ 423 w 676"/>
                <a:gd name="T75" fmla="*/ 115 h 627"/>
                <a:gd name="T76" fmla="*/ 423 w 676"/>
                <a:gd name="T77" fmla="*/ 15 h 627"/>
                <a:gd name="T78" fmla="*/ 423 w 676"/>
                <a:gd name="T79" fmla="*/ 115 h 627"/>
                <a:gd name="T80" fmla="*/ 250 w 676"/>
                <a:gd name="T81" fmla="*/ 100 h 627"/>
                <a:gd name="T82" fmla="*/ 250 w 676"/>
                <a:gd name="T83" fmla="*/ 0 h 627"/>
                <a:gd name="T84" fmla="*/ 250 w 676"/>
                <a:gd name="T85" fmla="*/ 100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76" h="627">
                  <a:moveTo>
                    <a:pt x="630" y="155"/>
                  </a:moveTo>
                  <a:lnTo>
                    <a:pt x="630" y="155"/>
                  </a:lnTo>
                  <a:lnTo>
                    <a:pt x="538" y="155"/>
                  </a:lnTo>
                  <a:cubicBezTo>
                    <a:pt x="532" y="155"/>
                    <a:pt x="525" y="157"/>
                    <a:pt x="520" y="160"/>
                  </a:cubicBezTo>
                  <a:cubicBezTo>
                    <a:pt x="510" y="141"/>
                    <a:pt x="492" y="135"/>
                    <a:pt x="472" y="135"/>
                  </a:cubicBezTo>
                  <a:lnTo>
                    <a:pt x="378" y="135"/>
                  </a:lnTo>
                  <a:cubicBezTo>
                    <a:pt x="362" y="135"/>
                    <a:pt x="348" y="135"/>
                    <a:pt x="338" y="148"/>
                  </a:cubicBezTo>
                  <a:cubicBezTo>
                    <a:pt x="328" y="135"/>
                    <a:pt x="314" y="128"/>
                    <a:pt x="299" y="128"/>
                  </a:cubicBezTo>
                  <a:lnTo>
                    <a:pt x="204" y="128"/>
                  </a:lnTo>
                  <a:cubicBezTo>
                    <a:pt x="180" y="128"/>
                    <a:pt x="160" y="146"/>
                    <a:pt x="153" y="171"/>
                  </a:cubicBezTo>
                  <a:cubicBezTo>
                    <a:pt x="147" y="168"/>
                    <a:pt x="130" y="166"/>
                    <a:pt x="124" y="166"/>
                  </a:cubicBezTo>
                  <a:lnTo>
                    <a:pt x="45" y="166"/>
                  </a:lnTo>
                  <a:cubicBezTo>
                    <a:pt x="20" y="166"/>
                    <a:pt x="0" y="190"/>
                    <a:pt x="0" y="220"/>
                  </a:cubicBezTo>
                  <a:lnTo>
                    <a:pt x="0" y="349"/>
                  </a:lnTo>
                  <a:cubicBezTo>
                    <a:pt x="0" y="359"/>
                    <a:pt x="2" y="369"/>
                    <a:pt x="15" y="369"/>
                  </a:cubicBezTo>
                  <a:cubicBezTo>
                    <a:pt x="28" y="369"/>
                    <a:pt x="30" y="359"/>
                    <a:pt x="30" y="349"/>
                  </a:cubicBezTo>
                  <a:cubicBezTo>
                    <a:pt x="30" y="337"/>
                    <a:pt x="31" y="211"/>
                    <a:pt x="31" y="211"/>
                  </a:cubicBezTo>
                  <a:lnTo>
                    <a:pt x="50" y="211"/>
                  </a:lnTo>
                  <a:cubicBezTo>
                    <a:pt x="50" y="211"/>
                    <a:pt x="49" y="530"/>
                    <a:pt x="49" y="546"/>
                  </a:cubicBezTo>
                  <a:cubicBezTo>
                    <a:pt x="50" y="580"/>
                    <a:pt x="69" y="581"/>
                    <a:pt x="81" y="581"/>
                  </a:cubicBezTo>
                  <a:lnTo>
                    <a:pt x="101" y="581"/>
                  </a:lnTo>
                  <a:cubicBezTo>
                    <a:pt x="112" y="581"/>
                    <a:pt x="129" y="580"/>
                    <a:pt x="131" y="541"/>
                  </a:cubicBezTo>
                  <a:cubicBezTo>
                    <a:pt x="131" y="524"/>
                    <a:pt x="131" y="211"/>
                    <a:pt x="131" y="211"/>
                  </a:cubicBezTo>
                  <a:lnTo>
                    <a:pt x="150" y="211"/>
                  </a:lnTo>
                  <a:lnTo>
                    <a:pt x="150" y="353"/>
                  </a:lnTo>
                  <a:cubicBezTo>
                    <a:pt x="150" y="367"/>
                    <a:pt x="155" y="370"/>
                    <a:pt x="165" y="370"/>
                  </a:cubicBezTo>
                  <a:cubicBezTo>
                    <a:pt x="175" y="370"/>
                    <a:pt x="180" y="363"/>
                    <a:pt x="180" y="351"/>
                  </a:cubicBezTo>
                  <a:cubicBezTo>
                    <a:pt x="180" y="344"/>
                    <a:pt x="179" y="187"/>
                    <a:pt x="179" y="187"/>
                  </a:cubicBezTo>
                  <a:lnTo>
                    <a:pt x="198" y="187"/>
                  </a:lnTo>
                  <a:cubicBezTo>
                    <a:pt x="198" y="187"/>
                    <a:pt x="198" y="555"/>
                    <a:pt x="198" y="579"/>
                  </a:cubicBezTo>
                  <a:cubicBezTo>
                    <a:pt x="199" y="620"/>
                    <a:pt x="221" y="627"/>
                    <a:pt x="235" y="627"/>
                  </a:cubicBezTo>
                  <a:lnTo>
                    <a:pt x="271" y="627"/>
                  </a:lnTo>
                  <a:cubicBezTo>
                    <a:pt x="285" y="627"/>
                    <a:pt x="303" y="620"/>
                    <a:pt x="305" y="573"/>
                  </a:cubicBezTo>
                  <a:cubicBezTo>
                    <a:pt x="306" y="554"/>
                    <a:pt x="304" y="187"/>
                    <a:pt x="304" y="187"/>
                  </a:cubicBezTo>
                  <a:lnTo>
                    <a:pt x="323" y="187"/>
                  </a:lnTo>
                  <a:lnTo>
                    <a:pt x="323" y="347"/>
                  </a:lnTo>
                  <a:cubicBezTo>
                    <a:pt x="323" y="363"/>
                    <a:pt x="325" y="369"/>
                    <a:pt x="338" y="369"/>
                  </a:cubicBezTo>
                  <a:cubicBezTo>
                    <a:pt x="348" y="369"/>
                    <a:pt x="350" y="362"/>
                    <a:pt x="350" y="348"/>
                  </a:cubicBezTo>
                  <a:cubicBezTo>
                    <a:pt x="350" y="338"/>
                    <a:pt x="351" y="196"/>
                    <a:pt x="351" y="196"/>
                  </a:cubicBezTo>
                  <a:lnTo>
                    <a:pt x="369" y="196"/>
                  </a:lnTo>
                  <a:cubicBezTo>
                    <a:pt x="369" y="196"/>
                    <a:pt x="370" y="551"/>
                    <a:pt x="370" y="575"/>
                  </a:cubicBezTo>
                  <a:cubicBezTo>
                    <a:pt x="371" y="615"/>
                    <a:pt x="395" y="623"/>
                    <a:pt x="408" y="623"/>
                  </a:cubicBezTo>
                  <a:lnTo>
                    <a:pt x="445" y="623"/>
                  </a:lnTo>
                  <a:cubicBezTo>
                    <a:pt x="458" y="623"/>
                    <a:pt x="477" y="615"/>
                    <a:pt x="479" y="568"/>
                  </a:cubicBezTo>
                  <a:cubicBezTo>
                    <a:pt x="480" y="546"/>
                    <a:pt x="479" y="196"/>
                    <a:pt x="479" y="196"/>
                  </a:cubicBezTo>
                  <a:lnTo>
                    <a:pt x="498" y="196"/>
                  </a:lnTo>
                  <a:cubicBezTo>
                    <a:pt x="498" y="196"/>
                    <a:pt x="498" y="333"/>
                    <a:pt x="498" y="348"/>
                  </a:cubicBezTo>
                  <a:cubicBezTo>
                    <a:pt x="498" y="360"/>
                    <a:pt x="501" y="370"/>
                    <a:pt x="511" y="370"/>
                  </a:cubicBezTo>
                  <a:cubicBezTo>
                    <a:pt x="523" y="370"/>
                    <a:pt x="526" y="365"/>
                    <a:pt x="527" y="354"/>
                  </a:cubicBezTo>
                  <a:cubicBezTo>
                    <a:pt x="527" y="372"/>
                    <a:pt x="528" y="211"/>
                    <a:pt x="528" y="211"/>
                  </a:cubicBezTo>
                  <a:lnTo>
                    <a:pt x="546" y="211"/>
                  </a:lnTo>
                  <a:cubicBezTo>
                    <a:pt x="546" y="211"/>
                    <a:pt x="546" y="524"/>
                    <a:pt x="546" y="529"/>
                  </a:cubicBezTo>
                  <a:cubicBezTo>
                    <a:pt x="547" y="563"/>
                    <a:pt x="558" y="570"/>
                    <a:pt x="569" y="570"/>
                  </a:cubicBezTo>
                  <a:lnTo>
                    <a:pt x="604" y="570"/>
                  </a:lnTo>
                  <a:cubicBezTo>
                    <a:pt x="615" y="570"/>
                    <a:pt x="627" y="563"/>
                    <a:pt x="628" y="524"/>
                  </a:cubicBezTo>
                  <a:cubicBezTo>
                    <a:pt x="629" y="504"/>
                    <a:pt x="628" y="211"/>
                    <a:pt x="628" y="211"/>
                  </a:cubicBezTo>
                  <a:lnTo>
                    <a:pt x="647" y="211"/>
                  </a:lnTo>
                  <a:lnTo>
                    <a:pt x="647" y="352"/>
                  </a:lnTo>
                  <a:cubicBezTo>
                    <a:pt x="647" y="362"/>
                    <a:pt x="653" y="369"/>
                    <a:pt x="662" y="369"/>
                  </a:cubicBezTo>
                  <a:cubicBezTo>
                    <a:pt x="671" y="369"/>
                    <a:pt x="676" y="363"/>
                    <a:pt x="676" y="353"/>
                  </a:cubicBezTo>
                  <a:lnTo>
                    <a:pt x="676" y="215"/>
                  </a:lnTo>
                  <a:cubicBezTo>
                    <a:pt x="676" y="186"/>
                    <a:pt x="655" y="155"/>
                    <a:pt x="630" y="155"/>
                  </a:cubicBezTo>
                  <a:close/>
                  <a:moveTo>
                    <a:pt x="584" y="135"/>
                  </a:moveTo>
                  <a:lnTo>
                    <a:pt x="584" y="135"/>
                  </a:lnTo>
                  <a:cubicBezTo>
                    <a:pt x="607" y="135"/>
                    <a:pt x="626" y="116"/>
                    <a:pt x="626" y="93"/>
                  </a:cubicBezTo>
                  <a:cubicBezTo>
                    <a:pt x="626" y="70"/>
                    <a:pt x="607" y="52"/>
                    <a:pt x="584" y="52"/>
                  </a:cubicBezTo>
                  <a:cubicBezTo>
                    <a:pt x="562" y="52"/>
                    <a:pt x="543" y="70"/>
                    <a:pt x="543" y="93"/>
                  </a:cubicBezTo>
                  <a:cubicBezTo>
                    <a:pt x="543" y="116"/>
                    <a:pt x="562" y="135"/>
                    <a:pt x="584" y="135"/>
                  </a:cubicBezTo>
                  <a:close/>
                  <a:moveTo>
                    <a:pt x="88" y="147"/>
                  </a:moveTo>
                  <a:lnTo>
                    <a:pt x="88" y="147"/>
                  </a:lnTo>
                  <a:cubicBezTo>
                    <a:pt x="111" y="147"/>
                    <a:pt x="130" y="128"/>
                    <a:pt x="130" y="105"/>
                  </a:cubicBezTo>
                  <a:cubicBezTo>
                    <a:pt x="130" y="82"/>
                    <a:pt x="111" y="64"/>
                    <a:pt x="88" y="64"/>
                  </a:cubicBezTo>
                  <a:cubicBezTo>
                    <a:pt x="65" y="64"/>
                    <a:pt x="47" y="82"/>
                    <a:pt x="47" y="105"/>
                  </a:cubicBezTo>
                  <a:cubicBezTo>
                    <a:pt x="47" y="128"/>
                    <a:pt x="65" y="147"/>
                    <a:pt x="88" y="147"/>
                  </a:cubicBezTo>
                  <a:close/>
                  <a:moveTo>
                    <a:pt x="423" y="115"/>
                  </a:moveTo>
                  <a:lnTo>
                    <a:pt x="423" y="115"/>
                  </a:lnTo>
                  <a:cubicBezTo>
                    <a:pt x="451" y="115"/>
                    <a:pt x="473" y="93"/>
                    <a:pt x="473" y="65"/>
                  </a:cubicBezTo>
                  <a:cubicBezTo>
                    <a:pt x="473" y="37"/>
                    <a:pt x="451" y="15"/>
                    <a:pt x="423" y="15"/>
                  </a:cubicBezTo>
                  <a:cubicBezTo>
                    <a:pt x="396" y="15"/>
                    <a:pt x="373" y="37"/>
                    <a:pt x="373" y="65"/>
                  </a:cubicBezTo>
                  <a:cubicBezTo>
                    <a:pt x="373" y="93"/>
                    <a:pt x="396" y="115"/>
                    <a:pt x="423" y="115"/>
                  </a:cubicBezTo>
                  <a:close/>
                  <a:moveTo>
                    <a:pt x="250" y="100"/>
                  </a:moveTo>
                  <a:lnTo>
                    <a:pt x="250" y="100"/>
                  </a:lnTo>
                  <a:cubicBezTo>
                    <a:pt x="277" y="100"/>
                    <a:pt x="300" y="77"/>
                    <a:pt x="300" y="49"/>
                  </a:cubicBezTo>
                  <a:cubicBezTo>
                    <a:pt x="300" y="22"/>
                    <a:pt x="277" y="0"/>
                    <a:pt x="250" y="0"/>
                  </a:cubicBezTo>
                  <a:cubicBezTo>
                    <a:pt x="222" y="0"/>
                    <a:pt x="200" y="22"/>
                    <a:pt x="200" y="49"/>
                  </a:cubicBezTo>
                  <a:cubicBezTo>
                    <a:pt x="200" y="77"/>
                    <a:pt x="222" y="100"/>
                    <a:pt x="250" y="10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60" name="Freeform 33"/>
            <p:cNvSpPr>
              <a:spLocks noChangeAspect="1" noEditPoints="1"/>
            </p:cNvSpPr>
            <p:nvPr/>
          </p:nvSpPr>
          <p:spPr bwMode="auto">
            <a:xfrm>
              <a:off x="550242" y="2664017"/>
              <a:ext cx="227919" cy="234950"/>
            </a:xfrm>
            <a:custGeom>
              <a:avLst/>
              <a:gdLst>
                <a:gd name="T0" fmla="*/ 496 w 626"/>
                <a:gd name="T1" fmla="*/ 549 h 658"/>
                <a:gd name="T2" fmla="*/ 554 w 626"/>
                <a:gd name="T3" fmla="*/ 576 h 658"/>
                <a:gd name="T4" fmla="*/ 445 w 626"/>
                <a:gd name="T5" fmla="*/ 549 h 658"/>
                <a:gd name="T6" fmla="*/ 482 w 626"/>
                <a:gd name="T7" fmla="*/ 576 h 658"/>
                <a:gd name="T8" fmla="*/ 460 w 626"/>
                <a:gd name="T9" fmla="*/ 499 h 658"/>
                <a:gd name="T10" fmla="*/ 432 w 626"/>
                <a:gd name="T11" fmla="*/ 527 h 658"/>
                <a:gd name="T12" fmla="*/ 152 w 626"/>
                <a:gd name="T13" fmla="*/ 549 h 658"/>
                <a:gd name="T14" fmla="*/ 431 w 626"/>
                <a:gd name="T15" fmla="*/ 576 h 658"/>
                <a:gd name="T16" fmla="*/ 119 w 626"/>
                <a:gd name="T17" fmla="*/ 505 h 658"/>
                <a:gd name="T18" fmla="*/ 146 w 626"/>
                <a:gd name="T19" fmla="*/ 533 h 658"/>
                <a:gd name="T20" fmla="*/ 100 w 626"/>
                <a:gd name="T21" fmla="*/ 571 h 658"/>
                <a:gd name="T22" fmla="*/ 140 w 626"/>
                <a:gd name="T23" fmla="*/ 571 h 658"/>
                <a:gd name="T24" fmla="*/ 62 w 626"/>
                <a:gd name="T25" fmla="*/ 571 h 658"/>
                <a:gd name="T26" fmla="*/ 89 w 626"/>
                <a:gd name="T27" fmla="*/ 571 h 658"/>
                <a:gd name="T28" fmla="*/ 109 w 626"/>
                <a:gd name="T29" fmla="*/ 505 h 658"/>
                <a:gd name="T30" fmla="*/ 69 w 626"/>
                <a:gd name="T31" fmla="*/ 505 h 658"/>
                <a:gd name="T32" fmla="*/ 108 w 626"/>
                <a:gd name="T33" fmla="*/ 461 h 658"/>
                <a:gd name="T34" fmla="*/ 74 w 626"/>
                <a:gd name="T35" fmla="*/ 461 h 658"/>
                <a:gd name="T36" fmla="*/ 120 w 626"/>
                <a:gd name="T37" fmla="*/ 489 h 658"/>
                <a:gd name="T38" fmla="*/ 152 w 626"/>
                <a:gd name="T39" fmla="*/ 461 h 658"/>
                <a:gd name="T40" fmla="*/ 190 w 626"/>
                <a:gd name="T41" fmla="*/ 456 h 658"/>
                <a:gd name="T42" fmla="*/ 160 w 626"/>
                <a:gd name="T43" fmla="*/ 484 h 658"/>
                <a:gd name="T44" fmla="*/ 198 w 626"/>
                <a:gd name="T45" fmla="*/ 505 h 658"/>
                <a:gd name="T46" fmla="*/ 164 w 626"/>
                <a:gd name="T47" fmla="*/ 505 h 658"/>
                <a:gd name="T48" fmla="*/ 234 w 626"/>
                <a:gd name="T49" fmla="*/ 456 h 658"/>
                <a:gd name="T50" fmla="*/ 204 w 626"/>
                <a:gd name="T51" fmla="*/ 484 h 658"/>
                <a:gd name="T52" fmla="*/ 243 w 626"/>
                <a:gd name="T53" fmla="*/ 505 h 658"/>
                <a:gd name="T54" fmla="*/ 208 w 626"/>
                <a:gd name="T55" fmla="*/ 505 h 658"/>
                <a:gd name="T56" fmla="*/ 277 w 626"/>
                <a:gd name="T57" fmla="*/ 456 h 658"/>
                <a:gd name="T58" fmla="*/ 248 w 626"/>
                <a:gd name="T59" fmla="*/ 484 h 658"/>
                <a:gd name="T60" fmla="*/ 288 w 626"/>
                <a:gd name="T61" fmla="*/ 505 h 658"/>
                <a:gd name="T62" fmla="*/ 253 w 626"/>
                <a:gd name="T63" fmla="*/ 505 h 658"/>
                <a:gd name="T64" fmla="*/ 297 w 626"/>
                <a:gd name="T65" fmla="*/ 456 h 658"/>
                <a:gd name="T66" fmla="*/ 297 w 626"/>
                <a:gd name="T67" fmla="*/ 489 h 658"/>
                <a:gd name="T68" fmla="*/ 332 w 626"/>
                <a:gd name="T69" fmla="*/ 505 h 658"/>
                <a:gd name="T70" fmla="*/ 297 w 626"/>
                <a:gd name="T71" fmla="*/ 505 h 658"/>
                <a:gd name="T72" fmla="*/ 341 w 626"/>
                <a:gd name="T73" fmla="*/ 456 h 658"/>
                <a:gd name="T74" fmla="*/ 341 w 626"/>
                <a:gd name="T75" fmla="*/ 489 h 658"/>
                <a:gd name="T76" fmla="*/ 377 w 626"/>
                <a:gd name="T77" fmla="*/ 527 h 658"/>
                <a:gd name="T78" fmla="*/ 347 w 626"/>
                <a:gd name="T79" fmla="*/ 499 h 658"/>
                <a:gd name="T80" fmla="*/ 384 w 626"/>
                <a:gd name="T81" fmla="*/ 456 h 658"/>
                <a:gd name="T82" fmla="*/ 386 w 626"/>
                <a:gd name="T83" fmla="*/ 489 h 658"/>
                <a:gd name="T84" fmla="*/ 422 w 626"/>
                <a:gd name="T85" fmla="*/ 527 h 658"/>
                <a:gd name="T86" fmla="*/ 392 w 626"/>
                <a:gd name="T87" fmla="*/ 499 h 658"/>
                <a:gd name="T88" fmla="*/ 424 w 626"/>
                <a:gd name="T89" fmla="*/ 484 h 658"/>
                <a:gd name="T90" fmla="*/ 459 w 626"/>
                <a:gd name="T91" fmla="*/ 484 h 658"/>
                <a:gd name="T92" fmla="*/ 535 w 626"/>
                <a:gd name="T93" fmla="*/ 43 h 658"/>
                <a:gd name="T94" fmla="*/ 84 w 626"/>
                <a:gd name="T95" fmla="*/ 43 h 658"/>
                <a:gd name="T96" fmla="*/ 471 w 626"/>
                <a:gd name="T97" fmla="*/ 456 h 658"/>
                <a:gd name="T98" fmla="*/ 474 w 626"/>
                <a:gd name="T99" fmla="*/ 489 h 658"/>
                <a:gd name="T100" fmla="*/ 513 w 626"/>
                <a:gd name="T101" fmla="*/ 527 h 658"/>
                <a:gd name="T102" fmla="*/ 481 w 626"/>
                <a:gd name="T103" fmla="*/ 499 h 658"/>
                <a:gd name="T104" fmla="*/ 520 w 626"/>
                <a:gd name="T105" fmla="*/ 489 h 658"/>
                <a:gd name="T106" fmla="*/ 546 w 626"/>
                <a:gd name="T107" fmla="*/ 461 h 658"/>
                <a:gd name="T108" fmla="*/ 528 w 626"/>
                <a:gd name="T109" fmla="*/ 533 h 658"/>
                <a:gd name="T110" fmla="*/ 551 w 626"/>
                <a:gd name="T111" fmla="*/ 505 h 658"/>
                <a:gd name="T112" fmla="*/ 584 w 626"/>
                <a:gd name="T113" fmla="*/ 33 h 658"/>
                <a:gd name="T114" fmla="*/ 37 w 626"/>
                <a:gd name="T115" fmla="*/ 402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26" h="658">
                  <a:moveTo>
                    <a:pt x="554" y="576"/>
                  </a:moveTo>
                  <a:lnTo>
                    <a:pt x="554" y="576"/>
                  </a:lnTo>
                  <a:lnTo>
                    <a:pt x="504" y="576"/>
                  </a:lnTo>
                  <a:cubicBezTo>
                    <a:pt x="501" y="576"/>
                    <a:pt x="498" y="574"/>
                    <a:pt x="498" y="571"/>
                  </a:cubicBezTo>
                  <a:lnTo>
                    <a:pt x="496" y="549"/>
                  </a:lnTo>
                  <a:cubicBezTo>
                    <a:pt x="496" y="545"/>
                    <a:pt x="498" y="543"/>
                    <a:pt x="501" y="543"/>
                  </a:cubicBezTo>
                  <a:lnTo>
                    <a:pt x="550" y="543"/>
                  </a:lnTo>
                  <a:cubicBezTo>
                    <a:pt x="553" y="543"/>
                    <a:pt x="556" y="545"/>
                    <a:pt x="556" y="549"/>
                  </a:cubicBezTo>
                  <a:lnTo>
                    <a:pt x="559" y="571"/>
                  </a:lnTo>
                  <a:cubicBezTo>
                    <a:pt x="559" y="574"/>
                    <a:pt x="557" y="576"/>
                    <a:pt x="554" y="576"/>
                  </a:cubicBezTo>
                  <a:close/>
                  <a:moveTo>
                    <a:pt x="482" y="576"/>
                  </a:moveTo>
                  <a:lnTo>
                    <a:pt x="482" y="576"/>
                  </a:lnTo>
                  <a:lnTo>
                    <a:pt x="453" y="576"/>
                  </a:lnTo>
                  <a:cubicBezTo>
                    <a:pt x="450" y="576"/>
                    <a:pt x="447" y="574"/>
                    <a:pt x="447" y="571"/>
                  </a:cubicBezTo>
                  <a:lnTo>
                    <a:pt x="445" y="549"/>
                  </a:lnTo>
                  <a:cubicBezTo>
                    <a:pt x="445" y="545"/>
                    <a:pt x="447" y="543"/>
                    <a:pt x="450" y="543"/>
                  </a:cubicBezTo>
                  <a:lnTo>
                    <a:pt x="480" y="543"/>
                  </a:lnTo>
                  <a:cubicBezTo>
                    <a:pt x="483" y="543"/>
                    <a:pt x="485" y="545"/>
                    <a:pt x="486" y="549"/>
                  </a:cubicBezTo>
                  <a:lnTo>
                    <a:pt x="488" y="571"/>
                  </a:lnTo>
                  <a:cubicBezTo>
                    <a:pt x="488" y="574"/>
                    <a:pt x="486" y="576"/>
                    <a:pt x="482" y="576"/>
                  </a:cubicBezTo>
                  <a:close/>
                  <a:moveTo>
                    <a:pt x="432" y="527"/>
                  </a:moveTo>
                  <a:lnTo>
                    <a:pt x="432" y="527"/>
                  </a:lnTo>
                  <a:lnTo>
                    <a:pt x="431" y="505"/>
                  </a:lnTo>
                  <a:cubicBezTo>
                    <a:pt x="431" y="502"/>
                    <a:pt x="433" y="499"/>
                    <a:pt x="436" y="499"/>
                  </a:cubicBezTo>
                  <a:lnTo>
                    <a:pt x="460" y="499"/>
                  </a:lnTo>
                  <a:cubicBezTo>
                    <a:pt x="463" y="499"/>
                    <a:pt x="466" y="502"/>
                    <a:pt x="466" y="505"/>
                  </a:cubicBezTo>
                  <a:lnTo>
                    <a:pt x="468" y="527"/>
                  </a:lnTo>
                  <a:cubicBezTo>
                    <a:pt x="468" y="530"/>
                    <a:pt x="466" y="533"/>
                    <a:pt x="463" y="533"/>
                  </a:cubicBezTo>
                  <a:lnTo>
                    <a:pt x="438" y="533"/>
                  </a:lnTo>
                  <a:cubicBezTo>
                    <a:pt x="435" y="533"/>
                    <a:pt x="433" y="530"/>
                    <a:pt x="432" y="527"/>
                  </a:cubicBezTo>
                  <a:close/>
                  <a:moveTo>
                    <a:pt x="431" y="576"/>
                  </a:moveTo>
                  <a:lnTo>
                    <a:pt x="431" y="576"/>
                  </a:lnTo>
                  <a:lnTo>
                    <a:pt x="156" y="576"/>
                  </a:lnTo>
                  <a:cubicBezTo>
                    <a:pt x="153" y="576"/>
                    <a:pt x="150" y="574"/>
                    <a:pt x="151" y="571"/>
                  </a:cubicBezTo>
                  <a:lnTo>
                    <a:pt x="152" y="549"/>
                  </a:lnTo>
                  <a:cubicBezTo>
                    <a:pt x="153" y="545"/>
                    <a:pt x="155" y="543"/>
                    <a:pt x="158" y="543"/>
                  </a:cubicBezTo>
                  <a:lnTo>
                    <a:pt x="429" y="543"/>
                  </a:lnTo>
                  <a:cubicBezTo>
                    <a:pt x="432" y="543"/>
                    <a:pt x="435" y="545"/>
                    <a:pt x="435" y="549"/>
                  </a:cubicBezTo>
                  <a:lnTo>
                    <a:pt x="437" y="571"/>
                  </a:lnTo>
                  <a:cubicBezTo>
                    <a:pt x="437" y="574"/>
                    <a:pt x="434" y="576"/>
                    <a:pt x="431" y="576"/>
                  </a:cubicBezTo>
                  <a:close/>
                  <a:moveTo>
                    <a:pt x="146" y="533"/>
                  </a:moveTo>
                  <a:lnTo>
                    <a:pt x="146" y="533"/>
                  </a:lnTo>
                  <a:lnTo>
                    <a:pt x="122" y="533"/>
                  </a:lnTo>
                  <a:cubicBezTo>
                    <a:pt x="119" y="533"/>
                    <a:pt x="117" y="530"/>
                    <a:pt x="117" y="527"/>
                  </a:cubicBezTo>
                  <a:lnTo>
                    <a:pt x="119" y="505"/>
                  </a:lnTo>
                  <a:cubicBezTo>
                    <a:pt x="119" y="502"/>
                    <a:pt x="122" y="499"/>
                    <a:pt x="125" y="499"/>
                  </a:cubicBezTo>
                  <a:lnTo>
                    <a:pt x="149" y="499"/>
                  </a:lnTo>
                  <a:cubicBezTo>
                    <a:pt x="152" y="499"/>
                    <a:pt x="154" y="502"/>
                    <a:pt x="154" y="505"/>
                  </a:cubicBezTo>
                  <a:lnTo>
                    <a:pt x="152" y="527"/>
                  </a:lnTo>
                  <a:cubicBezTo>
                    <a:pt x="152" y="530"/>
                    <a:pt x="149" y="533"/>
                    <a:pt x="146" y="533"/>
                  </a:cubicBezTo>
                  <a:close/>
                  <a:moveTo>
                    <a:pt x="140" y="571"/>
                  </a:moveTo>
                  <a:lnTo>
                    <a:pt x="140" y="571"/>
                  </a:lnTo>
                  <a:cubicBezTo>
                    <a:pt x="140" y="574"/>
                    <a:pt x="137" y="576"/>
                    <a:pt x="134" y="576"/>
                  </a:cubicBezTo>
                  <a:lnTo>
                    <a:pt x="105" y="576"/>
                  </a:lnTo>
                  <a:cubicBezTo>
                    <a:pt x="102" y="576"/>
                    <a:pt x="99" y="574"/>
                    <a:pt x="100" y="571"/>
                  </a:cubicBezTo>
                  <a:lnTo>
                    <a:pt x="102" y="549"/>
                  </a:lnTo>
                  <a:cubicBezTo>
                    <a:pt x="102" y="545"/>
                    <a:pt x="105" y="543"/>
                    <a:pt x="108" y="543"/>
                  </a:cubicBezTo>
                  <a:lnTo>
                    <a:pt x="137" y="543"/>
                  </a:lnTo>
                  <a:cubicBezTo>
                    <a:pt x="140" y="543"/>
                    <a:pt x="142" y="545"/>
                    <a:pt x="142" y="549"/>
                  </a:cubicBezTo>
                  <a:lnTo>
                    <a:pt x="140" y="571"/>
                  </a:lnTo>
                  <a:close/>
                  <a:moveTo>
                    <a:pt x="89" y="571"/>
                  </a:moveTo>
                  <a:lnTo>
                    <a:pt x="89" y="571"/>
                  </a:lnTo>
                  <a:cubicBezTo>
                    <a:pt x="89" y="574"/>
                    <a:pt x="86" y="576"/>
                    <a:pt x="83" y="576"/>
                  </a:cubicBezTo>
                  <a:lnTo>
                    <a:pt x="66" y="576"/>
                  </a:lnTo>
                  <a:cubicBezTo>
                    <a:pt x="63" y="576"/>
                    <a:pt x="61" y="574"/>
                    <a:pt x="62" y="571"/>
                  </a:cubicBezTo>
                  <a:lnTo>
                    <a:pt x="64" y="549"/>
                  </a:lnTo>
                  <a:cubicBezTo>
                    <a:pt x="65" y="545"/>
                    <a:pt x="67" y="543"/>
                    <a:pt x="70" y="543"/>
                  </a:cubicBezTo>
                  <a:lnTo>
                    <a:pt x="87" y="543"/>
                  </a:lnTo>
                  <a:cubicBezTo>
                    <a:pt x="90" y="543"/>
                    <a:pt x="92" y="545"/>
                    <a:pt x="92" y="549"/>
                  </a:cubicBezTo>
                  <a:lnTo>
                    <a:pt x="89" y="571"/>
                  </a:lnTo>
                  <a:close/>
                  <a:moveTo>
                    <a:pt x="69" y="505"/>
                  </a:moveTo>
                  <a:lnTo>
                    <a:pt x="69" y="505"/>
                  </a:lnTo>
                  <a:cubicBezTo>
                    <a:pt x="70" y="502"/>
                    <a:pt x="72" y="499"/>
                    <a:pt x="75" y="499"/>
                  </a:cubicBezTo>
                  <a:lnTo>
                    <a:pt x="105" y="499"/>
                  </a:lnTo>
                  <a:cubicBezTo>
                    <a:pt x="107" y="499"/>
                    <a:pt x="110" y="502"/>
                    <a:pt x="109" y="505"/>
                  </a:cubicBezTo>
                  <a:lnTo>
                    <a:pt x="107" y="527"/>
                  </a:lnTo>
                  <a:cubicBezTo>
                    <a:pt x="107" y="530"/>
                    <a:pt x="104" y="533"/>
                    <a:pt x="101" y="533"/>
                  </a:cubicBezTo>
                  <a:lnTo>
                    <a:pt x="71" y="533"/>
                  </a:lnTo>
                  <a:cubicBezTo>
                    <a:pt x="69" y="533"/>
                    <a:pt x="66" y="530"/>
                    <a:pt x="67" y="527"/>
                  </a:cubicBezTo>
                  <a:lnTo>
                    <a:pt x="69" y="505"/>
                  </a:lnTo>
                  <a:close/>
                  <a:moveTo>
                    <a:pt x="74" y="461"/>
                  </a:moveTo>
                  <a:lnTo>
                    <a:pt x="74" y="461"/>
                  </a:lnTo>
                  <a:cubicBezTo>
                    <a:pt x="75" y="458"/>
                    <a:pt x="77" y="456"/>
                    <a:pt x="80" y="456"/>
                  </a:cubicBezTo>
                  <a:lnTo>
                    <a:pt x="103" y="456"/>
                  </a:lnTo>
                  <a:cubicBezTo>
                    <a:pt x="106" y="456"/>
                    <a:pt x="108" y="458"/>
                    <a:pt x="108" y="461"/>
                  </a:cubicBezTo>
                  <a:lnTo>
                    <a:pt x="106" y="484"/>
                  </a:lnTo>
                  <a:cubicBezTo>
                    <a:pt x="105" y="487"/>
                    <a:pt x="103" y="489"/>
                    <a:pt x="100" y="489"/>
                  </a:cubicBezTo>
                  <a:lnTo>
                    <a:pt x="77" y="489"/>
                  </a:lnTo>
                  <a:cubicBezTo>
                    <a:pt x="74" y="489"/>
                    <a:pt x="72" y="487"/>
                    <a:pt x="72" y="484"/>
                  </a:cubicBezTo>
                  <a:lnTo>
                    <a:pt x="74" y="461"/>
                  </a:lnTo>
                  <a:close/>
                  <a:moveTo>
                    <a:pt x="152" y="461"/>
                  </a:moveTo>
                  <a:lnTo>
                    <a:pt x="152" y="461"/>
                  </a:lnTo>
                  <a:lnTo>
                    <a:pt x="150" y="484"/>
                  </a:lnTo>
                  <a:cubicBezTo>
                    <a:pt x="150" y="487"/>
                    <a:pt x="147" y="489"/>
                    <a:pt x="144" y="489"/>
                  </a:cubicBezTo>
                  <a:lnTo>
                    <a:pt x="120" y="489"/>
                  </a:lnTo>
                  <a:cubicBezTo>
                    <a:pt x="117" y="489"/>
                    <a:pt x="115" y="487"/>
                    <a:pt x="115" y="484"/>
                  </a:cubicBezTo>
                  <a:lnTo>
                    <a:pt x="118" y="461"/>
                  </a:lnTo>
                  <a:cubicBezTo>
                    <a:pt x="118" y="458"/>
                    <a:pt x="121" y="456"/>
                    <a:pt x="123" y="456"/>
                  </a:cubicBezTo>
                  <a:lnTo>
                    <a:pt x="147" y="456"/>
                  </a:lnTo>
                  <a:cubicBezTo>
                    <a:pt x="150" y="456"/>
                    <a:pt x="152" y="458"/>
                    <a:pt x="152" y="461"/>
                  </a:cubicBezTo>
                  <a:close/>
                  <a:moveTo>
                    <a:pt x="160" y="484"/>
                  </a:moveTo>
                  <a:lnTo>
                    <a:pt x="160" y="484"/>
                  </a:lnTo>
                  <a:lnTo>
                    <a:pt x="161" y="461"/>
                  </a:lnTo>
                  <a:cubicBezTo>
                    <a:pt x="161" y="458"/>
                    <a:pt x="164" y="456"/>
                    <a:pt x="167" y="456"/>
                  </a:cubicBezTo>
                  <a:lnTo>
                    <a:pt x="190" y="456"/>
                  </a:lnTo>
                  <a:cubicBezTo>
                    <a:pt x="193" y="456"/>
                    <a:pt x="195" y="458"/>
                    <a:pt x="195" y="461"/>
                  </a:cubicBezTo>
                  <a:lnTo>
                    <a:pt x="194" y="484"/>
                  </a:lnTo>
                  <a:cubicBezTo>
                    <a:pt x="194" y="487"/>
                    <a:pt x="191" y="489"/>
                    <a:pt x="188" y="489"/>
                  </a:cubicBezTo>
                  <a:lnTo>
                    <a:pt x="165" y="489"/>
                  </a:lnTo>
                  <a:cubicBezTo>
                    <a:pt x="162" y="489"/>
                    <a:pt x="159" y="487"/>
                    <a:pt x="160" y="484"/>
                  </a:cubicBezTo>
                  <a:close/>
                  <a:moveTo>
                    <a:pt x="164" y="505"/>
                  </a:moveTo>
                  <a:lnTo>
                    <a:pt x="164" y="505"/>
                  </a:lnTo>
                  <a:cubicBezTo>
                    <a:pt x="164" y="502"/>
                    <a:pt x="167" y="499"/>
                    <a:pt x="170" y="499"/>
                  </a:cubicBezTo>
                  <a:lnTo>
                    <a:pt x="193" y="499"/>
                  </a:lnTo>
                  <a:cubicBezTo>
                    <a:pt x="196" y="499"/>
                    <a:pt x="199" y="502"/>
                    <a:pt x="198" y="505"/>
                  </a:cubicBezTo>
                  <a:lnTo>
                    <a:pt x="197" y="527"/>
                  </a:lnTo>
                  <a:cubicBezTo>
                    <a:pt x="197" y="530"/>
                    <a:pt x="194" y="533"/>
                    <a:pt x="191" y="533"/>
                  </a:cubicBezTo>
                  <a:lnTo>
                    <a:pt x="167" y="533"/>
                  </a:lnTo>
                  <a:cubicBezTo>
                    <a:pt x="164" y="533"/>
                    <a:pt x="162" y="530"/>
                    <a:pt x="162" y="527"/>
                  </a:cubicBezTo>
                  <a:lnTo>
                    <a:pt x="164" y="505"/>
                  </a:lnTo>
                  <a:close/>
                  <a:moveTo>
                    <a:pt x="204" y="484"/>
                  </a:moveTo>
                  <a:lnTo>
                    <a:pt x="204" y="484"/>
                  </a:lnTo>
                  <a:lnTo>
                    <a:pt x="205" y="461"/>
                  </a:lnTo>
                  <a:cubicBezTo>
                    <a:pt x="205" y="458"/>
                    <a:pt x="208" y="456"/>
                    <a:pt x="210" y="456"/>
                  </a:cubicBezTo>
                  <a:lnTo>
                    <a:pt x="234" y="456"/>
                  </a:lnTo>
                  <a:cubicBezTo>
                    <a:pt x="237" y="456"/>
                    <a:pt x="239" y="458"/>
                    <a:pt x="239" y="461"/>
                  </a:cubicBezTo>
                  <a:lnTo>
                    <a:pt x="238" y="484"/>
                  </a:lnTo>
                  <a:cubicBezTo>
                    <a:pt x="238" y="487"/>
                    <a:pt x="235" y="489"/>
                    <a:pt x="232" y="489"/>
                  </a:cubicBezTo>
                  <a:lnTo>
                    <a:pt x="209" y="489"/>
                  </a:lnTo>
                  <a:cubicBezTo>
                    <a:pt x="206" y="489"/>
                    <a:pt x="204" y="487"/>
                    <a:pt x="204" y="484"/>
                  </a:cubicBezTo>
                  <a:close/>
                  <a:moveTo>
                    <a:pt x="208" y="505"/>
                  </a:moveTo>
                  <a:lnTo>
                    <a:pt x="208" y="505"/>
                  </a:lnTo>
                  <a:cubicBezTo>
                    <a:pt x="208" y="502"/>
                    <a:pt x="211" y="499"/>
                    <a:pt x="214" y="499"/>
                  </a:cubicBezTo>
                  <a:lnTo>
                    <a:pt x="238" y="499"/>
                  </a:lnTo>
                  <a:cubicBezTo>
                    <a:pt x="241" y="499"/>
                    <a:pt x="243" y="502"/>
                    <a:pt x="243" y="505"/>
                  </a:cubicBezTo>
                  <a:lnTo>
                    <a:pt x="242" y="527"/>
                  </a:lnTo>
                  <a:cubicBezTo>
                    <a:pt x="242" y="530"/>
                    <a:pt x="240" y="533"/>
                    <a:pt x="237" y="533"/>
                  </a:cubicBezTo>
                  <a:lnTo>
                    <a:pt x="212" y="533"/>
                  </a:lnTo>
                  <a:cubicBezTo>
                    <a:pt x="209" y="533"/>
                    <a:pt x="207" y="530"/>
                    <a:pt x="207" y="527"/>
                  </a:cubicBezTo>
                  <a:lnTo>
                    <a:pt x="208" y="505"/>
                  </a:lnTo>
                  <a:close/>
                  <a:moveTo>
                    <a:pt x="248" y="484"/>
                  </a:moveTo>
                  <a:lnTo>
                    <a:pt x="248" y="484"/>
                  </a:lnTo>
                  <a:lnTo>
                    <a:pt x="248" y="461"/>
                  </a:lnTo>
                  <a:cubicBezTo>
                    <a:pt x="249" y="458"/>
                    <a:pt x="251" y="456"/>
                    <a:pt x="254" y="456"/>
                  </a:cubicBezTo>
                  <a:lnTo>
                    <a:pt x="277" y="456"/>
                  </a:lnTo>
                  <a:cubicBezTo>
                    <a:pt x="280" y="456"/>
                    <a:pt x="282" y="458"/>
                    <a:pt x="282" y="461"/>
                  </a:cubicBezTo>
                  <a:lnTo>
                    <a:pt x="282" y="484"/>
                  </a:lnTo>
                  <a:cubicBezTo>
                    <a:pt x="282" y="487"/>
                    <a:pt x="280" y="489"/>
                    <a:pt x="277" y="489"/>
                  </a:cubicBezTo>
                  <a:lnTo>
                    <a:pt x="253" y="489"/>
                  </a:lnTo>
                  <a:cubicBezTo>
                    <a:pt x="250" y="489"/>
                    <a:pt x="248" y="487"/>
                    <a:pt x="248" y="484"/>
                  </a:cubicBezTo>
                  <a:close/>
                  <a:moveTo>
                    <a:pt x="253" y="505"/>
                  </a:moveTo>
                  <a:lnTo>
                    <a:pt x="253" y="505"/>
                  </a:lnTo>
                  <a:cubicBezTo>
                    <a:pt x="253" y="502"/>
                    <a:pt x="255" y="499"/>
                    <a:pt x="258" y="499"/>
                  </a:cubicBezTo>
                  <a:lnTo>
                    <a:pt x="282" y="499"/>
                  </a:lnTo>
                  <a:cubicBezTo>
                    <a:pt x="285" y="499"/>
                    <a:pt x="288" y="502"/>
                    <a:pt x="288" y="505"/>
                  </a:cubicBezTo>
                  <a:lnTo>
                    <a:pt x="287" y="527"/>
                  </a:lnTo>
                  <a:cubicBezTo>
                    <a:pt x="287" y="530"/>
                    <a:pt x="285" y="533"/>
                    <a:pt x="282" y="533"/>
                  </a:cubicBezTo>
                  <a:lnTo>
                    <a:pt x="258" y="533"/>
                  </a:lnTo>
                  <a:cubicBezTo>
                    <a:pt x="255" y="533"/>
                    <a:pt x="252" y="530"/>
                    <a:pt x="252" y="527"/>
                  </a:cubicBezTo>
                  <a:lnTo>
                    <a:pt x="253" y="505"/>
                  </a:lnTo>
                  <a:close/>
                  <a:moveTo>
                    <a:pt x="297" y="489"/>
                  </a:moveTo>
                  <a:lnTo>
                    <a:pt x="297" y="489"/>
                  </a:lnTo>
                  <a:cubicBezTo>
                    <a:pt x="294" y="489"/>
                    <a:pt x="292" y="487"/>
                    <a:pt x="292" y="484"/>
                  </a:cubicBezTo>
                  <a:lnTo>
                    <a:pt x="292" y="461"/>
                  </a:lnTo>
                  <a:cubicBezTo>
                    <a:pt x="292" y="458"/>
                    <a:pt x="294" y="456"/>
                    <a:pt x="297" y="456"/>
                  </a:cubicBezTo>
                  <a:lnTo>
                    <a:pt x="321" y="456"/>
                  </a:lnTo>
                  <a:cubicBezTo>
                    <a:pt x="324" y="456"/>
                    <a:pt x="326" y="458"/>
                    <a:pt x="326" y="461"/>
                  </a:cubicBezTo>
                  <a:lnTo>
                    <a:pt x="326" y="484"/>
                  </a:lnTo>
                  <a:cubicBezTo>
                    <a:pt x="326" y="487"/>
                    <a:pt x="324" y="489"/>
                    <a:pt x="321" y="489"/>
                  </a:cubicBezTo>
                  <a:lnTo>
                    <a:pt x="297" y="489"/>
                  </a:lnTo>
                  <a:close/>
                  <a:moveTo>
                    <a:pt x="297" y="505"/>
                  </a:moveTo>
                  <a:lnTo>
                    <a:pt x="297" y="505"/>
                  </a:lnTo>
                  <a:cubicBezTo>
                    <a:pt x="297" y="502"/>
                    <a:pt x="300" y="499"/>
                    <a:pt x="303" y="499"/>
                  </a:cubicBezTo>
                  <a:lnTo>
                    <a:pt x="327" y="499"/>
                  </a:lnTo>
                  <a:cubicBezTo>
                    <a:pt x="330" y="499"/>
                    <a:pt x="332" y="502"/>
                    <a:pt x="332" y="505"/>
                  </a:cubicBezTo>
                  <a:lnTo>
                    <a:pt x="332" y="527"/>
                  </a:lnTo>
                  <a:cubicBezTo>
                    <a:pt x="332" y="530"/>
                    <a:pt x="330" y="533"/>
                    <a:pt x="327" y="533"/>
                  </a:cubicBezTo>
                  <a:lnTo>
                    <a:pt x="303" y="533"/>
                  </a:lnTo>
                  <a:cubicBezTo>
                    <a:pt x="300" y="533"/>
                    <a:pt x="297" y="530"/>
                    <a:pt x="297" y="527"/>
                  </a:cubicBezTo>
                  <a:lnTo>
                    <a:pt x="297" y="505"/>
                  </a:lnTo>
                  <a:close/>
                  <a:moveTo>
                    <a:pt x="341" y="489"/>
                  </a:moveTo>
                  <a:lnTo>
                    <a:pt x="341" y="489"/>
                  </a:lnTo>
                  <a:cubicBezTo>
                    <a:pt x="338" y="489"/>
                    <a:pt x="336" y="487"/>
                    <a:pt x="336" y="484"/>
                  </a:cubicBezTo>
                  <a:lnTo>
                    <a:pt x="336" y="461"/>
                  </a:lnTo>
                  <a:cubicBezTo>
                    <a:pt x="336" y="458"/>
                    <a:pt x="338" y="456"/>
                    <a:pt x="341" y="456"/>
                  </a:cubicBezTo>
                  <a:lnTo>
                    <a:pt x="364" y="456"/>
                  </a:lnTo>
                  <a:cubicBezTo>
                    <a:pt x="367" y="456"/>
                    <a:pt x="370" y="458"/>
                    <a:pt x="370" y="461"/>
                  </a:cubicBezTo>
                  <a:lnTo>
                    <a:pt x="370" y="484"/>
                  </a:lnTo>
                  <a:cubicBezTo>
                    <a:pt x="370" y="487"/>
                    <a:pt x="368" y="489"/>
                    <a:pt x="365" y="489"/>
                  </a:cubicBezTo>
                  <a:lnTo>
                    <a:pt x="341" y="489"/>
                  </a:lnTo>
                  <a:close/>
                  <a:moveTo>
                    <a:pt x="347" y="499"/>
                  </a:moveTo>
                  <a:lnTo>
                    <a:pt x="347" y="499"/>
                  </a:lnTo>
                  <a:lnTo>
                    <a:pt x="371" y="499"/>
                  </a:lnTo>
                  <a:cubicBezTo>
                    <a:pt x="374" y="499"/>
                    <a:pt x="377" y="502"/>
                    <a:pt x="377" y="505"/>
                  </a:cubicBezTo>
                  <a:lnTo>
                    <a:pt x="377" y="527"/>
                  </a:lnTo>
                  <a:cubicBezTo>
                    <a:pt x="378" y="530"/>
                    <a:pt x="375" y="533"/>
                    <a:pt x="372" y="533"/>
                  </a:cubicBezTo>
                  <a:lnTo>
                    <a:pt x="348" y="533"/>
                  </a:lnTo>
                  <a:cubicBezTo>
                    <a:pt x="345" y="533"/>
                    <a:pt x="342" y="530"/>
                    <a:pt x="342" y="527"/>
                  </a:cubicBezTo>
                  <a:lnTo>
                    <a:pt x="342" y="505"/>
                  </a:lnTo>
                  <a:cubicBezTo>
                    <a:pt x="342" y="502"/>
                    <a:pt x="344" y="499"/>
                    <a:pt x="347" y="499"/>
                  </a:cubicBezTo>
                  <a:close/>
                  <a:moveTo>
                    <a:pt x="386" y="489"/>
                  </a:moveTo>
                  <a:lnTo>
                    <a:pt x="386" y="489"/>
                  </a:lnTo>
                  <a:cubicBezTo>
                    <a:pt x="383" y="489"/>
                    <a:pt x="380" y="487"/>
                    <a:pt x="380" y="484"/>
                  </a:cubicBezTo>
                  <a:lnTo>
                    <a:pt x="379" y="461"/>
                  </a:lnTo>
                  <a:cubicBezTo>
                    <a:pt x="379" y="458"/>
                    <a:pt x="381" y="456"/>
                    <a:pt x="384" y="456"/>
                  </a:cubicBezTo>
                  <a:lnTo>
                    <a:pt x="408" y="456"/>
                  </a:lnTo>
                  <a:cubicBezTo>
                    <a:pt x="411" y="456"/>
                    <a:pt x="413" y="458"/>
                    <a:pt x="413" y="461"/>
                  </a:cubicBezTo>
                  <a:lnTo>
                    <a:pt x="414" y="484"/>
                  </a:lnTo>
                  <a:cubicBezTo>
                    <a:pt x="415" y="487"/>
                    <a:pt x="412" y="489"/>
                    <a:pt x="409" y="489"/>
                  </a:cubicBezTo>
                  <a:lnTo>
                    <a:pt x="386" y="489"/>
                  </a:lnTo>
                  <a:close/>
                  <a:moveTo>
                    <a:pt x="392" y="499"/>
                  </a:moveTo>
                  <a:lnTo>
                    <a:pt x="392" y="499"/>
                  </a:lnTo>
                  <a:lnTo>
                    <a:pt x="416" y="499"/>
                  </a:lnTo>
                  <a:cubicBezTo>
                    <a:pt x="419" y="499"/>
                    <a:pt x="421" y="502"/>
                    <a:pt x="421" y="505"/>
                  </a:cubicBezTo>
                  <a:lnTo>
                    <a:pt x="422" y="527"/>
                  </a:lnTo>
                  <a:cubicBezTo>
                    <a:pt x="423" y="530"/>
                    <a:pt x="420" y="533"/>
                    <a:pt x="417" y="533"/>
                  </a:cubicBezTo>
                  <a:lnTo>
                    <a:pt x="393" y="533"/>
                  </a:lnTo>
                  <a:cubicBezTo>
                    <a:pt x="390" y="533"/>
                    <a:pt x="388" y="530"/>
                    <a:pt x="387" y="527"/>
                  </a:cubicBezTo>
                  <a:lnTo>
                    <a:pt x="387" y="505"/>
                  </a:lnTo>
                  <a:cubicBezTo>
                    <a:pt x="386" y="502"/>
                    <a:pt x="389" y="499"/>
                    <a:pt x="392" y="499"/>
                  </a:cubicBezTo>
                  <a:close/>
                  <a:moveTo>
                    <a:pt x="459" y="484"/>
                  </a:moveTo>
                  <a:lnTo>
                    <a:pt x="459" y="484"/>
                  </a:lnTo>
                  <a:cubicBezTo>
                    <a:pt x="459" y="487"/>
                    <a:pt x="457" y="489"/>
                    <a:pt x="454" y="489"/>
                  </a:cubicBezTo>
                  <a:lnTo>
                    <a:pt x="430" y="489"/>
                  </a:lnTo>
                  <a:cubicBezTo>
                    <a:pt x="427" y="489"/>
                    <a:pt x="424" y="487"/>
                    <a:pt x="424" y="484"/>
                  </a:cubicBezTo>
                  <a:lnTo>
                    <a:pt x="423" y="461"/>
                  </a:lnTo>
                  <a:cubicBezTo>
                    <a:pt x="423" y="458"/>
                    <a:pt x="425" y="456"/>
                    <a:pt x="428" y="456"/>
                  </a:cubicBezTo>
                  <a:lnTo>
                    <a:pt x="451" y="456"/>
                  </a:lnTo>
                  <a:cubicBezTo>
                    <a:pt x="454" y="456"/>
                    <a:pt x="457" y="458"/>
                    <a:pt x="457" y="461"/>
                  </a:cubicBezTo>
                  <a:lnTo>
                    <a:pt x="459" y="484"/>
                  </a:lnTo>
                  <a:close/>
                  <a:moveTo>
                    <a:pt x="84" y="43"/>
                  </a:moveTo>
                  <a:lnTo>
                    <a:pt x="84" y="43"/>
                  </a:lnTo>
                  <a:cubicBezTo>
                    <a:pt x="84" y="41"/>
                    <a:pt x="86" y="39"/>
                    <a:pt x="88" y="39"/>
                  </a:cubicBezTo>
                  <a:lnTo>
                    <a:pt x="530" y="39"/>
                  </a:lnTo>
                  <a:cubicBezTo>
                    <a:pt x="533" y="39"/>
                    <a:pt x="535" y="41"/>
                    <a:pt x="535" y="43"/>
                  </a:cubicBezTo>
                  <a:lnTo>
                    <a:pt x="535" y="358"/>
                  </a:lnTo>
                  <a:cubicBezTo>
                    <a:pt x="535" y="360"/>
                    <a:pt x="533" y="362"/>
                    <a:pt x="530" y="362"/>
                  </a:cubicBezTo>
                  <a:lnTo>
                    <a:pt x="88" y="362"/>
                  </a:lnTo>
                  <a:cubicBezTo>
                    <a:pt x="86" y="362"/>
                    <a:pt x="84" y="360"/>
                    <a:pt x="84" y="358"/>
                  </a:cubicBezTo>
                  <a:lnTo>
                    <a:pt x="84" y="43"/>
                  </a:lnTo>
                  <a:close/>
                  <a:moveTo>
                    <a:pt x="474" y="489"/>
                  </a:moveTo>
                  <a:lnTo>
                    <a:pt x="474" y="489"/>
                  </a:lnTo>
                  <a:cubicBezTo>
                    <a:pt x="471" y="489"/>
                    <a:pt x="469" y="487"/>
                    <a:pt x="468" y="484"/>
                  </a:cubicBezTo>
                  <a:lnTo>
                    <a:pt x="467" y="461"/>
                  </a:lnTo>
                  <a:cubicBezTo>
                    <a:pt x="466" y="458"/>
                    <a:pt x="468" y="456"/>
                    <a:pt x="471" y="456"/>
                  </a:cubicBezTo>
                  <a:lnTo>
                    <a:pt x="495" y="456"/>
                  </a:lnTo>
                  <a:cubicBezTo>
                    <a:pt x="498" y="456"/>
                    <a:pt x="500" y="458"/>
                    <a:pt x="500" y="461"/>
                  </a:cubicBezTo>
                  <a:lnTo>
                    <a:pt x="503" y="484"/>
                  </a:lnTo>
                  <a:cubicBezTo>
                    <a:pt x="503" y="487"/>
                    <a:pt x="501" y="489"/>
                    <a:pt x="498" y="489"/>
                  </a:cubicBezTo>
                  <a:lnTo>
                    <a:pt x="474" y="489"/>
                  </a:lnTo>
                  <a:close/>
                  <a:moveTo>
                    <a:pt x="481" y="499"/>
                  </a:moveTo>
                  <a:lnTo>
                    <a:pt x="481" y="499"/>
                  </a:lnTo>
                  <a:lnTo>
                    <a:pt x="505" y="499"/>
                  </a:lnTo>
                  <a:cubicBezTo>
                    <a:pt x="507" y="499"/>
                    <a:pt x="510" y="502"/>
                    <a:pt x="510" y="505"/>
                  </a:cubicBezTo>
                  <a:lnTo>
                    <a:pt x="513" y="527"/>
                  </a:lnTo>
                  <a:cubicBezTo>
                    <a:pt x="513" y="530"/>
                    <a:pt x="511" y="533"/>
                    <a:pt x="508" y="533"/>
                  </a:cubicBezTo>
                  <a:lnTo>
                    <a:pt x="483" y="533"/>
                  </a:lnTo>
                  <a:cubicBezTo>
                    <a:pt x="480" y="533"/>
                    <a:pt x="478" y="530"/>
                    <a:pt x="478" y="527"/>
                  </a:cubicBezTo>
                  <a:lnTo>
                    <a:pt x="476" y="505"/>
                  </a:lnTo>
                  <a:cubicBezTo>
                    <a:pt x="475" y="502"/>
                    <a:pt x="478" y="499"/>
                    <a:pt x="481" y="499"/>
                  </a:cubicBezTo>
                  <a:close/>
                  <a:moveTo>
                    <a:pt x="546" y="461"/>
                  </a:moveTo>
                  <a:lnTo>
                    <a:pt x="546" y="461"/>
                  </a:lnTo>
                  <a:lnTo>
                    <a:pt x="548" y="484"/>
                  </a:lnTo>
                  <a:cubicBezTo>
                    <a:pt x="549" y="487"/>
                    <a:pt x="547" y="489"/>
                    <a:pt x="544" y="489"/>
                  </a:cubicBezTo>
                  <a:lnTo>
                    <a:pt x="520" y="489"/>
                  </a:lnTo>
                  <a:cubicBezTo>
                    <a:pt x="517" y="489"/>
                    <a:pt x="514" y="487"/>
                    <a:pt x="514" y="484"/>
                  </a:cubicBezTo>
                  <a:lnTo>
                    <a:pt x="512" y="461"/>
                  </a:lnTo>
                  <a:cubicBezTo>
                    <a:pt x="512" y="458"/>
                    <a:pt x="514" y="456"/>
                    <a:pt x="516" y="456"/>
                  </a:cubicBezTo>
                  <a:lnTo>
                    <a:pt x="540" y="456"/>
                  </a:lnTo>
                  <a:cubicBezTo>
                    <a:pt x="543" y="456"/>
                    <a:pt x="545" y="458"/>
                    <a:pt x="546" y="461"/>
                  </a:cubicBezTo>
                  <a:close/>
                  <a:moveTo>
                    <a:pt x="551" y="505"/>
                  </a:moveTo>
                  <a:lnTo>
                    <a:pt x="551" y="505"/>
                  </a:lnTo>
                  <a:lnTo>
                    <a:pt x="554" y="527"/>
                  </a:lnTo>
                  <a:cubicBezTo>
                    <a:pt x="554" y="530"/>
                    <a:pt x="552" y="533"/>
                    <a:pt x="549" y="533"/>
                  </a:cubicBezTo>
                  <a:lnTo>
                    <a:pt x="528" y="533"/>
                  </a:lnTo>
                  <a:cubicBezTo>
                    <a:pt x="525" y="533"/>
                    <a:pt x="522" y="530"/>
                    <a:pt x="522" y="527"/>
                  </a:cubicBezTo>
                  <a:lnTo>
                    <a:pt x="520" y="505"/>
                  </a:lnTo>
                  <a:cubicBezTo>
                    <a:pt x="520" y="502"/>
                    <a:pt x="522" y="499"/>
                    <a:pt x="525" y="499"/>
                  </a:cubicBezTo>
                  <a:lnTo>
                    <a:pt x="545" y="499"/>
                  </a:lnTo>
                  <a:cubicBezTo>
                    <a:pt x="548" y="499"/>
                    <a:pt x="551" y="502"/>
                    <a:pt x="551" y="505"/>
                  </a:cubicBezTo>
                  <a:close/>
                  <a:moveTo>
                    <a:pt x="623" y="625"/>
                  </a:moveTo>
                  <a:lnTo>
                    <a:pt x="623" y="625"/>
                  </a:lnTo>
                  <a:lnTo>
                    <a:pt x="584" y="402"/>
                  </a:lnTo>
                  <a:lnTo>
                    <a:pt x="584" y="402"/>
                  </a:lnTo>
                  <a:lnTo>
                    <a:pt x="584" y="33"/>
                  </a:lnTo>
                  <a:cubicBezTo>
                    <a:pt x="584" y="14"/>
                    <a:pt x="569" y="0"/>
                    <a:pt x="551" y="0"/>
                  </a:cubicBezTo>
                  <a:lnTo>
                    <a:pt x="70" y="0"/>
                  </a:lnTo>
                  <a:cubicBezTo>
                    <a:pt x="52" y="0"/>
                    <a:pt x="37" y="14"/>
                    <a:pt x="37" y="33"/>
                  </a:cubicBezTo>
                  <a:lnTo>
                    <a:pt x="37" y="402"/>
                  </a:lnTo>
                  <a:lnTo>
                    <a:pt x="37" y="402"/>
                  </a:lnTo>
                  <a:lnTo>
                    <a:pt x="2" y="625"/>
                  </a:lnTo>
                  <a:cubicBezTo>
                    <a:pt x="0" y="643"/>
                    <a:pt x="13" y="658"/>
                    <a:pt x="34" y="658"/>
                  </a:cubicBezTo>
                  <a:lnTo>
                    <a:pt x="592" y="658"/>
                  </a:lnTo>
                  <a:cubicBezTo>
                    <a:pt x="612" y="658"/>
                    <a:pt x="626" y="643"/>
                    <a:pt x="623" y="625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370568" y="2630015"/>
              <a:ext cx="2238032" cy="938719"/>
            </a:xfrm>
            <a:prstGeom prst="rect">
              <a:avLst/>
            </a:prstGeom>
            <a:noFill/>
            <a:ln w="15875">
              <a:solidFill>
                <a:schemeClr val="bg2"/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sz="1100" b="1" dirty="0" smtClean="0">
                  <a:solidFill>
                    <a:prstClr val="black"/>
                  </a:solidFill>
                </a:rPr>
                <a:t>          Claims System</a:t>
              </a:r>
            </a:p>
            <a:p>
              <a:r>
                <a:rPr lang="en-US" sz="1100" b="1" dirty="0">
                  <a:solidFill>
                    <a:prstClr val="black"/>
                  </a:solidFill>
                </a:rPr>
                <a:t> </a:t>
              </a:r>
              <a:r>
                <a:rPr lang="en-US" sz="1100" b="1" dirty="0" smtClean="0">
                  <a:solidFill>
                    <a:prstClr val="black"/>
                  </a:solidFill>
                </a:rPr>
                <a:t>     </a:t>
              </a:r>
            </a:p>
            <a:p>
              <a:r>
                <a:rPr lang="en-US" sz="1100" b="1" dirty="0">
                  <a:solidFill>
                    <a:prstClr val="black"/>
                  </a:solidFill>
                </a:rPr>
                <a:t> </a:t>
              </a:r>
              <a:r>
                <a:rPr lang="en-US" sz="1100" b="1" dirty="0" smtClean="0">
                  <a:solidFill>
                    <a:prstClr val="black"/>
                  </a:solidFill>
                </a:rPr>
                <a:t>         Claim Processing Site</a:t>
              </a:r>
            </a:p>
            <a:p>
              <a:endParaRPr lang="en-US" sz="1100" b="1" dirty="0" smtClean="0">
                <a:solidFill>
                  <a:prstClr val="black"/>
                </a:solidFill>
              </a:endParaRPr>
            </a:p>
            <a:p>
              <a:r>
                <a:rPr lang="en-US" sz="1100" b="1" dirty="0" smtClean="0">
                  <a:solidFill>
                    <a:prstClr val="black"/>
                  </a:solidFill>
                </a:rPr>
                <a:t>           Automated Adjudication</a:t>
              </a:r>
            </a:p>
          </p:txBody>
        </p:sp>
      </p:grpSp>
      <p:sp>
        <p:nvSpPr>
          <p:cNvPr id="62" name="Oval 61"/>
          <p:cNvSpPr/>
          <p:nvPr/>
        </p:nvSpPr>
        <p:spPr bwMode="auto">
          <a:xfrm>
            <a:off x="210541" y="4056065"/>
            <a:ext cx="197677" cy="197677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3152" tIns="73152" rIns="73152" bIns="73152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lnSpc>
                <a:spcPct val="106000"/>
              </a:lnSpc>
              <a:spcBef>
                <a:spcPct val="50000"/>
              </a:spcBef>
              <a:spcAft>
                <a:spcPct val="0"/>
              </a:spcAft>
              <a:buSzPct val="100000"/>
              <a:buFont typeface="Wingdings 2" pitchFamily="18" charset="2"/>
              <a:buNone/>
            </a:pPr>
            <a:endParaRPr lang="en-US" sz="1100" dirty="0" smtClean="0">
              <a:solidFill>
                <a:prstClr val="black"/>
              </a:solidFill>
            </a:endParaRPr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621042" y="2224310"/>
            <a:ext cx="1005840" cy="976620"/>
            <a:chOff x="1333020" y="2093684"/>
            <a:chExt cx="730303" cy="709086"/>
          </a:xfrm>
        </p:grpSpPr>
        <p:sp>
          <p:nvSpPr>
            <p:cNvPr id="57" name="Freeform 5"/>
            <p:cNvSpPr>
              <a:spLocks noChangeAspect="1" noEditPoints="1"/>
            </p:cNvSpPr>
            <p:nvPr/>
          </p:nvSpPr>
          <p:spPr bwMode="auto">
            <a:xfrm>
              <a:off x="1842326" y="2093684"/>
              <a:ext cx="220997" cy="203508"/>
            </a:xfrm>
            <a:custGeom>
              <a:avLst/>
              <a:gdLst>
                <a:gd name="T0" fmla="*/ 630 w 676"/>
                <a:gd name="T1" fmla="*/ 155 h 627"/>
                <a:gd name="T2" fmla="*/ 520 w 676"/>
                <a:gd name="T3" fmla="*/ 160 h 627"/>
                <a:gd name="T4" fmla="*/ 378 w 676"/>
                <a:gd name="T5" fmla="*/ 135 h 627"/>
                <a:gd name="T6" fmla="*/ 299 w 676"/>
                <a:gd name="T7" fmla="*/ 128 h 627"/>
                <a:gd name="T8" fmla="*/ 153 w 676"/>
                <a:gd name="T9" fmla="*/ 171 h 627"/>
                <a:gd name="T10" fmla="*/ 45 w 676"/>
                <a:gd name="T11" fmla="*/ 166 h 627"/>
                <a:gd name="T12" fmla="*/ 0 w 676"/>
                <a:gd name="T13" fmla="*/ 349 h 627"/>
                <a:gd name="T14" fmla="*/ 30 w 676"/>
                <a:gd name="T15" fmla="*/ 349 h 627"/>
                <a:gd name="T16" fmla="*/ 50 w 676"/>
                <a:gd name="T17" fmla="*/ 211 h 627"/>
                <a:gd name="T18" fmla="*/ 81 w 676"/>
                <a:gd name="T19" fmla="*/ 581 h 627"/>
                <a:gd name="T20" fmla="*/ 131 w 676"/>
                <a:gd name="T21" fmla="*/ 541 h 627"/>
                <a:gd name="T22" fmla="*/ 150 w 676"/>
                <a:gd name="T23" fmla="*/ 211 h 627"/>
                <a:gd name="T24" fmla="*/ 165 w 676"/>
                <a:gd name="T25" fmla="*/ 370 h 627"/>
                <a:gd name="T26" fmla="*/ 179 w 676"/>
                <a:gd name="T27" fmla="*/ 187 h 627"/>
                <a:gd name="T28" fmla="*/ 198 w 676"/>
                <a:gd name="T29" fmla="*/ 579 h 627"/>
                <a:gd name="T30" fmla="*/ 271 w 676"/>
                <a:gd name="T31" fmla="*/ 627 h 627"/>
                <a:gd name="T32" fmla="*/ 304 w 676"/>
                <a:gd name="T33" fmla="*/ 187 h 627"/>
                <a:gd name="T34" fmla="*/ 323 w 676"/>
                <a:gd name="T35" fmla="*/ 347 h 627"/>
                <a:gd name="T36" fmla="*/ 350 w 676"/>
                <a:gd name="T37" fmla="*/ 348 h 627"/>
                <a:gd name="T38" fmla="*/ 369 w 676"/>
                <a:gd name="T39" fmla="*/ 196 h 627"/>
                <a:gd name="T40" fmla="*/ 408 w 676"/>
                <a:gd name="T41" fmla="*/ 623 h 627"/>
                <a:gd name="T42" fmla="*/ 479 w 676"/>
                <a:gd name="T43" fmla="*/ 568 h 627"/>
                <a:gd name="T44" fmla="*/ 498 w 676"/>
                <a:gd name="T45" fmla="*/ 196 h 627"/>
                <a:gd name="T46" fmla="*/ 511 w 676"/>
                <a:gd name="T47" fmla="*/ 370 h 627"/>
                <a:gd name="T48" fmla="*/ 528 w 676"/>
                <a:gd name="T49" fmla="*/ 211 h 627"/>
                <a:gd name="T50" fmla="*/ 546 w 676"/>
                <a:gd name="T51" fmla="*/ 529 h 627"/>
                <a:gd name="T52" fmla="*/ 604 w 676"/>
                <a:gd name="T53" fmla="*/ 570 h 627"/>
                <a:gd name="T54" fmla="*/ 628 w 676"/>
                <a:gd name="T55" fmla="*/ 211 h 627"/>
                <a:gd name="T56" fmla="*/ 647 w 676"/>
                <a:gd name="T57" fmla="*/ 352 h 627"/>
                <a:gd name="T58" fmla="*/ 676 w 676"/>
                <a:gd name="T59" fmla="*/ 353 h 627"/>
                <a:gd name="T60" fmla="*/ 630 w 676"/>
                <a:gd name="T61" fmla="*/ 155 h 627"/>
                <a:gd name="T62" fmla="*/ 584 w 676"/>
                <a:gd name="T63" fmla="*/ 135 h 627"/>
                <a:gd name="T64" fmla="*/ 584 w 676"/>
                <a:gd name="T65" fmla="*/ 52 h 627"/>
                <a:gd name="T66" fmla="*/ 584 w 676"/>
                <a:gd name="T67" fmla="*/ 135 h 627"/>
                <a:gd name="T68" fmla="*/ 88 w 676"/>
                <a:gd name="T69" fmla="*/ 147 h 627"/>
                <a:gd name="T70" fmla="*/ 88 w 676"/>
                <a:gd name="T71" fmla="*/ 64 h 627"/>
                <a:gd name="T72" fmla="*/ 88 w 676"/>
                <a:gd name="T73" fmla="*/ 147 h 627"/>
                <a:gd name="T74" fmla="*/ 423 w 676"/>
                <a:gd name="T75" fmla="*/ 115 h 627"/>
                <a:gd name="T76" fmla="*/ 423 w 676"/>
                <a:gd name="T77" fmla="*/ 15 h 627"/>
                <a:gd name="T78" fmla="*/ 423 w 676"/>
                <a:gd name="T79" fmla="*/ 115 h 627"/>
                <a:gd name="T80" fmla="*/ 250 w 676"/>
                <a:gd name="T81" fmla="*/ 100 h 627"/>
                <a:gd name="T82" fmla="*/ 250 w 676"/>
                <a:gd name="T83" fmla="*/ 0 h 627"/>
                <a:gd name="T84" fmla="*/ 250 w 676"/>
                <a:gd name="T85" fmla="*/ 100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76" h="627">
                  <a:moveTo>
                    <a:pt x="630" y="155"/>
                  </a:moveTo>
                  <a:lnTo>
                    <a:pt x="630" y="155"/>
                  </a:lnTo>
                  <a:lnTo>
                    <a:pt x="538" y="155"/>
                  </a:lnTo>
                  <a:cubicBezTo>
                    <a:pt x="532" y="155"/>
                    <a:pt x="525" y="157"/>
                    <a:pt x="520" y="160"/>
                  </a:cubicBezTo>
                  <a:cubicBezTo>
                    <a:pt x="510" y="141"/>
                    <a:pt x="492" y="135"/>
                    <a:pt x="472" y="135"/>
                  </a:cubicBezTo>
                  <a:lnTo>
                    <a:pt x="378" y="135"/>
                  </a:lnTo>
                  <a:cubicBezTo>
                    <a:pt x="362" y="135"/>
                    <a:pt x="348" y="135"/>
                    <a:pt x="338" y="148"/>
                  </a:cubicBezTo>
                  <a:cubicBezTo>
                    <a:pt x="328" y="135"/>
                    <a:pt x="314" y="128"/>
                    <a:pt x="299" y="128"/>
                  </a:cubicBezTo>
                  <a:lnTo>
                    <a:pt x="204" y="128"/>
                  </a:lnTo>
                  <a:cubicBezTo>
                    <a:pt x="180" y="128"/>
                    <a:pt x="160" y="146"/>
                    <a:pt x="153" y="171"/>
                  </a:cubicBezTo>
                  <a:cubicBezTo>
                    <a:pt x="147" y="168"/>
                    <a:pt x="130" y="166"/>
                    <a:pt x="124" y="166"/>
                  </a:cubicBezTo>
                  <a:lnTo>
                    <a:pt x="45" y="166"/>
                  </a:lnTo>
                  <a:cubicBezTo>
                    <a:pt x="20" y="166"/>
                    <a:pt x="0" y="190"/>
                    <a:pt x="0" y="220"/>
                  </a:cubicBezTo>
                  <a:lnTo>
                    <a:pt x="0" y="349"/>
                  </a:lnTo>
                  <a:cubicBezTo>
                    <a:pt x="0" y="359"/>
                    <a:pt x="2" y="369"/>
                    <a:pt x="15" y="369"/>
                  </a:cubicBezTo>
                  <a:cubicBezTo>
                    <a:pt x="28" y="369"/>
                    <a:pt x="30" y="359"/>
                    <a:pt x="30" y="349"/>
                  </a:cubicBezTo>
                  <a:cubicBezTo>
                    <a:pt x="30" y="337"/>
                    <a:pt x="31" y="211"/>
                    <a:pt x="31" y="211"/>
                  </a:cubicBezTo>
                  <a:lnTo>
                    <a:pt x="50" y="211"/>
                  </a:lnTo>
                  <a:cubicBezTo>
                    <a:pt x="50" y="211"/>
                    <a:pt x="49" y="530"/>
                    <a:pt x="49" y="546"/>
                  </a:cubicBezTo>
                  <a:cubicBezTo>
                    <a:pt x="50" y="580"/>
                    <a:pt x="69" y="581"/>
                    <a:pt x="81" y="581"/>
                  </a:cubicBezTo>
                  <a:lnTo>
                    <a:pt x="101" y="581"/>
                  </a:lnTo>
                  <a:cubicBezTo>
                    <a:pt x="112" y="581"/>
                    <a:pt x="129" y="580"/>
                    <a:pt x="131" y="541"/>
                  </a:cubicBezTo>
                  <a:cubicBezTo>
                    <a:pt x="131" y="524"/>
                    <a:pt x="131" y="211"/>
                    <a:pt x="131" y="211"/>
                  </a:cubicBezTo>
                  <a:lnTo>
                    <a:pt x="150" y="211"/>
                  </a:lnTo>
                  <a:lnTo>
                    <a:pt x="150" y="353"/>
                  </a:lnTo>
                  <a:cubicBezTo>
                    <a:pt x="150" y="367"/>
                    <a:pt x="155" y="370"/>
                    <a:pt x="165" y="370"/>
                  </a:cubicBezTo>
                  <a:cubicBezTo>
                    <a:pt x="175" y="370"/>
                    <a:pt x="180" y="363"/>
                    <a:pt x="180" y="351"/>
                  </a:cubicBezTo>
                  <a:cubicBezTo>
                    <a:pt x="180" y="344"/>
                    <a:pt x="179" y="187"/>
                    <a:pt x="179" y="187"/>
                  </a:cubicBezTo>
                  <a:lnTo>
                    <a:pt x="198" y="187"/>
                  </a:lnTo>
                  <a:cubicBezTo>
                    <a:pt x="198" y="187"/>
                    <a:pt x="198" y="555"/>
                    <a:pt x="198" y="579"/>
                  </a:cubicBezTo>
                  <a:cubicBezTo>
                    <a:pt x="199" y="620"/>
                    <a:pt x="221" y="627"/>
                    <a:pt x="235" y="627"/>
                  </a:cubicBezTo>
                  <a:lnTo>
                    <a:pt x="271" y="627"/>
                  </a:lnTo>
                  <a:cubicBezTo>
                    <a:pt x="285" y="627"/>
                    <a:pt x="303" y="620"/>
                    <a:pt x="305" y="573"/>
                  </a:cubicBezTo>
                  <a:cubicBezTo>
                    <a:pt x="306" y="554"/>
                    <a:pt x="304" y="187"/>
                    <a:pt x="304" y="187"/>
                  </a:cubicBezTo>
                  <a:lnTo>
                    <a:pt x="323" y="187"/>
                  </a:lnTo>
                  <a:lnTo>
                    <a:pt x="323" y="347"/>
                  </a:lnTo>
                  <a:cubicBezTo>
                    <a:pt x="323" y="363"/>
                    <a:pt x="325" y="369"/>
                    <a:pt x="338" y="369"/>
                  </a:cubicBezTo>
                  <a:cubicBezTo>
                    <a:pt x="348" y="369"/>
                    <a:pt x="350" y="362"/>
                    <a:pt x="350" y="348"/>
                  </a:cubicBezTo>
                  <a:cubicBezTo>
                    <a:pt x="350" y="338"/>
                    <a:pt x="351" y="196"/>
                    <a:pt x="351" y="196"/>
                  </a:cubicBezTo>
                  <a:lnTo>
                    <a:pt x="369" y="196"/>
                  </a:lnTo>
                  <a:cubicBezTo>
                    <a:pt x="369" y="196"/>
                    <a:pt x="370" y="551"/>
                    <a:pt x="370" y="575"/>
                  </a:cubicBezTo>
                  <a:cubicBezTo>
                    <a:pt x="371" y="615"/>
                    <a:pt x="395" y="623"/>
                    <a:pt x="408" y="623"/>
                  </a:cubicBezTo>
                  <a:lnTo>
                    <a:pt x="445" y="623"/>
                  </a:lnTo>
                  <a:cubicBezTo>
                    <a:pt x="458" y="623"/>
                    <a:pt x="477" y="615"/>
                    <a:pt x="479" y="568"/>
                  </a:cubicBezTo>
                  <a:cubicBezTo>
                    <a:pt x="480" y="546"/>
                    <a:pt x="479" y="196"/>
                    <a:pt x="479" y="196"/>
                  </a:cubicBezTo>
                  <a:lnTo>
                    <a:pt x="498" y="196"/>
                  </a:lnTo>
                  <a:cubicBezTo>
                    <a:pt x="498" y="196"/>
                    <a:pt x="498" y="333"/>
                    <a:pt x="498" y="348"/>
                  </a:cubicBezTo>
                  <a:cubicBezTo>
                    <a:pt x="498" y="360"/>
                    <a:pt x="501" y="370"/>
                    <a:pt x="511" y="370"/>
                  </a:cubicBezTo>
                  <a:cubicBezTo>
                    <a:pt x="523" y="370"/>
                    <a:pt x="526" y="365"/>
                    <a:pt x="527" y="354"/>
                  </a:cubicBezTo>
                  <a:cubicBezTo>
                    <a:pt x="527" y="372"/>
                    <a:pt x="528" y="211"/>
                    <a:pt x="528" y="211"/>
                  </a:cubicBezTo>
                  <a:lnTo>
                    <a:pt x="546" y="211"/>
                  </a:lnTo>
                  <a:cubicBezTo>
                    <a:pt x="546" y="211"/>
                    <a:pt x="546" y="524"/>
                    <a:pt x="546" y="529"/>
                  </a:cubicBezTo>
                  <a:cubicBezTo>
                    <a:pt x="547" y="563"/>
                    <a:pt x="558" y="570"/>
                    <a:pt x="569" y="570"/>
                  </a:cubicBezTo>
                  <a:lnTo>
                    <a:pt x="604" y="570"/>
                  </a:lnTo>
                  <a:cubicBezTo>
                    <a:pt x="615" y="570"/>
                    <a:pt x="627" y="563"/>
                    <a:pt x="628" y="524"/>
                  </a:cubicBezTo>
                  <a:cubicBezTo>
                    <a:pt x="629" y="504"/>
                    <a:pt x="628" y="211"/>
                    <a:pt x="628" y="211"/>
                  </a:cubicBezTo>
                  <a:lnTo>
                    <a:pt x="647" y="211"/>
                  </a:lnTo>
                  <a:lnTo>
                    <a:pt x="647" y="352"/>
                  </a:lnTo>
                  <a:cubicBezTo>
                    <a:pt x="647" y="362"/>
                    <a:pt x="653" y="369"/>
                    <a:pt x="662" y="369"/>
                  </a:cubicBezTo>
                  <a:cubicBezTo>
                    <a:pt x="671" y="369"/>
                    <a:pt x="676" y="363"/>
                    <a:pt x="676" y="353"/>
                  </a:cubicBezTo>
                  <a:lnTo>
                    <a:pt x="676" y="215"/>
                  </a:lnTo>
                  <a:cubicBezTo>
                    <a:pt x="676" y="186"/>
                    <a:pt x="655" y="155"/>
                    <a:pt x="630" y="155"/>
                  </a:cubicBezTo>
                  <a:close/>
                  <a:moveTo>
                    <a:pt x="584" y="135"/>
                  </a:moveTo>
                  <a:lnTo>
                    <a:pt x="584" y="135"/>
                  </a:lnTo>
                  <a:cubicBezTo>
                    <a:pt x="607" y="135"/>
                    <a:pt x="626" y="116"/>
                    <a:pt x="626" y="93"/>
                  </a:cubicBezTo>
                  <a:cubicBezTo>
                    <a:pt x="626" y="70"/>
                    <a:pt x="607" y="52"/>
                    <a:pt x="584" y="52"/>
                  </a:cubicBezTo>
                  <a:cubicBezTo>
                    <a:pt x="562" y="52"/>
                    <a:pt x="543" y="70"/>
                    <a:pt x="543" y="93"/>
                  </a:cubicBezTo>
                  <a:cubicBezTo>
                    <a:pt x="543" y="116"/>
                    <a:pt x="562" y="135"/>
                    <a:pt x="584" y="135"/>
                  </a:cubicBezTo>
                  <a:close/>
                  <a:moveTo>
                    <a:pt x="88" y="147"/>
                  </a:moveTo>
                  <a:lnTo>
                    <a:pt x="88" y="147"/>
                  </a:lnTo>
                  <a:cubicBezTo>
                    <a:pt x="111" y="147"/>
                    <a:pt x="130" y="128"/>
                    <a:pt x="130" y="105"/>
                  </a:cubicBezTo>
                  <a:cubicBezTo>
                    <a:pt x="130" y="82"/>
                    <a:pt x="111" y="64"/>
                    <a:pt x="88" y="64"/>
                  </a:cubicBezTo>
                  <a:cubicBezTo>
                    <a:pt x="65" y="64"/>
                    <a:pt x="47" y="82"/>
                    <a:pt x="47" y="105"/>
                  </a:cubicBezTo>
                  <a:cubicBezTo>
                    <a:pt x="47" y="128"/>
                    <a:pt x="65" y="147"/>
                    <a:pt x="88" y="147"/>
                  </a:cubicBezTo>
                  <a:close/>
                  <a:moveTo>
                    <a:pt x="423" y="115"/>
                  </a:moveTo>
                  <a:lnTo>
                    <a:pt x="423" y="115"/>
                  </a:lnTo>
                  <a:cubicBezTo>
                    <a:pt x="451" y="115"/>
                    <a:pt x="473" y="93"/>
                    <a:pt x="473" y="65"/>
                  </a:cubicBezTo>
                  <a:cubicBezTo>
                    <a:pt x="473" y="37"/>
                    <a:pt x="451" y="15"/>
                    <a:pt x="423" y="15"/>
                  </a:cubicBezTo>
                  <a:cubicBezTo>
                    <a:pt x="396" y="15"/>
                    <a:pt x="373" y="37"/>
                    <a:pt x="373" y="65"/>
                  </a:cubicBezTo>
                  <a:cubicBezTo>
                    <a:pt x="373" y="93"/>
                    <a:pt x="396" y="115"/>
                    <a:pt x="423" y="115"/>
                  </a:cubicBezTo>
                  <a:close/>
                  <a:moveTo>
                    <a:pt x="250" y="100"/>
                  </a:moveTo>
                  <a:lnTo>
                    <a:pt x="250" y="100"/>
                  </a:lnTo>
                  <a:cubicBezTo>
                    <a:pt x="277" y="100"/>
                    <a:pt x="300" y="77"/>
                    <a:pt x="300" y="49"/>
                  </a:cubicBezTo>
                  <a:cubicBezTo>
                    <a:pt x="300" y="22"/>
                    <a:pt x="277" y="0"/>
                    <a:pt x="250" y="0"/>
                  </a:cubicBezTo>
                  <a:cubicBezTo>
                    <a:pt x="222" y="0"/>
                    <a:pt x="200" y="22"/>
                    <a:pt x="200" y="49"/>
                  </a:cubicBezTo>
                  <a:cubicBezTo>
                    <a:pt x="200" y="77"/>
                    <a:pt x="222" y="100"/>
                    <a:pt x="250" y="10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8" name="Freeform 5"/>
            <p:cNvSpPr>
              <a:spLocks noChangeAspect="1" noEditPoints="1"/>
            </p:cNvSpPr>
            <p:nvPr/>
          </p:nvSpPr>
          <p:spPr bwMode="auto">
            <a:xfrm>
              <a:off x="1344942" y="2093684"/>
              <a:ext cx="220997" cy="203508"/>
            </a:xfrm>
            <a:custGeom>
              <a:avLst/>
              <a:gdLst>
                <a:gd name="T0" fmla="*/ 630 w 676"/>
                <a:gd name="T1" fmla="*/ 155 h 627"/>
                <a:gd name="T2" fmla="*/ 520 w 676"/>
                <a:gd name="T3" fmla="*/ 160 h 627"/>
                <a:gd name="T4" fmla="*/ 378 w 676"/>
                <a:gd name="T5" fmla="*/ 135 h 627"/>
                <a:gd name="T6" fmla="*/ 299 w 676"/>
                <a:gd name="T7" fmla="*/ 128 h 627"/>
                <a:gd name="T8" fmla="*/ 153 w 676"/>
                <a:gd name="T9" fmla="*/ 171 h 627"/>
                <a:gd name="T10" fmla="*/ 45 w 676"/>
                <a:gd name="T11" fmla="*/ 166 h 627"/>
                <a:gd name="T12" fmla="*/ 0 w 676"/>
                <a:gd name="T13" fmla="*/ 349 h 627"/>
                <a:gd name="T14" fmla="*/ 30 w 676"/>
                <a:gd name="T15" fmla="*/ 349 h 627"/>
                <a:gd name="T16" fmla="*/ 50 w 676"/>
                <a:gd name="T17" fmla="*/ 211 h 627"/>
                <a:gd name="T18" fmla="*/ 81 w 676"/>
                <a:gd name="T19" fmla="*/ 581 h 627"/>
                <a:gd name="T20" fmla="*/ 131 w 676"/>
                <a:gd name="T21" fmla="*/ 541 h 627"/>
                <a:gd name="T22" fmla="*/ 150 w 676"/>
                <a:gd name="T23" fmla="*/ 211 h 627"/>
                <a:gd name="T24" fmla="*/ 165 w 676"/>
                <a:gd name="T25" fmla="*/ 370 h 627"/>
                <a:gd name="T26" fmla="*/ 179 w 676"/>
                <a:gd name="T27" fmla="*/ 187 h 627"/>
                <a:gd name="T28" fmla="*/ 198 w 676"/>
                <a:gd name="T29" fmla="*/ 579 h 627"/>
                <a:gd name="T30" fmla="*/ 271 w 676"/>
                <a:gd name="T31" fmla="*/ 627 h 627"/>
                <a:gd name="T32" fmla="*/ 304 w 676"/>
                <a:gd name="T33" fmla="*/ 187 h 627"/>
                <a:gd name="T34" fmla="*/ 323 w 676"/>
                <a:gd name="T35" fmla="*/ 347 h 627"/>
                <a:gd name="T36" fmla="*/ 350 w 676"/>
                <a:gd name="T37" fmla="*/ 348 h 627"/>
                <a:gd name="T38" fmla="*/ 369 w 676"/>
                <a:gd name="T39" fmla="*/ 196 h 627"/>
                <a:gd name="T40" fmla="*/ 408 w 676"/>
                <a:gd name="T41" fmla="*/ 623 h 627"/>
                <a:gd name="T42" fmla="*/ 479 w 676"/>
                <a:gd name="T43" fmla="*/ 568 h 627"/>
                <a:gd name="T44" fmla="*/ 498 w 676"/>
                <a:gd name="T45" fmla="*/ 196 h 627"/>
                <a:gd name="T46" fmla="*/ 511 w 676"/>
                <a:gd name="T47" fmla="*/ 370 h 627"/>
                <a:gd name="T48" fmla="*/ 528 w 676"/>
                <a:gd name="T49" fmla="*/ 211 h 627"/>
                <a:gd name="T50" fmla="*/ 546 w 676"/>
                <a:gd name="T51" fmla="*/ 529 h 627"/>
                <a:gd name="T52" fmla="*/ 604 w 676"/>
                <a:gd name="T53" fmla="*/ 570 h 627"/>
                <a:gd name="T54" fmla="*/ 628 w 676"/>
                <a:gd name="T55" fmla="*/ 211 h 627"/>
                <a:gd name="T56" fmla="*/ 647 w 676"/>
                <a:gd name="T57" fmla="*/ 352 h 627"/>
                <a:gd name="T58" fmla="*/ 676 w 676"/>
                <a:gd name="T59" fmla="*/ 353 h 627"/>
                <a:gd name="T60" fmla="*/ 630 w 676"/>
                <a:gd name="T61" fmla="*/ 155 h 627"/>
                <a:gd name="T62" fmla="*/ 584 w 676"/>
                <a:gd name="T63" fmla="*/ 135 h 627"/>
                <a:gd name="T64" fmla="*/ 584 w 676"/>
                <a:gd name="T65" fmla="*/ 52 h 627"/>
                <a:gd name="T66" fmla="*/ 584 w 676"/>
                <a:gd name="T67" fmla="*/ 135 h 627"/>
                <a:gd name="T68" fmla="*/ 88 w 676"/>
                <a:gd name="T69" fmla="*/ 147 h 627"/>
                <a:gd name="T70" fmla="*/ 88 w 676"/>
                <a:gd name="T71" fmla="*/ 64 h 627"/>
                <a:gd name="T72" fmla="*/ 88 w 676"/>
                <a:gd name="T73" fmla="*/ 147 h 627"/>
                <a:gd name="T74" fmla="*/ 423 w 676"/>
                <a:gd name="T75" fmla="*/ 115 h 627"/>
                <a:gd name="T76" fmla="*/ 423 w 676"/>
                <a:gd name="T77" fmla="*/ 15 h 627"/>
                <a:gd name="T78" fmla="*/ 423 w 676"/>
                <a:gd name="T79" fmla="*/ 115 h 627"/>
                <a:gd name="T80" fmla="*/ 250 w 676"/>
                <a:gd name="T81" fmla="*/ 100 h 627"/>
                <a:gd name="T82" fmla="*/ 250 w 676"/>
                <a:gd name="T83" fmla="*/ 0 h 627"/>
                <a:gd name="T84" fmla="*/ 250 w 676"/>
                <a:gd name="T85" fmla="*/ 100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76" h="627">
                  <a:moveTo>
                    <a:pt x="630" y="155"/>
                  </a:moveTo>
                  <a:lnTo>
                    <a:pt x="630" y="155"/>
                  </a:lnTo>
                  <a:lnTo>
                    <a:pt x="538" y="155"/>
                  </a:lnTo>
                  <a:cubicBezTo>
                    <a:pt x="532" y="155"/>
                    <a:pt x="525" y="157"/>
                    <a:pt x="520" y="160"/>
                  </a:cubicBezTo>
                  <a:cubicBezTo>
                    <a:pt x="510" y="141"/>
                    <a:pt x="492" y="135"/>
                    <a:pt x="472" y="135"/>
                  </a:cubicBezTo>
                  <a:lnTo>
                    <a:pt x="378" y="135"/>
                  </a:lnTo>
                  <a:cubicBezTo>
                    <a:pt x="362" y="135"/>
                    <a:pt x="348" y="135"/>
                    <a:pt x="338" y="148"/>
                  </a:cubicBezTo>
                  <a:cubicBezTo>
                    <a:pt x="328" y="135"/>
                    <a:pt x="314" y="128"/>
                    <a:pt x="299" y="128"/>
                  </a:cubicBezTo>
                  <a:lnTo>
                    <a:pt x="204" y="128"/>
                  </a:lnTo>
                  <a:cubicBezTo>
                    <a:pt x="180" y="128"/>
                    <a:pt x="160" y="146"/>
                    <a:pt x="153" y="171"/>
                  </a:cubicBezTo>
                  <a:cubicBezTo>
                    <a:pt x="147" y="168"/>
                    <a:pt x="130" y="166"/>
                    <a:pt x="124" y="166"/>
                  </a:cubicBezTo>
                  <a:lnTo>
                    <a:pt x="45" y="166"/>
                  </a:lnTo>
                  <a:cubicBezTo>
                    <a:pt x="20" y="166"/>
                    <a:pt x="0" y="190"/>
                    <a:pt x="0" y="220"/>
                  </a:cubicBezTo>
                  <a:lnTo>
                    <a:pt x="0" y="349"/>
                  </a:lnTo>
                  <a:cubicBezTo>
                    <a:pt x="0" y="359"/>
                    <a:pt x="2" y="369"/>
                    <a:pt x="15" y="369"/>
                  </a:cubicBezTo>
                  <a:cubicBezTo>
                    <a:pt x="28" y="369"/>
                    <a:pt x="30" y="359"/>
                    <a:pt x="30" y="349"/>
                  </a:cubicBezTo>
                  <a:cubicBezTo>
                    <a:pt x="30" y="337"/>
                    <a:pt x="31" y="211"/>
                    <a:pt x="31" y="211"/>
                  </a:cubicBezTo>
                  <a:lnTo>
                    <a:pt x="50" y="211"/>
                  </a:lnTo>
                  <a:cubicBezTo>
                    <a:pt x="50" y="211"/>
                    <a:pt x="49" y="530"/>
                    <a:pt x="49" y="546"/>
                  </a:cubicBezTo>
                  <a:cubicBezTo>
                    <a:pt x="50" y="580"/>
                    <a:pt x="69" y="581"/>
                    <a:pt x="81" y="581"/>
                  </a:cubicBezTo>
                  <a:lnTo>
                    <a:pt x="101" y="581"/>
                  </a:lnTo>
                  <a:cubicBezTo>
                    <a:pt x="112" y="581"/>
                    <a:pt x="129" y="580"/>
                    <a:pt x="131" y="541"/>
                  </a:cubicBezTo>
                  <a:cubicBezTo>
                    <a:pt x="131" y="524"/>
                    <a:pt x="131" y="211"/>
                    <a:pt x="131" y="211"/>
                  </a:cubicBezTo>
                  <a:lnTo>
                    <a:pt x="150" y="211"/>
                  </a:lnTo>
                  <a:lnTo>
                    <a:pt x="150" y="353"/>
                  </a:lnTo>
                  <a:cubicBezTo>
                    <a:pt x="150" y="367"/>
                    <a:pt x="155" y="370"/>
                    <a:pt x="165" y="370"/>
                  </a:cubicBezTo>
                  <a:cubicBezTo>
                    <a:pt x="175" y="370"/>
                    <a:pt x="180" y="363"/>
                    <a:pt x="180" y="351"/>
                  </a:cubicBezTo>
                  <a:cubicBezTo>
                    <a:pt x="180" y="344"/>
                    <a:pt x="179" y="187"/>
                    <a:pt x="179" y="187"/>
                  </a:cubicBezTo>
                  <a:lnTo>
                    <a:pt x="198" y="187"/>
                  </a:lnTo>
                  <a:cubicBezTo>
                    <a:pt x="198" y="187"/>
                    <a:pt x="198" y="555"/>
                    <a:pt x="198" y="579"/>
                  </a:cubicBezTo>
                  <a:cubicBezTo>
                    <a:pt x="199" y="620"/>
                    <a:pt x="221" y="627"/>
                    <a:pt x="235" y="627"/>
                  </a:cubicBezTo>
                  <a:lnTo>
                    <a:pt x="271" y="627"/>
                  </a:lnTo>
                  <a:cubicBezTo>
                    <a:pt x="285" y="627"/>
                    <a:pt x="303" y="620"/>
                    <a:pt x="305" y="573"/>
                  </a:cubicBezTo>
                  <a:cubicBezTo>
                    <a:pt x="306" y="554"/>
                    <a:pt x="304" y="187"/>
                    <a:pt x="304" y="187"/>
                  </a:cubicBezTo>
                  <a:lnTo>
                    <a:pt x="323" y="187"/>
                  </a:lnTo>
                  <a:lnTo>
                    <a:pt x="323" y="347"/>
                  </a:lnTo>
                  <a:cubicBezTo>
                    <a:pt x="323" y="363"/>
                    <a:pt x="325" y="369"/>
                    <a:pt x="338" y="369"/>
                  </a:cubicBezTo>
                  <a:cubicBezTo>
                    <a:pt x="348" y="369"/>
                    <a:pt x="350" y="362"/>
                    <a:pt x="350" y="348"/>
                  </a:cubicBezTo>
                  <a:cubicBezTo>
                    <a:pt x="350" y="338"/>
                    <a:pt x="351" y="196"/>
                    <a:pt x="351" y="196"/>
                  </a:cubicBezTo>
                  <a:lnTo>
                    <a:pt x="369" y="196"/>
                  </a:lnTo>
                  <a:cubicBezTo>
                    <a:pt x="369" y="196"/>
                    <a:pt x="370" y="551"/>
                    <a:pt x="370" y="575"/>
                  </a:cubicBezTo>
                  <a:cubicBezTo>
                    <a:pt x="371" y="615"/>
                    <a:pt x="395" y="623"/>
                    <a:pt x="408" y="623"/>
                  </a:cubicBezTo>
                  <a:lnTo>
                    <a:pt x="445" y="623"/>
                  </a:lnTo>
                  <a:cubicBezTo>
                    <a:pt x="458" y="623"/>
                    <a:pt x="477" y="615"/>
                    <a:pt x="479" y="568"/>
                  </a:cubicBezTo>
                  <a:cubicBezTo>
                    <a:pt x="480" y="546"/>
                    <a:pt x="479" y="196"/>
                    <a:pt x="479" y="196"/>
                  </a:cubicBezTo>
                  <a:lnTo>
                    <a:pt x="498" y="196"/>
                  </a:lnTo>
                  <a:cubicBezTo>
                    <a:pt x="498" y="196"/>
                    <a:pt x="498" y="333"/>
                    <a:pt x="498" y="348"/>
                  </a:cubicBezTo>
                  <a:cubicBezTo>
                    <a:pt x="498" y="360"/>
                    <a:pt x="501" y="370"/>
                    <a:pt x="511" y="370"/>
                  </a:cubicBezTo>
                  <a:cubicBezTo>
                    <a:pt x="523" y="370"/>
                    <a:pt x="526" y="365"/>
                    <a:pt x="527" y="354"/>
                  </a:cubicBezTo>
                  <a:cubicBezTo>
                    <a:pt x="527" y="372"/>
                    <a:pt x="528" y="211"/>
                    <a:pt x="528" y="211"/>
                  </a:cubicBezTo>
                  <a:lnTo>
                    <a:pt x="546" y="211"/>
                  </a:lnTo>
                  <a:cubicBezTo>
                    <a:pt x="546" y="211"/>
                    <a:pt x="546" y="524"/>
                    <a:pt x="546" y="529"/>
                  </a:cubicBezTo>
                  <a:cubicBezTo>
                    <a:pt x="547" y="563"/>
                    <a:pt x="558" y="570"/>
                    <a:pt x="569" y="570"/>
                  </a:cubicBezTo>
                  <a:lnTo>
                    <a:pt x="604" y="570"/>
                  </a:lnTo>
                  <a:cubicBezTo>
                    <a:pt x="615" y="570"/>
                    <a:pt x="627" y="563"/>
                    <a:pt x="628" y="524"/>
                  </a:cubicBezTo>
                  <a:cubicBezTo>
                    <a:pt x="629" y="504"/>
                    <a:pt x="628" y="211"/>
                    <a:pt x="628" y="211"/>
                  </a:cubicBezTo>
                  <a:lnTo>
                    <a:pt x="647" y="211"/>
                  </a:lnTo>
                  <a:lnTo>
                    <a:pt x="647" y="352"/>
                  </a:lnTo>
                  <a:cubicBezTo>
                    <a:pt x="647" y="362"/>
                    <a:pt x="653" y="369"/>
                    <a:pt x="662" y="369"/>
                  </a:cubicBezTo>
                  <a:cubicBezTo>
                    <a:pt x="671" y="369"/>
                    <a:pt x="676" y="363"/>
                    <a:pt x="676" y="353"/>
                  </a:cubicBezTo>
                  <a:lnTo>
                    <a:pt x="676" y="215"/>
                  </a:lnTo>
                  <a:cubicBezTo>
                    <a:pt x="676" y="186"/>
                    <a:pt x="655" y="155"/>
                    <a:pt x="630" y="155"/>
                  </a:cubicBezTo>
                  <a:close/>
                  <a:moveTo>
                    <a:pt x="584" y="135"/>
                  </a:moveTo>
                  <a:lnTo>
                    <a:pt x="584" y="135"/>
                  </a:lnTo>
                  <a:cubicBezTo>
                    <a:pt x="607" y="135"/>
                    <a:pt x="626" y="116"/>
                    <a:pt x="626" y="93"/>
                  </a:cubicBezTo>
                  <a:cubicBezTo>
                    <a:pt x="626" y="70"/>
                    <a:pt x="607" y="52"/>
                    <a:pt x="584" y="52"/>
                  </a:cubicBezTo>
                  <a:cubicBezTo>
                    <a:pt x="562" y="52"/>
                    <a:pt x="543" y="70"/>
                    <a:pt x="543" y="93"/>
                  </a:cubicBezTo>
                  <a:cubicBezTo>
                    <a:pt x="543" y="116"/>
                    <a:pt x="562" y="135"/>
                    <a:pt x="584" y="135"/>
                  </a:cubicBezTo>
                  <a:close/>
                  <a:moveTo>
                    <a:pt x="88" y="147"/>
                  </a:moveTo>
                  <a:lnTo>
                    <a:pt x="88" y="147"/>
                  </a:lnTo>
                  <a:cubicBezTo>
                    <a:pt x="111" y="147"/>
                    <a:pt x="130" y="128"/>
                    <a:pt x="130" y="105"/>
                  </a:cubicBezTo>
                  <a:cubicBezTo>
                    <a:pt x="130" y="82"/>
                    <a:pt x="111" y="64"/>
                    <a:pt x="88" y="64"/>
                  </a:cubicBezTo>
                  <a:cubicBezTo>
                    <a:pt x="65" y="64"/>
                    <a:pt x="47" y="82"/>
                    <a:pt x="47" y="105"/>
                  </a:cubicBezTo>
                  <a:cubicBezTo>
                    <a:pt x="47" y="128"/>
                    <a:pt x="65" y="147"/>
                    <a:pt x="88" y="147"/>
                  </a:cubicBezTo>
                  <a:close/>
                  <a:moveTo>
                    <a:pt x="423" y="115"/>
                  </a:moveTo>
                  <a:lnTo>
                    <a:pt x="423" y="115"/>
                  </a:lnTo>
                  <a:cubicBezTo>
                    <a:pt x="451" y="115"/>
                    <a:pt x="473" y="93"/>
                    <a:pt x="473" y="65"/>
                  </a:cubicBezTo>
                  <a:cubicBezTo>
                    <a:pt x="473" y="37"/>
                    <a:pt x="451" y="15"/>
                    <a:pt x="423" y="15"/>
                  </a:cubicBezTo>
                  <a:cubicBezTo>
                    <a:pt x="396" y="15"/>
                    <a:pt x="373" y="37"/>
                    <a:pt x="373" y="65"/>
                  </a:cubicBezTo>
                  <a:cubicBezTo>
                    <a:pt x="373" y="93"/>
                    <a:pt x="396" y="115"/>
                    <a:pt x="423" y="115"/>
                  </a:cubicBezTo>
                  <a:close/>
                  <a:moveTo>
                    <a:pt x="250" y="100"/>
                  </a:moveTo>
                  <a:lnTo>
                    <a:pt x="250" y="100"/>
                  </a:lnTo>
                  <a:cubicBezTo>
                    <a:pt x="277" y="100"/>
                    <a:pt x="300" y="77"/>
                    <a:pt x="300" y="49"/>
                  </a:cubicBezTo>
                  <a:cubicBezTo>
                    <a:pt x="300" y="22"/>
                    <a:pt x="277" y="0"/>
                    <a:pt x="250" y="0"/>
                  </a:cubicBezTo>
                  <a:cubicBezTo>
                    <a:pt x="222" y="0"/>
                    <a:pt x="200" y="22"/>
                    <a:pt x="200" y="49"/>
                  </a:cubicBezTo>
                  <a:cubicBezTo>
                    <a:pt x="200" y="77"/>
                    <a:pt x="222" y="100"/>
                    <a:pt x="250" y="10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67" name="Freeform 5"/>
            <p:cNvSpPr>
              <a:spLocks noChangeAspect="1" noEditPoints="1"/>
            </p:cNvSpPr>
            <p:nvPr/>
          </p:nvSpPr>
          <p:spPr bwMode="auto">
            <a:xfrm>
              <a:off x="1333020" y="2599262"/>
              <a:ext cx="220997" cy="203508"/>
            </a:xfrm>
            <a:custGeom>
              <a:avLst/>
              <a:gdLst>
                <a:gd name="T0" fmla="*/ 630 w 676"/>
                <a:gd name="T1" fmla="*/ 155 h 627"/>
                <a:gd name="T2" fmla="*/ 520 w 676"/>
                <a:gd name="T3" fmla="*/ 160 h 627"/>
                <a:gd name="T4" fmla="*/ 378 w 676"/>
                <a:gd name="T5" fmla="*/ 135 h 627"/>
                <a:gd name="T6" fmla="*/ 299 w 676"/>
                <a:gd name="T7" fmla="*/ 128 h 627"/>
                <a:gd name="T8" fmla="*/ 153 w 676"/>
                <a:gd name="T9" fmla="*/ 171 h 627"/>
                <a:gd name="T10" fmla="*/ 45 w 676"/>
                <a:gd name="T11" fmla="*/ 166 h 627"/>
                <a:gd name="T12" fmla="*/ 0 w 676"/>
                <a:gd name="T13" fmla="*/ 349 h 627"/>
                <a:gd name="T14" fmla="*/ 30 w 676"/>
                <a:gd name="T15" fmla="*/ 349 h 627"/>
                <a:gd name="T16" fmla="*/ 50 w 676"/>
                <a:gd name="T17" fmla="*/ 211 h 627"/>
                <a:gd name="T18" fmla="*/ 81 w 676"/>
                <a:gd name="T19" fmla="*/ 581 h 627"/>
                <a:gd name="T20" fmla="*/ 131 w 676"/>
                <a:gd name="T21" fmla="*/ 541 h 627"/>
                <a:gd name="T22" fmla="*/ 150 w 676"/>
                <a:gd name="T23" fmla="*/ 211 h 627"/>
                <a:gd name="T24" fmla="*/ 165 w 676"/>
                <a:gd name="T25" fmla="*/ 370 h 627"/>
                <a:gd name="T26" fmla="*/ 179 w 676"/>
                <a:gd name="T27" fmla="*/ 187 h 627"/>
                <a:gd name="T28" fmla="*/ 198 w 676"/>
                <a:gd name="T29" fmla="*/ 579 h 627"/>
                <a:gd name="T30" fmla="*/ 271 w 676"/>
                <a:gd name="T31" fmla="*/ 627 h 627"/>
                <a:gd name="T32" fmla="*/ 304 w 676"/>
                <a:gd name="T33" fmla="*/ 187 h 627"/>
                <a:gd name="T34" fmla="*/ 323 w 676"/>
                <a:gd name="T35" fmla="*/ 347 h 627"/>
                <a:gd name="T36" fmla="*/ 350 w 676"/>
                <a:gd name="T37" fmla="*/ 348 h 627"/>
                <a:gd name="T38" fmla="*/ 369 w 676"/>
                <a:gd name="T39" fmla="*/ 196 h 627"/>
                <a:gd name="T40" fmla="*/ 408 w 676"/>
                <a:gd name="T41" fmla="*/ 623 h 627"/>
                <a:gd name="T42" fmla="*/ 479 w 676"/>
                <a:gd name="T43" fmla="*/ 568 h 627"/>
                <a:gd name="T44" fmla="*/ 498 w 676"/>
                <a:gd name="T45" fmla="*/ 196 h 627"/>
                <a:gd name="T46" fmla="*/ 511 w 676"/>
                <a:gd name="T47" fmla="*/ 370 h 627"/>
                <a:gd name="T48" fmla="*/ 528 w 676"/>
                <a:gd name="T49" fmla="*/ 211 h 627"/>
                <a:gd name="T50" fmla="*/ 546 w 676"/>
                <a:gd name="T51" fmla="*/ 529 h 627"/>
                <a:gd name="T52" fmla="*/ 604 w 676"/>
                <a:gd name="T53" fmla="*/ 570 h 627"/>
                <a:gd name="T54" fmla="*/ 628 w 676"/>
                <a:gd name="T55" fmla="*/ 211 h 627"/>
                <a:gd name="T56" fmla="*/ 647 w 676"/>
                <a:gd name="T57" fmla="*/ 352 h 627"/>
                <a:gd name="T58" fmla="*/ 676 w 676"/>
                <a:gd name="T59" fmla="*/ 353 h 627"/>
                <a:gd name="T60" fmla="*/ 630 w 676"/>
                <a:gd name="T61" fmla="*/ 155 h 627"/>
                <a:gd name="T62" fmla="*/ 584 w 676"/>
                <a:gd name="T63" fmla="*/ 135 h 627"/>
                <a:gd name="T64" fmla="*/ 584 w 676"/>
                <a:gd name="T65" fmla="*/ 52 h 627"/>
                <a:gd name="T66" fmla="*/ 584 w 676"/>
                <a:gd name="T67" fmla="*/ 135 h 627"/>
                <a:gd name="T68" fmla="*/ 88 w 676"/>
                <a:gd name="T69" fmla="*/ 147 h 627"/>
                <a:gd name="T70" fmla="*/ 88 w 676"/>
                <a:gd name="T71" fmla="*/ 64 h 627"/>
                <a:gd name="T72" fmla="*/ 88 w 676"/>
                <a:gd name="T73" fmla="*/ 147 h 627"/>
                <a:gd name="T74" fmla="*/ 423 w 676"/>
                <a:gd name="T75" fmla="*/ 115 h 627"/>
                <a:gd name="T76" fmla="*/ 423 w 676"/>
                <a:gd name="T77" fmla="*/ 15 h 627"/>
                <a:gd name="T78" fmla="*/ 423 w 676"/>
                <a:gd name="T79" fmla="*/ 115 h 627"/>
                <a:gd name="T80" fmla="*/ 250 w 676"/>
                <a:gd name="T81" fmla="*/ 100 h 627"/>
                <a:gd name="T82" fmla="*/ 250 w 676"/>
                <a:gd name="T83" fmla="*/ 0 h 627"/>
                <a:gd name="T84" fmla="*/ 250 w 676"/>
                <a:gd name="T85" fmla="*/ 100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76" h="627">
                  <a:moveTo>
                    <a:pt x="630" y="155"/>
                  </a:moveTo>
                  <a:lnTo>
                    <a:pt x="630" y="155"/>
                  </a:lnTo>
                  <a:lnTo>
                    <a:pt x="538" y="155"/>
                  </a:lnTo>
                  <a:cubicBezTo>
                    <a:pt x="532" y="155"/>
                    <a:pt x="525" y="157"/>
                    <a:pt x="520" y="160"/>
                  </a:cubicBezTo>
                  <a:cubicBezTo>
                    <a:pt x="510" y="141"/>
                    <a:pt x="492" y="135"/>
                    <a:pt x="472" y="135"/>
                  </a:cubicBezTo>
                  <a:lnTo>
                    <a:pt x="378" y="135"/>
                  </a:lnTo>
                  <a:cubicBezTo>
                    <a:pt x="362" y="135"/>
                    <a:pt x="348" y="135"/>
                    <a:pt x="338" y="148"/>
                  </a:cubicBezTo>
                  <a:cubicBezTo>
                    <a:pt x="328" y="135"/>
                    <a:pt x="314" y="128"/>
                    <a:pt x="299" y="128"/>
                  </a:cubicBezTo>
                  <a:lnTo>
                    <a:pt x="204" y="128"/>
                  </a:lnTo>
                  <a:cubicBezTo>
                    <a:pt x="180" y="128"/>
                    <a:pt x="160" y="146"/>
                    <a:pt x="153" y="171"/>
                  </a:cubicBezTo>
                  <a:cubicBezTo>
                    <a:pt x="147" y="168"/>
                    <a:pt x="130" y="166"/>
                    <a:pt x="124" y="166"/>
                  </a:cubicBezTo>
                  <a:lnTo>
                    <a:pt x="45" y="166"/>
                  </a:lnTo>
                  <a:cubicBezTo>
                    <a:pt x="20" y="166"/>
                    <a:pt x="0" y="190"/>
                    <a:pt x="0" y="220"/>
                  </a:cubicBezTo>
                  <a:lnTo>
                    <a:pt x="0" y="349"/>
                  </a:lnTo>
                  <a:cubicBezTo>
                    <a:pt x="0" y="359"/>
                    <a:pt x="2" y="369"/>
                    <a:pt x="15" y="369"/>
                  </a:cubicBezTo>
                  <a:cubicBezTo>
                    <a:pt x="28" y="369"/>
                    <a:pt x="30" y="359"/>
                    <a:pt x="30" y="349"/>
                  </a:cubicBezTo>
                  <a:cubicBezTo>
                    <a:pt x="30" y="337"/>
                    <a:pt x="31" y="211"/>
                    <a:pt x="31" y="211"/>
                  </a:cubicBezTo>
                  <a:lnTo>
                    <a:pt x="50" y="211"/>
                  </a:lnTo>
                  <a:cubicBezTo>
                    <a:pt x="50" y="211"/>
                    <a:pt x="49" y="530"/>
                    <a:pt x="49" y="546"/>
                  </a:cubicBezTo>
                  <a:cubicBezTo>
                    <a:pt x="50" y="580"/>
                    <a:pt x="69" y="581"/>
                    <a:pt x="81" y="581"/>
                  </a:cubicBezTo>
                  <a:lnTo>
                    <a:pt x="101" y="581"/>
                  </a:lnTo>
                  <a:cubicBezTo>
                    <a:pt x="112" y="581"/>
                    <a:pt x="129" y="580"/>
                    <a:pt x="131" y="541"/>
                  </a:cubicBezTo>
                  <a:cubicBezTo>
                    <a:pt x="131" y="524"/>
                    <a:pt x="131" y="211"/>
                    <a:pt x="131" y="211"/>
                  </a:cubicBezTo>
                  <a:lnTo>
                    <a:pt x="150" y="211"/>
                  </a:lnTo>
                  <a:lnTo>
                    <a:pt x="150" y="353"/>
                  </a:lnTo>
                  <a:cubicBezTo>
                    <a:pt x="150" y="367"/>
                    <a:pt x="155" y="370"/>
                    <a:pt x="165" y="370"/>
                  </a:cubicBezTo>
                  <a:cubicBezTo>
                    <a:pt x="175" y="370"/>
                    <a:pt x="180" y="363"/>
                    <a:pt x="180" y="351"/>
                  </a:cubicBezTo>
                  <a:cubicBezTo>
                    <a:pt x="180" y="344"/>
                    <a:pt x="179" y="187"/>
                    <a:pt x="179" y="187"/>
                  </a:cubicBezTo>
                  <a:lnTo>
                    <a:pt x="198" y="187"/>
                  </a:lnTo>
                  <a:cubicBezTo>
                    <a:pt x="198" y="187"/>
                    <a:pt x="198" y="555"/>
                    <a:pt x="198" y="579"/>
                  </a:cubicBezTo>
                  <a:cubicBezTo>
                    <a:pt x="199" y="620"/>
                    <a:pt x="221" y="627"/>
                    <a:pt x="235" y="627"/>
                  </a:cubicBezTo>
                  <a:lnTo>
                    <a:pt x="271" y="627"/>
                  </a:lnTo>
                  <a:cubicBezTo>
                    <a:pt x="285" y="627"/>
                    <a:pt x="303" y="620"/>
                    <a:pt x="305" y="573"/>
                  </a:cubicBezTo>
                  <a:cubicBezTo>
                    <a:pt x="306" y="554"/>
                    <a:pt x="304" y="187"/>
                    <a:pt x="304" y="187"/>
                  </a:cubicBezTo>
                  <a:lnTo>
                    <a:pt x="323" y="187"/>
                  </a:lnTo>
                  <a:lnTo>
                    <a:pt x="323" y="347"/>
                  </a:lnTo>
                  <a:cubicBezTo>
                    <a:pt x="323" y="363"/>
                    <a:pt x="325" y="369"/>
                    <a:pt x="338" y="369"/>
                  </a:cubicBezTo>
                  <a:cubicBezTo>
                    <a:pt x="348" y="369"/>
                    <a:pt x="350" y="362"/>
                    <a:pt x="350" y="348"/>
                  </a:cubicBezTo>
                  <a:cubicBezTo>
                    <a:pt x="350" y="338"/>
                    <a:pt x="351" y="196"/>
                    <a:pt x="351" y="196"/>
                  </a:cubicBezTo>
                  <a:lnTo>
                    <a:pt x="369" y="196"/>
                  </a:lnTo>
                  <a:cubicBezTo>
                    <a:pt x="369" y="196"/>
                    <a:pt x="370" y="551"/>
                    <a:pt x="370" y="575"/>
                  </a:cubicBezTo>
                  <a:cubicBezTo>
                    <a:pt x="371" y="615"/>
                    <a:pt x="395" y="623"/>
                    <a:pt x="408" y="623"/>
                  </a:cubicBezTo>
                  <a:lnTo>
                    <a:pt x="445" y="623"/>
                  </a:lnTo>
                  <a:cubicBezTo>
                    <a:pt x="458" y="623"/>
                    <a:pt x="477" y="615"/>
                    <a:pt x="479" y="568"/>
                  </a:cubicBezTo>
                  <a:cubicBezTo>
                    <a:pt x="480" y="546"/>
                    <a:pt x="479" y="196"/>
                    <a:pt x="479" y="196"/>
                  </a:cubicBezTo>
                  <a:lnTo>
                    <a:pt x="498" y="196"/>
                  </a:lnTo>
                  <a:cubicBezTo>
                    <a:pt x="498" y="196"/>
                    <a:pt x="498" y="333"/>
                    <a:pt x="498" y="348"/>
                  </a:cubicBezTo>
                  <a:cubicBezTo>
                    <a:pt x="498" y="360"/>
                    <a:pt x="501" y="370"/>
                    <a:pt x="511" y="370"/>
                  </a:cubicBezTo>
                  <a:cubicBezTo>
                    <a:pt x="523" y="370"/>
                    <a:pt x="526" y="365"/>
                    <a:pt x="527" y="354"/>
                  </a:cubicBezTo>
                  <a:cubicBezTo>
                    <a:pt x="527" y="372"/>
                    <a:pt x="528" y="211"/>
                    <a:pt x="528" y="211"/>
                  </a:cubicBezTo>
                  <a:lnTo>
                    <a:pt x="546" y="211"/>
                  </a:lnTo>
                  <a:cubicBezTo>
                    <a:pt x="546" y="211"/>
                    <a:pt x="546" y="524"/>
                    <a:pt x="546" y="529"/>
                  </a:cubicBezTo>
                  <a:cubicBezTo>
                    <a:pt x="547" y="563"/>
                    <a:pt x="558" y="570"/>
                    <a:pt x="569" y="570"/>
                  </a:cubicBezTo>
                  <a:lnTo>
                    <a:pt x="604" y="570"/>
                  </a:lnTo>
                  <a:cubicBezTo>
                    <a:pt x="615" y="570"/>
                    <a:pt x="627" y="563"/>
                    <a:pt x="628" y="524"/>
                  </a:cubicBezTo>
                  <a:cubicBezTo>
                    <a:pt x="629" y="504"/>
                    <a:pt x="628" y="211"/>
                    <a:pt x="628" y="211"/>
                  </a:cubicBezTo>
                  <a:lnTo>
                    <a:pt x="647" y="211"/>
                  </a:lnTo>
                  <a:lnTo>
                    <a:pt x="647" y="352"/>
                  </a:lnTo>
                  <a:cubicBezTo>
                    <a:pt x="647" y="362"/>
                    <a:pt x="653" y="369"/>
                    <a:pt x="662" y="369"/>
                  </a:cubicBezTo>
                  <a:cubicBezTo>
                    <a:pt x="671" y="369"/>
                    <a:pt x="676" y="363"/>
                    <a:pt x="676" y="353"/>
                  </a:cubicBezTo>
                  <a:lnTo>
                    <a:pt x="676" y="215"/>
                  </a:lnTo>
                  <a:cubicBezTo>
                    <a:pt x="676" y="186"/>
                    <a:pt x="655" y="155"/>
                    <a:pt x="630" y="155"/>
                  </a:cubicBezTo>
                  <a:close/>
                  <a:moveTo>
                    <a:pt x="584" y="135"/>
                  </a:moveTo>
                  <a:lnTo>
                    <a:pt x="584" y="135"/>
                  </a:lnTo>
                  <a:cubicBezTo>
                    <a:pt x="607" y="135"/>
                    <a:pt x="626" y="116"/>
                    <a:pt x="626" y="93"/>
                  </a:cubicBezTo>
                  <a:cubicBezTo>
                    <a:pt x="626" y="70"/>
                    <a:pt x="607" y="52"/>
                    <a:pt x="584" y="52"/>
                  </a:cubicBezTo>
                  <a:cubicBezTo>
                    <a:pt x="562" y="52"/>
                    <a:pt x="543" y="70"/>
                    <a:pt x="543" y="93"/>
                  </a:cubicBezTo>
                  <a:cubicBezTo>
                    <a:pt x="543" y="116"/>
                    <a:pt x="562" y="135"/>
                    <a:pt x="584" y="135"/>
                  </a:cubicBezTo>
                  <a:close/>
                  <a:moveTo>
                    <a:pt x="88" y="147"/>
                  </a:moveTo>
                  <a:lnTo>
                    <a:pt x="88" y="147"/>
                  </a:lnTo>
                  <a:cubicBezTo>
                    <a:pt x="111" y="147"/>
                    <a:pt x="130" y="128"/>
                    <a:pt x="130" y="105"/>
                  </a:cubicBezTo>
                  <a:cubicBezTo>
                    <a:pt x="130" y="82"/>
                    <a:pt x="111" y="64"/>
                    <a:pt x="88" y="64"/>
                  </a:cubicBezTo>
                  <a:cubicBezTo>
                    <a:pt x="65" y="64"/>
                    <a:pt x="47" y="82"/>
                    <a:pt x="47" y="105"/>
                  </a:cubicBezTo>
                  <a:cubicBezTo>
                    <a:pt x="47" y="128"/>
                    <a:pt x="65" y="147"/>
                    <a:pt x="88" y="147"/>
                  </a:cubicBezTo>
                  <a:close/>
                  <a:moveTo>
                    <a:pt x="423" y="115"/>
                  </a:moveTo>
                  <a:lnTo>
                    <a:pt x="423" y="115"/>
                  </a:lnTo>
                  <a:cubicBezTo>
                    <a:pt x="451" y="115"/>
                    <a:pt x="473" y="93"/>
                    <a:pt x="473" y="65"/>
                  </a:cubicBezTo>
                  <a:cubicBezTo>
                    <a:pt x="473" y="37"/>
                    <a:pt x="451" y="15"/>
                    <a:pt x="423" y="15"/>
                  </a:cubicBezTo>
                  <a:cubicBezTo>
                    <a:pt x="396" y="15"/>
                    <a:pt x="373" y="37"/>
                    <a:pt x="373" y="65"/>
                  </a:cubicBezTo>
                  <a:cubicBezTo>
                    <a:pt x="373" y="93"/>
                    <a:pt x="396" y="115"/>
                    <a:pt x="423" y="115"/>
                  </a:cubicBezTo>
                  <a:close/>
                  <a:moveTo>
                    <a:pt x="250" y="100"/>
                  </a:moveTo>
                  <a:lnTo>
                    <a:pt x="250" y="100"/>
                  </a:lnTo>
                  <a:cubicBezTo>
                    <a:pt x="277" y="100"/>
                    <a:pt x="300" y="77"/>
                    <a:pt x="300" y="49"/>
                  </a:cubicBezTo>
                  <a:cubicBezTo>
                    <a:pt x="300" y="22"/>
                    <a:pt x="277" y="0"/>
                    <a:pt x="250" y="0"/>
                  </a:cubicBezTo>
                  <a:cubicBezTo>
                    <a:pt x="222" y="0"/>
                    <a:pt x="200" y="22"/>
                    <a:pt x="200" y="49"/>
                  </a:cubicBezTo>
                  <a:cubicBezTo>
                    <a:pt x="200" y="77"/>
                    <a:pt x="222" y="100"/>
                    <a:pt x="250" y="10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68" name="Freeform 5"/>
            <p:cNvSpPr>
              <a:spLocks noChangeAspect="1" noEditPoints="1"/>
            </p:cNvSpPr>
            <p:nvPr/>
          </p:nvSpPr>
          <p:spPr bwMode="auto">
            <a:xfrm>
              <a:off x="1830365" y="2599262"/>
              <a:ext cx="220997" cy="203508"/>
            </a:xfrm>
            <a:custGeom>
              <a:avLst/>
              <a:gdLst>
                <a:gd name="T0" fmla="*/ 630 w 676"/>
                <a:gd name="T1" fmla="*/ 155 h 627"/>
                <a:gd name="T2" fmla="*/ 520 w 676"/>
                <a:gd name="T3" fmla="*/ 160 h 627"/>
                <a:gd name="T4" fmla="*/ 378 w 676"/>
                <a:gd name="T5" fmla="*/ 135 h 627"/>
                <a:gd name="T6" fmla="*/ 299 w 676"/>
                <a:gd name="T7" fmla="*/ 128 h 627"/>
                <a:gd name="T8" fmla="*/ 153 w 676"/>
                <a:gd name="T9" fmla="*/ 171 h 627"/>
                <a:gd name="T10" fmla="*/ 45 w 676"/>
                <a:gd name="T11" fmla="*/ 166 h 627"/>
                <a:gd name="T12" fmla="*/ 0 w 676"/>
                <a:gd name="T13" fmla="*/ 349 h 627"/>
                <a:gd name="T14" fmla="*/ 30 w 676"/>
                <a:gd name="T15" fmla="*/ 349 h 627"/>
                <a:gd name="T16" fmla="*/ 50 w 676"/>
                <a:gd name="T17" fmla="*/ 211 h 627"/>
                <a:gd name="T18" fmla="*/ 81 w 676"/>
                <a:gd name="T19" fmla="*/ 581 h 627"/>
                <a:gd name="T20" fmla="*/ 131 w 676"/>
                <a:gd name="T21" fmla="*/ 541 h 627"/>
                <a:gd name="T22" fmla="*/ 150 w 676"/>
                <a:gd name="T23" fmla="*/ 211 h 627"/>
                <a:gd name="T24" fmla="*/ 165 w 676"/>
                <a:gd name="T25" fmla="*/ 370 h 627"/>
                <a:gd name="T26" fmla="*/ 179 w 676"/>
                <a:gd name="T27" fmla="*/ 187 h 627"/>
                <a:gd name="T28" fmla="*/ 198 w 676"/>
                <a:gd name="T29" fmla="*/ 579 h 627"/>
                <a:gd name="T30" fmla="*/ 271 w 676"/>
                <a:gd name="T31" fmla="*/ 627 h 627"/>
                <a:gd name="T32" fmla="*/ 304 w 676"/>
                <a:gd name="T33" fmla="*/ 187 h 627"/>
                <a:gd name="T34" fmla="*/ 323 w 676"/>
                <a:gd name="T35" fmla="*/ 347 h 627"/>
                <a:gd name="T36" fmla="*/ 350 w 676"/>
                <a:gd name="T37" fmla="*/ 348 h 627"/>
                <a:gd name="T38" fmla="*/ 369 w 676"/>
                <a:gd name="T39" fmla="*/ 196 h 627"/>
                <a:gd name="T40" fmla="*/ 408 w 676"/>
                <a:gd name="T41" fmla="*/ 623 h 627"/>
                <a:gd name="T42" fmla="*/ 479 w 676"/>
                <a:gd name="T43" fmla="*/ 568 h 627"/>
                <a:gd name="T44" fmla="*/ 498 w 676"/>
                <a:gd name="T45" fmla="*/ 196 h 627"/>
                <a:gd name="T46" fmla="*/ 511 w 676"/>
                <a:gd name="T47" fmla="*/ 370 h 627"/>
                <a:gd name="T48" fmla="*/ 528 w 676"/>
                <a:gd name="T49" fmla="*/ 211 h 627"/>
                <a:gd name="T50" fmla="*/ 546 w 676"/>
                <a:gd name="T51" fmla="*/ 529 h 627"/>
                <a:gd name="T52" fmla="*/ 604 w 676"/>
                <a:gd name="T53" fmla="*/ 570 h 627"/>
                <a:gd name="T54" fmla="*/ 628 w 676"/>
                <a:gd name="T55" fmla="*/ 211 h 627"/>
                <a:gd name="T56" fmla="*/ 647 w 676"/>
                <a:gd name="T57" fmla="*/ 352 h 627"/>
                <a:gd name="T58" fmla="*/ 676 w 676"/>
                <a:gd name="T59" fmla="*/ 353 h 627"/>
                <a:gd name="T60" fmla="*/ 630 w 676"/>
                <a:gd name="T61" fmla="*/ 155 h 627"/>
                <a:gd name="T62" fmla="*/ 584 w 676"/>
                <a:gd name="T63" fmla="*/ 135 h 627"/>
                <a:gd name="T64" fmla="*/ 584 w 676"/>
                <a:gd name="T65" fmla="*/ 52 h 627"/>
                <a:gd name="T66" fmla="*/ 584 w 676"/>
                <a:gd name="T67" fmla="*/ 135 h 627"/>
                <a:gd name="T68" fmla="*/ 88 w 676"/>
                <a:gd name="T69" fmla="*/ 147 h 627"/>
                <a:gd name="T70" fmla="*/ 88 w 676"/>
                <a:gd name="T71" fmla="*/ 64 h 627"/>
                <a:gd name="T72" fmla="*/ 88 w 676"/>
                <a:gd name="T73" fmla="*/ 147 h 627"/>
                <a:gd name="T74" fmla="*/ 423 w 676"/>
                <a:gd name="T75" fmla="*/ 115 h 627"/>
                <a:gd name="T76" fmla="*/ 423 w 676"/>
                <a:gd name="T77" fmla="*/ 15 h 627"/>
                <a:gd name="T78" fmla="*/ 423 w 676"/>
                <a:gd name="T79" fmla="*/ 115 h 627"/>
                <a:gd name="T80" fmla="*/ 250 w 676"/>
                <a:gd name="T81" fmla="*/ 100 h 627"/>
                <a:gd name="T82" fmla="*/ 250 w 676"/>
                <a:gd name="T83" fmla="*/ 0 h 627"/>
                <a:gd name="T84" fmla="*/ 250 w 676"/>
                <a:gd name="T85" fmla="*/ 100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76" h="627">
                  <a:moveTo>
                    <a:pt x="630" y="155"/>
                  </a:moveTo>
                  <a:lnTo>
                    <a:pt x="630" y="155"/>
                  </a:lnTo>
                  <a:lnTo>
                    <a:pt x="538" y="155"/>
                  </a:lnTo>
                  <a:cubicBezTo>
                    <a:pt x="532" y="155"/>
                    <a:pt x="525" y="157"/>
                    <a:pt x="520" y="160"/>
                  </a:cubicBezTo>
                  <a:cubicBezTo>
                    <a:pt x="510" y="141"/>
                    <a:pt x="492" y="135"/>
                    <a:pt x="472" y="135"/>
                  </a:cubicBezTo>
                  <a:lnTo>
                    <a:pt x="378" y="135"/>
                  </a:lnTo>
                  <a:cubicBezTo>
                    <a:pt x="362" y="135"/>
                    <a:pt x="348" y="135"/>
                    <a:pt x="338" y="148"/>
                  </a:cubicBezTo>
                  <a:cubicBezTo>
                    <a:pt x="328" y="135"/>
                    <a:pt x="314" y="128"/>
                    <a:pt x="299" y="128"/>
                  </a:cubicBezTo>
                  <a:lnTo>
                    <a:pt x="204" y="128"/>
                  </a:lnTo>
                  <a:cubicBezTo>
                    <a:pt x="180" y="128"/>
                    <a:pt x="160" y="146"/>
                    <a:pt x="153" y="171"/>
                  </a:cubicBezTo>
                  <a:cubicBezTo>
                    <a:pt x="147" y="168"/>
                    <a:pt x="130" y="166"/>
                    <a:pt x="124" y="166"/>
                  </a:cubicBezTo>
                  <a:lnTo>
                    <a:pt x="45" y="166"/>
                  </a:lnTo>
                  <a:cubicBezTo>
                    <a:pt x="20" y="166"/>
                    <a:pt x="0" y="190"/>
                    <a:pt x="0" y="220"/>
                  </a:cubicBezTo>
                  <a:lnTo>
                    <a:pt x="0" y="349"/>
                  </a:lnTo>
                  <a:cubicBezTo>
                    <a:pt x="0" y="359"/>
                    <a:pt x="2" y="369"/>
                    <a:pt x="15" y="369"/>
                  </a:cubicBezTo>
                  <a:cubicBezTo>
                    <a:pt x="28" y="369"/>
                    <a:pt x="30" y="359"/>
                    <a:pt x="30" y="349"/>
                  </a:cubicBezTo>
                  <a:cubicBezTo>
                    <a:pt x="30" y="337"/>
                    <a:pt x="31" y="211"/>
                    <a:pt x="31" y="211"/>
                  </a:cubicBezTo>
                  <a:lnTo>
                    <a:pt x="50" y="211"/>
                  </a:lnTo>
                  <a:cubicBezTo>
                    <a:pt x="50" y="211"/>
                    <a:pt x="49" y="530"/>
                    <a:pt x="49" y="546"/>
                  </a:cubicBezTo>
                  <a:cubicBezTo>
                    <a:pt x="50" y="580"/>
                    <a:pt x="69" y="581"/>
                    <a:pt x="81" y="581"/>
                  </a:cubicBezTo>
                  <a:lnTo>
                    <a:pt x="101" y="581"/>
                  </a:lnTo>
                  <a:cubicBezTo>
                    <a:pt x="112" y="581"/>
                    <a:pt x="129" y="580"/>
                    <a:pt x="131" y="541"/>
                  </a:cubicBezTo>
                  <a:cubicBezTo>
                    <a:pt x="131" y="524"/>
                    <a:pt x="131" y="211"/>
                    <a:pt x="131" y="211"/>
                  </a:cubicBezTo>
                  <a:lnTo>
                    <a:pt x="150" y="211"/>
                  </a:lnTo>
                  <a:lnTo>
                    <a:pt x="150" y="353"/>
                  </a:lnTo>
                  <a:cubicBezTo>
                    <a:pt x="150" y="367"/>
                    <a:pt x="155" y="370"/>
                    <a:pt x="165" y="370"/>
                  </a:cubicBezTo>
                  <a:cubicBezTo>
                    <a:pt x="175" y="370"/>
                    <a:pt x="180" y="363"/>
                    <a:pt x="180" y="351"/>
                  </a:cubicBezTo>
                  <a:cubicBezTo>
                    <a:pt x="180" y="344"/>
                    <a:pt x="179" y="187"/>
                    <a:pt x="179" y="187"/>
                  </a:cubicBezTo>
                  <a:lnTo>
                    <a:pt x="198" y="187"/>
                  </a:lnTo>
                  <a:cubicBezTo>
                    <a:pt x="198" y="187"/>
                    <a:pt x="198" y="555"/>
                    <a:pt x="198" y="579"/>
                  </a:cubicBezTo>
                  <a:cubicBezTo>
                    <a:pt x="199" y="620"/>
                    <a:pt x="221" y="627"/>
                    <a:pt x="235" y="627"/>
                  </a:cubicBezTo>
                  <a:lnTo>
                    <a:pt x="271" y="627"/>
                  </a:lnTo>
                  <a:cubicBezTo>
                    <a:pt x="285" y="627"/>
                    <a:pt x="303" y="620"/>
                    <a:pt x="305" y="573"/>
                  </a:cubicBezTo>
                  <a:cubicBezTo>
                    <a:pt x="306" y="554"/>
                    <a:pt x="304" y="187"/>
                    <a:pt x="304" y="187"/>
                  </a:cubicBezTo>
                  <a:lnTo>
                    <a:pt x="323" y="187"/>
                  </a:lnTo>
                  <a:lnTo>
                    <a:pt x="323" y="347"/>
                  </a:lnTo>
                  <a:cubicBezTo>
                    <a:pt x="323" y="363"/>
                    <a:pt x="325" y="369"/>
                    <a:pt x="338" y="369"/>
                  </a:cubicBezTo>
                  <a:cubicBezTo>
                    <a:pt x="348" y="369"/>
                    <a:pt x="350" y="362"/>
                    <a:pt x="350" y="348"/>
                  </a:cubicBezTo>
                  <a:cubicBezTo>
                    <a:pt x="350" y="338"/>
                    <a:pt x="351" y="196"/>
                    <a:pt x="351" y="196"/>
                  </a:cubicBezTo>
                  <a:lnTo>
                    <a:pt x="369" y="196"/>
                  </a:lnTo>
                  <a:cubicBezTo>
                    <a:pt x="369" y="196"/>
                    <a:pt x="370" y="551"/>
                    <a:pt x="370" y="575"/>
                  </a:cubicBezTo>
                  <a:cubicBezTo>
                    <a:pt x="371" y="615"/>
                    <a:pt x="395" y="623"/>
                    <a:pt x="408" y="623"/>
                  </a:cubicBezTo>
                  <a:lnTo>
                    <a:pt x="445" y="623"/>
                  </a:lnTo>
                  <a:cubicBezTo>
                    <a:pt x="458" y="623"/>
                    <a:pt x="477" y="615"/>
                    <a:pt x="479" y="568"/>
                  </a:cubicBezTo>
                  <a:cubicBezTo>
                    <a:pt x="480" y="546"/>
                    <a:pt x="479" y="196"/>
                    <a:pt x="479" y="196"/>
                  </a:cubicBezTo>
                  <a:lnTo>
                    <a:pt x="498" y="196"/>
                  </a:lnTo>
                  <a:cubicBezTo>
                    <a:pt x="498" y="196"/>
                    <a:pt x="498" y="333"/>
                    <a:pt x="498" y="348"/>
                  </a:cubicBezTo>
                  <a:cubicBezTo>
                    <a:pt x="498" y="360"/>
                    <a:pt x="501" y="370"/>
                    <a:pt x="511" y="370"/>
                  </a:cubicBezTo>
                  <a:cubicBezTo>
                    <a:pt x="523" y="370"/>
                    <a:pt x="526" y="365"/>
                    <a:pt x="527" y="354"/>
                  </a:cubicBezTo>
                  <a:cubicBezTo>
                    <a:pt x="527" y="372"/>
                    <a:pt x="528" y="211"/>
                    <a:pt x="528" y="211"/>
                  </a:cubicBezTo>
                  <a:lnTo>
                    <a:pt x="546" y="211"/>
                  </a:lnTo>
                  <a:cubicBezTo>
                    <a:pt x="546" y="211"/>
                    <a:pt x="546" y="524"/>
                    <a:pt x="546" y="529"/>
                  </a:cubicBezTo>
                  <a:cubicBezTo>
                    <a:pt x="547" y="563"/>
                    <a:pt x="558" y="570"/>
                    <a:pt x="569" y="570"/>
                  </a:cubicBezTo>
                  <a:lnTo>
                    <a:pt x="604" y="570"/>
                  </a:lnTo>
                  <a:cubicBezTo>
                    <a:pt x="615" y="570"/>
                    <a:pt x="627" y="563"/>
                    <a:pt x="628" y="524"/>
                  </a:cubicBezTo>
                  <a:cubicBezTo>
                    <a:pt x="629" y="504"/>
                    <a:pt x="628" y="211"/>
                    <a:pt x="628" y="211"/>
                  </a:cubicBezTo>
                  <a:lnTo>
                    <a:pt x="647" y="211"/>
                  </a:lnTo>
                  <a:lnTo>
                    <a:pt x="647" y="352"/>
                  </a:lnTo>
                  <a:cubicBezTo>
                    <a:pt x="647" y="362"/>
                    <a:pt x="653" y="369"/>
                    <a:pt x="662" y="369"/>
                  </a:cubicBezTo>
                  <a:cubicBezTo>
                    <a:pt x="671" y="369"/>
                    <a:pt x="676" y="363"/>
                    <a:pt x="676" y="353"/>
                  </a:cubicBezTo>
                  <a:lnTo>
                    <a:pt x="676" y="215"/>
                  </a:lnTo>
                  <a:cubicBezTo>
                    <a:pt x="676" y="186"/>
                    <a:pt x="655" y="155"/>
                    <a:pt x="630" y="155"/>
                  </a:cubicBezTo>
                  <a:close/>
                  <a:moveTo>
                    <a:pt x="584" y="135"/>
                  </a:moveTo>
                  <a:lnTo>
                    <a:pt x="584" y="135"/>
                  </a:lnTo>
                  <a:cubicBezTo>
                    <a:pt x="607" y="135"/>
                    <a:pt x="626" y="116"/>
                    <a:pt x="626" y="93"/>
                  </a:cubicBezTo>
                  <a:cubicBezTo>
                    <a:pt x="626" y="70"/>
                    <a:pt x="607" y="52"/>
                    <a:pt x="584" y="52"/>
                  </a:cubicBezTo>
                  <a:cubicBezTo>
                    <a:pt x="562" y="52"/>
                    <a:pt x="543" y="70"/>
                    <a:pt x="543" y="93"/>
                  </a:cubicBezTo>
                  <a:cubicBezTo>
                    <a:pt x="543" y="116"/>
                    <a:pt x="562" y="135"/>
                    <a:pt x="584" y="135"/>
                  </a:cubicBezTo>
                  <a:close/>
                  <a:moveTo>
                    <a:pt x="88" y="147"/>
                  </a:moveTo>
                  <a:lnTo>
                    <a:pt x="88" y="147"/>
                  </a:lnTo>
                  <a:cubicBezTo>
                    <a:pt x="111" y="147"/>
                    <a:pt x="130" y="128"/>
                    <a:pt x="130" y="105"/>
                  </a:cubicBezTo>
                  <a:cubicBezTo>
                    <a:pt x="130" y="82"/>
                    <a:pt x="111" y="64"/>
                    <a:pt x="88" y="64"/>
                  </a:cubicBezTo>
                  <a:cubicBezTo>
                    <a:pt x="65" y="64"/>
                    <a:pt x="47" y="82"/>
                    <a:pt x="47" y="105"/>
                  </a:cubicBezTo>
                  <a:cubicBezTo>
                    <a:pt x="47" y="128"/>
                    <a:pt x="65" y="147"/>
                    <a:pt x="88" y="147"/>
                  </a:cubicBezTo>
                  <a:close/>
                  <a:moveTo>
                    <a:pt x="423" y="115"/>
                  </a:moveTo>
                  <a:lnTo>
                    <a:pt x="423" y="115"/>
                  </a:lnTo>
                  <a:cubicBezTo>
                    <a:pt x="451" y="115"/>
                    <a:pt x="473" y="93"/>
                    <a:pt x="473" y="65"/>
                  </a:cubicBezTo>
                  <a:cubicBezTo>
                    <a:pt x="473" y="37"/>
                    <a:pt x="451" y="15"/>
                    <a:pt x="423" y="15"/>
                  </a:cubicBezTo>
                  <a:cubicBezTo>
                    <a:pt x="396" y="15"/>
                    <a:pt x="373" y="37"/>
                    <a:pt x="373" y="65"/>
                  </a:cubicBezTo>
                  <a:cubicBezTo>
                    <a:pt x="373" y="93"/>
                    <a:pt x="396" y="115"/>
                    <a:pt x="423" y="115"/>
                  </a:cubicBezTo>
                  <a:close/>
                  <a:moveTo>
                    <a:pt x="250" y="100"/>
                  </a:moveTo>
                  <a:lnTo>
                    <a:pt x="250" y="100"/>
                  </a:lnTo>
                  <a:cubicBezTo>
                    <a:pt x="277" y="100"/>
                    <a:pt x="300" y="77"/>
                    <a:pt x="300" y="49"/>
                  </a:cubicBezTo>
                  <a:cubicBezTo>
                    <a:pt x="300" y="22"/>
                    <a:pt x="277" y="0"/>
                    <a:pt x="250" y="0"/>
                  </a:cubicBezTo>
                  <a:cubicBezTo>
                    <a:pt x="222" y="0"/>
                    <a:pt x="200" y="22"/>
                    <a:pt x="200" y="49"/>
                  </a:cubicBezTo>
                  <a:cubicBezTo>
                    <a:pt x="200" y="77"/>
                    <a:pt x="222" y="100"/>
                    <a:pt x="250" y="10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cxnSp>
          <p:nvCxnSpPr>
            <p:cNvPr id="14" name="Straight Connector 13"/>
            <p:cNvCxnSpPr>
              <a:stCxn id="52" idx="24"/>
              <a:endCxn id="57" idx="18"/>
            </p:cNvCxnSpPr>
            <p:nvPr/>
          </p:nvCxnSpPr>
          <p:spPr bwMode="auto">
            <a:xfrm flipV="1">
              <a:off x="1682974" y="2206636"/>
              <a:ext cx="273774" cy="265274"/>
            </a:xfrm>
            <a:prstGeom prst="line">
              <a:avLst/>
            </a:prstGeom>
            <a:solidFill>
              <a:schemeClr val="accent2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Straight Connector 15"/>
            <p:cNvCxnSpPr>
              <a:stCxn id="68" idx="17"/>
              <a:endCxn id="52" idx="32"/>
            </p:cNvCxnSpPr>
            <p:nvPr/>
          </p:nvCxnSpPr>
          <p:spPr bwMode="auto">
            <a:xfrm flipH="1" flipV="1">
              <a:off x="1705911" y="2471910"/>
              <a:ext cx="230049" cy="239979"/>
            </a:xfrm>
            <a:prstGeom prst="line">
              <a:avLst/>
            </a:prstGeom>
            <a:solidFill>
              <a:schemeClr val="accent2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Straight Connector 17"/>
            <p:cNvCxnSpPr>
              <a:stCxn id="67" idx="17"/>
              <a:endCxn id="52" idx="28"/>
            </p:cNvCxnSpPr>
            <p:nvPr/>
          </p:nvCxnSpPr>
          <p:spPr bwMode="auto">
            <a:xfrm flipV="1">
              <a:off x="1438615" y="2471910"/>
              <a:ext cx="260014" cy="239979"/>
            </a:xfrm>
            <a:prstGeom prst="line">
              <a:avLst/>
            </a:prstGeom>
            <a:solidFill>
              <a:schemeClr val="accent2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Straight Connector 19"/>
            <p:cNvCxnSpPr>
              <a:stCxn id="58" idx="17"/>
              <a:endCxn id="52" idx="36"/>
            </p:cNvCxnSpPr>
            <p:nvPr/>
          </p:nvCxnSpPr>
          <p:spPr bwMode="auto">
            <a:xfrm>
              <a:off x="1450537" y="2206311"/>
              <a:ext cx="271394" cy="265599"/>
            </a:xfrm>
            <a:prstGeom prst="line">
              <a:avLst/>
            </a:prstGeom>
            <a:solidFill>
              <a:schemeClr val="accent2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2" name="Freeform 33"/>
            <p:cNvSpPr>
              <a:spLocks noChangeAspect="1" noEditPoints="1"/>
            </p:cNvSpPr>
            <p:nvPr/>
          </p:nvSpPr>
          <p:spPr bwMode="auto">
            <a:xfrm>
              <a:off x="1597777" y="2309088"/>
              <a:ext cx="227919" cy="234950"/>
            </a:xfrm>
            <a:custGeom>
              <a:avLst/>
              <a:gdLst>
                <a:gd name="T0" fmla="*/ 496 w 626"/>
                <a:gd name="T1" fmla="*/ 549 h 658"/>
                <a:gd name="T2" fmla="*/ 554 w 626"/>
                <a:gd name="T3" fmla="*/ 576 h 658"/>
                <a:gd name="T4" fmla="*/ 445 w 626"/>
                <a:gd name="T5" fmla="*/ 549 h 658"/>
                <a:gd name="T6" fmla="*/ 482 w 626"/>
                <a:gd name="T7" fmla="*/ 576 h 658"/>
                <a:gd name="T8" fmla="*/ 460 w 626"/>
                <a:gd name="T9" fmla="*/ 499 h 658"/>
                <a:gd name="T10" fmla="*/ 432 w 626"/>
                <a:gd name="T11" fmla="*/ 527 h 658"/>
                <a:gd name="T12" fmla="*/ 152 w 626"/>
                <a:gd name="T13" fmla="*/ 549 h 658"/>
                <a:gd name="T14" fmla="*/ 431 w 626"/>
                <a:gd name="T15" fmla="*/ 576 h 658"/>
                <a:gd name="T16" fmla="*/ 119 w 626"/>
                <a:gd name="T17" fmla="*/ 505 h 658"/>
                <a:gd name="T18" fmla="*/ 146 w 626"/>
                <a:gd name="T19" fmla="*/ 533 h 658"/>
                <a:gd name="T20" fmla="*/ 100 w 626"/>
                <a:gd name="T21" fmla="*/ 571 h 658"/>
                <a:gd name="T22" fmla="*/ 140 w 626"/>
                <a:gd name="T23" fmla="*/ 571 h 658"/>
                <a:gd name="T24" fmla="*/ 62 w 626"/>
                <a:gd name="T25" fmla="*/ 571 h 658"/>
                <a:gd name="T26" fmla="*/ 89 w 626"/>
                <a:gd name="T27" fmla="*/ 571 h 658"/>
                <a:gd name="T28" fmla="*/ 109 w 626"/>
                <a:gd name="T29" fmla="*/ 505 h 658"/>
                <a:gd name="T30" fmla="*/ 69 w 626"/>
                <a:gd name="T31" fmla="*/ 505 h 658"/>
                <a:gd name="T32" fmla="*/ 108 w 626"/>
                <a:gd name="T33" fmla="*/ 461 h 658"/>
                <a:gd name="T34" fmla="*/ 74 w 626"/>
                <a:gd name="T35" fmla="*/ 461 h 658"/>
                <a:gd name="T36" fmla="*/ 120 w 626"/>
                <a:gd name="T37" fmla="*/ 489 h 658"/>
                <a:gd name="T38" fmla="*/ 152 w 626"/>
                <a:gd name="T39" fmla="*/ 461 h 658"/>
                <a:gd name="T40" fmla="*/ 190 w 626"/>
                <a:gd name="T41" fmla="*/ 456 h 658"/>
                <a:gd name="T42" fmla="*/ 160 w 626"/>
                <a:gd name="T43" fmla="*/ 484 h 658"/>
                <a:gd name="T44" fmla="*/ 198 w 626"/>
                <a:gd name="T45" fmla="*/ 505 h 658"/>
                <a:gd name="T46" fmla="*/ 164 w 626"/>
                <a:gd name="T47" fmla="*/ 505 h 658"/>
                <a:gd name="T48" fmla="*/ 234 w 626"/>
                <a:gd name="T49" fmla="*/ 456 h 658"/>
                <a:gd name="T50" fmla="*/ 204 w 626"/>
                <a:gd name="T51" fmla="*/ 484 h 658"/>
                <a:gd name="T52" fmla="*/ 243 w 626"/>
                <a:gd name="T53" fmla="*/ 505 h 658"/>
                <a:gd name="T54" fmla="*/ 208 w 626"/>
                <a:gd name="T55" fmla="*/ 505 h 658"/>
                <a:gd name="T56" fmla="*/ 277 w 626"/>
                <a:gd name="T57" fmla="*/ 456 h 658"/>
                <a:gd name="T58" fmla="*/ 248 w 626"/>
                <a:gd name="T59" fmla="*/ 484 h 658"/>
                <a:gd name="T60" fmla="*/ 288 w 626"/>
                <a:gd name="T61" fmla="*/ 505 h 658"/>
                <a:gd name="T62" fmla="*/ 253 w 626"/>
                <a:gd name="T63" fmla="*/ 505 h 658"/>
                <a:gd name="T64" fmla="*/ 297 w 626"/>
                <a:gd name="T65" fmla="*/ 456 h 658"/>
                <a:gd name="T66" fmla="*/ 297 w 626"/>
                <a:gd name="T67" fmla="*/ 489 h 658"/>
                <a:gd name="T68" fmla="*/ 332 w 626"/>
                <a:gd name="T69" fmla="*/ 505 h 658"/>
                <a:gd name="T70" fmla="*/ 297 w 626"/>
                <a:gd name="T71" fmla="*/ 505 h 658"/>
                <a:gd name="T72" fmla="*/ 341 w 626"/>
                <a:gd name="T73" fmla="*/ 456 h 658"/>
                <a:gd name="T74" fmla="*/ 341 w 626"/>
                <a:gd name="T75" fmla="*/ 489 h 658"/>
                <a:gd name="T76" fmla="*/ 377 w 626"/>
                <a:gd name="T77" fmla="*/ 527 h 658"/>
                <a:gd name="T78" fmla="*/ 347 w 626"/>
                <a:gd name="T79" fmla="*/ 499 h 658"/>
                <a:gd name="T80" fmla="*/ 384 w 626"/>
                <a:gd name="T81" fmla="*/ 456 h 658"/>
                <a:gd name="T82" fmla="*/ 386 w 626"/>
                <a:gd name="T83" fmla="*/ 489 h 658"/>
                <a:gd name="T84" fmla="*/ 422 w 626"/>
                <a:gd name="T85" fmla="*/ 527 h 658"/>
                <a:gd name="T86" fmla="*/ 392 w 626"/>
                <a:gd name="T87" fmla="*/ 499 h 658"/>
                <a:gd name="T88" fmla="*/ 424 w 626"/>
                <a:gd name="T89" fmla="*/ 484 h 658"/>
                <a:gd name="T90" fmla="*/ 459 w 626"/>
                <a:gd name="T91" fmla="*/ 484 h 658"/>
                <a:gd name="T92" fmla="*/ 535 w 626"/>
                <a:gd name="T93" fmla="*/ 43 h 658"/>
                <a:gd name="T94" fmla="*/ 84 w 626"/>
                <a:gd name="T95" fmla="*/ 43 h 658"/>
                <a:gd name="T96" fmla="*/ 471 w 626"/>
                <a:gd name="T97" fmla="*/ 456 h 658"/>
                <a:gd name="T98" fmla="*/ 474 w 626"/>
                <a:gd name="T99" fmla="*/ 489 h 658"/>
                <a:gd name="T100" fmla="*/ 513 w 626"/>
                <a:gd name="T101" fmla="*/ 527 h 658"/>
                <a:gd name="T102" fmla="*/ 481 w 626"/>
                <a:gd name="T103" fmla="*/ 499 h 658"/>
                <a:gd name="T104" fmla="*/ 520 w 626"/>
                <a:gd name="T105" fmla="*/ 489 h 658"/>
                <a:gd name="T106" fmla="*/ 546 w 626"/>
                <a:gd name="T107" fmla="*/ 461 h 658"/>
                <a:gd name="T108" fmla="*/ 528 w 626"/>
                <a:gd name="T109" fmla="*/ 533 h 658"/>
                <a:gd name="T110" fmla="*/ 551 w 626"/>
                <a:gd name="T111" fmla="*/ 505 h 658"/>
                <a:gd name="T112" fmla="*/ 584 w 626"/>
                <a:gd name="T113" fmla="*/ 33 h 658"/>
                <a:gd name="T114" fmla="*/ 37 w 626"/>
                <a:gd name="T115" fmla="*/ 402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26" h="658">
                  <a:moveTo>
                    <a:pt x="554" y="576"/>
                  </a:moveTo>
                  <a:lnTo>
                    <a:pt x="554" y="576"/>
                  </a:lnTo>
                  <a:lnTo>
                    <a:pt x="504" y="576"/>
                  </a:lnTo>
                  <a:cubicBezTo>
                    <a:pt x="501" y="576"/>
                    <a:pt x="498" y="574"/>
                    <a:pt x="498" y="571"/>
                  </a:cubicBezTo>
                  <a:lnTo>
                    <a:pt x="496" y="549"/>
                  </a:lnTo>
                  <a:cubicBezTo>
                    <a:pt x="496" y="545"/>
                    <a:pt x="498" y="543"/>
                    <a:pt x="501" y="543"/>
                  </a:cubicBezTo>
                  <a:lnTo>
                    <a:pt x="550" y="543"/>
                  </a:lnTo>
                  <a:cubicBezTo>
                    <a:pt x="553" y="543"/>
                    <a:pt x="556" y="545"/>
                    <a:pt x="556" y="549"/>
                  </a:cubicBezTo>
                  <a:lnTo>
                    <a:pt x="559" y="571"/>
                  </a:lnTo>
                  <a:cubicBezTo>
                    <a:pt x="559" y="574"/>
                    <a:pt x="557" y="576"/>
                    <a:pt x="554" y="576"/>
                  </a:cubicBezTo>
                  <a:close/>
                  <a:moveTo>
                    <a:pt x="482" y="576"/>
                  </a:moveTo>
                  <a:lnTo>
                    <a:pt x="482" y="576"/>
                  </a:lnTo>
                  <a:lnTo>
                    <a:pt x="453" y="576"/>
                  </a:lnTo>
                  <a:cubicBezTo>
                    <a:pt x="450" y="576"/>
                    <a:pt x="447" y="574"/>
                    <a:pt x="447" y="571"/>
                  </a:cubicBezTo>
                  <a:lnTo>
                    <a:pt x="445" y="549"/>
                  </a:lnTo>
                  <a:cubicBezTo>
                    <a:pt x="445" y="545"/>
                    <a:pt x="447" y="543"/>
                    <a:pt x="450" y="543"/>
                  </a:cubicBezTo>
                  <a:lnTo>
                    <a:pt x="480" y="543"/>
                  </a:lnTo>
                  <a:cubicBezTo>
                    <a:pt x="483" y="543"/>
                    <a:pt x="485" y="545"/>
                    <a:pt x="486" y="549"/>
                  </a:cubicBezTo>
                  <a:lnTo>
                    <a:pt x="488" y="571"/>
                  </a:lnTo>
                  <a:cubicBezTo>
                    <a:pt x="488" y="574"/>
                    <a:pt x="486" y="576"/>
                    <a:pt x="482" y="576"/>
                  </a:cubicBezTo>
                  <a:close/>
                  <a:moveTo>
                    <a:pt x="432" y="527"/>
                  </a:moveTo>
                  <a:lnTo>
                    <a:pt x="432" y="527"/>
                  </a:lnTo>
                  <a:lnTo>
                    <a:pt x="431" y="505"/>
                  </a:lnTo>
                  <a:cubicBezTo>
                    <a:pt x="431" y="502"/>
                    <a:pt x="433" y="499"/>
                    <a:pt x="436" y="499"/>
                  </a:cubicBezTo>
                  <a:lnTo>
                    <a:pt x="460" y="499"/>
                  </a:lnTo>
                  <a:cubicBezTo>
                    <a:pt x="463" y="499"/>
                    <a:pt x="466" y="502"/>
                    <a:pt x="466" y="505"/>
                  </a:cubicBezTo>
                  <a:lnTo>
                    <a:pt x="468" y="527"/>
                  </a:lnTo>
                  <a:cubicBezTo>
                    <a:pt x="468" y="530"/>
                    <a:pt x="466" y="533"/>
                    <a:pt x="463" y="533"/>
                  </a:cubicBezTo>
                  <a:lnTo>
                    <a:pt x="438" y="533"/>
                  </a:lnTo>
                  <a:cubicBezTo>
                    <a:pt x="435" y="533"/>
                    <a:pt x="433" y="530"/>
                    <a:pt x="432" y="527"/>
                  </a:cubicBezTo>
                  <a:close/>
                  <a:moveTo>
                    <a:pt x="431" y="576"/>
                  </a:moveTo>
                  <a:lnTo>
                    <a:pt x="431" y="576"/>
                  </a:lnTo>
                  <a:lnTo>
                    <a:pt x="156" y="576"/>
                  </a:lnTo>
                  <a:cubicBezTo>
                    <a:pt x="153" y="576"/>
                    <a:pt x="150" y="574"/>
                    <a:pt x="151" y="571"/>
                  </a:cubicBezTo>
                  <a:lnTo>
                    <a:pt x="152" y="549"/>
                  </a:lnTo>
                  <a:cubicBezTo>
                    <a:pt x="153" y="545"/>
                    <a:pt x="155" y="543"/>
                    <a:pt x="158" y="543"/>
                  </a:cubicBezTo>
                  <a:lnTo>
                    <a:pt x="429" y="543"/>
                  </a:lnTo>
                  <a:cubicBezTo>
                    <a:pt x="432" y="543"/>
                    <a:pt x="435" y="545"/>
                    <a:pt x="435" y="549"/>
                  </a:cubicBezTo>
                  <a:lnTo>
                    <a:pt x="437" y="571"/>
                  </a:lnTo>
                  <a:cubicBezTo>
                    <a:pt x="437" y="574"/>
                    <a:pt x="434" y="576"/>
                    <a:pt x="431" y="576"/>
                  </a:cubicBezTo>
                  <a:close/>
                  <a:moveTo>
                    <a:pt x="146" y="533"/>
                  </a:moveTo>
                  <a:lnTo>
                    <a:pt x="146" y="533"/>
                  </a:lnTo>
                  <a:lnTo>
                    <a:pt x="122" y="533"/>
                  </a:lnTo>
                  <a:cubicBezTo>
                    <a:pt x="119" y="533"/>
                    <a:pt x="117" y="530"/>
                    <a:pt x="117" y="527"/>
                  </a:cubicBezTo>
                  <a:lnTo>
                    <a:pt x="119" y="505"/>
                  </a:lnTo>
                  <a:cubicBezTo>
                    <a:pt x="119" y="502"/>
                    <a:pt x="122" y="499"/>
                    <a:pt x="125" y="499"/>
                  </a:cubicBezTo>
                  <a:lnTo>
                    <a:pt x="149" y="499"/>
                  </a:lnTo>
                  <a:cubicBezTo>
                    <a:pt x="152" y="499"/>
                    <a:pt x="154" y="502"/>
                    <a:pt x="154" y="505"/>
                  </a:cubicBezTo>
                  <a:lnTo>
                    <a:pt x="152" y="527"/>
                  </a:lnTo>
                  <a:cubicBezTo>
                    <a:pt x="152" y="530"/>
                    <a:pt x="149" y="533"/>
                    <a:pt x="146" y="533"/>
                  </a:cubicBezTo>
                  <a:close/>
                  <a:moveTo>
                    <a:pt x="140" y="571"/>
                  </a:moveTo>
                  <a:lnTo>
                    <a:pt x="140" y="571"/>
                  </a:lnTo>
                  <a:cubicBezTo>
                    <a:pt x="140" y="574"/>
                    <a:pt x="137" y="576"/>
                    <a:pt x="134" y="576"/>
                  </a:cubicBezTo>
                  <a:lnTo>
                    <a:pt x="105" y="576"/>
                  </a:lnTo>
                  <a:cubicBezTo>
                    <a:pt x="102" y="576"/>
                    <a:pt x="99" y="574"/>
                    <a:pt x="100" y="571"/>
                  </a:cubicBezTo>
                  <a:lnTo>
                    <a:pt x="102" y="549"/>
                  </a:lnTo>
                  <a:cubicBezTo>
                    <a:pt x="102" y="545"/>
                    <a:pt x="105" y="543"/>
                    <a:pt x="108" y="543"/>
                  </a:cubicBezTo>
                  <a:lnTo>
                    <a:pt x="137" y="543"/>
                  </a:lnTo>
                  <a:cubicBezTo>
                    <a:pt x="140" y="543"/>
                    <a:pt x="142" y="545"/>
                    <a:pt x="142" y="549"/>
                  </a:cubicBezTo>
                  <a:lnTo>
                    <a:pt x="140" y="571"/>
                  </a:lnTo>
                  <a:close/>
                  <a:moveTo>
                    <a:pt x="89" y="571"/>
                  </a:moveTo>
                  <a:lnTo>
                    <a:pt x="89" y="571"/>
                  </a:lnTo>
                  <a:cubicBezTo>
                    <a:pt x="89" y="574"/>
                    <a:pt x="86" y="576"/>
                    <a:pt x="83" y="576"/>
                  </a:cubicBezTo>
                  <a:lnTo>
                    <a:pt x="66" y="576"/>
                  </a:lnTo>
                  <a:cubicBezTo>
                    <a:pt x="63" y="576"/>
                    <a:pt x="61" y="574"/>
                    <a:pt x="62" y="571"/>
                  </a:cubicBezTo>
                  <a:lnTo>
                    <a:pt x="64" y="549"/>
                  </a:lnTo>
                  <a:cubicBezTo>
                    <a:pt x="65" y="545"/>
                    <a:pt x="67" y="543"/>
                    <a:pt x="70" y="543"/>
                  </a:cubicBezTo>
                  <a:lnTo>
                    <a:pt x="87" y="543"/>
                  </a:lnTo>
                  <a:cubicBezTo>
                    <a:pt x="90" y="543"/>
                    <a:pt x="92" y="545"/>
                    <a:pt x="92" y="549"/>
                  </a:cubicBezTo>
                  <a:lnTo>
                    <a:pt x="89" y="571"/>
                  </a:lnTo>
                  <a:close/>
                  <a:moveTo>
                    <a:pt x="69" y="505"/>
                  </a:moveTo>
                  <a:lnTo>
                    <a:pt x="69" y="505"/>
                  </a:lnTo>
                  <a:cubicBezTo>
                    <a:pt x="70" y="502"/>
                    <a:pt x="72" y="499"/>
                    <a:pt x="75" y="499"/>
                  </a:cubicBezTo>
                  <a:lnTo>
                    <a:pt x="105" y="499"/>
                  </a:lnTo>
                  <a:cubicBezTo>
                    <a:pt x="107" y="499"/>
                    <a:pt x="110" y="502"/>
                    <a:pt x="109" y="505"/>
                  </a:cubicBezTo>
                  <a:lnTo>
                    <a:pt x="107" y="527"/>
                  </a:lnTo>
                  <a:cubicBezTo>
                    <a:pt x="107" y="530"/>
                    <a:pt x="104" y="533"/>
                    <a:pt x="101" y="533"/>
                  </a:cubicBezTo>
                  <a:lnTo>
                    <a:pt x="71" y="533"/>
                  </a:lnTo>
                  <a:cubicBezTo>
                    <a:pt x="69" y="533"/>
                    <a:pt x="66" y="530"/>
                    <a:pt x="67" y="527"/>
                  </a:cubicBezTo>
                  <a:lnTo>
                    <a:pt x="69" y="505"/>
                  </a:lnTo>
                  <a:close/>
                  <a:moveTo>
                    <a:pt x="74" y="461"/>
                  </a:moveTo>
                  <a:lnTo>
                    <a:pt x="74" y="461"/>
                  </a:lnTo>
                  <a:cubicBezTo>
                    <a:pt x="75" y="458"/>
                    <a:pt x="77" y="456"/>
                    <a:pt x="80" y="456"/>
                  </a:cubicBezTo>
                  <a:lnTo>
                    <a:pt x="103" y="456"/>
                  </a:lnTo>
                  <a:cubicBezTo>
                    <a:pt x="106" y="456"/>
                    <a:pt x="108" y="458"/>
                    <a:pt x="108" y="461"/>
                  </a:cubicBezTo>
                  <a:lnTo>
                    <a:pt x="106" y="484"/>
                  </a:lnTo>
                  <a:cubicBezTo>
                    <a:pt x="105" y="487"/>
                    <a:pt x="103" y="489"/>
                    <a:pt x="100" y="489"/>
                  </a:cubicBezTo>
                  <a:lnTo>
                    <a:pt x="77" y="489"/>
                  </a:lnTo>
                  <a:cubicBezTo>
                    <a:pt x="74" y="489"/>
                    <a:pt x="72" y="487"/>
                    <a:pt x="72" y="484"/>
                  </a:cubicBezTo>
                  <a:lnTo>
                    <a:pt x="74" y="461"/>
                  </a:lnTo>
                  <a:close/>
                  <a:moveTo>
                    <a:pt x="152" y="461"/>
                  </a:moveTo>
                  <a:lnTo>
                    <a:pt x="152" y="461"/>
                  </a:lnTo>
                  <a:lnTo>
                    <a:pt x="150" y="484"/>
                  </a:lnTo>
                  <a:cubicBezTo>
                    <a:pt x="150" y="487"/>
                    <a:pt x="147" y="489"/>
                    <a:pt x="144" y="489"/>
                  </a:cubicBezTo>
                  <a:lnTo>
                    <a:pt x="120" y="489"/>
                  </a:lnTo>
                  <a:cubicBezTo>
                    <a:pt x="117" y="489"/>
                    <a:pt x="115" y="487"/>
                    <a:pt x="115" y="484"/>
                  </a:cubicBezTo>
                  <a:lnTo>
                    <a:pt x="118" y="461"/>
                  </a:lnTo>
                  <a:cubicBezTo>
                    <a:pt x="118" y="458"/>
                    <a:pt x="121" y="456"/>
                    <a:pt x="123" y="456"/>
                  </a:cubicBezTo>
                  <a:lnTo>
                    <a:pt x="147" y="456"/>
                  </a:lnTo>
                  <a:cubicBezTo>
                    <a:pt x="150" y="456"/>
                    <a:pt x="152" y="458"/>
                    <a:pt x="152" y="461"/>
                  </a:cubicBezTo>
                  <a:close/>
                  <a:moveTo>
                    <a:pt x="160" y="484"/>
                  </a:moveTo>
                  <a:lnTo>
                    <a:pt x="160" y="484"/>
                  </a:lnTo>
                  <a:lnTo>
                    <a:pt x="161" y="461"/>
                  </a:lnTo>
                  <a:cubicBezTo>
                    <a:pt x="161" y="458"/>
                    <a:pt x="164" y="456"/>
                    <a:pt x="167" y="456"/>
                  </a:cubicBezTo>
                  <a:lnTo>
                    <a:pt x="190" y="456"/>
                  </a:lnTo>
                  <a:cubicBezTo>
                    <a:pt x="193" y="456"/>
                    <a:pt x="195" y="458"/>
                    <a:pt x="195" y="461"/>
                  </a:cubicBezTo>
                  <a:lnTo>
                    <a:pt x="194" y="484"/>
                  </a:lnTo>
                  <a:cubicBezTo>
                    <a:pt x="194" y="487"/>
                    <a:pt x="191" y="489"/>
                    <a:pt x="188" y="489"/>
                  </a:cubicBezTo>
                  <a:lnTo>
                    <a:pt x="165" y="489"/>
                  </a:lnTo>
                  <a:cubicBezTo>
                    <a:pt x="162" y="489"/>
                    <a:pt x="159" y="487"/>
                    <a:pt x="160" y="484"/>
                  </a:cubicBezTo>
                  <a:close/>
                  <a:moveTo>
                    <a:pt x="164" y="505"/>
                  </a:moveTo>
                  <a:lnTo>
                    <a:pt x="164" y="505"/>
                  </a:lnTo>
                  <a:cubicBezTo>
                    <a:pt x="164" y="502"/>
                    <a:pt x="167" y="499"/>
                    <a:pt x="170" y="499"/>
                  </a:cubicBezTo>
                  <a:lnTo>
                    <a:pt x="193" y="499"/>
                  </a:lnTo>
                  <a:cubicBezTo>
                    <a:pt x="196" y="499"/>
                    <a:pt x="199" y="502"/>
                    <a:pt x="198" y="505"/>
                  </a:cubicBezTo>
                  <a:lnTo>
                    <a:pt x="197" y="527"/>
                  </a:lnTo>
                  <a:cubicBezTo>
                    <a:pt x="197" y="530"/>
                    <a:pt x="194" y="533"/>
                    <a:pt x="191" y="533"/>
                  </a:cubicBezTo>
                  <a:lnTo>
                    <a:pt x="167" y="533"/>
                  </a:lnTo>
                  <a:cubicBezTo>
                    <a:pt x="164" y="533"/>
                    <a:pt x="162" y="530"/>
                    <a:pt x="162" y="527"/>
                  </a:cubicBezTo>
                  <a:lnTo>
                    <a:pt x="164" y="505"/>
                  </a:lnTo>
                  <a:close/>
                  <a:moveTo>
                    <a:pt x="204" y="484"/>
                  </a:moveTo>
                  <a:lnTo>
                    <a:pt x="204" y="484"/>
                  </a:lnTo>
                  <a:lnTo>
                    <a:pt x="205" y="461"/>
                  </a:lnTo>
                  <a:cubicBezTo>
                    <a:pt x="205" y="458"/>
                    <a:pt x="208" y="456"/>
                    <a:pt x="210" y="456"/>
                  </a:cubicBezTo>
                  <a:lnTo>
                    <a:pt x="234" y="456"/>
                  </a:lnTo>
                  <a:cubicBezTo>
                    <a:pt x="237" y="456"/>
                    <a:pt x="239" y="458"/>
                    <a:pt x="239" y="461"/>
                  </a:cubicBezTo>
                  <a:lnTo>
                    <a:pt x="238" y="484"/>
                  </a:lnTo>
                  <a:cubicBezTo>
                    <a:pt x="238" y="487"/>
                    <a:pt x="235" y="489"/>
                    <a:pt x="232" y="489"/>
                  </a:cubicBezTo>
                  <a:lnTo>
                    <a:pt x="209" y="489"/>
                  </a:lnTo>
                  <a:cubicBezTo>
                    <a:pt x="206" y="489"/>
                    <a:pt x="204" y="487"/>
                    <a:pt x="204" y="484"/>
                  </a:cubicBezTo>
                  <a:close/>
                  <a:moveTo>
                    <a:pt x="208" y="505"/>
                  </a:moveTo>
                  <a:lnTo>
                    <a:pt x="208" y="505"/>
                  </a:lnTo>
                  <a:cubicBezTo>
                    <a:pt x="208" y="502"/>
                    <a:pt x="211" y="499"/>
                    <a:pt x="214" y="499"/>
                  </a:cubicBezTo>
                  <a:lnTo>
                    <a:pt x="238" y="499"/>
                  </a:lnTo>
                  <a:cubicBezTo>
                    <a:pt x="241" y="499"/>
                    <a:pt x="243" y="502"/>
                    <a:pt x="243" y="505"/>
                  </a:cubicBezTo>
                  <a:lnTo>
                    <a:pt x="242" y="527"/>
                  </a:lnTo>
                  <a:cubicBezTo>
                    <a:pt x="242" y="530"/>
                    <a:pt x="240" y="533"/>
                    <a:pt x="237" y="533"/>
                  </a:cubicBezTo>
                  <a:lnTo>
                    <a:pt x="212" y="533"/>
                  </a:lnTo>
                  <a:cubicBezTo>
                    <a:pt x="209" y="533"/>
                    <a:pt x="207" y="530"/>
                    <a:pt x="207" y="527"/>
                  </a:cubicBezTo>
                  <a:lnTo>
                    <a:pt x="208" y="505"/>
                  </a:lnTo>
                  <a:close/>
                  <a:moveTo>
                    <a:pt x="248" y="484"/>
                  </a:moveTo>
                  <a:lnTo>
                    <a:pt x="248" y="484"/>
                  </a:lnTo>
                  <a:lnTo>
                    <a:pt x="248" y="461"/>
                  </a:lnTo>
                  <a:cubicBezTo>
                    <a:pt x="249" y="458"/>
                    <a:pt x="251" y="456"/>
                    <a:pt x="254" y="456"/>
                  </a:cubicBezTo>
                  <a:lnTo>
                    <a:pt x="277" y="456"/>
                  </a:lnTo>
                  <a:cubicBezTo>
                    <a:pt x="280" y="456"/>
                    <a:pt x="282" y="458"/>
                    <a:pt x="282" y="461"/>
                  </a:cubicBezTo>
                  <a:lnTo>
                    <a:pt x="282" y="484"/>
                  </a:lnTo>
                  <a:cubicBezTo>
                    <a:pt x="282" y="487"/>
                    <a:pt x="280" y="489"/>
                    <a:pt x="277" y="489"/>
                  </a:cubicBezTo>
                  <a:lnTo>
                    <a:pt x="253" y="489"/>
                  </a:lnTo>
                  <a:cubicBezTo>
                    <a:pt x="250" y="489"/>
                    <a:pt x="248" y="487"/>
                    <a:pt x="248" y="484"/>
                  </a:cubicBezTo>
                  <a:close/>
                  <a:moveTo>
                    <a:pt x="253" y="505"/>
                  </a:moveTo>
                  <a:lnTo>
                    <a:pt x="253" y="505"/>
                  </a:lnTo>
                  <a:cubicBezTo>
                    <a:pt x="253" y="502"/>
                    <a:pt x="255" y="499"/>
                    <a:pt x="258" y="499"/>
                  </a:cubicBezTo>
                  <a:lnTo>
                    <a:pt x="282" y="499"/>
                  </a:lnTo>
                  <a:cubicBezTo>
                    <a:pt x="285" y="499"/>
                    <a:pt x="288" y="502"/>
                    <a:pt x="288" y="505"/>
                  </a:cubicBezTo>
                  <a:lnTo>
                    <a:pt x="287" y="527"/>
                  </a:lnTo>
                  <a:cubicBezTo>
                    <a:pt x="287" y="530"/>
                    <a:pt x="285" y="533"/>
                    <a:pt x="282" y="533"/>
                  </a:cubicBezTo>
                  <a:lnTo>
                    <a:pt x="258" y="533"/>
                  </a:lnTo>
                  <a:cubicBezTo>
                    <a:pt x="255" y="533"/>
                    <a:pt x="252" y="530"/>
                    <a:pt x="252" y="527"/>
                  </a:cubicBezTo>
                  <a:lnTo>
                    <a:pt x="253" y="505"/>
                  </a:lnTo>
                  <a:close/>
                  <a:moveTo>
                    <a:pt x="297" y="489"/>
                  </a:moveTo>
                  <a:lnTo>
                    <a:pt x="297" y="489"/>
                  </a:lnTo>
                  <a:cubicBezTo>
                    <a:pt x="294" y="489"/>
                    <a:pt x="292" y="487"/>
                    <a:pt x="292" y="484"/>
                  </a:cubicBezTo>
                  <a:lnTo>
                    <a:pt x="292" y="461"/>
                  </a:lnTo>
                  <a:cubicBezTo>
                    <a:pt x="292" y="458"/>
                    <a:pt x="294" y="456"/>
                    <a:pt x="297" y="456"/>
                  </a:cubicBezTo>
                  <a:lnTo>
                    <a:pt x="321" y="456"/>
                  </a:lnTo>
                  <a:cubicBezTo>
                    <a:pt x="324" y="456"/>
                    <a:pt x="326" y="458"/>
                    <a:pt x="326" y="461"/>
                  </a:cubicBezTo>
                  <a:lnTo>
                    <a:pt x="326" y="484"/>
                  </a:lnTo>
                  <a:cubicBezTo>
                    <a:pt x="326" y="487"/>
                    <a:pt x="324" y="489"/>
                    <a:pt x="321" y="489"/>
                  </a:cubicBezTo>
                  <a:lnTo>
                    <a:pt x="297" y="489"/>
                  </a:lnTo>
                  <a:close/>
                  <a:moveTo>
                    <a:pt x="297" y="505"/>
                  </a:moveTo>
                  <a:lnTo>
                    <a:pt x="297" y="505"/>
                  </a:lnTo>
                  <a:cubicBezTo>
                    <a:pt x="297" y="502"/>
                    <a:pt x="300" y="499"/>
                    <a:pt x="303" y="499"/>
                  </a:cubicBezTo>
                  <a:lnTo>
                    <a:pt x="327" y="499"/>
                  </a:lnTo>
                  <a:cubicBezTo>
                    <a:pt x="330" y="499"/>
                    <a:pt x="332" y="502"/>
                    <a:pt x="332" y="505"/>
                  </a:cubicBezTo>
                  <a:lnTo>
                    <a:pt x="332" y="527"/>
                  </a:lnTo>
                  <a:cubicBezTo>
                    <a:pt x="332" y="530"/>
                    <a:pt x="330" y="533"/>
                    <a:pt x="327" y="533"/>
                  </a:cubicBezTo>
                  <a:lnTo>
                    <a:pt x="303" y="533"/>
                  </a:lnTo>
                  <a:cubicBezTo>
                    <a:pt x="300" y="533"/>
                    <a:pt x="297" y="530"/>
                    <a:pt x="297" y="527"/>
                  </a:cubicBezTo>
                  <a:lnTo>
                    <a:pt x="297" y="505"/>
                  </a:lnTo>
                  <a:close/>
                  <a:moveTo>
                    <a:pt x="341" y="489"/>
                  </a:moveTo>
                  <a:lnTo>
                    <a:pt x="341" y="489"/>
                  </a:lnTo>
                  <a:cubicBezTo>
                    <a:pt x="338" y="489"/>
                    <a:pt x="336" y="487"/>
                    <a:pt x="336" y="484"/>
                  </a:cubicBezTo>
                  <a:lnTo>
                    <a:pt x="336" y="461"/>
                  </a:lnTo>
                  <a:cubicBezTo>
                    <a:pt x="336" y="458"/>
                    <a:pt x="338" y="456"/>
                    <a:pt x="341" y="456"/>
                  </a:cubicBezTo>
                  <a:lnTo>
                    <a:pt x="364" y="456"/>
                  </a:lnTo>
                  <a:cubicBezTo>
                    <a:pt x="367" y="456"/>
                    <a:pt x="370" y="458"/>
                    <a:pt x="370" y="461"/>
                  </a:cubicBezTo>
                  <a:lnTo>
                    <a:pt x="370" y="484"/>
                  </a:lnTo>
                  <a:cubicBezTo>
                    <a:pt x="370" y="487"/>
                    <a:pt x="368" y="489"/>
                    <a:pt x="365" y="489"/>
                  </a:cubicBezTo>
                  <a:lnTo>
                    <a:pt x="341" y="489"/>
                  </a:lnTo>
                  <a:close/>
                  <a:moveTo>
                    <a:pt x="347" y="499"/>
                  </a:moveTo>
                  <a:lnTo>
                    <a:pt x="347" y="499"/>
                  </a:lnTo>
                  <a:lnTo>
                    <a:pt x="371" y="499"/>
                  </a:lnTo>
                  <a:cubicBezTo>
                    <a:pt x="374" y="499"/>
                    <a:pt x="377" y="502"/>
                    <a:pt x="377" y="505"/>
                  </a:cubicBezTo>
                  <a:lnTo>
                    <a:pt x="377" y="527"/>
                  </a:lnTo>
                  <a:cubicBezTo>
                    <a:pt x="378" y="530"/>
                    <a:pt x="375" y="533"/>
                    <a:pt x="372" y="533"/>
                  </a:cubicBezTo>
                  <a:lnTo>
                    <a:pt x="348" y="533"/>
                  </a:lnTo>
                  <a:cubicBezTo>
                    <a:pt x="345" y="533"/>
                    <a:pt x="342" y="530"/>
                    <a:pt x="342" y="527"/>
                  </a:cubicBezTo>
                  <a:lnTo>
                    <a:pt x="342" y="505"/>
                  </a:lnTo>
                  <a:cubicBezTo>
                    <a:pt x="342" y="502"/>
                    <a:pt x="344" y="499"/>
                    <a:pt x="347" y="499"/>
                  </a:cubicBezTo>
                  <a:close/>
                  <a:moveTo>
                    <a:pt x="386" y="489"/>
                  </a:moveTo>
                  <a:lnTo>
                    <a:pt x="386" y="489"/>
                  </a:lnTo>
                  <a:cubicBezTo>
                    <a:pt x="383" y="489"/>
                    <a:pt x="380" y="487"/>
                    <a:pt x="380" y="484"/>
                  </a:cubicBezTo>
                  <a:lnTo>
                    <a:pt x="379" y="461"/>
                  </a:lnTo>
                  <a:cubicBezTo>
                    <a:pt x="379" y="458"/>
                    <a:pt x="381" y="456"/>
                    <a:pt x="384" y="456"/>
                  </a:cubicBezTo>
                  <a:lnTo>
                    <a:pt x="408" y="456"/>
                  </a:lnTo>
                  <a:cubicBezTo>
                    <a:pt x="411" y="456"/>
                    <a:pt x="413" y="458"/>
                    <a:pt x="413" y="461"/>
                  </a:cubicBezTo>
                  <a:lnTo>
                    <a:pt x="414" y="484"/>
                  </a:lnTo>
                  <a:cubicBezTo>
                    <a:pt x="415" y="487"/>
                    <a:pt x="412" y="489"/>
                    <a:pt x="409" y="489"/>
                  </a:cubicBezTo>
                  <a:lnTo>
                    <a:pt x="386" y="489"/>
                  </a:lnTo>
                  <a:close/>
                  <a:moveTo>
                    <a:pt x="392" y="499"/>
                  </a:moveTo>
                  <a:lnTo>
                    <a:pt x="392" y="499"/>
                  </a:lnTo>
                  <a:lnTo>
                    <a:pt x="416" y="499"/>
                  </a:lnTo>
                  <a:cubicBezTo>
                    <a:pt x="419" y="499"/>
                    <a:pt x="421" y="502"/>
                    <a:pt x="421" y="505"/>
                  </a:cubicBezTo>
                  <a:lnTo>
                    <a:pt x="422" y="527"/>
                  </a:lnTo>
                  <a:cubicBezTo>
                    <a:pt x="423" y="530"/>
                    <a:pt x="420" y="533"/>
                    <a:pt x="417" y="533"/>
                  </a:cubicBezTo>
                  <a:lnTo>
                    <a:pt x="393" y="533"/>
                  </a:lnTo>
                  <a:cubicBezTo>
                    <a:pt x="390" y="533"/>
                    <a:pt x="388" y="530"/>
                    <a:pt x="387" y="527"/>
                  </a:cubicBezTo>
                  <a:lnTo>
                    <a:pt x="387" y="505"/>
                  </a:lnTo>
                  <a:cubicBezTo>
                    <a:pt x="386" y="502"/>
                    <a:pt x="389" y="499"/>
                    <a:pt x="392" y="499"/>
                  </a:cubicBezTo>
                  <a:close/>
                  <a:moveTo>
                    <a:pt x="459" y="484"/>
                  </a:moveTo>
                  <a:lnTo>
                    <a:pt x="459" y="484"/>
                  </a:lnTo>
                  <a:cubicBezTo>
                    <a:pt x="459" y="487"/>
                    <a:pt x="457" y="489"/>
                    <a:pt x="454" y="489"/>
                  </a:cubicBezTo>
                  <a:lnTo>
                    <a:pt x="430" y="489"/>
                  </a:lnTo>
                  <a:cubicBezTo>
                    <a:pt x="427" y="489"/>
                    <a:pt x="424" y="487"/>
                    <a:pt x="424" y="484"/>
                  </a:cubicBezTo>
                  <a:lnTo>
                    <a:pt x="423" y="461"/>
                  </a:lnTo>
                  <a:cubicBezTo>
                    <a:pt x="423" y="458"/>
                    <a:pt x="425" y="456"/>
                    <a:pt x="428" y="456"/>
                  </a:cubicBezTo>
                  <a:lnTo>
                    <a:pt x="451" y="456"/>
                  </a:lnTo>
                  <a:cubicBezTo>
                    <a:pt x="454" y="456"/>
                    <a:pt x="457" y="458"/>
                    <a:pt x="457" y="461"/>
                  </a:cubicBezTo>
                  <a:lnTo>
                    <a:pt x="459" y="484"/>
                  </a:lnTo>
                  <a:close/>
                  <a:moveTo>
                    <a:pt x="84" y="43"/>
                  </a:moveTo>
                  <a:lnTo>
                    <a:pt x="84" y="43"/>
                  </a:lnTo>
                  <a:cubicBezTo>
                    <a:pt x="84" y="41"/>
                    <a:pt x="86" y="39"/>
                    <a:pt x="88" y="39"/>
                  </a:cubicBezTo>
                  <a:lnTo>
                    <a:pt x="530" y="39"/>
                  </a:lnTo>
                  <a:cubicBezTo>
                    <a:pt x="533" y="39"/>
                    <a:pt x="535" y="41"/>
                    <a:pt x="535" y="43"/>
                  </a:cubicBezTo>
                  <a:lnTo>
                    <a:pt x="535" y="358"/>
                  </a:lnTo>
                  <a:cubicBezTo>
                    <a:pt x="535" y="360"/>
                    <a:pt x="533" y="362"/>
                    <a:pt x="530" y="362"/>
                  </a:cubicBezTo>
                  <a:lnTo>
                    <a:pt x="88" y="362"/>
                  </a:lnTo>
                  <a:cubicBezTo>
                    <a:pt x="86" y="362"/>
                    <a:pt x="84" y="360"/>
                    <a:pt x="84" y="358"/>
                  </a:cubicBezTo>
                  <a:lnTo>
                    <a:pt x="84" y="43"/>
                  </a:lnTo>
                  <a:close/>
                  <a:moveTo>
                    <a:pt x="474" y="489"/>
                  </a:moveTo>
                  <a:lnTo>
                    <a:pt x="474" y="489"/>
                  </a:lnTo>
                  <a:cubicBezTo>
                    <a:pt x="471" y="489"/>
                    <a:pt x="469" y="487"/>
                    <a:pt x="468" y="484"/>
                  </a:cubicBezTo>
                  <a:lnTo>
                    <a:pt x="467" y="461"/>
                  </a:lnTo>
                  <a:cubicBezTo>
                    <a:pt x="466" y="458"/>
                    <a:pt x="468" y="456"/>
                    <a:pt x="471" y="456"/>
                  </a:cubicBezTo>
                  <a:lnTo>
                    <a:pt x="495" y="456"/>
                  </a:lnTo>
                  <a:cubicBezTo>
                    <a:pt x="498" y="456"/>
                    <a:pt x="500" y="458"/>
                    <a:pt x="500" y="461"/>
                  </a:cubicBezTo>
                  <a:lnTo>
                    <a:pt x="503" y="484"/>
                  </a:lnTo>
                  <a:cubicBezTo>
                    <a:pt x="503" y="487"/>
                    <a:pt x="501" y="489"/>
                    <a:pt x="498" y="489"/>
                  </a:cubicBezTo>
                  <a:lnTo>
                    <a:pt x="474" y="489"/>
                  </a:lnTo>
                  <a:close/>
                  <a:moveTo>
                    <a:pt x="481" y="499"/>
                  </a:moveTo>
                  <a:lnTo>
                    <a:pt x="481" y="499"/>
                  </a:lnTo>
                  <a:lnTo>
                    <a:pt x="505" y="499"/>
                  </a:lnTo>
                  <a:cubicBezTo>
                    <a:pt x="507" y="499"/>
                    <a:pt x="510" y="502"/>
                    <a:pt x="510" y="505"/>
                  </a:cubicBezTo>
                  <a:lnTo>
                    <a:pt x="513" y="527"/>
                  </a:lnTo>
                  <a:cubicBezTo>
                    <a:pt x="513" y="530"/>
                    <a:pt x="511" y="533"/>
                    <a:pt x="508" y="533"/>
                  </a:cubicBezTo>
                  <a:lnTo>
                    <a:pt x="483" y="533"/>
                  </a:lnTo>
                  <a:cubicBezTo>
                    <a:pt x="480" y="533"/>
                    <a:pt x="478" y="530"/>
                    <a:pt x="478" y="527"/>
                  </a:cubicBezTo>
                  <a:lnTo>
                    <a:pt x="476" y="505"/>
                  </a:lnTo>
                  <a:cubicBezTo>
                    <a:pt x="475" y="502"/>
                    <a:pt x="478" y="499"/>
                    <a:pt x="481" y="499"/>
                  </a:cubicBezTo>
                  <a:close/>
                  <a:moveTo>
                    <a:pt x="546" y="461"/>
                  </a:moveTo>
                  <a:lnTo>
                    <a:pt x="546" y="461"/>
                  </a:lnTo>
                  <a:lnTo>
                    <a:pt x="548" y="484"/>
                  </a:lnTo>
                  <a:cubicBezTo>
                    <a:pt x="549" y="487"/>
                    <a:pt x="547" y="489"/>
                    <a:pt x="544" y="489"/>
                  </a:cubicBezTo>
                  <a:lnTo>
                    <a:pt x="520" y="489"/>
                  </a:lnTo>
                  <a:cubicBezTo>
                    <a:pt x="517" y="489"/>
                    <a:pt x="514" y="487"/>
                    <a:pt x="514" y="484"/>
                  </a:cubicBezTo>
                  <a:lnTo>
                    <a:pt x="512" y="461"/>
                  </a:lnTo>
                  <a:cubicBezTo>
                    <a:pt x="512" y="458"/>
                    <a:pt x="514" y="456"/>
                    <a:pt x="516" y="456"/>
                  </a:cubicBezTo>
                  <a:lnTo>
                    <a:pt x="540" y="456"/>
                  </a:lnTo>
                  <a:cubicBezTo>
                    <a:pt x="543" y="456"/>
                    <a:pt x="545" y="458"/>
                    <a:pt x="546" y="461"/>
                  </a:cubicBezTo>
                  <a:close/>
                  <a:moveTo>
                    <a:pt x="551" y="505"/>
                  </a:moveTo>
                  <a:lnTo>
                    <a:pt x="551" y="505"/>
                  </a:lnTo>
                  <a:lnTo>
                    <a:pt x="554" y="527"/>
                  </a:lnTo>
                  <a:cubicBezTo>
                    <a:pt x="554" y="530"/>
                    <a:pt x="552" y="533"/>
                    <a:pt x="549" y="533"/>
                  </a:cubicBezTo>
                  <a:lnTo>
                    <a:pt x="528" y="533"/>
                  </a:lnTo>
                  <a:cubicBezTo>
                    <a:pt x="525" y="533"/>
                    <a:pt x="522" y="530"/>
                    <a:pt x="522" y="527"/>
                  </a:cubicBezTo>
                  <a:lnTo>
                    <a:pt x="520" y="505"/>
                  </a:lnTo>
                  <a:cubicBezTo>
                    <a:pt x="520" y="502"/>
                    <a:pt x="522" y="499"/>
                    <a:pt x="525" y="499"/>
                  </a:cubicBezTo>
                  <a:lnTo>
                    <a:pt x="545" y="499"/>
                  </a:lnTo>
                  <a:cubicBezTo>
                    <a:pt x="548" y="499"/>
                    <a:pt x="551" y="502"/>
                    <a:pt x="551" y="505"/>
                  </a:cubicBezTo>
                  <a:close/>
                  <a:moveTo>
                    <a:pt x="623" y="625"/>
                  </a:moveTo>
                  <a:lnTo>
                    <a:pt x="623" y="625"/>
                  </a:lnTo>
                  <a:lnTo>
                    <a:pt x="584" y="402"/>
                  </a:lnTo>
                  <a:lnTo>
                    <a:pt x="584" y="402"/>
                  </a:lnTo>
                  <a:lnTo>
                    <a:pt x="584" y="33"/>
                  </a:lnTo>
                  <a:cubicBezTo>
                    <a:pt x="584" y="14"/>
                    <a:pt x="569" y="0"/>
                    <a:pt x="551" y="0"/>
                  </a:cubicBezTo>
                  <a:lnTo>
                    <a:pt x="70" y="0"/>
                  </a:lnTo>
                  <a:cubicBezTo>
                    <a:pt x="52" y="0"/>
                    <a:pt x="37" y="14"/>
                    <a:pt x="37" y="33"/>
                  </a:cubicBezTo>
                  <a:lnTo>
                    <a:pt x="37" y="402"/>
                  </a:lnTo>
                  <a:lnTo>
                    <a:pt x="37" y="402"/>
                  </a:lnTo>
                  <a:lnTo>
                    <a:pt x="2" y="625"/>
                  </a:lnTo>
                  <a:cubicBezTo>
                    <a:pt x="0" y="643"/>
                    <a:pt x="13" y="658"/>
                    <a:pt x="34" y="658"/>
                  </a:cubicBezTo>
                  <a:lnTo>
                    <a:pt x="592" y="658"/>
                  </a:lnTo>
                  <a:cubicBezTo>
                    <a:pt x="612" y="658"/>
                    <a:pt x="626" y="643"/>
                    <a:pt x="623" y="625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459320" y="5640479"/>
            <a:ext cx="8129662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tIns="137160" rtlCol="0" anchor="b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dirty="0" smtClean="0">
                <a:solidFill>
                  <a:prstClr val="black"/>
                </a:solidFill>
              </a:rPr>
              <a:t>No </a:t>
            </a:r>
            <a:r>
              <a:rPr lang="en-US" sz="1400" dirty="0">
                <a:solidFill>
                  <a:prstClr val="black"/>
                </a:solidFill>
              </a:rPr>
              <a:t>requirement for return of medical </a:t>
            </a:r>
            <a:r>
              <a:rPr lang="en-US" sz="1400" dirty="0" smtClean="0">
                <a:solidFill>
                  <a:prstClr val="black"/>
                </a:solidFill>
              </a:rPr>
              <a:t>record to pay claims </a:t>
            </a:r>
            <a:endParaRPr lang="en-US" sz="1400" dirty="0">
              <a:solidFill>
                <a:prstClr val="black"/>
              </a:solidFill>
            </a:endParaRPr>
          </a:p>
        </p:txBody>
      </p:sp>
      <p:sp>
        <p:nvSpPr>
          <p:cNvPr id="65" name="Rectangle 64"/>
          <p:cNvSpPr/>
          <p:nvPr/>
        </p:nvSpPr>
        <p:spPr bwMode="auto">
          <a:xfrm>
            <a:off x="3654990" y="2465541"/>
            <a:ext cx="4287848" cy="1602084"/>
          </a:xfrm>
          <a:prstGeom prst="rect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3152" tIns="73152" rIns="73152" bIns="73152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6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  <a:buFont typeface="Wingdings 2" pitchFamily="18" charset="2"/>
              <a:buNone/>
              <a:tabLst/>
            </a:pPr>
            <a:endParaRPr kumimoji="0" lang="en-US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5250245" y="2202237"/>
            <a:ext cx="11879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prstClr val="black"/>
                </a:solidFill>
              </a:rPr>
              <a:t>Contractor</a:t>
            </a:r>
            <a:endParaRPr lang="en-US" sz="1400" b="1" dirty="0">
              <a:solidFill>
                <a:prstClr val="black"/>
              </a:solidFill>
            </a:endParaRPr>
          </a:p>
        </p:txBody>
      </p:sp>
      <p:sp>
        <p:nvSpPr>
          <p:cNvPr id="70" name="Rectangle 69"/>
          <p:cNvSpPr/>
          <p:nvPr/>
        </p:nvSpPr>
        <p:spPr bwMode="auto">
          <a:xfrm>
            <a:off x="2494310" y="2504600"/>
            <a:ext cx="750657" cy="1602084"/>
          </a:xfrm>
          <a:prstGeom prst="rect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3152" tIns="73152" rIns="73152" bIns="73152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6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  <a:buFont typeface="Wingdings 2" pitchFamily="18" charset="2"/>
              <a:buNone/>
              <a:tabLst/>
            </a:pPr>
            <a:endParaRPr kumimoji="0" lang="en-US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2236392" y="2050731"/>
            <a:ext cx="11879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prstClr val="black"/>
                </a:solidFill>
              </a:rPr>
              <a:t>Network Provider</a:t>
            </a:r>
            <a:endParaRPr lang="en-US" sz="1400" b="1" dirty="0">
              <a:solidFill>
                <a:prstClr val="black"/>
              </a:solidFill>
            </a:endParaRPr>
          </a:p>
        </p:txBody>
      </p:sp>
      <p:sp>
        <p:nvSpPr>
          <p:cNvPr id="72" name="Rectangle 71"/>
          <p:cNvSpPr/>
          <p:nvPr/>
        </p:nvSpPr>
        <p:spPr bwMode="auto">
          <a:xfrm>
            <a:off x="8143976" y="2530751"/>
            <a:ext cx="750657" cy="1602084"/>
          </a:xfrm>
          <a:prstGeom prst="rect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3152" tIns="73152" rIns="73152" bIns="73152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6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  <a:buFont typeface="Wingdings 2" pitchFamily="18" charset="2"/>
              <a:buNone/>
              <a:tabLst/>
            </a:pPr>
            <a:endParaRPr kumimoji="0" lang="en-US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8041523" y="1449997"/>
            <a:ext cx="10469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prstClr val="black"/>
                </a:solidFill>
              </a:rPr>
              <a:t>VA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7095048" y="2987838"/>
            <a:ext cx="811677" cy="45114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169863" indent="-168275" algn="ctr" fontAlgn="base">
              <a:lnSpc>
                <a:spcPct val="106000"/>
              </a:lnSpc>
              <a:spcBef>
                <a:spcPct val="80000"/>
              </a:spcBef>
              <a:spcAft>
                <a:spcPct val="0"/>
              </a:spcAft>
              <a:buClr>
                <a:srgbClr val="000000"/>
              </a:buClr>
            </a:pPr>
            <a:r>
              <a:rPr lang="en-US" sz="1100" b="1" cap="small" dirty="0" smtClean="0">
                <a:solidFill>
                  <a:srgbClr val="FFFFFF">
                    <a:lumMod val="50000"/>
                  </a:srgbClr>
                </a:solidFill>
                <a:cs typeface="Arial" charset="0"/>
              </a:rPr>
              <a:t>Provider Check</a:t>
            </a:r>
            <a:endParaRPr lang="en-US" sz="1100" b="1" cap="small" dirty="0">
              <a:solidFill>
                <a:srgbClr val="FFFFFF">
                  <a:lumMod val="50000"/>
                </a:srgbClr>
              </a:solidFill>
              <a:cs typeface="Arial" charset="0"/>
            </a:endParaRPr>
          </a:p>
        </p:txBody>
      </p:sp>
      <p:pic>
        <p:nvPicPr>
          <p:cNvPr id="78" name="Picture 2" descr="http://byrdauto.com/ESW/Images/4write_a_check_step4_writin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79309" y="2741578"/>
            <a:ext cx="446100" cy="199862"/>
          </a:xfrm>
          <a:prstGeom prst="rect">
            <a:avLst/>
          </a:prstGeom>
          <a:noFill/>
          <a:ln w="9525">
            <a:solidFill>
              <a:srgbClr val="FFFFFF">
                <a:lumMod val="50000"/>
              </a:srgbClr>
            </a:solidFill>
            <a:miter lim="800000"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HeroicExtremeRightFacing"/>
            <a:lightRig rig="threePt" dir="t"/>
          </a:scene3d>
        </p:spPr>
      </p:pic>
      <p:sp>
        <p:nvSpPr>
          <p:cNvPr id="80" name="Right Arrow 79"/>
          <p:cNvSpPr/>
          <p:nvPr/>
        </p:nvSpPr>
        <p:spPr bwMode="auto">
          <a:xfrm flipH="1">
            <a:off x="7804452" y="3818934"/>
            <a:ext cx="474143" cy="201406"/>
          </a:xfrm>
          <a:prstGeom prst="rightArrow">
            <a:avLst/>
          </a:prstGeom>
          <a:solidFill>
            <a:srgbClr val="FFFF00"/>
          </a:solidFill>
          <a:ln w="127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3152" tIns="73152" rIns="73152" bIns="73152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lnSpc>
                <a:spcPct val="106000"/>
              </a:lnSpc>
              <a:spcBef>
                <a:spcPct val="50000"/>
              </a:spcBef>
              <a:spcAft>
                <a:spcPct val="0"/>
              </a:spcAft>
              <a:buSzPct val="100000"/>
              <a:buFont typeface="Wingdings 2" pitchFamily="18" charset="2"/>
              <a:buNone/>
            </a:pPr>
            <a:endParaRPr lang="en-US" sz="1100" dirty="0" smtClean="0">
              <a:solidFill>
                <a:prstClr val="black"/>
              </a:solidFill>
            </a:endParaRPr>
          </a:p>
        </p:txBody>
      </p:sp>
      <p:sp>
        <p:nvSpPr>
          <p:cNvPr id="90" name="Right Arrow 89"/>
          <p:cNvSpPr/>
          <p:nvPr/>
        </p:nvSpPr>
        <p:spPr bwMode="auto">
          <a:xfrm rot="10800000" flipH="1">
            <a:off x="7815198" y="3511645"/>
            <a:ext cx="474143" cy="201406"/>
          </a:xfrm>
          <a:prstGeom prst="rightArrow">
            <a:avLst/>
          </a:prstGeom>
          <a:solidFill>
            <a:srgbClr val="92D050"/>
          </a:solidFill>
          <a:ln w="12700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3152" tIns="73152" rIns="73152" bIns="73152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lnSpc>
                <a:spcPct val="106000"/>
              </a:lnSpc>
              <a:spcBef>
                <a:spcPct val="50000"/>
              </a:spcBef>
              <a:spcAft>
                <a:spcPct val="0"/>
              </a:spcAft>
              <a:buSzPct val="100000"/>
              <a:buFont typeface="Wingdings 2" pitchFamily="18" charset="2"/>
              <a:buNone/>
            </a:pPr>
            <a:endParaRPr lang="en-US" sz="1100" dirty="0" smtClean="0">
              <a:solidFill>
                <a:prstClr val="black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2280588" y="3078070"/>
            <a:ext cx="980620" cy="27174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169863" indent="-168275" algn="r" fontAlgn="base">
              <a:lnSpc>
                <a:spcPct val="106000"/>
              </a:lnSpc>
              <a:spcBef>
                <a:spcPct val="80000"/>
              </a:spcBef>
              <a:spcAft>
                <a:spcPct val="0"/>
              </a:spcAft>
              <a:buClr>
                <a:srgbClr val="000000"/>
              </a:buClr>
            </a:pPr>
            <a:r>
              <a:rPr lang="en-US" sz="1100" b="1" cap="small" dirty="0" smtClean="0">
                <a:solidFill>
                  <a:srgbClr val="FFFFFF">
                    <a:lumMod val="50000"/>
                  </a:srgbClr>
                </a:solidFill>
                <a:cs typeface="Arial" charset="0"/>
              </a:rPr>
              <a:t>Provider</a:t>
            </a:r>
            <a:endParaRPr lang="en-US" sz="1100" b="1" cap="small" dirty="0">
              <a:solidFill>
                <a:srgbClr val="FFFFFF">
                  <a:lumMod val="50000"/>
                </a:srgbClr>
              </a:solidFill>
              <a:cs typeface="Arial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8051557" y="3469773"/>
            <a:ext cx="980620" cy="25904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169863" indent="-168275" algn="ctr" fontAlgn="base">
              <a:lnSpc>
                <a:spcPct val="106000"/>
              </a:lnSpc>
              <a:spcBef>
                <a:spcPct val="80000"/>
              </a:spcBef>
              <a:spcAft>
                <a:spcPct val="0"/>
              </a:spcAft>
              <a:buClr>
                <a:srgbClr val="000000"/>
              </a:buClr>
            </a:pPr>
            <a:r>
              <a:rPr lang="en-US" sz="1100" b="1" cap="small" dirty="0" smtClean="0">
                <a:solidFill>
                  <a:srgbClr val="FFFFFF">
                    <a:lumMod val="50000"/>
                  </a:srgbClr>
                </a:solidFill>
                <a:cs typeface="Arial" charset="0"/>
              </a:rPr>
              <a:t>Invoice</a:t>
            </a:r>
            <a:endParaRPr lang="en-US" sz="1100" b="1" cap="small" dirty="0">
              <a:solidFill>
                <a:srgbClr val="FFFFFF">
                  <a:lumMod val="50000"/>
                </a:srgbClr>
              </a:solidFill>
              <a:cs typeface="Arial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8080863" y="3780433"/>
            <a:ext cx="980620" cy="27174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169863" indent="-168275" algn="ctr" fontAlgn="base">
              <a:lnSpc>
                <a:spcPct val="106000"/>
              </a:lnSpc>
              <a:spcBef>
                <a:spcPct val="80000"/>
              </a:spcBef>
              <a:spcAft>
                <a:spcPct val="0"/>
              </a:spcAft>
              <a:buClr>
                <a:srgbClr val="000000"/>
              </a:buClr>
            </a:pPr>
            <a:r>
              <a:rPr lang="en-US" sz="1100" b="1" cap="small" dirty="0" smtClean="0">
                <a:solidFill>
                  <a:srgbClr val="FFFFFF">
                    <a:lumMod val="50000"/>
                  </a:srgbClr>
                </a:solidFill>
                <a:cs typeface="Arial" charset="0"/>
              </a:rPr>
              <a:t>Payment</a:t>
            </a:r>
            <a:endParaRPr lang="en-US" sz="1100" b="1" cap="small" dirty="0">
              <a:solidFill>
                <a:srgbClr val="FFFFFF">
                  <a:lumMod val="50000"/>
                </a:srgbClr>
              </a:solidFill>
              <a:cs typeface="Arial" charset="0"/>
            </a:endParaRPr>
          </a:p>
        </p:txBody>
      </p:sp>
      <p:pic>
        <p:nvPicPr>
          <p:cNvPr id="99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4023" y="1759301"/>
            <a:ext cx="586666" cy="586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6760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316533" y="6328837"/>
            <a:ext cx="3112467" cy="44291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>
              <a:solidFill>
                <a:srgbClr val="002776"/>
              </a:solidFill>
            </a:endParaRPr>
          </a:p>
        </p:txBody>
      </p:sp>
      <p:sp>
        <p:nvSpPr>
          <p:cNvPr id="17" name="Title 2"/>
          <p:cNvSpPr>
            <a:spLocks noGrp="1"/>
          </p:cNvSpPr>
          <p:nvPr>
            <p:ph type="title"/>
          </p:nvPr>
        </p:nvSpPr>
        <p:spPr>
          <a:xfrm>
            <a:off x="461949" y="321107"/>
            <a:ext cx="8345487" cy="391517"/>
          </a:xfrm>
        </p:spPr>
        <p:txBody>
          <a:bodyPr>
            <a:normAutofit/>
          </a:bodyPr>
          <a:lstStyle/>
          <a:p>
            <a:r>
              <a:rPr lang="en-US" dirty="0" smtClean="0"/>
              <a:t>Future State Care Coordination Model &amp; Components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23409" y="5648103"/>
            <a:ext cx="8345487" cy="2769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000000"/>
                </a:solidFill>
              </a:rPr>
              <a:t>The levels of care are coordinated and governed at the enterprise level and executed locally.</a:t>
            </a:r>
            <a:endParaRPr lang="en-US" sz="1200" b="1" dirty="0">
              <a:solidFill>
                <a:srgbClr val="0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22837" y="4570796"/>
            <a:ext cx="212568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solidFill>
                  <a:srgbClr val="000000"/>
                </a:solidFill>
              </a:rPr>
              <a:t>Within the continuum of care, there may be some overlap between levels of service</a:t>
            </a:r>
            <a:endParaRPr lang="en-US" sz="1000" b="1" dirty="0">
              <a:solidFill>
                <a:srgbClr val="000000"/>
              </a:solidFill>
            </a:endParaRPr>
          </a:p>
        </p:txBody>
      </p:sp>
      <p:pic>
        <p:nvPicPr>
          <p:cNvPr id="16" name="Picture 1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701" y="1282887"/>
            <a:ext cx="8490902" cy="37949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23647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uy9cPoXIka_xjt35BcYNw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uy9cPoXIka_xjt35BcYN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SrK6r03RESHiUNuf7fuW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SrK6r03RESHiUNuf7fuW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SrK6r03RESHiUNuf7fuW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SrK6r03RESHiUNuf7fuW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SrK6r03RESHiUNuf7fuWw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SrK6r03RESHiUNuf7fuW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SrK6r03RESHiUNuf7fuW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SrK6r03RESHiUNuf7fuWw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SrK6r03RESHiUNuf7fuWw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SrK6r03RESHiUNuf7fuWw"/>
</p:tagLst>
</file>

<file path=ppt/theme/theme1.xml><?xml version="1.0" encoding="utf-8"?>
<a:theme xmlns:a="http://schemas.openxmlformats.org/drawingml/2006/main" name="US Consulting - VA Report ">
  <a:themeElements>
    <a:clrScheme name="US Deloitte Color">
      <a:dk1>
        <a:sysClr val="windowText" lastClr="000000"/>
      </a:dk1>
      <a:lt1>
        <a:sysClr val="window" lastClr="FFFFFF"/>
      </a:lt1>
      <a:dk2>
        <a:srgbClr val="313131"/>
      </a:dk2>
      <a:lt2>
        <a:srgbClr val="8C8C8C"/>
      </a:lt2>
      <a:accent1>
        <a:srgbClr val="002776"/>
      </a:accent1>
      <a:accent2>
        <a:srgbClr val="81BC00"/>
      </a:accent2>
      <a:accent3>
        <a:srgbClr val="00A1DE"/>
      </a:accent3>
      <a:accent4>
        <a:srgbClr val="3C8A2E"/>
      </a:accent4>
      <a:accent5>
        <a:srgbClr val="72C7E7"/>
      </a:accent5>
      <a:accent6>
        <a:srgbClr val="BDD203"/>
      </a:accent6>
      <a:hlink>
        <a:srgbClr val="00A1DE"/>
      </a:hlink>
      <a:folHlink>
        <a:srgbClr val="72C7E7"/>
      </a:folHlink>
    </a:clrScheme>
    <a:fontScheme name="US Consulting Report Template_R1.5_032508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127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3152" tIns="73152" rIns="73152" bIns="73152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6000"/>
          </a:lnSpc>
          <a:spcBef>
            <a:spcPct val="50000"/>
          </a:spcBef>
          <a:spcAft>
            <a:spcPct val="0"/>
          </a:spcAft>
          <a:buClrTx/>
          <a:buSzPct val="100000"/>
          <a:buFont typeface="Wingdings 2" pitchFamily="18" charset="2"/>
          <a:buNone/>
          <a:tabLst/>
          <a:defRPr kumimoji="0" lang="en-US" sz="1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127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3152" tIns="73152" rIns="73152" bIns="73152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6000"/>
          </a:lnSpc>
          <a:spcBef>
            <a:spcPct val="50000"/>
          </a:spcBef>
          <a:spcAft>
            <a:spcPct val="0"/>
          </a:spcAft>
          <a:buClrTx/>
          <a:buSzPct val="100000"/>
          <a:buFont typeface="Wingdings 2" pitchFamily="18" charset="2"/>
          <a:buNone/>
          <a:tabLst/>
          <a:defRPr kumimoji="0" lang="en-US" sz="1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US Consulting Report Template_R1.5_032508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S Consulting Report Template_R1.5_032508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8">
        <a:dk1>
          <a:srgbClr val="000000"/>
        </a:dk1>
        <a:lt1>
          <a:srgbClr val="FFFFFF"/>
        </a:lt1>
        <a:dk2>
          <a:srgbClr val="B2CADB"/>
        </a:dk2>
        <a:lt2>
          <a:srgbClr val="1D3A6A"/>
        </a:lt2>
        <a:accent1>
          <a:srgbClr val="DED3B6"/>
        </a:accent1>
        <a:accent2>
          <a:srgbClr val="EAB58E"/>
        </a:accent2>
        <a:accent3>
          <a:srgbClr val="FFFFFF"/>
        </a:accent3>
        <a:accent4>
          <a:srgbClr val="000000"/>
        </a:accent4>
        <a:accent5>
          <a:srgbClr val="ECE6D7"/>
        </a:accent5>
        <a:accent6>
          <a:srgbClr val="D4A480"/>
        </a:accent6>
        <a:hlink>
          <a:srgbClr val="F5DDCB"/>
        </a:hlink>
        <a:folHlink>
          <a:srgbClr val="FEF2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9">
        <a:dk1>
          <a:srgbClr val="000000"/>
        </a:dk1>
        <a:lt1>
          <a:srgbClr val="FFFFFF"/>
        </a:lt1>
        <a:dk2>
          <a:srgbClr val="FEF2D2"/>
        </a:dk2>
        <a:lt2>
          <a:srgbClr val="1D3A6A"/>
        </a:lt2>
        <a:accent1>
          <a:srgbClr val="B2CADB"/>
        </a:accent1>
        <a:accent2>
          <a:srgbClr val="DED3B6"/>
        </a:accent2>
        <a:accent3>
          <a:srgbClr val="FFFFFF"/>
        </a:accent3>
        <a:accent4>
          <a:srgbClr val="000000"/>
        </a:accent4>
        <a:accent5>
          <a:srgbClr val="D5E1EA"/>
        </a:accent5>
        <a:accent6>
          <a:srgbClr val="C9BFA5"/>
        </a:accent6>
        <a:hlink>
          <a:srgbClr val="EAB58E"/>
        </a:hlink>
        <a:folHlink>
          <a:srgbClr val="F5DDC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10">
        <a:dk1>
          <a:srgbClr val="000000"/>
        </a:dk1>
        <a:lt1>
          <a:srgbClr val="FFFFFF"/>
        </a:lt1>
        <a:dk2>
          <a:srgbClr val="F1EDE1"/>
        </a:dk2>
        <a:lt2>
          <a:srgbClr val="091D5D"/>
        </a:lt2>
        <a:accent1>
          <a:srgbClr val="9DA5BE"/>
        </a:accent1>
        <a:accent2>
          <a:srgbClr val="85C2FE"/>
        </a:accent2>
        <a:accent3>
          <a:srgbClr val="FFFFFF"/>
        </a:accent3>
        <a:accent4>
          <a:srgbClr val="000000"/>
        </a:accent4>
        <a:accent5>
          <a:srgbClr val="CCCFDB"/>
        </a:accent5>
        <a:accent6>
          <a:srgbClr val="78B0E6"/>
        </a:accent6>
        <a:hlink>
          <a:srgbClr val="ADD6FF"/>
        </a:hlink>
        <a:folHlink>
          <a:srgbClr val="D6E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11">
        <a:dk1>
          <a:srgbClr val="AFAFAF"/>
        </a:dk1>
        <a:lt1>
          <a:srgbClr val="FFFFFF"/>
        </a:lt1>
        <a:dk2>
          <a:srgbClr val="F1EDE1"/>
        </a:dk2>
        <a:lt2>
          <a:srgbClr val="091D5D"/>
        </a:lt2>
        <a:accent1>
          <a:srgbClr val="85C2FE"/>
        </a:accent1>
        <a:accent2>
          <a:srgbClr val="ADD6FF"/>
        </a:accent2>
        <a:accent3>
          <a:srgbClr val="FFFFFF"/>
        </a:accent3>
        <a:accent4>
          <a:srgbClr val="959595"/>
        </a:accent4>
        <a:accent5>
          <a:srgbClr val="C2DDFE"/>
        </a:accent5>
        <a:accent6>
          <a:srgbClr val="9CC2E7"/>
        </a:accent6>
        <a:hlink>
          <a:srgbClr val="C6C1D6"/>
        </a:hlink>
        <a:folHlink>
          <a:srgbClr val="F1EDE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12">
        <a:dk1>
          <a:srgbClr val="000000"/>
        </a:dk1>
        <a:lt1>
          <a:srgbClr val="FFFFFF"/>
        </a:lt1>
        <a:dk2>
          <a:srgbClr val="F1EDE1"/>
        </a:dk2>
        <a:lt2>
          <a:srgbClr val="091D5D"/>
        </a:lt2>
        <a:accent1>
          <a:srgbClr val="85C2FE"/>
        </a:accent1>
        <a:accent2>
          <a:srgbClr val="ADD6FF"/>
        </a:accent2>
        <a:accent3>
          <a:srgbClr val="FFFFFF"/>
        </a:accent3>
        <a:accent4>
          <a:srgbClr val="000000"/>
        </a:accent4>
        <a:accent5>
          <a:srgbClr val="C2DDFE"/>
        </a:accent5>
        <a:accent6>
          <a:srgbClr val="9CC2E7"/>
        </a:accent6>
        <a:hlink>
          <a:srgbClr val="C6C1D6"/>
        </a:hlink>
        <a:folHlink>
          <a:srgbClr val="F1EDE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13">
        <a:dk1>
          <a:srgbClr val="000000"/>
        </a:dk1>
        <a:lt1>
          <a:srgbClr val="FFFFFF"/>
        </a:lt1>
        <a:dk2>
          <a:srgbClr val="F1EDE1"/>
        </a:dk2>
        <a:lt2>
          <a:srgbClr val="091D5D"/>
        </a:lt2>
        <a:accent1>
          <a:srgbClr val="85C2FE"/>
        </a:accent1>
        <a:accent2>
          <a:srgbClr val="ADD6FF"/>
        </a:accent2>
        <a:accent3>
          <a:srgbClr val="FFFFFF"/>
        </a:accent3>
        <a:accent4>
          <a:srgbClr val="000000"/>
        </a:accent4>
        <a:accent5>
          <a:srgbClr val="C2DDFE"/>
        </a:accent5>
        <a:accent6>
          <a:srgbClr val="9CC2E7"/>
        </a:accent6>
        <a:hlink>
          <a:srgbClr val="C6C1D6"/>
        </a:hlink>
        <a:folHlink>
          <a:srgbClr val="D6E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14">
        <a:dk1>
          <a:srgbClr val="000000"/>
        </a:dk1>
        <a:lt1>
          <a:srgbClr val="FFFFFF"/>
        </a:lt1>
        <a:dk2>
          <a:srgbClr val="CCD6EB"/>
        </a:dk2>
        <a:lt2>
          <a:srgbClr val="000066"/>
        </a:lt2>
        <a:accent1>
          <a:srgbClr val="40B3B3"/>
        </a:accent1>
        <a:accent2>
          <a:srgbClr val="B2C1E0"/>
        </a:accent2>
        <a:accent3>
          <a:srgbClr val="FFFFFF"/>
        </a:accent3>
        <a:accent4>
          <a:srgbClr val="000000"/>
        </a:accent4>
        <a:accent5>
          <a:srgbClr val="AFD6D6"/>
        </a:accent5>
        <a:accent6>
          <a:srgbClr val="A1AFCB"/>
        </a:accent6>
        <a:hlink>
          <a:srgbClr val="66C2C2"/>
        </a:hlink>
        <a:folHlink>
          <a:srgbClr val="8CA3D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15">
        <a:dk1>
          <a:srgbClr val="000000"/>
        </a:dk1>
        <a:lt1>
          <a:srgbClr val="FFFFFF"/>
        </a:lt1>
        <a:dk2>
          <a:srgbClr val="4066B2"/>
        </a:dk2>
        <a:lt2>
          <a:srgbClr val="000066"/>
        </a:lt2>
        <a:accent1>
          <a:srgbClr val="003399"/>
        </a:accent1>
        <a:accent2>
          <a:srgbClr val="80CCCC"/>
        </a:accent2>
        <a:accent3>
          <a:srgbClr val="FFFFFF"/>
        </a:accent3>
        <a:accent4>
          <a:srgbClr val="000000"/>
        </a:accent4>
        <a:accent5>
          <a:srgbClr val="AAADCA"/>
        </a:accent5>
        <a:accent6>
          <a:srgbClr val="73B9B9"/>
        </a:accent6>
        <a:hlink>
          <a:srgbClr val="8099CC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16">
        <a:dk1>
          <a:srgbClr val="000000"/>
        </a:dk1>
        <a:lt1>
          <a:srgbClr val="FFFFFF"/>
        </a:lt1>
        <a:dk2>
          <a:srgbClr val="4066B2"/>
        </a:dk2>
        <a:lt2>
          <a:srgbClr val="000066"/>
        </a:lt2>
        <a:accent1>
          <a:srgbClr val="003399"/>
        </a:accent1>
        <a:accent2>
          <a:srgbClr val="8099CC"/>
        </a:accent2>
        <a:accent3>
          <a:srgbClr val="FFFFFF"/>
        </a:accent3>
        <a:accent4>
          <a:srgbClr val="000000"/>
        </a:accent4>
        <a:accent5>
          <a:srgbClr val="AAADCA"/>
        </a:accent5>
        <a:accent6>
          <a:srgbClr val="738AB9"/>
        </a:accent6>
        <a:hlink>
          <a:srgbClr val="80CCCC"/>
        </a:hlink>
        <a:folHlink>
          <a:srgbClr val="4066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US Consulting - VA Report ">
  <a:themeElements>
    <a:clrScheme name="US Deloitte Color">
      <a:dk1>
        <a:sysClr val="windowText" lastClr="000000"/>
      </a:dk1>
      <a:lt1>
        <a:sysClr val="window" lastClr="FFFFFF"/>
      </a:lt1>
      <a:dk2>
        <a:srgbClr val="313131"/>
      </a:dk2>
      <a:lt2>
        <a:srgbClr val="8C8C8C"/>
      </a:lt2>
      <a:accent1>
        <a:srgbClr val="002776"/>
      </a:accent1>
      <a:accent2>
        <a:srgbClr val="81BC00"/>
      </a:accent2>
      <a:accent3>
        <a:srgbClr val="00A1DE"/>
      </a:accent3>
      <a:accent4>
        <a:srgbClr val="3C8A2E"/>
      </a:accent4>
      <a:accent5>
        <a:srgbClr val="72C7E7"/>
      </a:accent5>
      <a:accent6>
        <a:srgbClr val="BDD203"/>
      </a:accent6>
      <a:hlink>
        <a:srgbClr val="00A1DE"/>
      </a:hlink>
      <a:folHlink>
        <a:srgbClr val="72C7E7"/>
      </a:folHlink>
    </a:clrScheme>
    <a:fontScheme name="US Consulting Report Template_R1.5_032508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127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3152" tIns="73152" rIns="73152" bIns="73152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6000"/>
          </a:lnSpc>
          <a:spcBef>
            <a:spcPct val="50000"/>
          </a:spcBef>
          <a:spcAft>
            <a:spcPct val="0"/>
          </a:spcAft>
          <a:buClrTx/>
          <a:buSzPct val="100000"/>
          <a:buFont typeface="Wingdings 2" pitchFamily="18" charset="2"/>
          <a:buNone/>
          <a:tabLst/>
          <a:defRPr kumimoji="0" lang="en-US" sz="1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127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3152" tIns="73152" rIns="73152" bIns="73152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6000"/>
          </a:lnSpc>
          <a:spcBef>
            <a:spcPct val="50000"/>
          </a:spcBef>
          <a:spcAft>
            <a:spcPct val="0"/>
          </a:spcAft>
          <a:buClrTx/>
          <a:buSzPct val="100000"/>
          <a:buFont typeface="Wingdings 2" pitchFamily="18" charset="2"/>
          <a:buNone/>
          <a:tabLst/>
          <a:defRPr kumimoji="0" lang="en-US" sz="1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US Consulting Report Template_R1.5_032508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S Consulting Report Template_R1.5_032508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8">
        <a:dk1>
          <a:srgbClr val="000000"/>
        </a:dk1>
        <a:lt1>
          <a:srgbClr val="FFFFFF"/>
        </a:lt1>
        <a:dk2>
          <a:srgbClr val="B2CADB"/>
        </a:dk2>
        <a:lt2>
          <a:srgbClr val="1D3A6A"/>
        </a:lt2>
        <a:accent1>
          <a:srgbClr val="DED3B6"/>
        </a:accent1>
        <a:accent2>
          <a:srgbClr val="EAB58E"/>
        </a:accent2>
        <a:accent3>
          <a:srgbClr val="FFFFFF"/>
        </a:accent3>
        <a:accent4>
          <a:srgbClr val="000000"/>
        </a:accent4>
        <a:accent5>
          <a:srgbClr val="ECE6D7"/>
        </a:accent5>
        <a:accent6>
          <a:srgbClr val="D4A480"/>
        </a:accent6>
        <a:hlink>
          <a:srgbClr val="F5DDCB"/>
        </a:hlink>
        <a:folHlink>
          <a:srgbClr val="FEF2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9">
        <a:dk1>
          <a:srgbClr val="000000"/>
        </a:dk1>
        <a:lt1>
          <a:srgbClr val="FFFFFF"/>
        </a:lt1>
        <a:dk2>
          <a:srgbClr val="FEF2D2"/>
        </a:dk2>
        <a:lt2>
          <a:srgbClr val="1D3A6A"/>
        </a:lt2>
        <a:accent1>
          <a:srgbClr val="B2CADB"/>
        </a:accent1>
        <a:accent2>
          <a:srgbClr val="DED3B6"/>
        </a:accent2>
        <a:accent3>
          <a:srgbClr val="FFFFFF"/>
        </a:accent3>
        <a:accent4>
          <a:srgbClr val="000000"/>
        </a:accent4>
        <a:accent5>
          <a:srgbClr val="D5E1EA"/>
        </a:accent5>
        <a:accent6>
          <a:srgbClr val="C9BFA5"/>
        </a:accent6>
        <a:hlink>
          <a:srgbClr val="EAB58E"/>
        </a:hlink>
        <a:folHlink>
          <a:srgbClr val="F5DDC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10">
        <a:dk1>
          <a:srgbClr val="000000"/>
        </a:dk1>
        <a:lt1>
          <a:srgbClr val="FFFFFF"/>
        </a:lt1>
        <a:dk2>
          <a:srgbClr val="F1EDE1"/>
        </a:dk2>
        <a:lt2>
          <a:srgbClr val="091D5D"/>
        </a:lt2>
        <a:accent1>
          <a:srgbClr val="9DA5BE"/>
        </a:accent1>
        <a:accent2>
          <a:srgbClr val="85C2FE"/>
        </a:accent2>
        <a:accent3>
          <a:srgbClr val="FFFFFF"/>
        </a:accent3>
        <a:accent4>
          <a:srgbClr val="000000"/>
        </a:accent4>
        <a:accent5>
          <a:srgbClr val="CCCFDB"/>
        </a:accent5>
        <a:accent6>
          <a:srgbClr val="78B0E6"/>
        </a:accent6>
        <a:hlink>
          <a:srgbClr val="ADD6FF"/>
        </a:hlink>
        <a:folHlink>
          <a:srgbClr val="D6E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11">
        <a:dk1>
          <a:srgbClr val="AFAFAF"/>
        </a:dk1>
        <a:lt1>
          <a:srgbClr val="FFFFFF"/>
        </a:lt1>
        <a:dk2>
          <a:srgbClr val="F1EDE1"/>
        </a:dk2>
        <a:lt2>
          <a:srgbClr val="091D5D"/>
        </a:lt2>
        <a:accent1>
          <a:srgbClr val="85C2FE"/>
        </a:accent1>
        <a:accent2>
          <a:srgbClr val="ADD6FF"/>
        </a:accent2>
        <a:accent3>
          <a:srgbClr val="FFFFFF"/>
        </a:accent3>
        <a:accent4>
          <a:srgbClr val="959595"/>
        </a:accent4>
        <a:accent5>
          <a:srgbClr val="C2DDFE"/>
        </a:accent5>
        <a:accent6>
          <a:srgbClr val="9CC2E7"/>
        </a:accent6>
        <a:hlink>
          <a:srgbClr val="C6C1D6"/>
        </a:hlink>
        <a:folHlink>
          <a:srgbClr val="F1EDE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12">
        <a:dk1>
          <a:srgbClr val="000000"/>
        </a:dk1>
        <a:lt1>
          <a:srgbClr val="FFFFFF"/>
        </a:lt1>
        <a:dk2>
          <a:srgbClr val="F1EDE1"/>
        </a:dk2>
        <a:lt2>
          <a:srgbClr val="091D5D"/>
        </a:lt2>
        <a:accent1>
          <a:srgbClr val="85C2FE"/>
        </a:accent1>
        <a:accent2>
          <a:srgbClr val="ADD6FF"/>
        </a:accent2>
        <a:accent3>
          <a:srgbClr val="FFFFFF"/>
        </a:accent3>
        <a:accent4>
          <a:srgbClr val="000000"/>
        </a:accent4>
        <a:accent5>
          <a:srgbClr val="C2DDFE"/>
        </a:accent5>
        <a:accent6>
          <a:srgbClr val="9CC2E7"/>
        </a:accent6>
        <a:hlink>
          <a:srgbClr val="C6C1D6"/>
        </a:hlink>
        <a:folHlink>
          <a:srgbClr val="F1EDE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13">
        <a:dk1>
          <a:srgbClr val="000000"/>
        </a:dk1>
        <a:lt1>
          <a:srgbClr val="FFFFFF"/>
        </a:lt1>
        <a:dk2>
          <a:srgbClr val="F1EDE1"/>
        </a:dk2>
        <a:lt2>
          <a:srgbClr val="091D5D"/>
        </a:lt2>
        <a:accent1>
          <a:srgbClr val="85C2FE"/>
        </a:accent1>
        <a:accent2>
          <a:srgbClr val="ADD6FF"/>
        </a:accent2>
        <a:accent3>
          <a:srgbClr val="FFFFFF"/>
        </a:accent3>
        <a:accent4>
          <a:srgbClr val="000000"/>
        </a:accent4>
        <a:accent5>
          <a:srgbClr val="C2DDFE"/>
        </a:accent5>
        <a:accent6>
          <a:srgbClr val="9CC2E7"/>
        </a:accent6>
        <a:hlink>
          <a:srgbClr val="C6C1D6"/>
        </a:hlink>
        <a:folHlink>
          <a:srgbClr val="D6E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14">
        <a:dk1>
          <a:srgbClr val="000000"/>
        </a:dk1>
        <a:lt1>
          <a:srgbClr val="FFFFFF"/>
        </a:lt1>
        <a:dk2>
          <a:srgbClr val="CCD6EB"/>
        </a:dk2>
        <a:lt2>
          <a:srgbClr val="000066"/>
        </a:lt2>
        <a:accent1>
          <a:srgbClr val="40B3B3"/>
        </a:accent1>
        <a:accent2>
          <a:srgbClr val="B2C1E0"/>
        </a:accent2>
        <a:accent3>
          <a:srgbClr val="FFFFFF"/>
        </a:accent3>
        <a:accent4>
          <a:srgbClr val="000000"/>
        </a:accent4>
        <a:accent5>
          <a:srgbClr val="AFD6D6"/>
        </a:accent5>
        <a:accent6>
          <a:srgbClr val="A1AFCB"/>
        </a:accent6>
        <a:hlink>
          <a:srgbClr val="66C2C2"/>
        </a:hlink>
        <a:folHlink>
          <a:srgbClr val="8CA3D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15">
        <a:dk1>
          <a:srgbClr val="000000"/>
        </a:dk1>
        <a:lt1>
          <a:srgbClr val="FFFFFF"/>
        </a:lt1>
        <a:dk2>
          <a:srgbClr val="4066B2"/>
        </a:dk2>
        <a:lt2>
          <a:srgbClr val="000066"/>
        </a:lt2>
        <a:accent1>
          <a:srgbClr val="003399"/>
        </a:accent1>
        <a:accent2>
          <a:srgbClr val="80CCCC"/>
        </a:accent2>
        <a:accent3>
          <a:srgbClr val="FFFFFF"/>
        </a:accent3>
        <a:accent4>
          <a:srgbClr val="000000"/>
        </a:accent4>
        <a:accent5>
          <a:srgbClr val="AAADCA"/>
        </a:accent5>
        <a:accent6>
          <a:srgbClr val="73B9B9"/>
        </a:accent6>
        <a:hlink>
          <a:srgbClr val="8099CC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16">
        <a:dk1>
          <a:srgbClr val="000000"/>
        </a:dk1>
        <a:lt1>
          <a:srgbClr val="FFFFFF"/>
        </a:lt1>
        <a:dk2>
          <a:srgbClr val="4066B2"/>
        </a:dk2>
        <a:lt2>
          <a:srgbClr val="000066"/>
        </a:lt2>
        <a:accent1>
          <a:srgbClr val="003399"/>
        </a:accent1>
        <a:accent2>
          <a:srgbClr val="8099CC"/>
        </a:accent2>
        <a:accent3>
          <a:srgbClr val="FFFFFF"/>
        </a:accent3>
        <a:accent4>
          <a:srgbClr val="000000"/>
        </a:accent4>
        <a:accent5>
          <a:srgbClr val="AAADCA"/>
        </a:accent5>
        <a:accent6>
          <a:srgbClr val="738AB9"/>
        </a:accent6>
        <a:hlink>
          <a:srgbClr val="80CCCC"/>
        </a:hlink>
        <a:folHlink>
          <a:srgbClr val="4066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US Consulting - VA Report ">
  <a:themeElements>
    <a:clrScheme name="US Deloitte Color">
      <a:dk1>
        <a:sysClr val="windowText" lastClr="000000"/>
      </a:dk1>
      <a:lt1>
        <a:sysClr val="window" lastClr="FFFFFF"/>
      </a:lt1>
      <a:dk2>
        <a:srgbClr val="313131"/>
      </a:dk2>
      <a:lt2>
        <a:srgbClr val="8C8C8C"/>
      </a:lt2>
      <a:accent1>
        <a:srgbClr val="002776"/>
      </a:accent1>
      <a:accent2>
        <a:srgbClr val="81BC00"/>
      </a:accent2>
      <a:accent3>
        <a:srgbClr val="00A1DE"/>
      </a:accent3>
      <a:accent4>
        <a:srgbClr val="3C8A2E"/>
      </a:accent4>
      <a:accent5>
        <a:srgbClr val="72C7E7"/>
      </a:accent5>
      <a:accent6>
        <a:srgbClr val="BDD203"/>
      </a:accent6>
      <a:hlink>
        <a:srgbClr val="00A1DE"/>
      </a:hlink>
      <a:folHlink>
        <a:srgbClr val="72C7E7"/>
      </a:folHlink>
    </a:clrScheme>
    <a:fontScheme name="US Consulting Report Template_R1.5_032508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127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3152" tIns="73152" rIns="73152" bIns="73152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6000"/>
          </a:lnSpc>
          <a:spcBef>
            <a:spcPct val="50000"/>
          </a:spcBef>
          <a:spcAft>
            <a:spcPct val="0"/>
          </a:spcAft>
          <a:buClrTx/>
          <a:buSzPct val="100000"/>
          <a:buFont typeface="Wingdings 2" pitchFamily="18" charset="2"/>
          <a:buNone/>
          <a:tabLst/>
          <a:defRPr kumimoji="0" lang="en-US" sz="1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127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3152" tIns="73152" rIns="73152" bIns="73152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6000"/>
          </a:lnSpc>
          <a:spcBef>
            <a:spcPct val="50000"/>
          </a:spcBef>
          <a:spcAft>
            <a:spcPct val="0"/>
          </a:spcAft>
          <a:buClrTx/>
          <a:buSzPct val="100000"/>
          <a:buFont typeface="Wingdings 2" pitchFamily="18" charset="2"/>
          <a:buNone/>
          <a:tabLst/>
          <a:defRPr kumimoji="0" lang="en-US" sz="1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US Consulting Report Template_R1.5_032508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S Consulting Report Template_R1.5_032508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8">
        <a:dk1>
          <a:srgbClr val="000000"/>
        </a:dk1>
        <a:lt1>
          <a:srgbClr val="FFFFFF"/>
        </a:lt1>
        <a:dk2>
          <a:srgbClr val="B2CADB"/>
        </a:dk2>
        <a:lt2>
          <a:srgbClr val="1D3A6A"/>
        </a:lt2>
        <a:accent1>
          <a:srgbClr val="DED3B6"/>
        </a:accent1>
        <a:accent2>
          <a:srgbClr val="EAB58E"/>
        </a:accent2>
        <a:accent3>
          <a:srgbClr val="FFFFFF"/>
        </a:accent3>
        <a:accent4>
          <a:srgbClr val="000000"/>
        </a:accent4>
        <a:accent5>
          <a:srgbClr val="ECE6D7"/>
        </a:accent5>
        <a:accent6>
          <a:srgbClr val="D4A480"/>
        </a:accent6>
        <a:hlink>
          <a:srgbClr val="F5DDCB"/>
        </a:hlink>
        <a:folHlink>
          <a:srgbClr val="FEF2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9">
        <a:dk1>
          <a:srgbClr val="000000"/>
        </a:dk1>
        <a:lt1>
          <a:srgbClr val="FFFFFF"/>
        </a:lt1>
        <a:dk2>
          <a:srgbClr val="FEF2D2"/>
        </a:dk2>
        <a:lt2>
          <a:srgbClr val="1D3A6A"/>
        </a:lt2>
        <a:accent1>
          <a:srgbClr val="B2CADB"/>
        </a:accent1>
        <a:accent2>
          <a:srgbClr val="DED3B6"/>
        </a:accent2>
        <a:accent3>
          <a:srgbClr val="FFFFFF"/>
        </a:accent3>
        <a:accent4>
          <a:srgbClr val="000000"/>
        </a:accent4>
        <a:accent5>
          <a:srgbClr val="D5E1EA"/>
        </a:accent5>
        <a:accent6>
          <a:srgbClr val="C9BFA5"/>
        </a:accent6>
        <a:hlink>
          <a:srgbClr val="EAB58E"/>
        </a:hlink>
        <a:folHlink>
          <a:srgbClr val="F5DDC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10">
        <a:dk1>
          <a:srgbClr val="000000"/>
        </a:dk1>
        <a:lt1>
          <a:srgbClr val="FFFFFF"/>
        </a:lt1>
        <a:dk2>
          <a:srgbClr val="F1EDE1"/>
        </a:dk2>
        <a:lt2>
          <a:srgbClr val="091D5D"/>
        </a:lt2>
        <a:accent1>
          <a:srgbClr val="9DA5BE"/>
        </a:accent1>
        <a:accent2>
          <a:srgbClr val="85C2FE"/>
        </a:accent2>
        <a:accent3>
          <a:srgbClr val="FFFFFF"/>
        </a:accent3>
        <a:accent4>
          <a:srgbClr val="000000"/>
        </a:accent4>
        <a:accent5>
          <a:srgbClr val="CCCFDB"/>
        </a:accent5>
        <a:accent6>
          <a:srgbClr val="78B0E6"/>
        </a:accent6>
        <a:hlink>
          <a:srgbClr val="ADD6FF"/>
        </a:hlink>
        <a:folHlink>
          <a:srgbClr val="D6E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11">
        <a:dk1>
          <a:srgbClr val="AFAFAF"/>
        </a:dk1>
        <a:lt1>
          <a:srgbClr val="FFFFFF"/>
        </a:lt1>
        <a:dk2>
          <a:srgbClr val="F1EDE1"/>
        </a:dk2>
        <a:lt2>
          <a:srgbClr val="091D5D"/>
        </a:lt2>
        <a:accent1>
          <a:srgbClr val="85C2FE"/>
        </a:accent1>
        <a:accent2>
          <a:srgbClr val="ADD6FF"/>
        </a:accent2>
        <a:accent3>
          <a:srgbClr val="FFFFFF"/>
        </a:accent3>
        <a:accent4>
          <a:srgbClr val="959595"/>
        </a:accent4>
        <a:accent5>
          <a:srgbClr val="C2DDFE"/>
        </a:accent5>
        <a:accent6>
          <a:srgbClr val="9CC2E7"/>
        </a:accent6>
        <a:hlink>
          <a:srgbClr val="C6C1D6"/>
        </a:hlink>
        <a:folHlink>
          <a:srgbClr val="F1EDE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12">
        <a:dk1>
          <a:srgbClr val="000000"/>
        </a:dk1>
        <a:lt1>
          <a:srgbClr val="FFFFFF"/>
        </a:lt1>
        <a:dk2>
          <a:srgbClr val="F1EDE1"/>
        </a:dk2>
        <a:lt2>
          <a:srgbClr val="091D5D"/>
        </a:lt2>
        <a:accent1>
          <a:srgbClr val="85C2FE"/>
        </a:accent1>
        <a:accent2>
          <a:srgbClr val="ADD6FF"/>
        </a:accent2>
        <a:accent3>
          <a:srgbClr val="FFFFFF"/>
        </a:accent3>
        <a:accent4>
          <a:srgbClr val="000000"/>
        </a:accent4>
        <a:accent5>
          <a:srgbClr val="C2DDFE"/>
        </a:accent5>
        <a:accent6>
          <a:srgbClr val="9CC2E7"/>
        </a:accent6>
        <a:hlink>
          <a:srgbClr val="C6C1D6"/>
        </a:hlink>
        <a:folHlink>
          <a:srgbClr val="F1EDE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13">
        <a:dk1>
          <a:srgbClr val="000000"/>
        </a:dk1>
        <a:lt1>
          <a:srgbClr val="FFFFFF"/>
        </a:lt1>
        <a:dk2>
          <a:srgbClr val="F1EDE1"/>
        </a:dk2>
        <a:lt2>
          <a:srgbClr val="091D5D"/>
        </a:lt2>
        <a:accent1>
          <a:srgbClr val="85C2FE"/>
        </a:accent1>
        <a:accent2>
          <a:srgbClr val="ADD6FF"/>
        </a:accent2>
        <a:accent3>
          <a:srgbClr val="FFFFFF"/>
        </a:accent3>
        <a:accent4>
          <a:srgbClr val="000000"/>
        </a:accent4>
        <a:accent5>
          <a:srgbClr val="C2DDFE"/>
        </a:accent5>
        <a:accent6>
          <a:srgbClr val="9CC2E7"/>
        </a:accent6>
        <a:hlink>
          <a:srgbClr val="C6C1D6"/>
        </a:hlink>
        <a:folHlink>
          <a:srgbClr val="D6E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14">
        <a:dk1>
          <a:srgbClr val="000000"/>
        </a:dk1>
        <a:lt1>
          <a:srgbClr val="FFFFFF"/>
        </a:lt1>
        <a:dk2>
          <a:srgbClr val="CCD6EB"/>
        </a:dk2>
        <a:lt2>
          <a:srgbClr val="000066"/>
        </a:lt2>
        <a:accent1>
          <a:srgbClr val="40B3B3"/>
        </a:accent1>
        <a:accent2>
          <a:srgbClr val="B2C1E0"/>
        </a:accent2>
        <a:accent3>
          <a:srgbClr val="FFFFFF"/>
        </a:accent3>
        <a:accent4>
          <a:srgbClr val="000000"/>
        </a:accent4>
        <a:accent5>
          <a:srgbClr val="AFD6D6"/>
        </a:accent5>
        <a:accent6>
          <a:srgbClr val="A1AFCB"/>
        </a:accent6>
        <a:hlink>
          <a:srgbClr val="66C2C2"/>
        </a:hlink>
        <a:folHlink>
          <a:srgbClr val="8CA3D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15">
        <a:dk1>
          <a:srgbClr val="000000"/>
        </a:dk1>
        <a:lt1>
          <a:srgbClr val="FFFFFF"/>
        </a:lt1>
        <a:dk2>
          <a:srgbClr val="4066B2"/>
        </a:dk2>
        <a:lt2>
          <a:srgbClr val="000066"/>
        </a:lt2>
        <a:accent1>
          <a:srgbClr val="003399"/>
        </a:accent1>
        <a:accent2>
          <a:srgbClr val="80CCCC"/>
        </a:accent2>
        <a:accent3>
          <a:srgbClr val="FFFFFF"/>
        </a:accent3>
        <a:accent4>
          <a:srgbClr val="000000"/>
        </a:accent4>
        <a:accent5>
          <a:srgbClr val="AAADCA"/>
        </a:accent5>
        <a:accent6>
          <a:srgbClr val="73B9B9"/>
        </a:accent6>
        <a:hlink>
          <a:srgbClr val="8099CC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16">
        <a:dk1>
          <a:srgbClr val="000000"/>
        </a:dk1>
        <a:lt1>
          <a:srgbClr val="FFFFFF"/>
        </a:lt1>
        <a:dk2>
          <a:srgbClr val="4066B2"/>
        </a:dk2>
        <a:lt2>
          <a:srgbClr val="000066"/>
        </a:lt2>
        <a:accent1>
          <a:srgbClr val="003399"/>
        </a:accent1>
        <a:accent2>
          <a:srgbClr val="8099CC"/>
        </a:accent2>
        <a:accent3>
          <a:srgbClr val="FFFFFF"/>
        </a:accent3>
        <a:accent4>
          <a:srgbClr val="000000"/>
        </a:accent4>
        <a:accent5>
          <a:srgbClr val="AAADCA"/>
        </a:accent5>
        <a:accent6>
          <a:srgbClr val="738AB9"/>
        </a:accent6>
        <a:hlink>
          <a:srgbClr val="80CCCC"/>
        </a:hlink>
        <a:folHlink>
          <a:srgbClr val="4066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US Consulting - VA Report ">
  <a:themeElements>
    <a:clrScheme name="US Deloitte Color">
      <a:dk1>
        <a:sysClr val="windowText" lastClr="000000"/>
      </a:dk1>
      <a:lt1>
        <a:sysClr val="window" lastClr="FFFFFF"/>
      </a:lt1>
      <a:dk2>
        <a:srgbClr val="313131"/>
      </a:dk2>
      <a:lt2>
        <a:srgbClr val="8C8C8C"/>
      </a:lt2>
      <a:accent1>
        <a:srgbClr val="002776"/>
      </a:accent1>
      <a:accent2>
        <a:srgbClr val="81BC00"/>
      </a:accent2>
      <a:accent3>
        <a:srgbClr val="00A1DE"/>
      </a:accent3>
      <a:accent4>
        <a:srgbClr val="3C8A2E"/>
      </a:accent4>
      <a:accent5>
        <a:srgbClr val="72C7E7"/>
      </a:accent5>
      <a:accent6>
        <a:srgbClr val="BDD203"/>
      </a:accent6>
      <a:hlink>
        <a:srgbClr val="00A1DE"/>
      </a:hlink>
      <a:folHlink>
        <a:srgbClr val="72C7E7"/>
      </a:folHlink>
    </a:clrScheme>
    <a:fontScheme name="US Consulting Report Template_R1.5_032508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127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3152" tIns="73152" rIns="73152" bIns="73152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6000"/>
          </a:lnSpc>
          <a:spcBef>
            <a:spcPct val="50000"/>
          </a:spcBef>
          <a:spcAft>
            <a:spcPct val="0"/>
          </a:spcAft>
          <a:buClrTx/>
          <a:buSzPct val="100000"/>
          <a:buFont typeface="Wingdings 2" pitchFamily="18" charset="2"/>
          <a:buNone/>
          <a:tabLst/>
          <a:defRPr kumimoji="0" lang="en-US" sz="1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127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3152" tIns="73152" rIns="73152" bIns="73152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6000"/>
          </a:lnSpc>
          <a:spcBef>
            <a:spcPct val="50000"/>
          </a:spcBef>
          <a:spcAft>
            <a:spcPct val="0"/>
          </a:spcAft>
          <a:buClrTx/>
          <a:buSzPct val="100000"/>
          <a:buFont typeface="Wingdings 2" pitchFamily="18" charset="2"/>
          <a:buNone/>
          <a:tabLst/>
          <a:defRPr kumimoji="0" lang="en-US" sz="1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US Consulting Report Template_R1.5_032508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S Consulting Report Template_R1.5_032508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8">
        <a:dk1>
          <a:srgbClr val="000000"/>
        </a:dk1>
        <a:lt1>
          <a:srgbClr val="FFFFFF"/>
        </a:lt1>
        <a:dk2>
          <a:srgbClr val="B2CADB"/>
        </a:dk2>
        <a:lt2>
          <a:srgbClr val="1D3A6A"/>
        </a:lt2>
        <a:accent1>
          <a:srgbClr val="DED3B6"/>
        </a:accent1>
        <a:accent2>
          <a:srgbClr val="EAB58E"/>
        </a:accent2>
        <a:accent3>
          <a:srgbClr val="FFFFFF"/>
        </a:accent3>
        <a:accent4>
          <a:srgbClr val="000000"/>
        </a:accent4>
        <a:accent5>
          <a:srgbClr val="ECE6D7"/>
        </a:accent5>
        <a:accent6>
          <a:srgbClr val="D4A480"/>
        </a:accent6>
        <a:hlink>
          <a:srgbClr val="F5DDCB"/>
        </a:hlink>
        <a:folHlink>
          <a:srgbClr val="FEF2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9">
        <a:dk1>
          <a:srgbClr val="000000"/>
        </a:dk1>
        <a:lt1>
          <a:srgbClr val="FFFFFF"/>
        </a:lt1>
        <a:dk2>
          <a:srgbClr val="FEF2D2"/>
        </a:dk2>
        <a:lt2>
          <a:srgbClr val="1D3A6A"/>
        </a:lt2>
        <a:accent1>
          <a:srgbClr val="B2CADB"/>
        </a:accent1>
        <a:accent2>
          <a:srgbClr val="DED3B6"/>
        </a:accent2>
        <a:accent3>
          <a:srgbClr val="FFFFFF"/>
        </a:accent3>
        <a:accent4>
          <a:srgbClr val="000000"/>
        </a:accent4>
        <a:accent5>
          <a:srgbClr val="D5E1EA"/>
        </a:accent5>
        <a:accent6>
          <a:srgbClr val="C9BFA5"/>
        </a:accent6>
        <a:hlink>
          <a:srgbClr val="EAB58E"/>
        </a:hlink>
        <a:folHlink>
          <a:srgbClr val="F5DDC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10">
        <a:dk1>
          <a:srgbClr val="000000"/>
        </a:dk1>
        <a:lt1>
          <a:srgbClr val="FFFFFF"/>
        </a:lt1>
        <a:dk2>
          <a:srgbClr val="F1EDE1"/>
        </a:dk2>
        <a:lt2>
          <a:srgbClr val="091D5D"/>
        </a:lt2>
        <a:accent1>
          <a:srgbClr val="9DA5BE"/>
        </a:accent1>
        <a:accent2>
          <a:srgbClr val="85C2FE"/>
        </a:accent2>
        <a:accent3>
          <a:srgbClr val="FFFFFF"/>
        </a:accent3>
        <a:accent4>
          <a:srgbClr val="000000"/>
        </a:accent4>
        <a:accent5>
          <a:srgbClr val="CCCFDB"/>
        </a:accent5>
        <a:accent6>
          <a:srgbClr val="78B0E6"/>
        </a:accent6>
        <a:hlink>
          <a:srgbClr val="ADD6FF"/>
        </a:hlink>
        <a:folHlink>
          <a:srgbClr val="D6E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11">
        <a:dk1>
          <a:srgbClr val="AFAFAF"/>
        </a:dk1>
        <a:lt1>
          <a:srgbClr val="FFFFFF"/>
        </a:lt1>
        <a:dk2>
          <a:srgbClr val="F1EDE1"/>
        </a:dk2>
        <a:lt2>
          <a:srgbClr val="091D5D"/>
        </a:lt2>
        <a:accent1>
          <a:srgbClr val="85C2FE"/>
        </a:accent1>
        <a:accent2>
          <a:srgbClr val="ADD6FF"/>
        </a:accent2>
        <a:accent3>
          <a:srgbClr val="FFFFFF"/>
        </a:accent3>
        <a:accent4>
          <a:srgbClr val="959595"/>
        </a:accent4>
        <a:accent5>
          <a:srgbClr val="C2DDFE"/>
        </a:accent5>
        <a:accent6>
          <a:srgbClr val="9CC2E7"/>
        </a:accent6>
        <a:hlink>
          <a:srgbClr val="C6C1D6"/>
        </a:hlink>
        <a:folHlink>
          <a:srgbClr val="F1EDE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12">
        <a:dk1>
          <a:srgbClr val="000000"/>
        </a:dk1>
        <a:lt1>
          <a:srgbClr val="FFFFFF"/>
        </a:lt1>
        <a:dk2>
          <a:srgbClr val="F1EDE1"/>
        </a:dk2>
        <a:lt2>
          <a:srgbClr val="091D5D"/>
        </a:lt2>
        <a:accent1>
          <a:srgbClr val="85C2FE"/>
        </a:accent1>
        <a:accent2>
          <a:srgbClr val="ADD6FF"/>
        </a:accent2>
        <a:accent3>
          <a:srgbClr val="FFFFFF"/>
        </a:accent3>
        <a:accent4>
          <a:srgbClr val="000000"/>
        </a:accent4>
        <a:accent5>
          <a:srgbClr val="C2DDFE"/>
        </a:accent5>
        <a:accent6>
          <a:srgbClr val="9CC2E7"/>
        </a:accent6>
        <a:hlink>
          <a:srgbClr val="C6C1D6"/>
        </a:hlink>
        <a:folHlink>
          <a:srgbClr val="F1EDE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13">
        <a:dk1>
          <a:srgbClr val="000000"/>
        </a:dk1>
        <a:lt1>
          <a:srgbClr val="FFFFFF"/>
        </a:lt1>
        <a:dk2>
          <a:srgbClr val="F1EDE1"/>
        </a:dk2>
        <a:lt2>
          <a:srgbClr val="091D5D"/>
        </a:lt2>
        <a:accent1>
          <a:srgbClr val="85C2FE"/>
        </a:accent1>
        <a:accent2>
          <a:srgbClr val="ADD6FF"/>
        </a:accent2>
        <a:accent3>
          <a:srgbClr val="FFFFFF"/>
        </a:accent3>
        <a:accent4>
          <a:srgbClr val="000000"/>
        </a:accent4>
        <a:accent5>
          <a:srgbClr val="C2DDFE"/>
        </a:accent5>
        <a:accent6>
          <a:srgbClr val="9CC2E7"/>
        </a:accent6>
        <a:hlink>
          <a:srgbClr val="C6C1D6"/>
        </a:hlink>
        <a:folHlink>
          <a:srgbClr val="D6E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14">
        <a:dk1>
          <a:srgbClr val="000000"/>
        </a:dk1>
        <a:lt1>
          <a:srgbClr val="FFFFFF"/>
        </a:lt1>
        <a:dk2>
          <a:srgbClr val="CCD6EB"/>
        </a:dk2>
        <a:lt2>
          <a:srgbClr val="000066"/>
        </a:lt2>
        <a:accent1>
          <a:srgbClr val="40B3B3"/>
        </a:accent1>
        <a:accent2>
          <a:srgbClr val="B2C1E0"/>
        </a:accent2>
        <a:accent3>
          <a:srgbClr val="FFFFFF"/>
        </a:accent3>
        <a:accent4>
          <a:srgbClr val="000000"/>
        </a:accent4>
        <a:accent5>
          <a:srgbClr val="AFD6D6"/>
        </a:accent5>
        <a:accent6>
          <a:srgbClr val="A1AFCB"/>
        </a:accent6>
        <a:hlink>
          <a:srgbClr val="66C2C2"/>
        </a:hlink>
        <a:folHlink>
          <a:srgbClr val="8CA3D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15">
        <a:dk1>
          <a:srgbClr val="000000"/>
        </a:dk1>
        <a:lt1>
          <a:srgbClr val="FFFFFF"/>
        </a:lt1>
        <a:dk2>
          <a:srgbClr val="4066B2"/>
        </a:dk2>
        <a:lt2>
          <a:srgbClr val="000066"/>
        </a:lt2>
        <a:accent1>
          <a:srgbClr val="003399"/>
        </a:accent1>
        <a:accent2>
          <a:srgbClr val="80CCCC"/>
        </a:accent2>
        <a:accent3>
          <a:srgbClr val="FFFFFF"/>
        </a:accent3>
        <a:accent4>
          <a:srgbClr val="000000"/>
        </a:accent4>
        <a:accent5>
          <a:srgbClr val="AAADCA"/>
        </a:accent5>
        <a:accent6>
          <a:srgbClr val="73B9B9"/>
        </a:accent6>
        <a:hlink>
          <a:srgbClr val="8099CC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16">
        <a:dk1>
          <a:srgbClr val="000000"/>
        </a:dk1>
        <a:lt1>
          <a:srgbClr val="FFFFFF"/>
        </a:lt1>
        <a:dk2>
          <a:srgbClr val="4066B2"/>
        </a:dk2>
        <a:lt2>
          <a:srgbClr val="000066"/>
        </a:lt2>
        <a:accent1>
          <a:srgbClr val="003399"/>
        </a:accent1>
        <a:accent2>
          <a:srgbClr val="8099CC"/>
        </a:accent2>
        <a:accent3>
          <a:srgbClr val="FFFFFF"/>
        </a:accent3>
        <a:accent4>
          <a:srgbClr val="000000"/>
        </a:accent4>
        <a:accent5>
          <a:srgbClr val="AAADCA"/>
        </a:accent5>
        <a:accent6>
          <a:srgbClr val="738AB9"/>
        </a:accent6>
        <a:hlink>
          <a:srgbClr val="80CCCC"/>
        </a:hlink>
        <a:folHlink>
          <a:srgbClr val="4066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US Consulting - VA Report ">
  <a:themeElements>
    <a:clrScheme name="US Deloitte Color">
      <a:dk1>
        <a:sysClr val="windowText" lastClr="000000"/>
      </a:dk1>
      <a:lt1>
        <a:sysClr val="window" lastClr="FFFFFF"/>
      </a:lt1>
      <a:dk2>
        <a:srgbClr val="313131"/>
      </a:dk2>
      <a:lt2>
        <a:srgbClr val="8C8C8C"/>
      </a:lt2>
      <a:accent1>
        <a:srgbClr val="002776"/>
      </a:accent1>
      <a:accent2>
        <a:srgbClr val="81BC00"/>
      </a:accent2>
      <a:accent3>
        <a:srgbClr val="00A1DE"/>
      </a:accent3>
      <a:accent4>
        <a:srgbClr val="3C8A2E"/>
      </a:accent4>
      <a:accent5>
        <a:srgbClr val="72C7E7"/>
      </a:accent5>
      <a:accent6>
        <a:srgbClr val="BDD203"/>
      </a:accent6>
      <a:hlink>
        <a:srgbClr val="00A1DE"/>
      </a:hlink>
      <a:folHlink>
        <a:srgbClr val="72C7E7"/>
      </a:folHlink>
    </a:clrScheme>
    <a:fontScheme name="US Consulting Report Template_R1.5_032508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127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3152" tIns="73152" rIns="73152" bIns="73152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6000"/>
          </a:lnSpc>
          <a:spcBef>
            <a:spcPct val="50000"/>
          </a:spcBef>
          <a:spcAft>
            <a:spcPct val="0"/>
          </a:spcAft>
          <a:buClrTx/>
          <a:buSzPct val="100000"/>
          <a:buFont typeface="Wingdings 2" pitchFamily="18" charset="2"/>
          <a:buNone/>
          <a:tabLst/>
          <a:defRPr kumimoji="0" lang="en-US" sz="1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127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3152" tIns="73152" rIns="73152" bIns="73152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6000"/>
          </a:lnSpc>
          <a:spcBef>
            <a:spcPct val="50000"/>
          </a:spcBef>
          <a:spcAft>
            <a:spcPct val="0"/>
          </a:spcAft>
          <a:buClrTx/>
          <a:buSzPct val="100000"/>
          <a:buFont typeface="Wingdings 2" pitchFamily="18" charset="2"/>
          <a:buNone/>
          <a:tabLst/>
          <a:defRPr kumimoji="0" lang="en-US" sz="1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US Consulting Report Template_R1.5_032508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S Consulting Report Template_R1.5_032508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8">
        <a:dk1>
          <a:srgbClr val="000000"/>
        </a:dk1>
        <a:lt1>
          <a:srgbClr val="FFFFFF"/>
        </a:lt1>
        <a:dk2>
          <a:srgbClr val="B2CADB"/>
        </a:dk2>
        <a:lt2>
          <a:srgbClr val="1D3A6A"/>
        </a:lt2>
        <a:accent1>
          <a:srgbClr val="DED3B6"/>
        </a:accent1>
        <a:accent2>
          <a:srgbClr val="EAB58E"/>
        </a:accent2>
        <a:accent3>
          <a:srgbClr val="FFFFFF"/>
        </a:accent3>
        <a:accent4>
          <a:srgbClr val="000000"/>
        </a:accent4>
        <a:accent5>
          <a:srgbClr val="ECE6D7"/>
        </a:accent5>
        <a:accent6>
          <a:srgbClr val="D4A480"/>
        </a:accent6>
        <a:hlink>
          <a:srgbClr val="F5DDCB"/>
        </a:hlink>
        <a:folHlink>
          <a:srgbClr val="FEF2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9">
        <a:dk1>
          <a:srgbClr val="000000"/>
        </a:dk1>
        <a:lt1>
          <a:srgbClr val="FFFFFF"/>
        </a:lt1>
        <a:dk2>
          <a:srgbClr val="FEF2D2"/>
        </a:dk2>
        <a:lt2>
          <a:srgbClr val="1D3A6A"/>
        </a:lt2>
        <a:accent1>
          <a:srgbClr val="B2CADB"/>
        </a:accent1>
        <a:accent2>
          <a:srgbClr val="DED3B6"/>
        </a:accent2>
        <a:accent3>
          <a:srgbClr val="FFFFFF"/>
        </a:accent3>
        <a:accent4>
          <a:srgbClr val="000000"/>
        </a:accent4>
        <a:accent5>
          <a:srgbClr val="D5E1EA"/>
        </a:accent5>
        <a:accent6>
          <a:srgbClr val="C9BFA5"/>
        </a:accent6>
        <a:hlink>
          <a:srgbClr val="EAB58E"/>
        </a:hlink>
        <a:folHlink>
          <a:srgbClr val="F5DDC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10">
        <a:dk1>
          <a:srgbClr val="000000"/>
        </a:dk1>
        <a:lt1>
          <a:srgbClr val="FFFFFF"/>
        </a:lt1>
        <a:dk2>
          <a:srgbClr val="F1EDE1"/>
        </a:dk2>
        <a:lt2>
          <a:srgbClr val="091D5D"/>
        </a:lt2>
        <a:accent1>
          <a:srgbClr val="9DA5BE"/>
        </a:accent1>
        <a:accent2>
          <a:srgbClr val="85C2FE"/>
        </a:accent2>
        <a:accent3>
          <a:srgbClr val="FFFFFF"/>
        </a:accent3>
        <a:accent4>
          <a:srgbClr val="000000"/>
        </a:accent4>
        <a:accent5>
          <a:srgbClr val="CCCFDB"/>
        </a:accent5>
        <a:accent6>
          <a:srgbClr val="78B0E6"/>
        </a:accent6>
        <a:hlink>
          <a:srgbClr val="ADD6FF"/>
        </a:hlink>
        <a:folHlink>
          <a:srgbClr val="D6E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11">
        <a:dk1>
          <a:srgbClr val="AFAFAF"/>
        </a:dk1>
        <a:lt1>
          <a:srgbClr val="FFFFFF"/>
        </a:lt1>
        <a:dk2>
          <a:srgbClr val="F1EDE1"/>
        </a:dk2>
        <a:lt2>
          <a:srgbClr val="091D5D"/>
        </a:lt2>
        <a:accent1>
          <a:srgbClr val="85C2FE"/>
        </a:accent1>
        <a:accent2>
          <a:srgbClr val="ADD6FF"/>
        </a:accent2>
        <a:accent3>
          <a:srgbClr val="FFFFFF"/>
        </a:accent3>
        <a:accent4>
          <a:srgbClr val="959595"/>
        </a:accent4>
        <a:accent5>
          <a:srgbClr val="C2DDFE"/>
        </a:accent5>
        <a:accent6>
          <a:srgbClr val="9CC2E7"/>
        </a:accent6>
        <a:hlink>
          <a:srgbClr val="C6C1D6"/>
        </a:hlink>
        <a:folHlink>
          <a:srgbClr val="F1EDE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12">
        <a:dk1>
          <a:srgbClr val="000000"/>
        </a:dk1>
        <a:lt1>
          <a:srgbClr val="FFFFFF"/>
        </a:lt1>
        <a:dk2>
          <a:srgbClr val="F1EDE1"/>
        </a:dk2>
        <a:lt2>
          <a:srgbClr val="091D5D"/>
        </a:lt2>
        <a:accent1>
          <a:srgbClr val="85C2FE"/>
        </a:accent1>
        <a:accent2>
          <a:srgbClr val="ADD6FF"/>
        </a:accent2>
        <a:accent3>
          <a:srgbClr val="FFFFFF"/>
        </a:accent3>
        <a:accent4>
          <a:srgbClr val="000000"/>
        </a:accent4>
        <a:accent5>
          <a:srgbClr val="C2DDFE"/>
        </a:accent5>
        <a:accent6>
          <a:srgbClr val="9CC2E7"/>
        </a:accent6>
        <a:hlink>
          <a:srgbClr val="C6C1D6"/>
        </a:hlink>
        <a:folHlink>
          <a:srgbClr val="F1EDE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13">
        <a:dk1>
          <a:srgbClr val="000000"/>
        </a:dk1>
        <a:lt1>
          <a:srgbClr val="FFFFFF"/>
        </a:lt1>
        <a:dk2>
          <a:srgbClr val="F1EDE1"/>
        </a:dk2>
        <a:lt2>
          <a:srgbClr val="091D5D"/>
        </a:lt2>
        <a:accent1>
          <a:srgbClr val="85C2FE"/>
        </a:accent1>
        <a:accent2>
          <a:srgbClr val="ADD6FF"/>
        </a:accent2>
        <a:accent3>
          <a:srgbClr val="FFFFFF"/>
        </a:accent3>
        <a:accent4>
          <a:srgbClr val="000000"/>
        </a:accent4>
        <a:accent5>
          <a:srgbClr val="C2DDFE"/>
        </a:accent5>
        <a:accent6>
          <a:srgbClr val="9CC2E7"/>
        </a:accent6>
        <a:hlink>
          <a:srgbClr val="C6C1D6"/>
        </a:hlink>
        <a:folHlink>
          <a:srgbClr val="D6E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14">
        <a:dk1>
          <a:srgbClr val="000000"/>
        </a:dk1>
        <a:lt1>
          <a:srgbClr val="FFFFFF"/>
        </a:lt1>
        <a:dk2>
          <a:srgbClr val="CCD6EB"/>
        </a:dk2>
        <a:lt2>
          <a:srgbClr val="000066"/>
        </a:lt2>
        <a:accent1>
          <a:srgbClr val="40B3B3"/>
        </a:accent1>
        <a:accent2>
          <a:srgbClr val="B2C1E0"/>
        </a:accent2>
        <a:accent3>
          <a:srgbClr val="FFFFFF"/>
        </a:accent3>
        <a:accent4>
          <a:srgbClr val="000000"/>
        </a:accent4>
        <a:accent5>
          <a:srgbClr val="AFD6D6"/>
        </a:accent5>
        <a:accent6>
          <a:srgbClr val="A1AFCB"/>
        </a:accent6>
        <a:hlink>
          <a:srgbClr val="66C2C2"/>
        </a:hlink>
        <a:folHlink>
          <a:srgbClr val="8CA3D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15">
        <a:dk1>
          <a:srgbClr val="000000"/>
        </a:dk1>
        <a:lt1>
          <a:srgbClr val="FFFFFF"/>
        </a:lt1>
        <a:dk2>
          <a:srgbClr val="4066B2"/>
        </a:dk2>
        <a:lt2>
          <a:srgbClr val="000066"/>
        </a:lt2>
        <a:accent1>
          <a:srgbClr val="003399"/>
        </a:accent1>
        <a:accent2>
          <a:srgbClr val="80CCCC"/>
        </a:accent2>
        <a:accent3>
          <a:srgbClr val="FFFFFF"/>
        </a:accent3>
        <a:accent4>
          <a:srgbClr val="000000"/>
        </a:accent4>
        <a:accent5>
          <a:srgbClr val="AAADCA"/>
        </a:accent5>
        <a:accent6>
          <a:srgbClr val="73B9B9"/>
        </a:accent6>
        <a:hlink>
          <a:srgbClr val="8099CC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16">
        <a:dk1>
          <a:srgbClr val="000000"/>
        </a:dk1>
        <a:lt1>
          <a:srgbClr val="FFFFFF"/>
        </a:lt1>
        <a:dk2>
          <a:srgbClr val="4066B2"/>
        </a:dk2>
        <a:lt2>
          <a:srgbClr val="000066"/>
        </a:lt2>
        <a:accent1>
          <a:srgbClr val="003399"/>
        </a:accent1>
        <a:accent2>
          <a:srgbClr val="8099CC"/>
        </a:accent2>
        <a:accent3>
          <a:srgbClr val="FFFFFF"/>
        </a:accent3>
        <a:accent4>
          <a:srgbClr val="000000"/>
        </a:accent4>
        <a:accent5>
          <a:srgbClr val="AAADCA"/>
        </a:accent5>
        <a:accent6>
          <a:srgbClr val="738AB9"/>
        </a:accent6>
        <a:hlink>
          <a:srgbClr val="80CCCC"/>
        </a:hlink>
        <a:folHlink>
          <a:srgbClr val="4066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A PPT Template 2">
  <a:themeElements>
    <a:clrScheme name="Deloitte 1">
      <a:dk1>
        <a:srgbClr val="002776"/>
      </a:dk1>
      <a:lt1>
        <a:srgbClr val="FFFFFF"/>
      </a:lt1>
      <a:dk2>
        <a:srgbClr val="002776"/>
      </a:dk2>
      <a:lt2>
        <a:srgbClr val="FFFFFF"/>
      </a:lt2>
      <a:accent1>
        <a:srgbClr val="002776"/>
      </a:accent1>
      <a:accent2>
        <a:srgbClr val="92D400"/>
      </a:accent2>
      <a:accent3>
        <a:srgbClr val="00A1DE"/>
      </a:accent3>
      <a:accent4>
        <a:srgbClr val="3C8A2E"/>
      </a:accent4>
      <a:accent5>
        <a:srgbClr val="72C7E7"/>
      </a:accent5>
      <a:accent6>
        <a:srgbClr val="C9DD03"/>
      </a:accent6>
      <a:hlink>
        <a:srgbClr val="00A1DE"/>
      </a:hlink>
      <a:folHlink>
        <a:srgbClr val="72C7E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VA PPT Template 2" id="{67FBDB71-6303-4EBD-B1F8-7DB15E90A3E4}" vid="{E549979D-0AA2-456A-898E-DA5DB001BE9C}"/>
    </a:ext>
  </a:extLst>
</a:theme>
</file>

<file path=ppt/theme/theme8.xml><?xml version="1.0" encoding="utf-8"?>
<a:theme xmlns:a="http://schemas.openxmlformats.org/drawingml/2006/main" name="5_US Consulting - VA Report ">
  <a:themeElements>
    <a:clrScheme name="US Deloitte Color">
      <a:dk1>
        <a:sysClr val="windowText" lastClr="000000"/>
      </a:dk1>
      <a:lt1>
        <a:sysClr val="window" lastClr="FFFFFF"/>
      </a:lt1>
      <a:dk2>
        <a:srgbClr val="313131"/>
      </a:dk2>
      <a:lt2>
        <a:srgbClr val="8C8C8C"/>
      </a:lt2>
      <a:accent1>
        <a:srgbClr val="002776"/>
      </a:accent1>
      <a:accent2>
        <a:srgbClr val="81BC00"/>
      </a:accent2>
      <a:accent3>
        <a:srgbClr val="00A1DE"/>
      </a:accent3>
      <a:accent4>
        <a:srgbClr val="3C8A2E"/>
      </a:accent4>
      <a:accent5>
        <a:srgbClr val="72C7E7"/>
      </a:accent5>
      <a:accent6>
        <a:srgbClr val="BDD203"/>
      </a:accent6>
      <a:hlink>
        <a:srgbClr val="00A1DE"/>
      </a:hlink>
      <a:folHlink>
        <a:srgbClr val="72C7E7"/>
      </a:folHlink>
    </a:clrScheme>
    <a:fontScheme name="US Consulting Report Template_R1.5_032508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127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3152" tIns="73152" rIns="73152" bIns="73152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6000"/>
          </a:lnSpc>
          <a:spcBef>
            <a:spcPct val="50000"/>
          </a:spcBef>
          <a:spcAft>
            <a:spcPct val="0"/>
          </a:spcAft>
          <a:buClrTx/>
          <a:buSzPct val="100000"/>
          <a:buFont typeface="Wingdings 2" pitchFamily="18" charset="2"/>
          <a:buNone/>
          <a:tabLst/>
          <a:defRPr kumimoji="0" lang="en-US" sz="1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127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3152" tIns="73152" rIns="73152" bIns="73152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6000"/>
          </a:lnSpc>
          <a:spcBef>
            <a:spcPct val="50000"/>
          </a:spcBef>
          <a:spcAft>
            <a:spcPct val="0"/>
          </a:spcAft>
          <a:buClrTx/>
          <a:buSzPct val="100000"/>
          <a:buFont typeface="Wingdings 2" pitchFamily="18" charset="2"/>
          <a:buNone/>
          <a:tabLst/>
          <a:defRPr kumimoji="0" lang="en-US" sz="1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US Consulting Report Template_R1.5_032508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S Consulting Report Template_R1.5_032508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8">
        <a:dk1>
          <a:srgbClr val="000000"/>
        </a:dk1>
        <a:lt1>
          <a:srgbClr val="FFFFFF"/>
        </a:lt1>
        <a:dk2>
          <a:srgbClr val="B2CADB"/>
        </a:dk2>
        <a:lt2>
          <a:srgbClr val="1D3A6A"/>
        </a:lt2>
        <a:accent1>
          <a:srgbClr val="DED3B6"/>
        </a:accent1>
        <a:accent2>
          <a:srgbClr val="EAB58E"/>
        </a:accent2>
        <a:accent3>
          <a:srgbClr val="FFFFFF"/>
        </a:accent3>
        <a:accent4>
          <a:srgbClr val="000000"/>
        </a:accent4>
        <a:accent5>
          <a:srgbClr val="ECE6D7"/>
        </a:accent5>
        <a:accent6>
          <a:srgbClr val="D4A480"/>
        </a:accent6>
        <a:hlink>
          <a:srgbClr val="F5DDCB"/>
        </a:hlink>
        <a:folHlink>
          <a:srgbClr val="FEF2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9">
        <a:dk1>
          <a:srgbClr val="000000"/>
        </a:dk1>
        <a:lt1>
          <a:srgbClr val="FFFFFF"/>
        </a:lt1>
        <a:dk2>
          <a:srgbClr val="FEF2D2"/>
        </a:dk2>
        <a:lt2>
          <a:srgbClr val="1D3A6A"/>
        </a:lt2>
        <a:accent1>
          <a:srgbClr val="B2CADB"/>
        </a:accent1>
        <a:accent2>
          <a:srgbClr val="DED3B6"/>
        </a:accent2>
        <a:accent3>
          <a:srgbClr val="FFFFFF"/>
        </a:accent3>
        <a:accent4>
          <a:srgbClr val="000000"/>
        </a:accent4>
        <a:accent5>
          <a:srgbClr val="D5E1EA"/>
        </a:accent5>
        <a:accent6>
          <a:srgbClr val="C9BFA5"/>
        </a:accent6>
        <a:hlink>
          <a:srgbClr val="EAB58E"/>
        </a:hlink>
        <a:folHlink>
          <a:srgbClr val="F5DDC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10">
        <a:dk1>
          <a:srgbClr val="000000"/>
        </a:dk1>
        <a:lt1>
          <a:srgbClr val="FFFFFF"/>
        </a:lt1>
        <a:dk2>
          <a:srgbClr val="F1EDE1"/>
        </a:dk2>
        <a:lt2>
          <a:srgbClr val="091D5D"/>
        </a:lt2>
        <a:accent1>
          <a:srgbClr val="9DA5BE"/>
        </a:accent1>
        <a:accent2>
          <a:srgbClr val="85C2FE"/>
        </a:accent2>
        <a:accent3>
          <a:srgbClr val="FFFFFF"/>
        </a:accent3>
        <a:accent4>
          <a:srgbClr val="000000"/>
        </a:accent4>
        <a:accent5>
          <a:srgbClr val="CCCFDB"/>
        </a:accent5>
        <a:accent6>
          <a:srgbClr val="78B0E6"/>
        </a:accent6>
        <a:hlink>
          <a:srgbClr val="ADD6FF"/>
        </a:hlink>
        <a:folHlink>
          <a:srgbClr val="D6E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11">
        <a:dk1>
          <a:srgbClr val="AFAFAF"/>
        </a:dk1>
        <a:lt1>
          <a:srgbClr val="FFFFFF"/>
        </a:lt1>
        <a:dk2>
          <a:srgbClr val="F1EDE1"/>
        </a:dk2>
        <a:lt2>
          <a:srgbClr val="091D5D"/>
        </a:lt2>
        <a:accent1>
          <a:srgbClr val="85C2FE"/>
        </a:accent1>
        <a:accent2>
          <a:srgbClr val="ADD6FF"/>
        </a:accent2>
        <a:accent3>
          <a:srgbClr val="FFFFFF"/>
        </a:accent3>
        <a:accent4>
          <a:srgbClr val="959595"/>
        </a:accent4>
        <a:accent5>
          <a:srgbClr val="C2DDFE"/>
        </a:accent5>
        <a:accent6>
          <a:srgbClr val="9CC2E7"/>
        </a:accent6>
        <a:hlink>
          <a:srgbClr val="C6C1D6"/>
        </a:hlink>
        <a:folHlink>
          <a:srgbClr val="F1EDE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12">
        <a:dk1>
          <a:srgbClr val="000000"/>
        </a:dk1>
        <a:lt1>
          <a:srgbClr val="FFFFFF"/>
        </a:lt1>
        <a:dk2>
          <a:srgbClr val="F1EDE1"/>
        </a:dk2>
        <a:lt2>
          <a:srgbClr val="091D5D"/>
        </a:lt2>
        <a:accent1>
          <a:srgbClr val="85C2FE"/>
        </a:accent1>
        <a:accent2>
          <a:srgbClr val="ADD6FF"/>
        </a:accent2>
        <a:accent3>
          <a:srgbClr val="FFFFFF"/>
        </a:accent3>
        <a:accent4>
          <a:srgbClr val="000000"/>
        </a:accent4>
        <a:accent5>
          <a:srgbClr val="C2DDFE"/>
        </a:accent5>
        <a:accent6>
          <a:srgbClr val="9CC2E7"/>
        </a:accent6>
        <a:hlink>
          <a:srgbClr val="C6C1D6"/>
        </a:hlink>
        <a:folHlink>
          <a:srgbClr val="F1EDE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13">
        <a:dk1>
          <a:srgbClr val="000000"/>
        </a:dk1>
        <a:lt1>
          <a:srgbClr val="FFFFFF"/>
        </a:lt1>
        <a:dk2>
          <a:srgbClr val="F1EDE1"/>
        </a:dk2>
        <a:lt2>
          <a:srgbClr val="091D5D"/>
        </a:lt2>
        <a:accent1>
          <a:srgbClr val="85C2FE"/>
        </a:accent1>
        <a:accent2>
          <a:srgbClr val="ADD6FF"/>
        </a:accent2>
        <a:accent3>
          <a:srgbClr val="FFFFFF"/>
        </a:accent3>
        <a:accent4>
          <a:srgbClr val="000000"/>
        </a:accent4>
        <a:accent5>
          <a:srgbClr val="C2DDFE"/>
        </a:accent5>
        <a:accent6>
          <a:srgbClr val="9CC2E7"/>
        </a:accent6>
        <a:hlink>
          <a:srgbClr val="C6C1D6"/>
        </a:hlink>
        <a:folHlink>
          <a:srgbClr val="D6E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14">
        <a:dk1>
          <a:srgbClr val="000000"/>
        </a:dk1>
        <a:lt1>
          <a:srgbClr val="FFFFFF"/>
        </a:lt1>
        <a:dk2>
          <a:srgbClr val="CCD6EB"/>
        </a:dk2>
        <a:lt2>
          <a:srgbClr val="000066"/>
        </a:lt2>
        <a:accent1>
          <a:srgbClr val="40B3B3"/>
        </a:accent1>
        <a:accent2>
          <a:srgbClr val="B2C1E0"/>
        </a:accent2>
        <a:accent3>
          <a:srgbClr val="FFFFFF"/>
        </a:accent3>
        <a:accent4>
          <a:srgbClr val="000000"/>
        </a:accent4>
        <a:accent5>
          <a:srgbClr val="AFD6D6"/>
        </a:accent5>
        <a:accent6>
          <a:srgbClr val="A1AFCB"/>
        </a:accent6>
        <a:hlink>
          <a:srgbClr val="66C2C2"/>
        </a:hlink>
        <a:folHlink>
          <a:srgbClr val="8CA3D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15">
        <a:dk1>
          <a:srgbClr val="000000"/>
        </a:dk1>
        <a:lt1>
          <a:srgbClr val="FFFFFF"/>
        </a:lt1>
        <a:dk2>
          <a:srgbClr val="4066B2"/>
        </a:dk2>
        <a:lt2>
          <a:srgbClr val="000066"/>
        </a:lt2>
        <a:accent1>
          <a:srgbClr val="003399"/>
        </a:accent1>
        <a:accent2>
          <a:srgbClr val="80CCCC"/>
        </a:accent2>
        <a:accent3>
          <a:srgbClr val="FFFFFF"/>
        </a:accent3>
        <a:accent4>
          <a:srgbClr val="000000"/>
        </a:accent4>
        <a:accent5>
          <a:srgbClr val="AAADCA"/>
        </a:accent5>
        <a:accent6>
          <a:srgbClr val="73B9B9"/>
        </a:accent6>
        <a:hlink>
          <a:srgbClr val="8099CC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16">
        <a:dk1>
          <a:srgbClr val="000000"/>
        </a:dk1>
        <a:lt1>
          <a:srgbClr val="FFFFFF"/>
        </a:lt1>
        <a:dk2>
          <a:srgbClr val="4066B2"/>
        </a:dk2>
        <a:lt2>
          <a:srgbClr val="000066"/>
        </a:lt2>
        <a:accent1>
          <a:srgbClr val="003399"/>
        </a:accent1>
        <a:accent2>
          <a:srgbClr val="8099CC"/>
        </a:accent2>
        <a:accent3>
          <a:srgbClr val="FFFFFF"/>
        </a:accent3>
        <a:accent4>
          <a:srgbClr val="000000"/>
        </a:accent4>
        <a:accent5>
          <a:srgbClr val="AAADCA"/>
        </a:accent5>
        <a:accent6>
          <a:srgbClr val="738AB9"/>
        </a:accent6>
        <a:hlink>
          <a:srgbClr val="80CCCC"/>
        </a:hlink>
        <a:folHlink>
          <a:srgbClr val="4066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6_US Consulting - VA Report ">
  <a:themeElements>
    <a:clrScheme name="US Deloitte Color">
      <a:dk1>
        <a:sysClr val="windowText" lastClr="000000"/>
      </a:dk1>
      <a:lt1>
        <a:sysClr val="window" lastClr="FFFFFF"/>
      </a:lt1>
      <a:dk2>
        <a:srgbClr val="313131"/>
      </a:dk2>
      <a:lt2>
        <a:srgbClr val="8C8C8C"/>
      </a:lt2>
      <a:accent1>
        <a:srgbClr val="002776"/>
      </a:accent1>
      <a:accent2>
        <a:srgbClr val="81BC00"/>
      </a:accent2>
      <a:accent3>
        <a:srgbClr val="00A1DE"/>
      </a:accent3>
      <a:accent4>
        <a:srgbClr val="3C8A2E"/>
      </a:accent4>
      <a:accent5>
        <a:srgbClr val="72C7E7"/>
      </a:accent5>
      <a:accent6>
        <a:srgbClr val="BDD203"/>
      </a:accent6>
      <a:hlink>
        <a:srgbClr val="00A1DE"/>
      </a:hlink>
      <a:folHlink>
        <a:srgbClr val="72C7E7"/>
      </a:folHlink>
    </a:clrScheme>
    <a:fontScheme name="US Consulting Report Template_R1.5_032508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127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3152" tIns="73152" rIns="73152" bIns="73152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6000"/>
          </a:lnSpc>
          <a:spcBef>
            <a:spcPct val="50000"/>
          </a:spcBef>
          <a:spcAft>
            <a:spcPct val="0"/>
          </a:spcAft>
          <a:buClrTx/>
          <a:buSzPct val="100000"/>
          <a:buFont typeface="Wingdings 2" pitchFamily="18" charset="2"/>
          <a:buNone/>
          <a:tabLst/>
          <a:defRPr kumimoji="0" lang="en-US" sz="1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127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3152" tIns="73152" rIns="73152" bIns="73152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6000"/>
          </a:lnSpc>
          <a:spcBef>
            <a:spcPct val="50000"/>
          </a:spcBef>
          <a:spcAft>
            <a:spcPct val="0"/>
          </a:spcAft>
          <a:buClrTx/>
          <a:buSzPct val="100000"/>
          <a:buFont typeface="Wingdings 2" pitchFamily="18" charset="2"/>
          <a:buNone/>
          <a:tabLst/>
          <a:defRPr kumimoji="0" lang="en-US" sz="1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US Consulting Report Template_R1.5_032508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S Consulting Report Template_R1.5_032508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8">
        <a:dk1>
          <a:srgbClr val="000000"/>
        </a:dk1>
        <a:lt1>
          <a:srgbClr val="FFFFFF"/>
        </a:lt1>
        <a:dk2>
          <a:srgbClr val="B2CADB"/>
        </a:dk2>
        <a:lt2>
          <a:srgbClr val="1D3A6A"/>
        </a:lt2>
        <a:accent1>
          <a:srgbClr val="DED3B6"/>
        </a:accent1>
        <a:accent2>
          <a:srgbClr val="EAB58E"/>
        </a:accent2>
        <a:accent3>
          <a:srgbClr val="FFFFFF"/>
        </a:accent3>
        <a:accent4>
          <a:srgbClr val="000000"/>
        </a:accent4>
        <a:accent5>
          <a:srgbClr val="ECE6D7"/>
        </a:accent5>
        <a:accent6>
          <a:srgbClr val="D4A480"/>
        </a:accent6>
        <a:hlink>
          <a:srgbClr val="F5DDCB"/>
        </a:hlink>
        <a:folHlink>
          <a:srgbClr val="FEF2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9">
        <a:dk1>
          <a:srgbClr val="000000"/>
        </a:dk1>
        <a:lt1>
          <a:srgbClr val="FFFFFF"/>
        </a:lt1>
        <a:dk2>
          <a:srgbClr val="FEF2D2"/>
        </a:dk2>
        <a:lt2>
          <a:srgbClr val="1D3A6A"/>
        </a:lt2>
        <a:accent1>
          <a:srgbClr val="B2CADB"/>
        </a:accent1>
        <a:accent2>
          <a:srgbClr val="DED3B6"/>
        </a:accent2>
        <a:accent3>
          <a:srgbClr val="FFFFFF"/>
        </a:accent3>
        <a:accent4>
          <a:srgbClr val="000000"/>
        </a:accent4>
        <a:accent5>
          <a:srgbClr val="D5E1EA"/>
        </a:accent5>
        <a:accent6>
          <a:srgbClr val="C9BFA5"/>
        </a:accent6>
        <a:hlink>
          <a:srgbClr val="EAB58E"/>
        </a:hlink>
        <a:folHlink>
          <a:srgbClr val="F5DDC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10">
        <a:dk1>
          <a:srgbClr val="000000"/>
        </a:dk1>
        <a:lt1>
          <a:srgbClr val="FFFFFF"/>
        </a:lt1>
        <a:dk2>
          <a:srgbClr val="F1EDE1"/>
        </a:dk2>
        <a:lt2>
          <a:srgbClr val="091D5D"/>
        </a:lt2>
        <a:accent1>
          <a:srgbClr val="9DA5BE"/>
        </a:accent1>
        <a:accent2>
          <a:srgbClr val="85C2FE"/>
        </a:accent2>
        <a:accent3>
          <a:srgbClr val="FFFFFF"/>
        </a:accent3>
        <a:accent4>
          <a:srgbClr val="000000"/>
        </a:accent4>
        <a:accent5>
          <a:srgbClr val="CCCFDB"/>
        </a:accent5>
        <a:accent6>
          <a:srgbClr val="78B0E6"/>
        </a:accent6>
        <a:hlink>
          <a:srgbClr val="ADD6FF"/>
        </a:hlink>
        <a:folHlink>
          <a:srgbClr val="D6E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11">
        <a:dk1>
          <a:srgbClr val="AFAFAF"/>
        </a:dk1>
        <a:lt1>
          <a:srgbClr val="FFFFFF"/>
        </a:lt1>
        <a:dk2>
          <a:srgbClr val="F1EDE1"/>
        </a:dk2>
        <a:lt2>
          <a:srgbClr val="091D5D"/>
        </a:lt2>
        <a:accent1>
          <a:srgbClr val="85C2FE"/>
        </a:accent1>
        <a:accent2>
          <a:srgbClr val="ADD6FF"/>
        </a:accent2>
        <a:accent3>
          <a:srgbClr val="FFFFFF"/>
        </a:accent3>
        <a:accent4>
          <a:srgbClr val="959595"/>
        </a:accent4>
        <a:accent5>
          <a:srgbClr val="C2DDFE"/>
        </a:accent5>
        <a:accent6>
          <a:srgbClr val="9CC2E7"/>
        </a:accent6>
        <a:hlink>
          <a:srgbClr val="C6C1D6"/>
        </a:hlink>
        <a:folHlink>
          <a:srgbClr val="F1EDE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12">
        <a:dk1>
          <a:srgbClr val="000000"/>
        </a:dk1>
        <a:lt1>
          <a:srgbClr val="FFFFFF"/>
        </a:lt1>
        <a:dk2>
          <a:srgbClr val="F1EDE1"/>
        </a:dk2>
        <a:lt2>
          <a:srgbClr val="091D5D"/>
        </a:lt2>
        <a:accent1>
          <a:srgbClr val="85C2FE"/>
        </a:accent1>
        <a:accent2>
          <a:srgbClr val="ADD6FF"/>
        </a:accent2>
        <a:accent3>
          <a:srgbClr val="FFFFFF"/>
        </a:accent3>
        <a:accent4>
          <a:srgbClr val="000000"/>
        </a:accent4>
        <a:accent5>
          <a:srgbClr val="C2DDFE"/>
        </a:accent5>
        <a:accent6>
          <a:srgbClr val="9CC2E7"/>
        </a:accent6>
        <a:hlink>
          <a:srgbClr val="C6C1D6"/>
        </a:hlink>
        <a:folHlink>
          <a:srgbClr val="F1EDE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13">
        <a:dk1>
          <a:srgbClr val="000000"/>
        </a:dk1>
        <a:lt1>
          <a:srgbClr val="FFFFFF"/>
        </a:lt1>
        <a:dk2>
          <a:srgbClr val="F1EDE1"/>
        </a:dk2>
        <a:lt2>
          <a:srgbClr val="091D5D"/>
        </a:lt2>
        <a:accent1>
          <a:srgbClr val="85C2FE"/>
        </a:accent1>
        <a:accent2>
          <a:srgbClr val="ADD6FF"/>
        </a:accent2>
        <a:accent3>
          <a:srgbClr val="FFFFFF"/>
        </a:accent3>
        <a:accent4>
          <a:srgbClr val="000000"/>
        </a:accent4>
        <a:accent5>
          <a:srgbClr val="C2DDFE"/>
        </a:accent5>
        <a:accent6>
          <a:srgbClr val="9CC2E7"/>
        </a:accent6>
        <a:hlink>
          <a:srgbClr val="C6C1D6"/>
        </a:hlink>
        <a:folHlink>
          <a:srgbClr val="D6E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14">
        <a:dk1>
          <a:srgbClr val="000000"/>
        </a:dk1>
        <a:lt1>
          <a:srgbClr val="FFFFFF"/>
        </a:lt1>
        <a:dk2>
          <a:srgbClr val="CCD6EB"/>
        </a:dk2>
        <a:lt2>
          <a:srgbClr val="000066"/>
        </a:lt2>
        <a:accent1>
          <a:srgbClr val="40B3B3"/>
        </a:accent1>
        <a:accent2>
          <a:srgbClr val="B2C1E0"/>
        </a:accent2>
        <a:accent3>
          <a:srgbClr val="FFFFFF"/>
        </a:accent3>
        <a:accent4>
          <a:srgbClr val="000000"/>
        </a:accent4>
        <a:accent5>
          <a:srgbClr val="AFD6D6"/>
        </a:accent5>
        <a:accent6>
          <a:srgbClr val="A1AFCB"/>
        </a:accent6>
        <a:hlink>
          <a:srgbClr val="66C2C2"/>
        </a:hlink>
        <a:folHlink>
          <a:srgbClr val="8CA3D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15">
        <a:dk1>
          <a:srgbClr val="000000"/>
        </a:dk1>
        <a:lt1>
          <a:srgbClr val="FFFFFF"/>
        </a:lt1>
        <a:dk2>
          <a:srgbClr val="4066B2"/>
        </a:dk2>
        <a:lt2>
          <a:srgbClr val="000066"/>
        </a:lt2>
        <a:accent1>
          <a:srgbClr val="003399"/>
        </a:accent1>
        <a:accent2>
          <a:srgbClr val="80CCCC"/>
        </a:accent2>
        <a:accent3>
          <a:srgbClr val="FFFFFF"/>
        </a:accent3>
        <a:accent4>
          <a:srgbClr val="000000"/>
        </a:accent4>
        <a:accent5>
          <a:srgbClr val="AAADCA"/>
        </a:accent5>
        <a:accent6>
          <a:srgbClr val="73B9B9"/>
        </a:accent6>
        <a:hlink>
          <a:srgbClr val="8099CC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16">
        <a:dk1>
          <a:srgbClr val="000000"/>
        </a:dk1>
        <a:lt1>
          <a:srgbClr val="FFFFFF"/>
        </a:lt1>
        <a:dk2>
          <a:srgbClr val="4066B2"/>
        </a:dk2>
        <a:lt2>
          <a:srgbClr val="000066"/>
        </a:lt2>
        <a:accent1>
          <a:srgbClr val="003399"/>
        </a:accent1>
        <a:accent2>
          <a:srgbClr val="8099CC"/>
        </a:accent2>
        <a:accent3>
          <a:srgbClr val="FFFFFF"/>
        </a:accent3>
        <a:accent4>
          <a:srgbClr val="000000"/>
        </a:accent4>
        <a:accent5>
          <a:srgbClr val="AAADCA"/>
        </a:accent5>
        <a:accent6>
          <a:srgbClr val="738AB9"/>
        </a:accent6>
        <a:hlink>
          <a:srgbClr val="80CCCC"/>
        </a:hlink>
        <a:folHlink>
          <a:srgbClr val="4066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7_US Consulting - VA Report ">
  <a:themeElements>
    <a:clrScheme name="US Deloitte Color">
      <a:dk1>
        <a:sysClr val="windowText" lastClr="000000"/>
      </a:dk1>
      <a:lt1>
        <a:sysClr val="window" lastClr="FFFFFF"/>
      </a:lt1>
      <a:dk2>
        <a:srgbClr val="313131"/>
      </a:dk2>
      <a:lt2>
        <a:srgbClr val="8C8C8C"/>
      </a:lt2>
      <a:accent1>
        <a:srgbClr val="002776"/>
      </a:accent1>
      <a:accent2>
        <a:srgbClr val="81BC00"/>
      </a:accent2>
      <a:accent3>
        <a:srgbClr val="00A1DE"/>
      </a:accent3>
      <a:accent4>
        <a:srgbClr val="3C8A2E"/>
      </a:accent4>
      <a:accent5>
        <a:srgbClr val="72C7E7"/>
      </a:accent5>
      <a:accent6>
        <a:srgbClr val="BDD203"/>
      </a:accent6>
      <a:hlink>
        <a:srgbClr val="00A1DE"/>
      </a:hlink>
      <a:folHlink>
        <a:srgbClr val="72C7E7"/>
      </a:folHlink>
    </a:clrScheme>
    <a:fontScheme name="US Consulting Report Template_R1.5_032508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127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3152" tIns="73152" rIns="73152" bIns="73152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6000"/>
          </a:lnSpc>
          <a:spcBef>
            <a:spcPct val="50000"/>
          </a:spcBef>
          <a:spcAft>
            <a:spcPct val="0"/>
          </a:spcAft>
          <a:buClrTx/>
          <a:buSzPct val="100000"/>
          <a:buFont typeface="Wingdings 2" pitchFamily="18" charset="2"/>
          <a:buNone/>
          <a:tabLst/>
          <a:defRPr kumimoji="0" lang="en-US" sz="1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127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3152" tIns="73152" rIns="73152" bIns="73152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6000"/>
          </a:lnSpc>
          <a:spcBef>
            <a:spcPct val="50000"/>
          </a:spcBef>
          <a:spcAft>
            <a:spcPct val="0"/>
          </a:spcAft>
          <a:buClrTx/>
          <a:buSzPct val="100000"/>
          <a:buFont typeface="Wingdings 2" pitchFamily="18" charset="2"/>
          <a:buNone/>
          <a:tabLst/>
          <a:defRPr kumimoji="0" lang="en-US" sz="1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US Consulting Report Template_R1.5_032508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S Consulting Report Template_R1.5_032508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8">
        <a:dk1>
          <a:srgbClr val="000000"/>
        </a:dk1>
        <a:lt1>
          <a:srgbClr val="FFFFFF"/>
        </a:lt1>
        <a:dk2>
          <a:srgbClr val="B2CADB"/>
        </a:dk2>
        <a:lt2>
          <a:srgbClr val="1D3A6A"/>
        </a:lt2>
        <a:accent1>
          <a:srgbClr val="DED3B6"/>
        </a:accent1>
        <a:accent2>
          <a:srgbClr val="EAB58E"/>
        </a:accent2>
        <a:accent3>
          <a:srgbClr val="FFFFFF"/>
        </a:accent3>
        <a:accent4>
          <a:srgbClr val="000000"/>
        </a:accent4>
        <a:accent5>
          <a:srgbClr val="ECE6D7"/>
        </a:accent5>
        <a:accent6>
          <a:srgbClr val="D4A480"/>
        </a:accent6>
        <a:hlink>
          <a:srgbClr val="F5DDCB"/>
        </a:hlink>
        <a:folHlink>
          <a:srgbClr val="FEF2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9">
        <a:dk1>
          <a:srgbClr val="000000"/>
        </a:dk1>
        <a:lt1>
          <a:srgbClr val="FFFFFF"/>
        </a:lt1>
        <a:dk2>
          <a:srgbClr val="FEF2D2"/>
        </a:dk2>
        <a:lt2>
          <a:srgbClr val="1D3A6A"/>
        </a:lt2>
        <a:accent1>
          <a:srgbClr val="B2CADB"/>
        </a:accent1>
        <a:accent2>
          <a:srgbClr val="DED3B6"/>
        </a:accent2>
        <a:accent3>
          <a:srgbClr val="FFFFFF"/>
        </a:accent3>
        <a:accent4>
          <a:srgbClr val="000000"/>
        </a:accent4>
        <a:accent5>
          <a:srgbClr val="D5E1EA"/>
        </a:accent5>
        <a:accent6>
          <a:srgbClr val="C9BFA5"/>
        </a:accent6>
        <a:hlink>
          <a:srgbClr val="EAB58E"/>
        </a:hlink>
        <a:folHlink>
          <a:srgbClr val="F5DDC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10">
        <a:dk1>
          <a:srgbClr val="000000"/>
        </a:dk1>
        <a:lt1>
          <a:srgbClr val="FFFFFF"/>
        </a:lt1>
        <a:dk2>
          <a:srgbClr val="F1EDE1"/>
        </a:dk2>
        <a:lt2>
          <a:srgbClr val="091D5D"/>
        </a:lt2>
        <a:accent1>
          <a:srgbClr val="9DA5BE"/>
        </a:accent1>
        <a:accent2>
          <a:srgbClr val="85C2FE"/>
        </a:accent2>
        <a:accent3>
          <a:srgbClr val="FFFFFF"/>
        </a:accent3>
        <a:accent4>
          <a:srgbClr val="000000"/>
        </a:accent4>
        <a:accent5>
          <a:srgbClr val="CCCFDB"/>
        </a:accent5>
        <a:accent6>
          <a:srgbClr val="78B0E6"/>
        </a:accent6>
        <a:hlink>
          <a:srgbClr val="ADD6FF"/>
        </a:hlink>
        <a:folHlink>
          <a:srgbClr val="D6E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11">
        <a:dk1>
          <a:srgbClr val="AFAFAF"/>
        </a:dk1>
        <a:lt1>
          <a:srgbClr val="FFFFFF"/>
        </a:lt1>
        <a:dk2>
          <a:srgbClr val="F1EDE1"/>
        </a:dk2>
        <a:lt2>
          <a:srgbClr val="091D5D"/>
        </a:lt2>
        <a:accent1>
          <a:srgbClr val="85C2FE"/>
        </a:accent1>
        <a:accent2>
          <a:srgbClr val="ADD6FF"/>
        </a:accent2>
        <a:accent3>
          <a:srgbClr val="FFFFFF"/>
        </a:accent3>
        <a:accent4>
          <a:srgbClr val="959595"/>
        </a:accent4>
        <a:accent5>
          <a:srgbClr val="C2DDFE"/>
        </a:accent5>
        <a:accent6>
          <a:srgbClr val="9CC2E7"/>
        </a:accent6>
        <a:hlink>
          <a:srgbClr val="C6C1D6"/>
        </a:hlink>
        <a:folHlink>
          <a:srgbClr val="F1EDE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12">
        <a:dk1>
          <a:srgbClr val="000000"/>
        </a:dk1>
        <a:lt1>
          <a:srgbClr val="FFFFFF"/>
        </a:lt1>
        <a:dk2>
          <a:srgbClr val="F1EDE1"/>
        </a:dk2>
        <a:lt2>
          <a:srgbClr val="091D5D"/>
        </a:lt2>
        <a:accent1>
          <a:srgbClr val="85C2FE"/>
        </a:accent1>
        <a:accent2>
          <a:srgbClr val="ADD6FF"/>
        </a:accent2>
        <a:accent3>
          <a:srgbClr val="FFFFFF"/>
        </a:accent3>
        <a:accent4>
          <a:srgbClr val="000000"/>
        </a:accent4>
        <a:accent5>
          <a:srgbClr val="C2DDFE"/>
        </a:accent5>
        <a:accent6>
          <a:srgbClr val="9CC2E7"/>
        </a:accent6>
        <a:hlink>
          <a:srgbClr val="C6C1D6"/>
        </a:hlink>
        <a:folHlink>
          <a:srgbClr val="F1EDE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13">
        <a:dk1>
          <a:srgbClr val="000000"/>
        </a:dk1>
        <a:lt1>
          <a:srgbClr val="FFFFFF"/>
        </a:lt1>
        <a:dk2>
          <a:srgbClr val="F1EDE1"/>
        </a:dk2>
        <a:lt2>
          <a:srgbClr val="091D5D"/>
        </a:lt2>
        <a:accent1>
          <a:srgbClr val="85C2FE"/>
        </a:accent1>
        <a:accent2>
          <a:srgbClr val="ADD6FF"/>
        </a:accent2>
        <a:accent3>
          <a:srgbClr val="FFFFFF"/>
        </a:accent3>
        <a:accent4>
          <a:srgbClr val="000000"/>
        </a:accent4>
        <a:accent5>
          <a:srgbClr val="C2DDFE"/>
        </a:accent5>
        <a:accent6>
          <a:srgbClr val="9CC2E7"/>
        </a:accent6>
        <a:hlink>
          <a:srgbClr val="C6C1D6"/>
        </a:hlink>
        <a:folHlink>
          <a:srgbClr val="D6E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14">
        <a:dk1>
          <a:srgbClr val="000000"/>
        </a:dk1>
        <a:lt1>
          <a:srgbClr val="FFFFFF"/>
        </a:lt1>
        <a:dk2>
          <a:srgbClr val="CCD6EB"/>
        </a:dk2>
        <a:lt2>
          <a:srgbClr val="000066"/>
        </a:lt2>
        <a:accent1>
          <a:srgbClr val="40B3B3"/>
        </a:accent1>
        <a:accent2>
          <a:srgbClr val="B2C1E0"/>
        </a:accent2>
        <a:accent3>
          <a:srgbClr val="FFFFFF"/>
        </a:accent3>
        <a:accent4>
          <a:srgbClr val="000000"/>
        </a:accent4>
        <a:accent5>
          <a:srgbClr val="AFD6D6"/>
        </a:accent5>
        <a:accent6>
          <a:srgbClr val="A1AFCB"/>
        </a:accent6>
        <a:hlink>
          <a:srgbClr val="66C2C2"/>
        </a:hlink>
        <a:folHlink>
          <a:srgbClr val="8CA3D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15">
        <a:dk1>
          <a:srgbClr val="000000"/>
        </a:dk1>
        <a:lt1>
          <a:srgbClr val="FFFFFF"/>
        </a:lt1>
        <a:dk2>
          <a:srgbClr val="4066B2"/>
        </a:dk2>
        <a:lt2>
          <a:srgbClr val="000066"/>
        </a:lt2>
        <a:accent1>
          <a:srgbClr val="003399"/>
        </a:accent1>
        <a:accent2>
          <a:srgbClr val="80CCCC"/>
        </a:accent2>
        <a:accent3>
          <a:srgbClr val="FFFFFF"/>
        </a:accent3>
        <a:accent4>
          <a:srgbClr val="000000"/>
        </a:accent4>
        <a:accent5>
          <a:srgbClr val="AAADCA"/>
        </a:accent5>
        <a:accent6>
          <a:srgbClr val="73B9B9"/>
        </a:accent6>
        <a:hlink>
          <a:srgbClr val="8099CC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Report Template_R1.5_032508 16">
        <a:dk1>
          <a:srgbClr val="000000"/>
        </a:dk1>
        <a:lt1>
          <a:srgbClr val="FFFFFF"/>
        </a:lt1>
        <a:dk2>
          <a:srgbClr val="4066B2"/>
        </a:dk2>
        <a:lt2>
          <a:srgbClr val="000066"/>
        </a:lt2>
        <a:accent1>
          <a:srgbClr val="003399"/>
        </a:accent1>
        <a:accent2>
          <a:srgbClr val="8099CC"/>
        </a:accent2>
        <a:accent3>
          <a:srgbClr val="FFFFFF"/>
        </a:accent3>
        <a:accent4>
          <a:srgbClr val="000000"/>
        </a:accent4>
        <a:accent5>
          <a:srgbClr val="AAADCA"/>
        </a:accent5>
        <a:accent6>
          <a:srgbClr val="738AB9"/>
        </a:accent6>
        <a:hlink>
          <a:srgbClr val="80CCCC"/>
        </a:hlink>
        <a:folHlink>
          <a:srgbClr val="4066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DBF3170E7E38447B711BEB525714E26" ma:contentTypeVersion="0" ma:contentTypeDescription="Create a new document." ma:contentTypeScope="" ma:versionID="bc9880c87b5e16767d0e257a8c700611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B9217DD-314A-4FD1-AEC1-9FA553C832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50837B09-6C91-4F02-9251-A73DFF0581FA}">
  <ds:schemaRefs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purl.org/dc/dcmitype/"/>
    <ds:schemaRef ds:uri="http://schemas.microsoft.com/office/infopath/2007/PartnerControls"/>
    <ds:schemaRef ds:uri="http://www.w3.org/XML/1998/namespace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F789C646-A155-43AF-9269-FD258CFD115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10839</TotalTime>
  <Words>1789</Words>
  <Application>Microsoft Office PowerPoint</Application>
  <PresentationFormat>On-screen Show (4:3)</PresentationFormat>
  <Paragraphs>270</Paragraphs>
  <Slides>15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10</vt:i4>
      </vt:variant>
      <vt:variant>
        <vt:lpstr>Slide Titles</vt:lpstr>
      </vt:variant>
      <vt:variant>
        <vt:i4>15</vt:i4>
      </vt:variant>
    </vt:vector>
  </HeadingPairs>
  <TitlesOfParts>
    <vt:vector size="25" baseType="lpstr">
      <vt:lpstr>US Consulting - VA Report </vt:lpstr>
      <vt:lpstr>1_US Consulting - VA Report </vt:lpstr>
      <vt:lpstr>2_US Consulting - VA Report </vt:lpstr>
      <vt:lpstr>3_US Consulting - VA Report </vt:lpstr>
      <vt:lpstr>4_US Consulting - VA Report </vt:lpstr>
      <vt:lpstr>Custom Design</vt:lpstr>
      <vt:lpstr>VA PPT Template 2</vt:lpstr>
      <vt:lpstr>5_US Consulting - VA Report </vt:lpstr>
      <vt:lpstr>6_US Consulting - VA Report </vt:lpstr>
      <vt:lpstr>7_US Consulting - VA Report </vt:lpstr>
      <vt:lpstr>Community Care – Industry Day</vt:lpstr>
      <vt:lpstr>Industry Day Purpose</vt:lpstr>
      <vt:lpstr>Stakeholder Feedback Highlights Key Themes</vt:lpstr>
      <vt:lpstr>Proposed Future State Vision for VA Healthcare</vt:lpstr>
      <vt:lpstr>PowerPoint Presentation</vt:lpstr>
      <vt:lpstr>Proposed Veteran Journey</vt:lpstr>
      <vt:lpstr>Simplify and Consolidate Community Care Programs</vt:lpstr>
      <vt:lpstr>Patient Eligibility Criteria</vt:lpstr>
      <vt:lpstr>Patient Eligibility Criteria</vt:lpstr>
      <vt:lpstr>Referrals and Authorizations – Current and Future State</vt:lpstr>
      <vt:lpstr>Provider Network – Future State</vt:lpstr>
      <vt:lpstr>Provider Reimbursement Rates</vt:lpstr>
      <vt:lpstr>Medical Records Management – Future State</vt:lpstr>
      <vt:lpstr>Billing and Reimbursement – Future State</vt:lpstr>
      <vt:lpstr>Future State Care Coordination Model &amp; Components</vt:lpstr>
    </vt:vector>
  </TitlesOfParts>
  <Company>Deloitte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Bohn, Greg</dc:creator>
  <cp:lastModifiedBy>Department of Veterans Affairs</cp:lastModifiedBy>
  <cp:revision>799</cp:revision>
  <cp:lastPrinted>2015-09-08T22:25:07Z</cp:lastPrinted>
  <dcterms:created xsi:type="dcterms:W3CDTF">2015-08-05T19:50:14Z</dcterms:created>
  <dcterms:modified xsi:type="dcterms:W3CDTF">2016-01-29T20:24:08Z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0x0101006DBF3170E7E38447B711BEB525714E26</vt:lpwstr>
  </property>
</Properties>
</file>