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6"/>
  </p:notesMasterIdLst>
  <p:sldIdLst>
    <p:sldId id="347" r:id="rId2"/>
    <p:sldId id="348" r:id="rId3"/>
    <p:sldId id="349" r:id="rId4"/>
    <p:sldId id="261" r:id="rId5"/>
    <p:sldId id="350" r:id="rId6"/>
    <p:sldId id="257" r:id="rId7"/>
    <p:sldId id="258" r:id="rId8"/>
    <p:sldId id="260" r:id="rId9"/>
    <p:sldId id="351" r:id="rId10"/>
    <p:sldId id="272" r:id="rId11"/>
    <p:sldId id="274" r:id="rId12"/>
    <p:sldId id="346" r:id="rId13"/>
    <p:sldId id="352" r:id="rId14"/>
    <p:sldId id="353" r:id="rId15"/>
    <p:sldId id="375" r:id="rId16"/>
    <p:sldId id="373" r:id="rId17"/>
    <p:sldId id="374" r:id="rId18"/>
    <p:sldId id="356" r:id="rId19"/>
    <p:sldId id="376" r:id="rId20"/>
    <p:sldId id="357" r:id="rId21"/>
    <p:sldId id="371" r:id="rId22"/>
    <p:sldId id="359" r:id="rId23"/>
    <p:sldId id="360" r:id="rId24"/>
    <p:sldId id="361" r:id="rId25"/>
    <p:sldId id="362" r:id="rId26"/>
    <p:sldId id="363" r:id="rId27"/>
    <p:sldId id="364" r:id="rId28"/>
    <p:sldId id="365" r:id="rId29"/>
    <p:sldId id="366" r:id="rId30"/>
    <p:sldId id="367" r:id="rId31"/>
    <p:sldId id="368" r:id="rId32"/>
    <p:sldId id="369" r:id="rId33"/>
    <p:sldId id="377" r:id="rId34"/>
    <p:sldId id="37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K" initials="JFK" lastIdx="10" clrIdx="0"/>
  <p:cmAuthor id="1" name="Thomas Brassell" initials="T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22" autoAdjust="0"/>
    <p:restoredTop sz="94578" autoAdjust="0"/>
  </p:normalViewPr>
  <p:slideViewPr>
    <p:cSldViewPr>
      <p:cViewPr varScale="1">
        <p:scale>
          <a:sx n="87" d="100"/>
          <a:sy n="87" d="100"/>
        </p:scale>
        <p:origin x="1776" y="60"/>
      </p:cViewPr>
      <p:guideLst>
        <p:guide orient="horz" pos="2160"/>
        <p:guide pos="2880"/>
      </p:guideLst>
    </p:cSldViewPr>
  </p:slideViewPr>
  <p:outlineViewPr>
    <p:cViewPr>
      <p:scale>
        <a:sx n="33" d="100"/>
        <a:sy n="33" d="100"/>
      </p:scale>
      <p:origin x="0" y="28764"/>
    </p:cViewPr>
  </p:outlineViewPr>
  <p:notesTextViewPr>
    <p:cViewPr>
      <p:scale>
        <a:sx n="1" d="1"/>
        <a:sy n="1" d="1"/>
      </p:scale>
      <p:origin x="0" y="0"/>
    </p:cViewPr>
  </p:notesTextViewPr>
  <p:sorterViewPr>
    <p:cViewPr>
      <p:scale>
        <a:sx n="90" d="100"/>
        <a:sy n="90" d="100"/>
      </p:scale>
      <p:origin x="0" y="618"/>
    </p:cViewPr>
  </p:sorterViewPr>
  <p:notesViewPr>
    <p:cSldViewPr>
      <p:cViewPr varScale="1">
        <p:scale>
          <a:sx n="65" d="100"/>
          <a:sy n="65" d="100"/>
        </p:scale>
        <p:origin x="-220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8C7B7F-F6E7-45CC-996D-B00312DFA861}" type="datetimeFigureOut">
              <a:rPr lang="en-US" smtClean="0"/>
              <a:pPr/>
              <a:t>12/16/2015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633077-2E6E-4F08-A483-415FFA216CCF}" type="slidenum">
              <a:rPr lang="en-US" smtClean="0"/>
              <a:pPr/>
              <a:t>‹#›</a:t>
            </a:fld>
            <a:endParaRPr lang="en-US" dirty="0"/>
          </a:p>
        </p:txBody>
      </p:sp>
    </p:spTree>
    <p:extLst>
      <p:ext uri="{BB962C8B-B14F-4D97-AF65-F5344CB8AC3E}">
        <p14:creationId xmlns:p14="http://schemas.microsoft.com/office/powerpoint/2010/main" val="134940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a:t>
            </a:fld>
            <a:endParaRPr lang="en-US" dirty="0"/>
          </a:p>
        </p:txBody>
      </p:sp>
    </p:spTree>
    <p:extLst>
      <p:ext uri="{BB962C8B-B14F-4D97-AF65-F5344CB8AC3E}">
        <p14:creationId xmlns:p14="http://schemas.microsoft.com/office/powerpoint/2010/main" val="852445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4</a:t>
            </a:fld>
            <a:endParaRPr lang="en-US" dirty="0"/>
          </a:p>
        </p:txBody>
      </p:sp>
    </p:spTree>
    <p:extLst>
      <p:ext uri="{BB962C8B-B14F-4D97-AF65-F5344CB8AC3E}">
        <p14:creationId xmlns:p14="http://schemas.microsoft.com/office/powerpoint/2010/main" val="2679774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5</a:t>
            </a:fld>
            <a:endParaRPr lang="en-US" dirty="0"/>
          </a:p>
        </p:txBody>
      </p:sp>
    </p:spTree>
    <p:extLst>
      <p:ext uri="{BB962C8B-B14F-4D97-AF65-F5344CB8AC3E}">
        <p14:creationId xmlns:p14="http://schemas.microsoft.com/office/powerpoint/2010/main" val="2679774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6</a:t>
            </a:fld>
            <a:endParaRPr lang="en-US" dirty="0"/>
          </a:p>
        </p:txBody>
      </p:sp>
    </p:spTree>
    <p:extLst>
      <p:ext uri="{BB962C8B-B14F-4D97-AF65-F5344CB8AC3E}">
        <p14:creationId xmlns:p14="http://schemas.microsoft.com/office/powerpoint/2010/main" val="3873419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7</a:t>
            </a:fld>
            <a:endParaRPr lang="en-US" dirty="0"/>
          </a:p>
        </p:txBody>
      </p:sp>
    </p:spTree>
    <p:extLst>
      <p:ext uri="{BB962C8B-B14F-4D97-AF65-F5344CB8AC3E}">
        <p14:creationId xmlns:p14="http://schemas.microsoft.com/office/powerpoint/2010/main" val="2923328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8</a:t>
            </a:fld>
            <a:endParaRPr lang="en-US" dirty="0"/>
          </a:p>
        </p:txBody>
      </p:sp>
    </p:spTree>
    <p:extLst>
      <p:ext uri="{BB962C8B-B14F-4D97-AF65-F5344CB8AC3E}">
        <p14:creationId xmlns:p14="http://schemas.microsoft.com/office/powerpoint/2010/main" val="1469745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10</a:t>
            </a:fld>
            <a:endParaRPr lang="en-US" dirty="0"/>
          </a:p>
        </p:txBody>
      </p:sp>
    </p:spTree>
    <p:extLst>
      <p:ext uri="{BB962C8B-B14F-4D97-AF65-F5344CB8AC3E}">
        <p14:creationId xmlns:p14="http://schemas.microsoft.com/office/powerpoint/2010/main" val="3655349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11</a:t>
            </a:fld>
            <a:endParaRPr lang="en-US" dirty="0"/>
          </a:p>
        </p:txBody>
      </p:sp>
    </p:spTree>
    <p:extLst>
      <p:ext uri="{BB962C8B-B14F-4D97-AF65-F5344CB8AC3E}">
        <p14:creationId xmlns:p14="http://schemas.microsoft.com/office/powerpoint/2010/main" val="4040855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12</a:t>
            </a:fld>
            <a:endParaRPr lang="en-US" dirty="0"/>
          </a:p>
        </p:txBody>
      </p:sp>
    </p:spTree>
    <p:extLst>
      <p:ext uri="{BB962C8B-B14F-4D97-AF65-F5344CB8AC3E}">
        <p14:creationId xmlns:p14="http://schemas.microsoft.com/office/powerpoint/2010/main" val="4040855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876262" y="8695857"/>
            <a:ext cx="2981739" cy="448143"/>
          </a:xfrm>
          <a:prstGeom prst="rect">
            <a:avLst/>
          </a:prstGeom>
          <a:noFill/>
          <a:ln w="9525">
            <a:noFill/>
            <a:miter lim="800000"/>
            <a:headEnd/>
            <a:tailEnd/>
          </a:ln>
        </p:spPr>
        <p:txBody>
          <a:bodyPr lIns="89077" tIns="44549" rIns="89077" bIns="44549" anchor="b"/>
          <a:lstStyle/>
          <a:p>
            <a:pPr algn="r" defTabSz="892275" eaLnBrk="0" hangingPunct="0"/>
            <a:fld id="{D8F7B9EF-22F7-44DF-999E-1B22EFCFC5B2}" type="slidenum">
              <a:rPr lang="en-US" b="0">
                <a:latin typeface="Times New Roman" pitchFamily="18" charset="0"/>
              </a:rPr>
              <a:pPr algn="r" defTabSz="892275" eaLnBrk="0" hangingPunct="0"/>
              <a:t>14</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894523" y="4345587"/>
            <a:ext cx="5072063" cy="4122295"/>
          </a:xfrm>
          <a:noFill/>
          <a:ln/>
        </p:spPr>
        <p:txBody>
          <a:bodyPr/>
          <a:lstStyle/>
          <a:p>
            <a:endParaRPr lang="en-US" dirty="0" smtClean="0"/>
          </a:p>
        </p:txBody>
      </p:sp>
    </p:spTree>
    <p:extLst>
      <p:ext uri="{BB962C8B-B14F-4D97-AF65-F5344CB8AC3E}">
        <p14:creationId xmlns:p14="http://schemas.microsoft.com/office/powerpoint/2010/main" val="4126063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876262" y="8695857"/>
            <a:ext cx="2981739" cy="448143"/>
          </a:xfrm>
          <a:prstGeom prst="rect">
            <a:avLst/>
          </a:prstGeom>
          <a:noFill/>
          <a:ln w="9525">
            <a:noFill/>
            <a:miter lim="800000"/>
            <a:headEnd/>
            <a:tailEnd/>
          </a:ln>
        </p:spPr>
        <p:txBody>
          <a:bodyPr lIns="89077" tIns="44549" rIns="89077" bIns="44549" anchor="b"/>
          <a:lstStyle/>
          <a:p>
            <a:pPr algn="r" defTabSz="892275" eaLnBrk="0" hangingPunct="0"/>
            <a:fld id="{D8F7B9EF-22F7-44DF-999E-1B22EFCFC5B2}" type="slidenum">
              <a:rPr lang="en-US" b="0">
                <a:latin typeface="Times New Roman" pitchFamily="18" charset="0"/>
              </a:rPr>
              <a:pPr algn="r" defTabSz="892275" eaLnBrk="0" hangingPunct="0"/>
              <a:t>15</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894523" y="4345587"/>
            <a:ext cx="5072063" cy="4122295"/>
          </a:xfrm>
          <a:noFill/>
          <a:ln/>
        </p:spPr>
        <p:txBody>
          <a:bodyPr/>
          <a:lstStyle/>
          <a:p>
            <a:endParaRPr lang="en-US" dirty="0" smtClean="0"/>
          </a:p>
        </p:txBody>
      </p:sp>
    </p:spTree>
    <p:extLst>
      <p:ext uri="{BB962C8B-B14F-4D97-AF65-F5344CB8AC3E}">
        <p14:creationId xmlns:p14="http://schemas.microsoft.com/office/powerpoint/2010/main" val="1972668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876262" y="8695857"/>
            <a:ext cx="2981739" cy="448143"/>
          </a:xfrm>
          <a:prstGeom prst="rect">
            <a:avLst/>
          </a:prstGeom>
          <a:noFill/>
          <a:ln w="9525">
            <a:noFill/>
            <a:miter lim="800000"/>
            <a:headEnd/>
            <a:tailEnd/>
          </a:ln>
        </p:spPr>
        <p:txBody>
          <a:bodyPr lIns="89077" tIns="44549" rIns="89077" bIns="44549" anchor="b"/>
          <a:lstStyle/>
          <a:p>
            <a:pPr algn="r" defTabSz="892275" eaLnBrk="0" hangingPunct="0"/>
            <a:fld id="{D8F7B9EF-22F7-44DF-999E-1B22EFCFC5B2}" type="slidenum">
              <a:rPr lang="en-US" b="0">
                <a:latin typeface="Times New Roman" pitchFamily="18" charset="0"/>
              </a:rPr>
              <a:pPr algn="r" defTabSz="892275" eaLnBrk="0" hangingPunct="0"/>
              <a:t>16</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894523" y="4345587"/>
            <a:ext cx="5072063" cy="4122295"/>
          </a:xfrm>
          <a:noFill/>
          <a:ln/>
        </p:spPr>
        <p:txBody>
          <a:bodyPr/>
          <a:lstStyle/>
          <a:p>
            <a:endParaRPr lang="en-US" dirty="0" smtClean="0"/>
          </a:p>
        </p:txBody>
      </p:sp>
    </p:spTree>
    <p:extLst>
      <p:ext uri="{BB962C8B-B14F-4D97-AF65-F5344CB8AC3E}">
        <p14:creationId xmlns:p14="http://schemas.microsoft.com/office/powerpoint/2010/main" val="2087470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876262" y="8695857"/>
            <a:ext cx="2981739" cy="448143"/>
          </a:xfrm>
          <a:prstGeom prst="rect">
            <a:avLst/>
          </a:prstGeom>
          <a:noFill/>
          <a:ln w="9525">
            <a:noFill/>
            <a:miter lim="800000"/>
            <a:headEnd/>
            <a:tailEnd/>
          </a:ln>
        </p:spPr>
        <p:txBody>
          <a:bodyPr lIns="89077" tIns="44549" rIns="89077" bIns="44549" anchor="b"/>
          <a:lstStyle/>
          <a:p>
            <a:pPr algn="r" defTabSz="892275" eaLnBrk="0" hangingPunct="0"/>
            <a:fld id="{D8F7B9EF-22F7-44DF-999E-1B22EFCFC5B2}" type="slidenum">
              <a:rPr lang="en-US" b="0">
                <a:latin typeface="Times New Roman" pitchFamily="18" charset="0"/>
              </a:rPr>
              <a:pPr algn="r" defTabSz="892275" eaLnBrk="0" hangingPunct="0"/>
              <a:t>17</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894523" y="4345587"/>
            <a:ext cx="5072063" cy="4122295"/>
          </a:xfrm>
          <a:noFill/>
          <a:ln/>
        </p:spPr>
        <p:txBody>
          <a:bodyPr/>
          <a:lstStyle/>
          <a:p>
            <a:endParaRPr lang="en-US" dirty="0" smtClean="0"/>
          </a:p>
        </p:txBody>
      </p:sp>
    </p:spTree>
    <p:extLst>
      <p:ext uri="{BB962C8B-B14F-4D97-AF65-F5344CB8AC3E}">
        <p14:creationId xmlns:p14="http://schemas.microsoft.com/office/powerpoint/2010/main" val="1688657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876262" y="8695857"/>
            <a:ext cx="2981739" cy="448143"/>
          </a:xfrm>
          <a:prstGeom prst="rect">
            <a:avLst/>
          </a:prstGeom>
          <a:noFill/>
          <a:ln w="9525">
            <a:noFill/>
            <a:miter lim="800000"/>
            <a:headEnd/>
            <a:tailEnd/>
          </a:ln>
        </p:spPr>
        <p:txBody>
          <a:bodyPr lIns="89077" tIns="44549" rIns="89077" bIns="44549" anchor="b"/>
          <a:lstStyle/>
          <a:p>
            <a:pPr algn="r" defTabSz="892275" eaLnBrk="0" hangingPunct="0"/>
            <a:fld id="{D8F7B9EF-22F7-44DF-999E-1B22EFCFC5B2}" type="slidenum">
              <a:rPr lang="en-US" b="0">
                <a:latin typeface="Times New Roman" pitchFamily="18" charset="0"/>
              </a:rPr>
              <a:pPr algn="r" defTabSz="892275" eaLnBrk="0" hangingPunct="0"/>
              <a:t>18</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894523" y="4345587"/>
            <a:ext cx="5072063" cy="4122295"/>
          </a:xfrm>
          <a:noFill/>
          <a:ln/>
        </p:spPr>
        <p:txBody>
          <a:bodyPr/>
          <a:lstStyle/>
          <a:p>
            <a:endParaRPr lang="en-US" dirty="0" smtClean="0"/>
          </a:p>
        </p:txBody>
      </p:sp>
    </p:spTree>
    <p:extLst>
      <p:ext uri="{BB962C8B-B14F-4D97-AF65-F5344CB8AC3E}">
        <p14:creationId xmlns:p14="http://schemas.microsoft.com/office/powerpoint/2010/main" val="2424028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noChangeArrowheads="1"/>
          </p:cNvSpPr>
          <p:nvPr/>
        </p:nvSpPr>
        <p:spPr bwMode="auto">
          <a:xfrm>
            <a:off x="3876262" y="8695857"/>
            <a:ext cx="2981739" cy="448143"/>
          </a:xfrm>
          <a:prstGeom prst="rect">
            <a:avLst/>
          </a:prstGeom>
          <a:noFill/>
          <a:ln w="9525">
            <a:noFill/>
            <a:miter lim="800000"/>
            <a:headEnd/>
            <a:tailEnd/>
          </a:ln>
        </p:spPr>
        <p:txBody>
          <a:bodyPr lIns="89077" tIns="44549" rIns="89077" bIns="44549" anchor="b"/>
          <a:lstStyle/>
          <a:p>
            <a:pPr algn="r" defTabSz="892275" eaLnBrk="0" hangingPunct="0"/>
            <a:fld id="{D8F7B9EF-22F7-44DF-999E-1B22EFCFC5B2}" type="slidenum">
              <a:rPr lang="en-US" b="0">
                <a:latin typeface="Times New Roman" pitchFamily="18" charset="0"/>
              </a:rPr>
              <a:pPr algn="r" defTabSz="892275" eaLnBrk="0" hangingPunct="0"/>
              <a:t>19</a:t>
            </a:fld>
            <a:endParaRPr lang="en-US" b="0" dirty="0">
              <a:latin typeface="Times New Roman" pitchFamily="18"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894523" y="4345587"/>
            <a:ext cx="5072063" cy="4122295"/>
          </a:xfrm>
          <a:noFill/>
          <a:ln/>
        </p:spPr>
        <p:txBody>
          <a:bodyPr/>
          <a:lstStyle/>
          <a:p>
            <a:endParaRPr lang="en-US" dirty="0" smtClean="0"/>
          </a:p>
        </p:txBody>
      </p:sp>
    </p:spTree>
    <p:extLst>
      <p:ext uri="{BB962C8B-B14F-4D97-AF65-F5344CB8AC3E}">
        <p14:creationId xmlns:p14="http://schemas.microsoft.com/office/powerpoint/2010/main" val="3439814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21</a:t>
            </a:fld>
            <a:endParaRPr lang="en-US" dirty="0"/>
          </a:p>
        </p:txBody>
      </p:sp>
    </p:spTree>
    <p:extLst>
      <p:ext uri="{BB962C8B-B14F-4D97-AF65-F5344CB8AC3E}">
        <p14:creationId xmlns:p14="http://schemas.microsoft.com/office/powerpoint/2010/main" val="4197024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22</a:t>
            </a:fld>
            <a:endParaRPr lang="en-US" dirty="0"/>
          </a:p>
        </p:txBody>
      </p:sp>
    </p:spTree>
    <p:extLst>
      <p:ext uri="{BB962C8B-B14F-4D97-AF65-F5344CB8AC3E}">
        <p14:creationId xmlns:p14="http://schemas.microsoft.com/office/powerpoint/2010/main" val="4197024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23</a:t>
            </a:fld>
            <a:endParaRPr lang="en-US" dirty="0"/>
          </a:p>
        </p:txBody>
      </p:sp>
    </p:spTree>
    <p:extLst>
      <p:ext uri="{BB962C8B-B14F-4D97-AF65-F5344CB8AC3E}">
        <p14:creationId xmlns:p14="http://schemas.microsoft.com/office/powerpoint/2010/main" val="4197024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24</a:t>
            </a:fld>
            <a:endParaRPr lang="en-US" dirty="0"/>
          </a:p>
        </p:txBody>
      </p:sp>
    </p:spTree>
    <p:extLst>
      <p:ext uri="{BB962C8B-B14F-4D97-AF65-F5344CB8AC3E}">
        <p14:creationId xmlns:p14="http://schemas.microsoft.com/office/powerpoint/2010/main" val="4197024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27</a:t>
            </a:fld>
            <a:endParaRPr lang="en-US" dirty="0"/>
          </a:p>
        </p:txBody>
      </p:sp>
    </p:spTree>
    <p:extLst>
      <p:ext uri="{BB962C8B-B14F-4D97-AF65-F5344CB8AC3E}">
        <p14:creationId xmlns:p14="http://schemas.microsoft.com/office/powerpoint/2010/main" val="2626054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30</a:t>
            </a:fld>
            <a:endParaRPr lang="en-US" dirty="0"/>
          </a:p>
        </p:txBody>
      </p:sp>
    </p:spTree>
    <p:extLst>
      <p:ext uri="{BB962C8B-B14F-4D97-AF65-F5344CB8AC3E}">
        <p14:creationId xmlns:p14="http://schemas.microsoft.com/office/powerpoint/2010/main" val="2508401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31</a:t>
            </a:fld>
            <a:endParaRPr lang="en-US" dirty="0"/>
          </a:p>
        </p:txBody>
      </p:sp>
    </p:spTree>
    <p:extLst>
      <p:ext uri="{BB962C8B-B14F-4D97-AF65-F5344CB8AC3E}">
        <p14:creationId xmlns:p14="http://schemas.microsoft.com/office/powerpoint/2010/main" val="30594809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32</a:t>
            </a:fld>
            <a:endParaRPr lang="en-US" dirty="0"/>
          </a:p>
        </p:txBody>
      </p:sp>
    </p:spTree>
    <p:extLst>
      <p:ext uri="{BB962C8B-B14F-4D97-AF65-F5344CB8AC3E}">
        <p14:creationId xmlns:p14="http://schemas.microsoft.com/office/powerpoint/2010/main" val="3059480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33</a:t>
            </a:fld>
            <a:endParaRPr lang="en-US" dirty="0"/>
          </a:p>
        </p:txBody>
      </p:sp>
    </p:spTree>
    <p:extLst>
      <p:ext uri="{BB962C8B-B14F-4D97-AF65-F5344CB8AC3E}">
        <p14:creationId xmlns:p14="http://schemas.microsoft.com/office/powerpoint/2010/main" val="2715773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633077-2E6E-4F08-A483-415FFA216CCF}" type="slidenum">
              <a:rPr lang="en-US" smtClean="0"/>
              <a:pPr/>
              <a:t>34</a:t>
            </a:fld>
            <a:endParaRPr lang="en-US" dirty="0"/>
          </a:p>
        </p:txBody>
      </p:sp>
    </p:spTree>
    <p:extLst>
      <p:ext uri="{BB962C8B-B14F-4D97-AF65-F5344CB8AC3E}">
        <p14:creationId xmlns:p14="http://schemas.microsoft.com/office/powerpoint/2010/main" val="2508401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8" name="Picture 7" descr="Quad_Health1.jpg"/>
          <p:cNvPicPr>
            <a:picLocks noChangeAspect="1"/>
          </p:cNvPicPr>
          <p:nvPr/>
        </p:nvPicPr>
        <p:blipFill>
          <a:blip r:embed="rId2" cstate="print"/>
          <a:stretch>
            <a:fillRect/>
          </a:stretch>
        </p:blipFill>
        <p:spPr>
          <a:xfrm>
            <a:off x="805786" y="1503108"/>
            <a:ext cx="2377440" cy="2377440"/>
          </a:xfrm>
          <a:prstGeom prst="rect">
            <a:avLst/>
          </a:prstGeom>
        </p:spPr>
      </p:pic>
      <p:sp>
        <p:nvSpPr>
          <p:cNvPr id="2" name="Title 1"/>
          <p:cNvSpPr>
            <a:spLocks noGrp="1"/>
          </p:cNvSpPr>
          <p:nvPr>
            <p:ph type="ctrTitle" hasCustomPrompt="1"/>
          </p:nvPr>
        </p:nvSpPr>
        <p:spPr>
          <a:xfrm>
            <a:off x="3448594" y="1887539"/>
            <a:ext cx="5009606" cy="550862"/>
          </a:xfrm>
        </p:spPr>
        <p:txBody>
          <a:bodyPr/>
          <a:lstStyle>
            <a:lvl1pPr>
              <a:defRPr/>
            </a:lvl1pPr>
          </a:lstStyle>
          <a:p>
            <a:r>
              <a:rPr lang="en-US" dirty="0" smtClean="0"/>
              <a:t>Insert Presentation Title Here</a:t>
            </a:r>
            <a:endParaRPr lang="en-US" dirty="0"/>
          </a:p>
        </p:txBody>
      </p:sp>
      <p:sp>
        <p:nvSpPr>
          <p:cNvPr id="3" name="Subtitle 2"/>
          <p:cNvSpPr>
            <a:spLocks noGrp="1"/>
          </p:cNvSpPr>
          <p:nvPr>
            <p:ph type="subTitle" idx="1" hasCustomPrompt="1"/>
          </p:nvPr>
        </p:nvSpPr>
        <p:spPr>
          <a:xfrm>
            <a:off x="3448594" y="2874933"/>
            <a:ext cx="5007426" cy="554067"/>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Insert Subtitle Here</a:t>
            </a:r>
            <a:endParaRPr lang="en-US" dirty="0"/>
          </a:p>
        </p:txBody>
      </p:sp>
      <p:sp>
        <p:nvSpPr>
          <p:cNvPr id="9" name="Text Placeholder 8"/>
          <p:cNvSpPr>
            <a:spLocks noGrp="1"/>
          </p:cNvSpPr>
          <p:nvPr>
            <p:ph type="body" sz="quarter" idx="10" hasCustomPrompt="1"/>
          </p:nvPr>
        </p:nvSpPr>
        <p:spPr>
          <a:xfrm>
            <a:off x="3448594" y="5033736"/>
            <a:ext cx="4894262" cy="426538"/>
          </a:xfrm>
        </p:spPr>
        <p:txBody>
          <a:bodyPr>
            <a:normAutofit/>
          </a:bodyPr>
          <a:lstStyle>
            <a:lvl1pPr>
              <a:buNone/>
              <a:defRPr sz="1800">
                <a:solidFill>
                  <a:schemeClr val="tx2"/>
                </a:solidFill>
              </a:defRPr>
            </a:lvl1pPr>
          </a:lstStyle>
          <a:p>
            <a:pPr lvl="0"/>
            <a:r>
              <a:rPr lang="en-US" dirty="0" smtClean="0"/>
              <a:t>Insert Date Here (optional)</a:t>
            </a:r>
            <a:endParaRPr lang="en-US" dirty="0"/>
          </a:p>
        </p:txBody>
      </p:sp>
      <p:sp>
        <p:nvSpPr>
          <p:cNvPr id="13" name="Text Placeholder 12"/>
          <p:cNvSpPr>
            <a:spLocks noGrp="1"/>
          </p:cNvSpPr>
          <p:nvPr>
            <p:ph type="body" sz="quarter" idx="11" hasCustomPrompt="1"/>
          </p:nvPr>
        </p:nvSpPr>
        <p:spPr>
          <a:xfrm>
            <a:off x="3448594" y="4345895"/>
            <a:ext cx="4964112" cy="452437"/>
          </a:xfrm>
        </p:spPr>
        <p:txBody>
          <a:bodyPr/>
          <a:lstStyle>
            <a:lvl1pPr>
              <a:buNone/>
              <a:defRPr baseline="0">
                <a:solidFill>
                  <a:schemeClr val="accent1"/>
                </a:solidFill>
              </a:defRPr>
            </a:lvl1pPr>
          </a:lstStyle>
          <a:p>
            <a:pPr lvl="0"/>
            <a:r>
              <a:rPr lang="en-US" dirty="0" smtClean="0"/>
              <a:t>Insert Client Name Here (or delete block)</a:t>
            </a:r>
            <a:endParaRPr 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with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2825" y="1887539"/>
            <a:ext cx="5259388" cy="550862"/>
          </a:xfrm>
        </p:spPr>
        <p:txBody>
          <a:bodyPr anchor="t">
            <a:normAutofit/>
          </a:bodyPr>
          <a:lstStyle>
            <a:lvl1pPr marL="0" indent="0" algn="l">
              <a:defRPr sz="2800" b="1" cap="none" baseline="0">
                <a:solidFill>
                  <a:schemeClr val="tx1"/>
                </a:solidFill>
              </a:defRPr>
            </a:lvl1pPr>
          </a:lstStyle>
          <a:p>
            <a:r>
              <a:rPr lang="en-US" dirty="0" smtClean="0"/>
              <a:t>Insert Section Divider Here</a:t>
            </a:r>
            <a:endParaRPr lang="en-US" dirty="0"/>
          </a:p>
        </p:txBody>
      </p:sp>
      <p:sp>
        <p:nvSpPr>
          <p:cNvPr id="3" name="Text Placeholder 2"/>
          <p:cNvSpPr>
            <a:spLocks noGrp="1"/>
          </p:cNvSpPr>
          <p:nvPr>
            <p:ph type="body" idx="1" hasCustomPrompt="1"/>
          </p:nvPr>
        </p:nvSpPr>
        <p:spPr>
          <a:xfrm>
            <a:off x="3552825" y="2906713"/>
            <a:ext cx="4941888" cy="522287"/>
          </a:xfrm>
        </p:spPr>
        <p:txBody>
          <a:bodyPr anchor="t" anchorCtr="0"/>
          <a:lstStyle>
            <a:lvl1pPr marL="0" indent="0">
              <a:buNone/>
              <a:defRPr sz="2200" b="0" i="1">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Insert Subtitle or Callout Text Here</a:t>
            </a:r>
          </a:p>
        </p:txBody>
      </p:sp>
      <p:sp>
        <p:nvSpPr>
          <p:cNvPr id="8" name="Picture Placeholder 28"/>
          <p:cNvSpPr>
            <a:spLocks noGrp="1"/>
          </p:cNvSpPr>
          <p:nvPr>
            <p:ph type="pic" sz="quarter" idx="13"/>
          </p:nvPr>
        </p:nvSpPr>
        <p:spPr>
          <a:xfrm>
            <a:off x="889000" y="1514920"/>
            <a:ext cx="1968500" cy="1968500"/>
          </a:xfrm>
          <a:solidFill>
            <a:schemeClr val="bg1"/>
          </a:solidFill>
          <a:ln w="50800">
            <a:noFill/>
          </a:ln>
          <a:effectLst>
            <a:outerShdw blurRad="50800" dist="38100" dir="2700000" algn="tl" rotWithShape="0">
              <a:prstClr val="black">
                <a:alpha val="40000"/>
              </a:prstClr>
            </a:outerShdw>
          </a:effectLst>
        </p:spPr>
        <p:txBody>
          <a:bodyPr/>
          <a:lstStyle>
            <a:lvl1pPr>
              <a:buNone/>
              <a:defRPr>
                <a:latin typeface="Calibri" pitchFamily="34" charset="0"/>
                <a:cs typeface="Calibri" pitchFamily="34" charset="0"/>
              </a:defRPr>
            </a:lvl1pPr>
          </a:lstStyle>
          <a:p>
            <a:r>
              <a:rPr lang="en-US" smtClean="0"/>
              <a:t>Click icon to add picture</a:t>
            </a:r>
            <a:endParaRPr lang="en-US" dirty="0"/>
          </a:p>
        </p:txBody>
      </p:sp>
      <p:sp>
        <p:nvSpPr>
          <p:cNvPr id="9" name="Text Placeholder 26"/>
          <p:cNvSpPr>
            <a:spLocks noGrp="1"/>
          </p:cNvSpPr>
          <p:nvPr>
            <p:ph type="body" sz="quarter" idx="11" hasCustomPrompt="1"/>
          </p:nvPr>
        </p:nvSpPr>
        <p:spPr>
          <a:xfrm>
            <a:off x="482600" y="3608966"/>
            <a:ext cx="2781300" cy="965200"/>
          </a:xfrm>
        </p:spPr>
        <p:txBody>
          <a:bodyPr anchor="t" anchorCtr="1"/>
          <a:lstStyle>
            <a:lvl1pPr marL="0" indent="0" algn="ctr">
              <a:buNone/>
              <a:defRPr lang="en-US" sz="1800" kern="0" baseline="0" dirty="0">
                <a:solidFill>
                  <a:srgbClr val="454539"/>
                </a:solidFill>
                <a:latin typeface="Calibri" pitchFamily="34" charset="0"/>
                <a:ea typeface="Calibri" pitchFamily="34" charset="0"/>
                <a:cs typeface="Calibri" pitchFamily="34" charset="0"/>
              </a:defRPr>
            </a:lvl1pPr>
          </a:lstStyle>
          <a:p>
            <a:pPr marL="0" lvl="0" indent="0" algn="ctr" rtl="0" eaLnBrk="1" fontAlgn="base" hangingPunct="1">
              <a:spcBef>
                <a:spcPct val="0"/>
              </a:spcBef>
              <a:spcAft>
                <a:spcPct val="0"/>
              </a:spcAft>
              <a:buClr>
                <a:srgbClr val="0067AB"/>
              </a:buClr>
              <a:buFont typeface="Wingdings" pitchFamily="2" charset="2"/>
              <a:buNone/>
            </a:pPr>
            <a:r>
              <a:rPr lang="en-US" dirty="0" smtClean="0"/>
              <a:t>Insert Name Here</a:t>
            </a:r>
            <a:endParaRPr lang="en-US" dirty="0"/>
          </a:p>
        </p:txBody>
      </p:sp>
      <p:sp>
        <p:nvSpPr>
          <p:cNvPr id="6" name="TextBox 5"/>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ction Header withou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6938" y="1887539"/>
            <a:ext cx="7915275" cy="550862"/>
          </a:xfrm>
        </p:spPr>
        <p:txBody>
          <a:bodyPr anchor="t">
            <a:normAutofit/>
          </a:bodyPr>
          <a:lstStyle>
            <a:lvl1pPr marL="0" indent="0" algn="l">
              <a:defRPr sz="2800" b="1" cap="none" baseline="0">
                <a:solidFill>
                  <a:schemeClr val="tx1"/>
                </a:solidFill>
              </a:defRPr>
            </a:lvl1pPr>
          </a:lstStyle>
          <a:p>
            <a:r>
              <a:rPr lang="en-US" dirty="0" smtClean="0"/>
              <a:t>Insert Section Divider Here</a:t>
            </a:r>
            <a:endParaRPr lang="en-US" dirty="0"/>
          </a:p>
        </p:txBody>
      </p:sp>
      <p:sp>
        <p:nvSpPr>
          <p:cNvPr id="3" name="Text Placeholder 2"/>
          <p:cNvSpPr>
            <a:spLocks noGrp="1"/>
          </p:cNvSpPr>
          <p:nvPr>
            <p:ph type="body" idx="1" hasCustomPrompt="1"/>
          </p:nvPr>
        </p:nvSpPr>
        <p:spPr>
          <a:xfrm>
            <a:off x="896938" y="2906713"/>
            <a:ext cx="7597775" cy="522287"/>
          </a:xfrm>
        </p:spPr>
        <p:txBody>
          <a:bodyPr anchor="t" anchorCtr="0"/>
          <a:lstStyle>
            <a:lvl1pPr marL="0" indent="0">
              <a:buNone/>
              <a:defRPr sz="2200" b="0" i="1">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Insert Subtitle or Callout Text Here</a:t>
            </a:r>
          </a:p>
        </p:txBody>
      </p:sp>
      <p:sp>
        <p:nvSpPr>
          <p:cNvPr id="5" name="TextBox 4"/>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7013" y="458788"/>
            <a:ext cx="8586061" cy="504825"/>
          </a:xfrm>
        </p:spPr>
        <p:txBody>
          <a:bodyPr/>
          <a:lstStyle>
            <a:lvl1pPr>
              <a:defRPr/>
            </a:lvl1pPr>
          </a:lstStyle>
          <a:p>
            <a:r>
              <a:rPr lang="en-US" dirty="0" smtClean="0"/>
              <a:t>Insert Slide Title Here</a:t>
            </a:r>
            <a:endParaRPr lang="en-US" dirty="0"/>
          </a:p>
        </p:txBody>
      </p:sp>
      <p:sp>
        <p:nvSpPr>
          <p:cNvPr id="3" name="Content Placeholder 2"/>
          <p:cNvSpPr>
            <a:spLocks noGrp="1"/>
          </p:cNvSpPr>
          <p:nvPr>
            <p:ph idx="1" hasCustomPrompt="1"/>
          </p:nvPr>
        </p:nvSpPr>
        <p:spPr/>
        <p:txBody>
          <a:body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cxnSp>
        <p:nvCxnSpPr>
          <p:cNvPr id="9" name="Straight Connector 8"/>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7" name="TextBox 6"/>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Insert Slide Title Here</a:t>
            </a:r>
            <a:endParaRPr lang="en-US" dirty="0"/>
          </a:p>
        </p:txBody>
      </p:sp>
      <p:sp>
        <p:nvSpPr>
          <p:cNvPr id="3" name="Content Placeholder 2"/>
          <p:cNvSpPr>
            <a:spLocks noGrp="1"/>
          </p:cNvSpPr>
          <p:nvPr>
            <p:ph sz="half" idx="1" hasCustomPrompt="1"/>
          </p:nvPr>
        </p:nvSpPr>
        <p:spPr>
          <a:xfrm>
            <a:off x="227013" y="1268413"/>
            <a:ext cx="4038600" cy="4598987"/>
          </a:xfrm>
        </p:spPr>
        <p:txBody>
          <a:bodyPr>
            <a:normAutofit/>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4" name="Content Placeholder 3"/>
          <p:cNvSpPr>
            <a:spLocks noGrp="1"/>
          </p:cNvSpPr>
          <p:nvPr>
            <p:ph sz="half" idx="2" hasCustomPrompt="1"/>
          </p:nvPr>
        </p:nvSpPr>
        <p:spPr>
          <a:xfrm>
            <a:off x="4572000" y="1268413"/>
            <a:ext cx="4038600" cy="4598987"/>
          </a:xfrm>
        </p:spPr>
        <p:txBody>
          <a:bodyPr>
            <a:normAutofit/>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cxnSp>
        <p:nvCxnSpPr>
          <p:cNvPr id="10" name="Straight Connector 9"/>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11" name="Text Placeholder 8"/>
          <p:cNvSpPr>
            <a:spLocks noGrp="1"/>
          </p:cNvSpPr>
          <p:nvPr>
            <p:ph type="body" sz="quarter" idx="14" hasCustomPrompt="1"/>
          </p:nvPr>
        </p:nvSpPr>
        <p:spPr>
          <a:xfrm>
            <a:off x="228599" y="6189133"/>
            <a:ext cx="8623300" cy="278902"/>
          </a:xfrm>
          <a:noFill/>
          <a:ln w="9525">
            <a:noFill/>
            <a:miter lim="800000"/>
            <a:headEnd/>
            <a:tailEnd/>
          </a:ln>
        </p:spPr>
        <p:txBody>
          <a:bodyPr anchor="b"/>
          <a:lstStyle>
            <a:lvl1pPr marL="0" indent="0" algn="l">
              <a:buNone/>
              <a:tabLst/>
              <a:defRPr lang="en-US" sz="900" baseline="0" dirty="0">
                <a:solidFill>
                  <a:srgbClr val="000000"/>
                </a:solidFill>
                <a:latin typeface="Calibri" pitchFamily="34" charset="0"/>
                <a:ea typeface="+mn-ea"/>
                <a:cs typeface="Calibri" pitchFamily="34" charset="0"/>
              </a:defRPr>
            </a:lvl1pPr>
          </a:lstStyle>
          <a:p>
            <a:pPr lvl="0"/>
            <a:r>
              <a:rPr lang="en-US" dirty="0" smtClean="0"/>
              <a:t>Insert Source and/or Notes </a:t>
            </a:r>
            <a:r>
              <a:rPr lang="en-US" dirty="0" err="1" smtClean="0"/>
              <a:t>Here.</a:t>
            </a:r>
            <a:endParaRPr lang="en-US" dirty="0" smtClean="0"/>
          </a:p>
        </p:txBody>
      </p:sp>
      <p:sp>
        <p:nvSpPr>
          <p:cNvPr id="12" name="TextBox 11"/>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Insert Slide Title Here</a:t>
            </a:r>
            <a:endParaRPr lang="en-US" dirty="0"/>
          </a:p>
        </p:txBody>
      </p:sp>
      <p:sp>
        <p:nvSpPr>
          <p:cNvPr id="3" name="Text Placeholder 2"/>
          <p:cNvSpPr>
            <a:spLocks noGrp="1"/>
          </p:cNvSpPr>
          <p:nvPr>
            <p:ph type="body" idx="1"/>
          </p:nvPr>
        </p:nvSpPr>
        <p:spPr>
          <a:xfrm>
            <a:off x="338138" y="1268413"/>
            <a:ext cx="4040188" cy="639762"/>
          </a:xfrm>
        </p:spPr>
        <p:txBody>
          <a:bodyPr anchor="ctr" anchorCtr="1">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hasCustomPrompt="1"/>
          </p:nvPr>
        </p:nvSpPr>
        <p:spPr>
          <a:xfrm>
            <a:off x="338138" y="1908175"/>
            <a:ext cx="4040188" cy="3951288"/>
          </a:xfrm>
        </p:spPr>
        <p:txBody>
          <a:bodyPr>
            <a:normAutofit/>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sp>
        <p:nvSpPr>
          <p:cNvPr id="5" name="Text Placeholder 4"/>
          <p:cNvSpPr>
            <a:spLocks noGrp="1"/>
          </p:cNvSpPr>
          <p:nvPr>
            <p:ph type="body" sz="quarter" idx="3"/>
          </p:nvPr>
        </p:nvSpPr>
        <p:spPr>
          <a:xfrm>
            <a:off x="4572000" y="1268413"/>
            <a:ext cx="4041775" cy="639762"/>
          </a:xfrm>
        </p:spPr>
        <p:txBody>
          <a:bodyPr anchor="ctr" anchorCtr="1">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hasCustomPrompt="1"/>
          </p:nvPr>
        </p:nvSpPr>
        <p:spPr>
          <a:xfrm>
            <a:off x="4572000" y="1908175"/>
            <a:ext cx="4041775" cy="3951288"/>
          </a:xfrm>
        </p:spPr>
        <p:txBody>
          <a:bodyPr>
            <a:normAutofit/>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cxnSp>
        <p:nvCxnSpPr>
          <p:cNvPr id="10" name="Straight Connector 9"/>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11"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sp>
        <p:nvSpPr>
          <p:cNvPr id="13" name="Text Placeholder 8"/>
          <p:cNvSpPr>
            <a:spLocks noGrp="1"/>
          </p:cNvSpPr>
          <p:nvPr>
            <p:ph type="body" sz="quarter" idx="14" hasCustomPrompt="1"/>
          </p:nvPr>
        </p:nvSpPr>
        <p:spPr>
          <a:xfrm>
            <a:off x="228599" y="6189133"/>
            <a:ext cx="8623300" cy="278902"/>
          </a:xfrm>
          <a:noFill/>
          <a:ln w="9525">
            <a:noFill/>
            <a:miter lim="800000"/>
            <a:headEnd/>
            <a:tailEnd/>
          </a:ln>
        </p:spPr>
        <p:txBody>
          <a:bodyPr anchor="b"/>
          <a:lstStyle>
            <a:lvl1pPr marL="0" indent="0" algn="l">
              <a:buNone/>
              <a:tabLst/>
              <a:defRPr lang="en-US" sz="900" baseline="0" dirty="0">
                <a:solidFill>
                  <a:srgbClr val="000000"/>
                </a:solidFill>
                <a:latin typeface="Calibri" pitchFamily="34" charset="0"/>
                <a:ea typeface="+mn-ea"/>
                <a:cs typeface="Calibri" pitchFamily="34" charset="0"/>
              </a:defRPr>
            </a:lvl1pPr>
          </a:lstStyle>
          <a:p>
            <a:pPr lvl="0"/>
            <a:r>
              <a:rPr lang="en-US" dirty="0" smtClean="0"/>
              <a:t>Insert Source and/or Notes </a:t>
            </a:r>
            <a:r>
              <a:rPr lang="en-US" dirty="0" err="1" smtClean="0"/>
              <a:t>Here.</a:t>
            </a:r>
            <a:endParaRPr lang="en-US" dirty="0" smtClean="0"/>
          </a:p>
        </p:txBody>
      </p:sp>
      <p:sp>
        <p:nvSpPr>
          <p:cNvPr id="14" name="TextBox 13"/>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Insert Slide Title Here</a:t>
            </a:r>
            <a:endParaRPr lang="en-US" dirty="0"/>
          </a:p>
        </p:txBody>
      </p:sp>
      <p:cxnSp>
        <p:nvCxnSpPr>
          <p:cNvPr id="6" name="Straight Connector 5"/>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sp>
        <p:nvSpPr>
          <p:cNvPr id="9" name="Text Placeholder 10"/>
          <p:cNvSpPr>
            <a:spLocks noGrp="1"/>
          </p:cNvSpPr>
          <p:nvPr>
            <p:ph type="body" sz="quarter" idx="14" hasCustomPrompt="1"/>
          </p:nvPr>
        </p:nvSpPr>
        <p:spPr>
          <a:xfrm>
            <a:off x="349249" y="1079864"/>
            <a:ext cx="8464551" cy="434612"/>
          </a:xfrm>
        </p:spPr>
        <p:txBody>
          <a:bodyPr anchor="t" anchorCtr="1"/>
          <a:lstStyle>
            <a:lvl1pPr marL="0" indent="0" algn="ctr">
              <a:spcBef>
                <a:spcPts val="0"/>
              </a:spcBef>
              <a:spcAft>
                <a:spcPts val="0"/>
              </a:spcAft>
              <a:buNone/>
              <a:defRPr sz="2400" b="1" i="0" kern="0" baseline="0">
                <a:solidFill>
                  <a:srgbClr val="302714"/>
                </a:solidFill>
                <a:latin typeface="Calibri" pitchFamily="34" charset="0"/>
                <a:cs typeface="Calibri" pitchFamily="34" charset="0"/>
              </a:defRPr>
            </a:lvl1pPr>
          </a:lstStyle>
          <a:p>
            <a:pPr lvl="0"/>
            <a:r>
              <a:rPr lang="en-US" dirty="0" smtClean="0"/>
              <a:t>Insert Chart or Table Title Here</a:t>
            </a:r>
          </a:p>
        </p:txBody>
      </p:sp>
      <p:sp>
        <p:nvSpPr>
          <p:cNvPr id="13" name="Content Placeholder 12"/>
          <p:cNvSpPr>
            <a:spLocks noGrp="1"/>
          </p:cNvSpPr>
          <p:nvPr>
            <p:ph sz="quarter" idx="15" hasCustomPrompt="1"/>
          </p:nvPr>
        </p:nvSpPr>
        <p:spPr>
          <a:xfrm>
            <a:off x="338138" y="1698171"/>
            <a:ext cx="8474075" cy="4372429"/>
          </a:xfrm>
        </p:spPr>
        <p:txBody>
          <a:bodyPr/>
          <a:lstStyle>
            <a:lvl1pPr>
              <a:buNone/>
              <a:defRPr baseline="0"/>
            </a:lvl1pPr>
          </a:lstStyle>
          <a:p>
            <a:pPr lvl="0"/>
            <a:r>
              <a:rPr lang="en-US" dirty="0" smtClean="0"/>
              <a:t>Click to Add Chart/Table/Graphic Here</a:t>
            </a:r>
            <a:endParaRPr lang="en-US" dirty="0"/>
          </a:p>
        </p:txBody>
      </p:sp>
      <p:sp>
        <p:nvSpPr>
          <p:cNvPr id="14" name="Text Placeholder 8"/>
          <p:cNvSpPr>
            <a:spLocks noGrp="1"/>
          </p:cNvSpPr>
          <p:nvPr>
            <p:ph type="body" sz="quarter" idx="16" hasCustomPrompt="1"/>
          </p:nvPr>
        </p:nvSpPr>
        <p:spPr>
          <a:xfrm>
            <a:off x="228599" y="6189133"/>
            <a:ext cx="8583614" cy="278902"/>
          </a:xfrm>
          <a:noFill/>
          <a:ln w="9525">
            <a:noFill/>
            <a:miter lim="800000"/>
            <a:headEnd/>
            <a:tailEnd/>
          </a:ln>
        </p:spPr>
        <p:txBody>
          <a:bodyPr anchor="b"/>
          <a:lstStyle>
            <a:lvl1pPr marL="0" indent="0" algn="l">
              <a:buNone/>
              <a:tabLst/>
              <a:defRPr lang="en-US" sz="900" baseline="0" dirty="0">
                <a:solidFill>
                  <a:srgbClr val="000000"/>
                </a:solidFill>
                <a:latin typeface="Calibri" pitchFamily="34" charset="0"/>
                <a:ea typeface="+mn-ea"/>
                <a:cs typeface="Calibri" pitchFamily="34" charset="0"/>
              </a:defRPr>
            </a:lvl1pPr>
          </a:lstStyle>
          <a:p>
            <a:pPr lvl="0"/>
            <a:r>
              <a:rPr lang="en-US" dirty="0" smtClean="0"/>
              <a:t>Insert Source and/or Notes </a:t>
            </a:r>
            <a:r>
              <a:rPr lang="en-US" dirty="0" err="1" smtClean="0"/>
              <a:t>Here.</a:t>
            </a:r>
            <a:endParaRPr lang="en-US" dirty="0" smtClean="0"/>
          </a:p>
        </p:txBody>
      </p:sp>
      <p:sp>
        <p:nvSpPr>
          <p:cNvPr id="10" name="TextBox 9"/>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Insert Slide Title Here</a:t>
            </a:r>
            <a:endParaRPr lang="en-US" dirty="0"/>
          </a:p>
        </p:txBody>
      </p:sp>
      <p:cxnSp>
        <p:nvCxnSpPr>
          <p:cNvPr id="6" name="Straight Connector 5"/>
          <p:cNvCxnSpPr/>
          <p:nvPr/>
        </p:nvCxnSpPr>
        <p:spPr bwMode="auto">
          <a:xfrm>
            <a:off x="330200" y="957272"/>
            <a:ext cx="8483600" cy="0"/>
          </a:xfrm>
          <a:prstGeom prst="line">
            <a:avLst/>
          </a:prstGeom>
          <a:solidFill>
            <a:schemeClr val="accent1"/>
          </a:solidFill>
          <a:ln w="12700" cap="flat" cmpd="sng" algn="ctr">
            <a:solidFill>
              <a:schemeClr val="tx2"/>
            </a:solidFill>
            <a:prstDash val="solid"/>
            <a:round/>
            <a:headEnd type="none" w="med" len="med"/>
            <a:tailEnd type="none" w="med" len="med"/>
          </a:ln>
          <a:effectLst/>
        </p:spPr>
      </p:cxnSp>
      <p:sp>
        <p:nvSpPr>
          <p:cNvPr id="8" name="Text Placeholder 7"/>
          <p:cNvSpPr>
            <a:spLocks noGrp="1"/>
          </p:cNvSpPr>
          <p:nvPr>
            <p:ph type="body" sz="quarter" idx="13" hasCustomPrompt="1"/>
          </p:nvPr>
        </p:nvSpPr>
        <p:spPr>
          <a:xfrm>
            <a:off x="227013" y="252552"/>
            <a:ext cx="8585200" cy="293326"/>
          </a:xfrm>
        </p:spPr>
        <p:txBody>
          <a:bodyPr/>
          <a:lstStyle>
            <a:lvl1pPr>
              <a:buNone/>
              <a:defRPr sz="1400" cap="all" baseline="0">
                <a:solidFill>
                  <a:schemeClr val="tx2"/>
                </a:solidFill>
                <a:latin typeface="Calibri" pitchFamily="34" charset="0"/>
              </a:defRPr>
            </a:lvl1pPr>
          </a:lstStyle>
          <a:p>
            <a:pPr lvl="0"/>
            <a:r>
              <a:rPr lang="en-US" dirty="0" smtClean="0"/>
              <a:t>Insert Section Title or Subtitle here</a:t>
            </a:r>
            <a:endParaRPr lang="en-US" dirty="0"/>
          </a:p>
        </p:txBody>
      </p:sp>
      <p:sp>
        <p:nvSpPr>
          <p:cNvPr id="9" name="TextBox 8"/>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p:nvSpPr>
        <p:spPr>
          <a:xfrm>
            <a:off x="8363978" y="6581001"/>
            <a:ext cx="448235" cy="276999"/>
          </a:xfrm>
          <a:prstGeom prst="rect">
            <a:avLst/>
          </a:prstGeom>
          <a:noFill/>
        </p:spPr>
        <p:txBody>
          <a:bodyPr wrap="square" rtlCol="0">
            <a:spAutoFit/>
          </a:bodyPr>
          <a:lstStyle/>
          <a:p>
            <a:pPr marL="0" algn="r" defTabSz="914400" rtl="0" eaLnBrk="1" latinLnBrk="0" hangingPunct="1"/>
            <a:fld id="{78E8E05D-6330-400F-ADBB-AC9D283E6126}" type="slidenum">
              <a:rPr lang="en-US" sz="1200" b="1" kern="1200" smtClean="0">
                <a:solidFill>
                  <a:schemeClr val="bg1"/>
                </a:solidFill>
                <a:latin typeface="+mn-lt"/>
                <a:ea typeface="+mn-ea"/>
                <a:cs typeface="+mn-cs"/>
              </a:rPr>
              <a:pPr marL="0" algn="r" defTabSz="914400" rtl="0" eaLnBrk="1" latinLnBrk="0" hangingPunct="1"/>
              <a:t>‹#›</a:t>
            </a:fld>
            <a:endParaRPr lang="en-US" sz="1200" b="1" kern="1200" dirty="0">
              <a:solidFill>
                <a:schemeClr val="bg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amp;A or 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8138" y="2473659"/>
            <a:ext cx="8474075" cy="824706"/>
          </a:xfrm>
        </p:spPr>
        <p:txBody>
          <a:bodyPr anchor="t">
            <a:noAutofit/>
          </a:bodyPr>
          <a:lstStyle>
            <a:lvl1pPr marL="0" indent="0" algn="ctr">
              <a:defRPr sz="4000" b="1" cap="none" baseline="0">
                <a:solidFill>
                  <a:schemeClr val="tx1"/>
                </a:solidFill>
              </a:defRPr>
            </a:lvl1pPr>
          </a:lstStyle>
          <a:p>
            <a:r>
              <a:rPr lang="en-US" dirty="0" smtClean="0"/>
              <a:t>Insert Q&amp;A or Thank You Here</a:t>
            </a:r>
            <a:endParaRPr lang="en-US" dirty="0"/>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inal Slide">
    <p:spTree>
      <p:nvGrpSpPr>
        <p:cNvPr id="1" name=""/>
        <p:cNvGrpSpPr/>
        <p:nvPr/>
      </p:nvGrpSpPr>
      <p:grpSpPr>
        <a:xfrm>
          <a:off x="0" y="0"/>
          <a:ext cx="0" cy="0"/>
          <a:chOff x="0" y="0"/>
          <a:chExt cx="0" cy="0"/>
        </a:xfrm>
      </p:grpSpPr>
      <p:pic>
        <p:nvPicPr>
          <p:cNvPr id="3" name="Picture 2" descr="ICF_block.tif"/>
          <p:cNvPicPr>
            <a:picLocks noChangeAspect="1"/>
          </p:cNvPicPr>
          <p:nvPr/>
        </p:nvPicPr>
        <p:blipFill>
          <a:blip r:embed="rId2" cstate="print"/>
          <a:stretch>
            <a:fillRect/>
          </a:stretch>
        </p:blipFill>
        <p:spPr>
          <a:xfrm>
            <a:off x="3735324" y="2195068"/>
            <a:ext cx="1673352" cy="1673352"/>
          </a:xfrm>
          <a:prstGeom prst="rect">
            <a:avLst/>
          </a:prstGeom>
        </p:spPr>
      </p:pic>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12408"/>
            <a:ext cx="2133600" cy="365125"/>
          </a:xfrm>
          <a:prstGeom prst="rect">
            <a:avLst/>
          </a:prstGeom>
        </p:spPr>
        <p:txBody>
          <a:bodyPr/>
          <a:lstStyle/>
          <a:p>
            <a:fld id="{2AF95478-7B24-417F-BFA3-4BB56EE7C28F}" type="datetime1">
              <a:rPr lang="en-US" smtClean="0"/>
              <a:pPr/>
              <a:t>12/16/2015</a:t>
            </a:fld>
            <a:endParaRPr lang="en-US" dirty="0"/>
          </a:p>
        </p:txBody>
      </p:sp>
      <p:sp>
        <p:nvSpPr>
          <p:cNvPr id="5" name="Footer Placeholder 4"/>
          <p:cNvSpPr>
            <a:spLocks noGrp="1"/>
          </p:cNvSpPr>
          <p:nvPr>
            <p:ph type="ftr" sz="quarter" idx="11"/>
          </p:nvPr>
        </p:nvSpPr>
        <p:spPr>
          <a:xfrm>
            <a:off x="2831123" y="6312408"/>
            <a:ext cx="3481754"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12408"/>
            <a:ext cx="2133600" cy="365125"/>
          </a:xfrm>
          <a:prstGeom prst="rect">
            <a:avLst/>
          </a:prstGeom>
        </p:spPr>
        <p:txBody>
          <a:bodyPr/>
          <a:lstStyle/>
          <a:p>
            <a:fld id="{C9CCF514-19C7-4303-9983-A930B58415CC}" type="slidenum">
              <a:rPr lang="en-US" smtClean="0"/>
              <a:pPr/>
              <a:t>‹#›</a:t>
            </a:fld>
            <a:endParaRPr lang="en-US" dirty="0"/>
          </a:p>
        </p:txBody>
      </p:sp>
    </p:spTree>
    <p:extLst>
      <p:ext uri="{BB962C8B-B14F-4D97-AF65-F5344CB8AC3E}">
        <p14:creationId xmlns:p14="http://schemas.microsoft.com/office/powerpoint/2010/main" val="172348679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EFE5C45-EA4E-4A1C-8ADE-077736822614}" type="datetime1">
              <a:rPr lang="en-US" smtClean="0"/>
              <a:pPr/>
              <a:t>12/16/2015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CF514-19C7-4303-9983-A930B58415CC}" type="slidenum">
              <a:rPr lang="en-US" smtClean="0"/>
              <a:pPr/>
              <a:t>‹#›</a:t>
            </a:fld>
            <a:endParaRPr lang="en-US" dirty="0"/>
          </a:p>
        </p:txBody>
      </p:sp>
    </p:spTree>
    <p:extLst>
      <p:ext uri="{BB962C8B-B14F-4D97-AF65-F5344CB8AC3E}">
        <p14:creationId xmlns:p14="http://schemas.microsoft.com/office/powerpoint/2010/main" val="2119200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1FA921-D0F5-4A18-B03F-8E1B09545AC6}" type="datetime1">
              <a:rPr lang="en-US" smtClean="0"/>
              <a:pPr/>
              <a:t>12/16/2015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CF514-19C7-4303-9983-A930B58415CC}" type="slidenum">
              <a:rPr lang="en-US" smtClean="0"/>
              <a:pPr/>
              <a:t>‹#›</a:t>
            </a:fld>
            <a:endParaRPr lang="en-US" dirty="0"/>
          </a:p>
        </p:txBody>
      </p:sp>
    </p:spTree>
    <p:extLst>
      <p:ext uri="{BB962C8B-B14F-4D97-AF65-F5344CB8AC3E}">
        <p14:creationId xmlns:p14="http://schemas.microsoft.com/office/powerpoint/2010/main" val="22431104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egular Slide">
    <p:spTree>
      <p:nvGrpSpPr>
        <p:cNvPr id="1" name=""/>
        <p:cNvGrpSpPr/>
        <p:nvPr/>
      </p:nvGrpSpPr>
      <p:grpSpPr>
        <a:xfrm>
          <a:off x="0" y="0"/>
          <a:ext cx="0" cy="0"/>
          <a:chOff x="0" y="0"/>
          <a:chExt cx="0" cy="0"/>
        </a:xfrm>
      </p:grpSpPr>
      <p:sp>
        <p:nvSpPr>
          <p:cNvPr id="14" name="Title 13"/>
          <p:cNvSpPr>
            <a:spLocks noGrp="1"/>
          </p:cNvSpPr>
          <p:nvPr>
            <p:ph type="title"/>
          </p:nvPr>
        </p:nvSpPr>
        <p:spPr>
          <a:xfrm>
            <a:off x="0" y="0"/>
            <a:ext cx="9144000" cy="595747"/>
          </a:xfrm>
          <a:prstGeom prst="rect">
            <a:avLst/>
          </a:prstGeom>
          <a:solidFill>
            <a:schemeClr val="accent2"/>
          </a:solidFill>
        </p:spPr>
        <p:txBody>
          <a:bodyPr anchor="ctr" anchorCtr="0"/>
          <a:lstStyle>
            <a:lvl1pPr algn="l">
              <a:defRPr sz="2400" b="1">
                <a:solidFill>
                  <a:schemeClr val="bg1"/>
                </a:solidFill>
              </a:defRPr>
            </a:lvl1pPr>
          </a:lstStyle>
          <a:p>
            <a:r>
              <a:rPr lang="en-US" dirty="0" smtClean="0"/>
              <a:t>Click to edit Master title style</a:t>
            </a:r>
            <a:endParaRPr lang="en-US" dirty="0"/>
          </a:p>
        </p:txBody>
      </p:sp>
      <p:sp>
        <p:nvSpPr>
          <p:cNvPr id="8" name="Text Placeholder 7"/>
          <p:cNvSpPr>
            <a:spLocks noGrp="1"/>
          </p:cNvSpPr>
          <p:nvPr>
            <p:ph type="body" sz="quarter" idx="10"/>
          </p:nvPr>
        </p:nvSpPr>
        <p:spPr>
          <a:xfrm>
            <a:off x="55988" y="762141"/>
            <a:ext cx="8894048" cy="1399167"/>
          </a:xfrm>
          <a:prstGeom prst="rect">
            <a:avLst/>
          </a:prstGeom>
        </p:spPr>
        <p:txBody>
          <a:bodyPr/>
          <a:lstStyle>
            <a:lvl1pPr marL="166688" indent="-166688">
              <a:spcAft>
                <a:spcPts val="1200"/>
              </a:spcAft>
              <a:buClr>
                <a:schemeClr val="accent2"/>
              </a:buClr>
              <a:buFont typeface="Wingdings" pitchFamily="2" charset="2"/>
              <a:buChar char="§"/>
              <a:defRPr sz="1600"/>
            </a:lvl1pPr>
            <a:lvl2pPr marL="623888" indent="-166688">
              <a:spcAft>
                <a:spcPts val="1200"/>
              </a:spcAft>
              <a:buClr>
                <a:schemeClr val="accent2"/>
              </a:buClr>
              <a:defRPr sz="1600"/>
            </a:lvl2pPr>
            <a:lvl3pPr marL="1081088" indent="-166688">
              <a:spcAft>
                <a:spcPts val="1200"/>
              </a:spcAft>
              <a:buClr>
                <a:schemeClr val="accent2"/>
              </a:buClr>
              <a:buFont typeface="Arial" pitchFamily="34" charset="0"/>
              <a:buChar cha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27379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7013" y="458788"/>
            <a:ext cx="8585200" cy="504825"/>
          </a:xfrm>
          <a:prstGeom prst="rect">
            <a:avLst/>
          </a:prstGeom>
        </p:spPr>
        <p:txBody>
          <a:bodyPr vert="horz" lIns="91440" tIns="45720" rIns="91440" bIns="45720" rtlCol="0" anchor="ctr">
            <a:normAutofit/>
          </a:bodyPr>
          <a:lstStyle/>
          <a:p>
            <a:r>
              <a:rPr lang="en-US" dirty="0" smtClean="0"/>
              <a:t>Insert Slide Title Here</a:t>
            </a:r>
            <a:endParaRPr lang="en-US" dirty="0"/>
          </a:p>
        </p:txBody>
      </p:sp>
      <p:sp>
        <p:nvSpPr>
          <p:cNvPr id="3" name="Text Placeholder 2"/>
          <p:cNvSpPr>
            <a:spLocks noGrp="1"/>
          </p:cNvSpPr>
          <p:nvPr>
            <p:ph type="body" idx="1"/>
          </p:nvPr>
        </p:nvSpPr>
        <p:spPr>
          <a:xfrm>
            <a:off x="227013" y="1268414"/>
            <a:ext cx="8585200" cy="4857750"/>
          </a:xfrm>
          <a:prstGeom prst="rect">
            <a:avLst/>
          </a:prstGeom>
        </p:spPr>
        <p:txBody>
          <a:bodyPr vert="horz" lIns="91440" tIns="45720" rIns="91440" bIns="45720" rtlCol="0">
            <a:normAutofit/>
          </a:bodyPr>
          <a:lstStyle/>
          <a:p>
            <a:pPr lvl="0"/>
            <a:r>
              <a:rPr lang="en-US" dirty="0" smtClean="0"/>
              <a:t>Insert Bullet Text Level 1 Here</a:t>
            </a:r>
          </a:p>
          <a:p>
            <a:pPr lvl="1"/>
            <a:r>
              <a:rPr lang="en-US" dirty="0" smtClean="0"/>
              <a:t>Insert Bullet Text Level 2 Here</a:t>
            </a:r>
          </a:p>
          <a:p>
            <a:pPr lvl="2"/>
            <a:r>
              <a:rPr lang="en-US" dirty="0" smtClean="0"/>
              <a:t>Insert Bullet Text Level 3 Here</a:t>
            </a:r>
          </a:p>
        </p:txBody>
      </p:sp>
      <p:pic>
        <p:nvPicPr>
          <p:cNvPr id="7" name="Picture 6" descr="icf tagline footer bar 2-28-12.png"/>
          <p:cNvPicPr>
            <a:picLocks noChangeAspect="1"/>
          </p:cNvPicPr>
          <p:nvPr/>
        </p:nvPicPr>
        <p:blipFill>
          <a:blip r:embed="rId17" cstate="print"/>
          <a:stretch>
            <a:fillRect/>
          </a:stretch>
        </p:blipFill>
        <p:spPr>
          <a:xfrm>
            <a:off x="0" y="6550749"/>
            <a:ext cx="9144000" cy="32308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914400" rtl="0" eaLnBrk="1" latinLnBrk="0" hangingPunct="1">
        <a:spcBef>
          <a:spcPct val="0"/>
        </a:spcBef>
        <a:buNone/>
        <a:defRPr sz="2800" b="1" kern="1200">
          <a:solidFill>
            <a:schemeClr val="accent1"/>
          </a:solidFill>
          <a:latin typeface="+mj-lt"/>
          <a:ea typeface="+mj-ea"/>
          <a:cs typeface="+mj-cs"/>
        </a:defRPr>
      </a:lvl1pPr>
    </p:titleStyle>
    <p:body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12.emf"/></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635375"/>
            <a:ext cx="7772400" cy="1470025"/>
          </a:xfrm>
        </p:spPr>
        <p:txBody>
          <a:bodyPr/>
          <a:lstStyle/>
          <a:p>
            <a:pPr algn="ctr"/>
            <a:r>
              <a:rPr lang="en-US" dirty="0" smtClean="0"/>
              <a:t>2015 </a:t>
            </a:r>
            <a:r>
              <a:rPr lang="en-US" dirty="0"/>
              <a:t>State and Tribal Veterans Cemetery </a:t>
            </a:r>
            <a:br>
              <a:rPr lang="en-US" dirty="0"/>
            </a:br>
            <a:r>
              <a:rPr lang="en-US" dirty="0"/>
              <a:t>Satisfaction Survey</a:t>
            </a:r>
          </a:p>
        </p:txBody>
      </p:sp>
      <p:sp>
        <p:nvSpPr>
          <p:cNvPr id="3" name="Subtitle 2"/>
          <p:cNvSpPr>
            <a:spLocks noGrp="1"/>
          </p:cNvSpPr>
          <p:nvPr>
            <p:ph type="subTitle" idx="1"/>
          </p:nvPr>
        </p:nvSpPr>
        <p:spPr>
          <a:xfrm>
            <a:off x="1371600" y="5105400"/>
            <a:ext cx="6400800" cy="1295400"/>
          </a:xfrm>
        </p:spPr>
        <p:txBody>
          <a:bodyPr/>
          <a:lstStyle/>
          <a:p>
            <a:r>
              <a:rPr lang="en-US" dirty="0" smtClean="0"/>
              <a:t>NATIONAL FINDINGS</a:t>
            </a:r>
          </a:p>
          <a:p>
            <a:r>
              <a:rPr lang="en-US" sz="2400" dirty="0" smtClean="0">
                <a:solidFill>
                  <a:schemeClr val="bg1">
                    <a:lumMod val="50000"/>
                  </a:schemeClr>
                </a:solidFill>
              </a:rPr>
              <a:t>December 18, 2015</a:t>
            </a:r>
            <a:endParaRPr lang="en-US" sz="2400" dirty="0">
              <a:solidFill>
                <a:schemeClr val="bg1">
                  <a:lumMod val="50000"/>
                </a:schemeClr>
              </a:solidFill>
            </a:endParaRPr>
          </a:p>
        </p:txBody>
      </p:sp>
      <p:pic>
        <p:nvPicPr>
          <p:cNvPr id="4" name="Picture 3" descr="Logoblue"/>
          <p:cNvPicPr/>
          <p:nvPr/>
        </p:nvPicPr>
        <p:blipFill>
          <a:blip r:embed="rId3" cstate="print"/>
          <a:srcRect/>
          <a:stretch>
            <a:fillRect/>
          </a:stretch>
        </p:blipFill>
        <p:spPr bwMode="auto">
          <a:xfrm>
            <a:off x="3276600" y="1447800"/>
            <a:ext cx="2277110" cy="2255520"/>
          </a:xfrm>
          <a:prstGeom prst="rect">
            <a:avLst/>
          </a:prstGeom>
          <a:noFill/>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9000" y="5029200"/>
            <a:ext cx="1409700" cy="1409700"/>
          </a:xfrm>
          <a:prstGeom prst="rect">
            <a:avLst/>
          </a:prstGeom>
        </p:spPr>
      </p:pic>
      <p:sp>
        <p:nvSpPr>
          <p:cNvPr id="9"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1</a:t>
            </a:fld>
            <a:endParaRPr lang="en-US" b="1" dirty="0">
              <a:solidFill>
                <a:schemeClr val="bg1"/>
              </a:solidFill>
            </a:endParaRPr>
          </a:p>
        </p:txBody>
      </p:sp>
      <p:sp>
        <p:nvSpPr>
          <p:cNvPr id="10" name="Title 1"/>
          <p:cNvSpPr txBox="1">
            <a:spLocks/>
          </p:cNvSpPr>
          <p:nvPr/>
        </p:nvSpPr>
        <p:spPr>
          <a:xfrm>
            <a:off x="752554" y="10076"/>
            <a:ext cx="7772400"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en-US" dirty="0" smtClean="0"/>
              <a:t>U.S. Department of Veterans Affairs</a:t>
            </a:r>
          </a:p>
          <a:p>
            <a:pPr algn="ctr"/>
            <a:r>
              <a:rPr lang="en-US" dirty="0" smtClean="0"/>
              <a:t>National Cemetery Administration</a:t>
            </a:r>
            <a:endParaRPr lang="en-US" dirty="0"/>
          </a:p>
        </p:txBody>
      </p:sp>
    </p:spTree>
    <p:extLst>
      <p:ext uri="{BB962C8B-B14F-4D97-AF65-F5344CB8AC3E}">
        <p14:creationId xmlns:p14="http://schemas.microsoft.com/office/powerpoint/2010/main" val="1719970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76200"/>
            <a:ext cx="8585200" cy="504825"/>
          </a:xfrm>
        </p:spPr>
        <p:txBody>
          <a:bodyPr>
            <a:normAutofit fontScale="90000"/>
          </a:bodyPr>
          <a:lstStyle/>
          <a:p>
            <a:r>
              <a:rPr lang="en-US" dirty="0" smtClean="0"/>
              <a:t>Briefing Agenda</a:t>
            </a:r>
            <a:endParaRPr lang="en-US" dirty="0"/>
          </a:p>
        </p:txBody>
      </p:sp>
      <p:sp>
        <p:nvSpPr>
          <p:cNvPr id="3" name="Content Placeholder 2"/>
          <p:cNvSpPr>
            <a:spLocks noGrp="1"/>
          </p:cNvSpPr>
          <p:nvPr>
            <p:ph idx="1"/>
          </p:nvPr>
        </p:nvSpPr>
        <p:spPr>
          <a:xfrm>
            <a:off x="227013" y="685800"/>
            <a:ext cx="8585200" cy="5638800"/>
          </a:xfrm>
        </p:spPr>
        <p:txBody>
          <a:bodyPr>
            <a:normAutofit/>
          </a:bodyPr>
          <a:lstStyle/>
          <a:p>
            <a:pPr>
              <a:lnSpc>
                <a:spcPct val="120000"/>
              </a:lnSpc>
              <a:spcBef>
                <a:spcPts val="0"/>
              </a:spcBef>
            </a:pPr>
            <a:r>
              <a:rPr lang="en-US" b="0" dirty="0" smtClean="0"/>
              <a:t>Overview</a:t>
            </a:r>
          </a:p>
          <a:p>
            <a:pPr>
              <a:lnSpc>
                <a:spcPct val="120000"/>
              </a:lnSpc>
              <a:spcBef>
                <a:spcPts val="0"/>
              </a:spcBef>
            </a:pPr>
            <a:r>
              <a:rPr lang="en-US" b="0" dirty="0" smtClean="0"/>
              <a:t>Strategic Performance Measures</a:t>
            </a:r>
          </a:p>
          <a:p>
            <a:pPr>
              <a:lnSpc>
                <a:spcPct val="120000"/>
              </a:lnSpc>
              <a:spcBef>
                <a:spcPts val="0"/>
              </a:spcBef>
            </a:pPr>
            <a:r>
              <a:rPr lang="en-US" b="0" dirty="0" smtClean="0"/>
              <a:t>Key Findings</a:t>
            </a:r>
          </a:p>
          <a:p>
            <a:pPr>
              <a:lnSpc>
                <a:spcPct val="120000"/>
              </a:lnSpc>
              <a:spcBef>
                <a:spcPts val="0"/>
              </a:spcBef>
            </a:pPr>
            <a:r>
              <a:rPr lang="en-US" b="0" dirty="0"/>
              <a:t>National Cemetery and State/Tribal Veterans Cemetery Comparisons</a:t>
            </a:r>
          </a:p>
          <a:p>
            <a:pPr>
              <a:lnSpc>
                <a:spcPct val="120000"/>
              </a:lnSpc>
              <a:spcBef>
                <a:spcPts val="0"/>
              </a:spcBef>
            </a:pPr>
            <a:r>
              <a:rPr lang="en-US" b="0" dirty="0" smtClean="0"/>
              <a:t>Improvement Analysis</a:t>
            </a:r>
          </a:p>
          <a:p>
            <a:pPr>
              <a:lnSpc>
                <a:spcPct val="120000"/>
              </a:lnSpc>
              <a:spcBef>
                <a:spcPts val="0"/>
              </a:spcBef>
            </a:pPr>
            <a:r>
              <a:rPr lang="en-US" b="0" dirty="0" smtClean="0"/>
              <a:t>Conclusions/Recommendations</a:t>
            </a:r>
          </a:p>
          <a:p>
            <a:pPr>
              <a:lnSpc>
                <a:spcPct val="120000"/>
              </a:lnSpc>
              <a:spcBef>
                <a:spcPts val="0"/>
              </a:spcBef>
            </a:pPr>
            <a:r>
              <a:rPr lang="en-US" b="0" dirty="0" smtClean="0"/>
              <a:t>Discussion/Questions</a:t>
            </a:r>
          </a:p>
          <a:p>
            <a:pPr lvl="1"/>
            <a:endParaRPr lang="en-US" dirty="0" smtClean="0"/>
          </a:p>
          <a:p>
            <a:pPr lvl="1"/>
            <a:endParaRPr lang="en-US" dirty="0" smtClean="0"/>
          </a:p>
          <a:p>
            <a:endParaRPr lang="en-US" dirty="0"/>
          </a:p>
        </p:txBody>
      </p:sp>
      <p:sp>
        <p:nvSpPr>
          <p:cNvPr id="7"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2</a:t>
            </a:fld>
            <a:endParaRPr lang="en-US" b="1" dirty="0">
              <a:solidFill>
                <a:schemeClr val="bg1"/>
              </a:solidFill>
            </a:endParaRPr>
          </a:p>
        </p:txBody>
      </p:sp>
    </p:spTree>
    <p:extLst>
      <p:ext uri="{BB962C8B-B14F-4D97-AF65-F5344CB8AC3E}">
        <p14:creationId xmlns:p14="http://schemas.microsoft.com/office/powerpoint/2010/main" val="2288087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Overview</a:t>
            </a:r>
            <a:endParaRPr lang="en-US" sz="3200" dirty="0"/>
          </a:p>
        </p:txBody>
      </p:sp>
      <p:sp>
        <p:nvSpPr>
          <p:cNvPr id="3" name="Slide Number Placeholder 7"/>
          <p:cNvSpPr txBox="1">
            <a:spLocks/>
          </p:cNvSpPr>
          <p:nvPr/>
        </p:nvSpPr>
        <p:spPr>
          <a:xfrm>
            <a:off x="8763000" y="6553200"/>
            <a:ext cx="3810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3</a:t>
            </a:fld>
            <a:endParaRPr lang="en-US" b="1" dirty="0">
              <a:solidFill>
                <a:schemeClr val="bg1"/>
              </a:solidFill>
            </a:endParaRPr>
          </a:p>
        </p:txBody>
      </p:sp>
    </p:spTree>
    <p:extLst>
      <p:ext uri="{BB962C8B-B14F-4D97-AF65-F5344CB8AC3E}">
        <p14:creationId xmlns:p14="http://schemas.microsoft.com/office/powerpoint/2010/main" val="3916421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990600"/>
          </a:xfrm>
        </p:spPr>
        <p:txBody>
          <a:bodyPr>
            <a:normAutofit/>
          </a:bodyPr>
          <a:lstStyle/>
          <a:p>
            <a:r>
              <a:rPr lang="en-US" sz="2500" b="1" dirty="0" smtClean="0"/>
              <a:t>Executive Summary - I</a:t>
            </a:r>
            <a:endParaRPr lang="en-US" sz="2500" b="1" dirty="0"/>
          </a:p>
        </p:txBody>
      </p:sp>
      <p:sp>
        <p:nvSpPr>
          <p:cNvPr id="3" name="Content Placeholder 2"/>
          <p:cNvSpPr>
            <a:spLocks noGrp="1"/>
          </p:cNvSpPr>
          <p:nvPr>
            <p:ph idx="1"/>
          </p:nvPr>
        </p:nvSpPr>
        <p:spPr>
          <a:xfrm>
            <a:off x="152400" y="685800"/>
            <a:ext cx="8763000" cy="5867400"/>
          </a:xfrm>
          <a:noFill/>
        </p:spPr>
        <p:txBody>
          <a:bodyPr>
            <a:normAutofit fontScale="92500"/>
          </a:bodyPr>
          <a:lstStyle/>
          <a:p>
            <a:r>
              <a:rPr lang="en-US" sz="1800" dirty="0" smtClean="0"/>
              <a:t>Overall</a:t>
            </a:r>
            <a:r>
              <a:rPr lang="en-US" sz="1800" dirty="0"/>
              <a:t>, </a:t>
            </a:r>
            <a:r>
              <a:rPr lang="en-US" sz="1800" dirty="0" smtClean="0"/>
              <a:t>97 </a:t>
            </a:r>
            <a:r>
              <a:rPr lang="en-US" sz="1800" dirty="0"/>
              <a:t>percent of all respondents (</a:t>
            </a:r>
            <a:r>
              <a:rPr lang="en-US" sz="1800" dirty="0" smtClean="0"/>
              <a:t>97% Next of Kin </a:t>
            </a:r>
            <a:r>
              <a:rPr lang="en-US" sz="1800" dirty="0"/>
              <a:t>and </a:t>
            </a:r>
            <a:r>
              <a:rPr lang="en-US" sz="1800" dirty="0" smtClean="0"/>
              <a:t>96% </a:t>
            </a:r>
            <a:r>
              <a:rPr lang="en-US" sz="1800" dirty="0"/>
              <a:t>of </a:t>
            </a:r>
            <a:r>
              <a:rPr lang="en-US" sz="1800" dirty="0" smtClean="0"/>
              <a:t>Funeral Directors) </a:t>
            </a:r>
            <a:r>
              <a:rPr lang="en-US" sz="1800" dirty="0"/>
              <a:t>agreed or strongly agreed that they were satisfied with their experience</a:t>
            </a:r>
            <a:r>
              <a:rPr lang="en-US" sz="1800" dirty="0" smtClean="0"/>
              <a:t>.</a:t>
            </a:r>
            <a:endParaRPr lang="en-US" sz="1800" dirty="0"/>
          </a:p>
          <a:p>
            <a:r>
              <a:rPr lang="en-US" sz="1800" dirty="0" smtClean="0"/>
              <a:t>Strategic Performance Measures</a:t>
            </a:r>
          </a:p>
          <a:p>
            <a:pPr lvl="1"/>
            <a:r>
              <a:rPr lang="en-US" sz="1800" dirty="0" smtClean="0"/>
              <a:t>96 percent of all respondents (96% of Next of Kin and 96% of Funeral Directors) agreed or strongly agreed the quality of service they received from cemetery staff was excellent</a:t>
            </a:r>
          </a:p>
          <a:p>
            <a:pPr lvl="1"/>
            <a:r>
              <a:rPr lang="en-US" sz="1800" dirty="0" smtClean="0"/>
              <a:t>98 percent of all respondents (98% of Next of Kin and 97% of Funeral Directors) agreed or strongly agreed the overall appearance of State </a:t>
            </a:r>
            <a:r>
              <a:rPr lang="en-US" dirty="0" smtClean="0"/>
              <a:t>or</a:t>
            </a:r>
            <a:r>
              <a:rPr lang="en-US" sz="1800" dirty="0" smtClean="0"/>
              <a:t> Tribal Veteran cemeteries was excellent</a:t>
            </a:r>
          </a:p>
          <a:p>
            <a:pPr lvl="1"/>
            <a:r>
              <a:rPr lang="en-US" sz="1800" dirty="0" smtClean="0"/>
              <a:t>98 percent of respondents (99% of Next of Kin and 94% of Funeral Directors) indicated they would recommend State </a:t>
            </a:r>
            <a:r>
              <a:rPr lang="en-US" dirty="0" smtClean="0"/>
              <a:t>or</a:t>
            </a:r>
            <a:r>
              <a:rPr lang="en-US" sz="1800" dirty="0" smtClean="0"/>
              <a:t> Tribal Veteran cemeteries to Veteran families during their time of need</a:t>
            </a:r>
          </a:p>
          <a:p>
            <a:r>
              <a:rPr lang="en-US" sz="1800" dirty="0" smtClean="0"/>
              <a:t>Key Findings</a:t>
            </a:r>
          </a:p>
          <a:p>
            <a:pPr lvl="1"/>
            <a:r>
              <a:rPr lang="en-US" dirty="0" smtClean="0"/>
              <a:t>Relationship to deceased and distance from cemetery did not influence Next of Kin ratings. Also, </a:t>
            </a:r>
            <a:r>
              <a:rPr lang="en-US" dirty="0"/>
              <a:t>o</a:t>
            </a:r>
            <a:r>
              <a:rPr lang="en-US" dirty="0" smtClean="0"/>
              <a:t>verall, years working with a cemetery was unrelated to differences in ratings for Funeral Directors</a:t>
            </a:r>
          </a:p>
          <a:p>
            <a:pPr lvl="1"/>
            <a:r>
              <a:rPr lang="en-US" dirty="0" smtClean="0"/>
              <a:t>Exceeding expectations was </a:t>
            </a:r>
            <a:r>
              <a:rPr lang="en-US" dirty="0"/>
              <a:t>highly related to overall satisfaction and all three strategic performance </a:t>
            </a:r>
            <a:r>
              <a:rPr lang="en-US" dirty="0" smtClean="0"/>
              <a:t>measures</a:t>
            </a:r>
            <a:endParaRPr lang="en-US" dirty="0"/>
          </a:p>
          <a:p>
            <a:pPr lvl="2"/>
            <a:r>
              <a:rPr lang="en-US" dirty="0" smtClean="0"/>
              <a:t>Being informed was related to exceeding expectations, as well as overall satisfaction and strategic performance measures</a:t>
            </a:r>
          </a:p>
          <a:p>
            <a:pPr lvl="1"/>
            <a:endParaRPr lang="en-US" sz="1800" dirty="0" smtClean="0"/>
          </a:p>
        </p:txBody>
      </p:sp>
      <p:sp>
        <p:nvSpPr>
          <p:cNvPr id="4"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4</a:t>
            </a:fld>
            <a:endParaRPr lang="en-US" b="1" dirty="0">
              <a:solidFill>
                <a:schemeClr val="bg1"/>
              </a:solidFill>
            </a:endParaRPr>
          </a:p>
        </p:txBody>
      </p:sp>
    </p:spTree>
    <p:extLst>
      <p:ext uri="{BB962C8B-B14F-4D97-AF65-F5344CB8AC3E}">
        <p14:creationId xmlns:p14="http://schemas.microsoft.com/office/powerpoint/2010/main" val="3108073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90600"/>
          </a:xfrm>
        </p:spPr>
        <p:txBody>
          <a:bodyPr>
            <a:normAutofit/>
          </a:bodyPr>
          <a:lstStyle/>
          <a:p>
            <a:r>
              <a:rPr lang="en-US" sz="2500" b="1" dirty="0" smtClean="0"/>
              <a:t>Executive Summary - II</a:t>
            </a:r>
            <a:endParaRPr lang="en-US" sz="2500" b="1" dirty="0"/>
          </a:p>
        </p:txBody>
      </p:sp>
      <p:sp>
        <p:nvSpPr>
          <p:cNvPr id="3" name="Content Placeholder 2"/>
          <p:cNvSpPr>
            <a:spLocks noGrp="1"/>
          </p:cNvSpPr>
          <p:nvPr>
            <p:ph idx="1"/>
          </p:nvPr>
        </p:nvSpPr>
        <p:spPr>
          <a:xfrm>
            <a:off x="304800" y="609600"/>
            <a:ext cx="8610600" cy="6019800"/>
          </a:xfrm>
          <a:noFill/>
        </p:spPr>
        <p:txBody>
          <a:bodyPr>
            <a:normAutofit/>
          </a:bodyPr>
          <a:lstStyle/>
          <a:p>
            <a:r>
              <a:rPr lang="en-US" sz="1800" dirty="0"/>
              <a:t>National Cemetery and State/Tribal Comparisons</a:t>
            </a:r>
          </a:p>
          <a:p>
            <a:pPr lvl="1"/>
            <a:r>
              <a:rPr lang="en-US" sz="1800" dirty="0" smtClean="0"/>
              <a:t>55</a:t>
            </a:r>
            <a:r>
              <a:rPr lang="en-US" dirty="0"/>
              <a:t> </a:t>
            </a:r>
            <a:r>
              <a:rPr lang="en-US" dirty="0" smtClean="0"/>
              <a:t>percent</a:t>
            </a:r>
            <a:r>
              <a:rPr lang="en-US" sz="1800" dirty="0" smtClean="0"/>
              <a:t> of Next of Kin indicated that they had visited a VA National Cemetery. Of these respondents, 87 percent of Next of Kin agreed or strongly agreed that based on their visit, the appearance of the State and Tribal Veterans Cemetery compares favorably to the VA </a:t>
            </a:r>
            <a:r>
              <a:rPr lang="en-US" dirty="0" smtClean="0"/>
              <a:t>N</a:t>
            </a:r>
            <a:r>
              <a:rPr lang="en-US" sz="1800" dirty="0" smtClean="0"/>
              <a:t>ational Cemetery.</a:t>
            </a:r>
          </a:p>
          <a:p>
            <a:pPr lvl="1"/>
            <a:r>
              <a:rPr lang="en-US" dirty="0" smtClean="0"/>
              <a:t>80 </a:t>
            </a:r>
            <a:r>
              <a:rPr lang="en-US" dirty="0"/>
              <a:t>percent of </a:t>
            </a:r>
            <a:r>
              <a:rPr lang="en-US" dirty="0" smtClean="0"/>
              <a:t>Next of Kin </a:t>
            </a:r>
            <a:r>
              <a:rPr lang="en-US" dirty="0"/>
              <a:t>agreed or strongly agreed that based on their </a:t>
            </a:r>
            <a:r>
              <a:rPr lang="en-US" dirty="0" smtClean="0"/>
              <a:t>visit; </a:t>
            </a:r>
            <a:r>
              <a:rPr lang="en-US" dirty="0"/>
              <a:t>the quality of service at the State and Tribal Veterans Cemetery compares favorably to the VA National Cemetery, and </a:t>
            </a:r>
            <a:r>
              <a:rPr lang="en-US" dirty="0" smtClean="0"/>
              <a:t>79 percent indicated that the </a:t>
            </a:r>
            <a:r>
              <a:rPr lang="en-US" dirty="0"/>
              <a:t>honor of being interred at a State and Tribal Veterans Cemetery is equivalent to that of being interred at a VA National Cemetery</a:t>
            </a:r>
            <a:r>
              <a:rPr lang="en-US" dirty="0" smtClean="0"/>
              <a:t>.</a:t>
            </a:r>
            <a:endParaRPr lang="en-US" sz="1800" dirty="0" smtClean="0"/>
          </a:p>
          <a:p>
            <a:pPr lvl="1"/>
            <a:r>
              <a:rPr lang="en-US" sz="1800" dirty="0" smtClean="0"/>
              <a:t>15 percent of Next of Kin agreed or strongly agreed that had they been able, they would have chosen to inter their loved one at a VA National </a:t>
            </a:r>
            <a:r>
              <a:rPr lang="en-US" dirty="0" smtClean="0"/>
              <a:t>Ce</a:t>
            </a:r>
            <a:r>
              <a:rPr lang="en-US" sz="1800" dirty="0" smtClean="0"/>
              <a:t>metery rather than the State and Tribal Veterans Cemetery</a:t>
            </a:r>
            <a:endParaRPr lang="en-US" dirty="0"/>
          </a:p>
          <a:p>
            <a:r>
              <a:rPr lang="en-US" dirty="0"/>
              <a:t>Improvement </a:t>
            </a:r>
            <a:r>
              <a:rPr lang="en-US" dirty="0" smtClean="0"/>
              <a:t>Analysis</a:t>
            </a:r>
          </a:p>
          <a:p>
            <a:pPr lvl="1"/>
            <a:r>
              <a:rPr lang="en-US" dirty="0" smtClean="0"/>
              <a:t>An analysis of respondent satisfaction and importance identified the following areas for improvement:</a:t>
            </a:r>
          </a:p>
          <a:p>
            <a:pPr lvl="2"/>
            <a:r>
              <a:rPr lang="en-US" dirty="0" smtClean="0"/>
              <a:t>Next of Kin </a:t>
            </a:r>
            <a:r>
              <a:rPr lang="en-US" dirty="0"/>
              <a:t>– service quality, </a:t>
            </a:r>
            <a:r>
              <a:rPr lang="en-US" dirty="0" smtClean="0"/>
              <a:t>gravesite/columbaria </a:t>
            </a:r>
            <a:r>
              <a:rPr lang="en-US" dirty="0"/>
              <a:t>appearance, </a:t>
            </a:r>
            <a:r>
              <a:rPr lang="en-US" dirty="0" smtClean="0"/>
              <a:t>exceeding </a:t>
            </a:r>
            <a:r>
              <a:rPr lang="en-US" dirty="0"/>
              <a:t>expectations</a:t>
            </a:r>
          </a:p>
          <a:p>
            <a:pPr lvl="2"/>
            <a:r>
              <a:rPr lang="en-US" dirty="0" smtClean="0"/>
              <a:t>Funeral Directors –staff courtesy, hours of operation, </a:t>
            </a:r>
            <a:r>
              <a:rPr lang="en-US" dirty="0"/>
              <a:t>perceptions of reliance on </a:t>
            </a:r>
            <a:r>
              <a:rPr lang="en-US" dirty="0" smtClean="0"/>
              <a:t>State/Tribal governments, </a:t>
            </a:r>
            <a:r>
              <a:rPr lang="en-US" dirty="0"/>
              <a:t>exceeding expectations</a:t>
            </a:r>
          </a:p>
          <a:p>
            <a:endParaRPr lang="en-US" sz="2000" dirty="0"/>
          </a:p>
        </p:txBody>
      </p:sp>
      <p:sp>
        <p:nvSpPr>
          <p:cNvPr id="4"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5</a:t>
            </a:fld>
            <a:endParaRPr lang="en-US" b="1" dirty="0">
              <a:solidFill>
                <a:schemeClr val="bg1"/>
              </a:solidFill>
            </a:endParaRPr>
          </a:p>
        </p:txBody>
      </p:sp>
    </p:spTree>
    <p:extLst>
      <p:ext uri="{BB962C8B-B14F-4D97-AF65-F5344CB8AC3E}">
        <p14:creationId xmlns:p14="http://schemas.microsoft.com/office/powerpoint/2010/main" val="551688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685800"/>
          </a:xfrm>
        </p:spPr>
        <p:txBody>
          <a:bodyPr>
            <a:normAutofit/>
          </a:bodyPr>
          <a:lstStyle/>
          <a:p>
            <a:r>
              <a:rPr lang="en-US" sz="2500" b="1" dirty="0" smtClean="0"/>
              <a:t>Survey Background</a:t>
            </a:r>
            <a:endParaRPr lang="en-US" sz="2500" b="1" dirty="0"/>
          </a:p>
        </p:txBody>
      </p:sp>
      <p:sp>
        <p:nvSpPr>
          <p:cNvPr id="3" name="Content Placeholder 2"/>
          <p:cNvSpPr>
            <a:spLocks noGrp="1"/>
          </p:cNvSpPr>
          <p:nvPr>
            <p:ph idx="1"/>
          </p:nvPr>
        </p:nvSpPr>
        <p:spPr>
          <a:xfrm>
            <a:off x="457200" y="609600"/>
            <a:ext cx="8229600" cy="5943600"/>
          </a:xfrm>
        </p:spPr>
        <p:txBody>
          <a:bodyPr>
            <a:normAutofit/>
          </a:bodyPr>
          <a:lstStyle/>
          <a:p>
            <a:r>
              <a:rPr lang="en-US" sz="2000" b="0" dirty="0" smtClean="0"/>
              <a:t>This briefing presents an overview of </a:t>
            </a:r>
            <a:r>
              <a:rPr lang="en-US" sz="2000" b="0" dirty="0"/>
              <a:t>N</a:t>
            </a:r>
            <a:r>
              <a:rPr lang="en-US" sz="2000" b="0" dirty="0" smtClean="0"/>
              <a:t>ational results for the 2015 State and Tribal Veterans Cemetery Satisfaction Survey</a:t>
            </a:r>
          </a:p>
          <a:p>
            <a:r>
              <a:rPr lang="en-US" sz="2000" b="0" dirty="0" smtClean="0"/>
              <a:t>The survey collects data from family members of recently deceased Veterans and the Funeral Directors who serve those families at State or Tribal Veterans Cemeteries</a:t>
            </a:r>
          </a:p>
          <a:p>
            <a:r>
              <a:rPr lang="en-US" sz="2000" b="0" dirty="0" smtClean="0"/>
              <a:t>The survey targets several key areas in satisfaction: Overall Satisfaction; Trust; Information and Communication; Committal Services; Headstones, Markers, and Columbarium Niche Covers; and Cemetery Appearance and Visitor Accommodations</a:t>
            </a:r>
          </a:p>
          <a:p>
            <a:pPr lvl="1"/>
            <a:r>
              <a:rPr lang="en-US" dirty="0" smtClean="0"/>
              <a:t>Survey content largely and intentionally overlaps with the National Cemetery Survey</a:t>
            </a:r>
            <a:endParaRPr lang="en-US" sz="1800" b="0" dirty="0" smtClean="0"/>
          </a:p>
          <a:p>
            <a:r>
              <a:rPr lang="en-US" sz="2000" b="0" dirty="0" smtClean="0"/>
              <a:t>Respondents were also surveyed on their thoughts regarding State and Tribal Veterans Cemeteries in comparison to National Cemeteries</a:t>
            </a:r>
          </a:p>
          <a:p>
            <a:r>
              <a:rPr lang="en-US" sz="2000" b="0" dirty="0" smtClean="0"/>
              <a:t>The 2015 </a:t>
            </a:r>
            <a:r>
              <a:rPr lang="en-US" sz="2000" b="0" dirty="0"/>
              <a:t>survey represents the </a:t>
            </a:r>
            <a:r>
              <a:rPr lang="en-US" b="0" dirty="0" smtClean="0"/>
              <a:t>second</a:t>
            </a:r>
            <a:r>
              <a:rPr lang="en-US" sz="2000" b="0" dirty="0" smtClean="0"/>
              <a:t> full administration </a:t>
            </a:r>
            <a:r>
              <a:rPr lang="en-US" sz="2000" b="0" dirty="0"/>
              <a:t>of this customer satisfaction </a:t>
            </a:r>
            <a:r>
              <a:rPr lang="en-US" sz="2000" b="0" dirty="0" smtClean="0"/>
              <a:t>survey.</a:t>
            </a:r>
          </a:p>
        </p:txBody>
      </p:sp>
      <p:sp>
        <p:nvSpPr>
          <p:cNvPr id="5"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6</a:t>
            </a:fld>
            <a:endParaRPr lang="en-US" b="1" dirty="0">
              <a:solidFill>
                <a:schemeClr val="bg1"/>
              </a:solidFill>
            </a:endParaRPr>
          </a:p>
        </p:txBody>
      </p:sp>
    </p:spTree>
    <p:extLst>
      <p:ext uri="{BB962C8B-B14F-4D97-AF65-F5344CB8AC3E}">
        <p14:creationId xmlns:p14="http://schemas.microsoft.com/office/powerpoint/2010/main" val="925557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90600"/>
          </a:xfrm>
        </p:spPr>
        <p:txBody>
          <a:bodyPr>
            <a:normAutofit/>
          </a:bodyPr>
          <a:lstStyle/>
          <a:p>
            <a:r>
              <a:rPr lang="en-US" sz="2500" b="1" dirty="0" smtClean="0"/>
              <a:t>Methodology</a:t>
            </a:r>
            <a:endParaRPr lang="en-US" sz="2500" b="1" dirty="0"/>
          </a:p>
        </p:txBody>
      </p:sp>
      <p:sp>
        <p:nvSpPr>
          <p:cNvPr id="3" name="Content Placeholder 2"/>
          <p:cNvSpPr>
            <a:spLocks noGrp="1"/>
          </p:cNvSpPr>
          <p:nvPr>
            <p:ph idx="1"/>
          </p:nvPr>
        </p:nvSpPr>
        <p:spPr>
          <a:xfrm>
            <a:off x="457200" y="685800"/>
            <a:ext cx="8229600" cy="5791200"/>
          </a:xfrm>
        </p:spPr>
        <p:txBody>
          <a:bodyPr>
            <a:normAutofit fontScale="85000" lnSpcReduction="10000"/>
          </a:bodyPr>
          <a:lstStyle/>
          <a:p>
            <a:pPr>
              <a:spcAft>
                <a:spcPts val="150"/>
              </a:spcAft>
            </a:pPr>
            <a:r>
              <a:rPr lang="en-US" b="0" dirty="0"/>
              <a:t>The 2015 questionnaire included </a:t>
            </a:r>
            <a:r>
              <a:rPr lang="en-US" b="0" dirty="0" smtClean="0"/>
              <a:t>66 questions </a:t>
            </a:r>
            <a:r>
              <a:rPr lang="en-US" b="0" dirty="0"/>
              <a:t>for Next of Kin; </a:t>
            </a:r>
            <a:r>
              <a:rPr lang="en-US" b="0" dirty="0" smtClean="0"/>
              <a:t>47 </a:t>
            </a:r>
            <a:r>
              <a:rPr lang="en-US" b="0" dirty="0"/>
              <a:t>questions for Funeral Directors, including some open-ended questions.</a:t>
            </a:r>
          </a:p>
          <a:p>
            <a:r>
              <a:rPr lang="en-US" sz="2000" b="0" dirty="0" smtClean="0"/>
              <a:t>To draw the sample, we </a:t>
            </a:r>
            <a:r>
              <a:rPr lang="en-US" sz="2000" b="0" dirty="0"/>
              <a:t>d</a:t>
            </a:r>
            <a:r>
              <a:rPr lang="en-US" sz="2000" b="0" dirty="0" smtClean="0"/>
              <a:t>etermined sample size needed for each State or Tribal Veterans Cemetery to yield valid data at the 95 percent confidence level, assuming a 60 percent response rate.</a:t>
            </a:r>
          </a:p>
          <a:p>
            <a:r>
              <a:rPr lang="en-US" sz="2000" b="0" dirty="0" smtClean="0"/>
              <a:t>The Next of Kin sample size was 12,108. The Funeral </a:t>
            </a:r>
            <a:r>
              <a:rPr lang="en-US" b="0" dirty="0"/>
              <a:t>D</a:t>
            </a:r>
            <a:r>
              <a:rPr lang="en-US" sz="2000" b="0" dirty="0" smtClean="0"/>
              <a:t>irector sample size was 12,789.</a:t>
            </a:r>
          </a:p>
          <a:p>
            <a:pPr>
              <a:spcAft>
                <a:spcPts val="150"/>
              </a:spcAft>
            </a:pPr>
            <a:r>
              <a:rPr lang="en-US" b="0" dirty="0"/>
              <a:t>Identical to the 2014 administration, in 2015 the three funeral director surveys (National Cemetery, Memorial Products, and State/Tribal) were combined into one consolidated instrument in recognition that many Funeral Directors could be sampled for all three surveys. </a:t>
            </a:r>
          </a:p>
          <a:p>
            <a:pPr>
              <a:spcAft>
                <a:spcPts val="150"/>
              </a:spcAft>
            </a:pPr>
            <a:r>
              <a:rPr lang="en-US" b="0" dirty="0"/>
              <a:t>The sample of Next of Kin was selected at the end of May of 2015 using a minimum bereavement buffer period of 3 months (i.e., interments prior to February 28, 2015).</a:t>
            </a:r>
          </a:p>
          <a:p>
            <a:pPr>
              <a:spcAft>
                <a:spcPts val="150"/>
              </a:spcAft>
            </a:pPr>
            <a:r>
              <a:rPr lang="en-US" b="0" dirty="0"/>
              <a:t>The survey was administered  from August 20 to October 9, 2015. </a:t>
            </a:r>
          </a:p>
          <a:p>
            <a:pPr>
              <a:spcAft>
                <a:spcPts val="150"/>
              </a:spcAft>
            </a:pPr>
            <a:r>
              <a:rPr lang="en-US" b="0" dirty="0"/>
              <a:t>All mail communications contained a web link to access the survey online</a:t>
            </a:r>
          </a:p>
          <a:p>
            <a:pPr>
              <a:spcAft>
                <a:spcPts val="150"/>
              </a:spcAft>
            </a:pPr>
            <a:r>
              <a:rPr lang="en-US" b="0" dirty="0"/>
              <a:t>A toll-free assistance line for survey respondents was available to respondents during regular business hours</a:t>
            </a:r>
            <a:endParaRPr lang="en-US" sz="2400" b="0" dirty="0"/>
          </a:p>
          <a:p>
            <a:endParaRPr lang="en-US" sz="1600" dirty="0" smtClean="0"/>
          </a:p>
          <a:p>
            <a:pPr marL="0" indent="0">
              <a:buNone/>
            </a:pPr>
            <a:endParaRPr lang="en-US" sz="2000" dirty="0" smtClean="0"/>
          </a:p>
          <a:p>
            <a:pPr marL="800100" lvl="1" indent="-342900">
              <a:buFont typeface="+mj-lt"/>
              <a:buAutoNum type="arabicPeriod"/>
            </a:pPr>
            <a:endParaRPr lang="en-US" sz="1600" dirty="0" smtClean="0"/>
          </a:p>
          <a:p>
            <a:endParaRPr lang="en-US" sz="2000" dirty="0" smtClean="0"/>
          </a:p>
          <a:p>
            <a:endParaRPr lang="en-US" sz="2000" dirty="0" smtClean="0"/>
          </a:p>
          <a:p>
            <a:endParaRPr lang="en-US" sz="2000" dirty="0"/>
          </a:p>
        </p:txBody>
      </p:sp>
      <p:sp>
        <p:nvSpPr>
          <p:cNvPr id="5"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7</a:t>
            </a:fld>
            <a:endParaRPr lang="en-US" b="1" dirty="0">
              <a:solidFill>
                <a:schemeClr val="bg1"/>
              </a:solidFill>
            </a:endParaRPr>
          </a:p>
        </p:txBody>
      </p:sp>
    </p:spTree>
    <p:extLst>
      <p:ext uri="{BB962C8B-B14F-4D97-AF65-F5344CB8AC3E}">
        <p14:creationId xmlns:p14="http://schemas.microsoft.com/office/powerpoint/2010/main" val="67648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229600" cy="792162"/>
          </a:xfrm>
        </p:spPr>
        <p:txBody>
          <a:bodyPr>
            <a:normAutofit/>
          </a:bodyPr>
          <a:lstStyle/>
          <a:p>
            <a:r>
              <a:rPr lang="en-US" sz="2500" b="1" dirty="0"/>
              <a:t>Response Rates</a:t>
            </a:r>
          </a:p>
        </p:txBody>
      </p:sp>
      <p:graphicFrame>
        <p:nvGraphicFramePr>
          <p:cNvPr id="6" name="Content Placeholder 6"/>
          <p:cNvGraphicFramePr>
            <a:graphicFrameLocks noGrp="1"/>
          </p:cNvGraphicFramePr>
          <p:nvPr>
            <p:ph idx="1"/>
            <p:extLst>
              <p:ext uri="{D42A27DB-BD31-4B8C-83A1-F6EECF244321}">
                <p14:modId xmlns:p14="http://schemas.microsoft.com/office/powerpoint/2010/main" val="2049711385"/>
              </p:ext>
            </p:extLst>
          </p:nvPr>
        </p:nvGraphicFramePr>
        <p:xfrm>
          <a:off x="1447800" y="1066800"/>
          <a:ext cx="6553200" cy="5286244"/>
        </p:xfrm>
        <a:graphic>
          <a:graphicData uri="http://schemas.openxmlformats.org/drawingml/2006/table">
            <a:tbl>
              <a:tblPr>
                <a:tableStyleId>{5C22544A-7EE6-4342-B048-85BDC9FD1C3A}</a:tableStyleId>
              </a:tblPr>
              <a:tblGrid>
                <a:gridCol w="2109075"/>
                <a:gridCol w="1481375"/>
                <a:gridCol w="1481375"/>
                <a:gridCol w="1481375"/>
              </a:tblGrid>
              <a:tr h="521109">
                <a:tc gridSpan="4">
                  <a:txBody>
                    <a:bodyPr/>
                    <a:lstStyle/>
                    <a:p>
                      <a:pPr marL="0" marR="0" indent="0" algn="ctr">
                        <a:spcBef>
                          <a:spcPts val="300"/>
                        </a:spcBef>
                        <a:spcAft>
                          <a:spcPts val="300"/>
                        </a:spcAft>
                        <a:tabLst>
                          <a:tab pos="457200" algn="l"/>
                          <a:tab pos="457200" algn="l"/>
                        </a:tabLst>
                      </a:pPr>
                      <a:r>
                        <a:rPr lang="en-US" sz="1800" b="1" cap="small" dirty="0">
                          <a:effectLst/>
                        </a:rPr>
                        <a:t>Survey Response Rates</a:t>
                      </a:r>
                      <a:endParaRPr lang="en-US" sz="1600" b="1" dirty="0">
                        <a:effectLst/>
                        <a:latin typeface="Times New Roman"/>
                        <a:ea typeface="Times New Roman"/>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651388">
                <a:tc>
                  <a:txBody>
                    <a:bodyPr/>
                    <a:lstStyle/>
                    <a:p>
                      <a:pPr marL="0" marR="0" indent="0" algn="ctr">
                        <a:spcBef>
                          <a:spcPts val="300"/>
                        </a:spcBef>
                        <a:spcAft>
                          <a:spcPts val="300"/>
                        </a:spcAft>
                        <a:tabLst>
                          <a:tab pos="457200" algn="l"/>
                          <a:tab pos="457200" algn="l"/>
                        </a:tabLst>
                      </a:pPr>
                      <a:endParaRPr lang="en-US" sz="1600"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b="1" dirty="0" smtClean="0">
                          <a:effectLst/>
                        </a:rPr>
                        <a:t>Next of Kin</a:t>
                      </a:r>
                      <a:endParaRPr lang="en-US" sz="16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b="1" dirty="0" smtClean="0">
                          <a:effectLst/>
                        </a:rPr>
                        <a:t>Funeral Directors</a:t>
                      </a:r>
                      <a:endParaRPr lang="en-US" sz="16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b="1" dirty="0">
                          <a:effectLst/>
                        </a:rPr>
                        <a:t>Total</a:t>
                      </a:r>
                      <a:endParaRPr lang="en-US" sz="1600" b="1" dirty="0">
                        <a:effectLst/>
                        <a:latin typeface="Times New Roman"/>
                        <a:ea typeface="Times New Roman"/>
                      </a:endParaRPr>
                    </a:p>
                  </a:txBody>
                  <a:tcPr marL="68580" marR="68580" marT="0" marB="0" anchor="ctr"/>
                </a:tc>
              </a:tr>
              <a:tr h="409443">
                <a:tc>
                  <a:txBody>
                    <a:bodyPr/>
                    <a:lstStyle/>
                    <a:p>
                      <a:pPr marL="0" marR="0" indent="0" algn="ctr" defTabSz="914400" rtl="0" eaLnBrk="1" latinLnBrk="0" hangingPunct="1">
                        <a:spcBef>
                          <a:spcPts val="300"/>
                        </a:spcBef>
                        <a:spcAft>
                          <a:spcPts val="300"/>
                        </a:spcAft>
                        <a:tabLst>
                          <a:tab pos="457200" algn="l"/>
                          <a:tab pos="457200" algn="l"/>
                        </a:tabLst>
                      </a:pPr>
                      <a:r>
                        <a:rPr lang="en-US" sz="1400" b="1" kern="1200" dirty="0" smtClean="0">
                          <a:solidFill>
                            <a:schemeClr val="dk1"/>
                          </a:solidFill>
                          <a:effectLst/>
                          <a:latin typeface="+mn-lt"/>
                          <a:ea typeface="+mn-ea"/>
                          <a:cs typeface="+mn-cs"/>
                        </a:rPr>
                        <a:t>Sample Frame</a:t>
                      </a:r>
                      <a:endParaRPr lang="en-US" sz="1400" b="1" kern="1200" dirty="0">
                        <a:solidFill>
                          <a:schemeClr val="dk1"/>
                        </a:solidFill>
                        <a:effectLst/>
                        <a:latin typeface="+mn-lt"/>
                        <a:ea typeface="+mn-ea"/>
                        <a:cs typeface="+mn-cs"/>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15,286</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solidFill>
                            <a:schemeClr val="tx1"/>
                          </a:solidFill>
                          <a:effectLst/>
                          <a:latin typeface="+mn-lt"/>
                          <a:ea typeface="Times New Roman"/>
                        </a:rPr>
                        <a:t>12,789</a:t>
                      </a:r>
                      <a:endParaRPr lang="en-US" sz="1400" dirty="0">
                        <a:solidFill>
                          <a:schemeClr val="tx1"/>
                        </a:solidFill>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solidFill>
                            <a:schemeClr val="tx1"/>
                          </a:solidFill>
                          <a:effectLst/>
                          <a:latin typeface="+mn-lt"/>
                          <a:ea typeface="Times New Roman"/>
                        </a:rPr>
                        <a:t>28,075</a:t>
                      </a:r>
                      <a:endParaRPr lang="en-US" sz="1400" dirty="0">
                        <a:solidFill>
                          <a:schemeClr val="tx1"/>
                        </a:solidFill>
                        <a:effectLst/>
                        <a:latin typeface="+mn-lt"/>
                        <a:ea typeface="Times New Roman"/>
                      </a:endParaRPr>
                    </a:p>
                  </a:txBody>
                  <a:tcPr marL="68580" marR="68580" marT="0" marB="0" anchor="ctr"/>
                </a:tc>
              </a:tr>
              <a:tr h="409443">
                <a:tc>
                  <a:txBody>
                    <a:bodyPr/>
                    <a:lstStyle/>
                    <a:p>
                      <a:pPr marL="0" marR="0" indent="0" algn="ctr">
                        <a:spcBef>
                          <a:spcPts val="300"/>
                        </a:spcBef>
                        <a:spcAft>
                          <a:spcPts val="300"/>
                        </a:spcAft>
                        <a:tabLst>
                          <a:tab pos="457200" algn="l"/>
                          <a:tab pos="457200" algn="l"/>
                        </a:tabLst>
                      </a:pPr>
                      <a:r>
                        <a:rPr lang="en-US" sz="1400" b="1" dirty="0">
                          <a:effectLst/>
                        </a:rPr>
                        <a:t>Total </a:t>
                      </a:r>
                      <a:r>
                        <a:rPr lang="en-US" sz="1400" b="1" dirty="0" smtClean="0">
                          <a:effectLst/>
                        </a:rPr>
                        <a:t>Sample Sent</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latin typeface="+mn-lt"/>
                        </a:rPr>
                        <a:t>12,108</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12,789</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24,897</a:t>
                      </a:r>
                      <a:endParaRPr lang="en-US" sz="1400" dirty="0">
                        <a:effectLst/>
                        <a:latin typeface="+mn-lt"/>
                        <a:ea typeface="Times New Roman"/>
                      </a:endParaRPr>
                    </a:p>
                  </a:txBody>
                  <a:tcPr marL="68580" marR="68580" marT="0" marB="0" anchor="ctr"/>
                </a:tc>
              </a:tr>
              <a:tr h="409443">
                <a:tc>
                  <a:txBody>
                    <a:bodyPr/>
                    <a:lstStyle/>
                    <a:p>
                      <a:pPr marL="0" marR="0" indent="0" algn="ctr">
                        <a:spcBef>
                          <a:spcPts val="300"/>
                        </a:spcBef>
                        <a:spcAft>
                          <a:spcPts val="300"/>
                        </a:spcAft>
                        <a:tabLst>
                          <a:tab pos="457200" algn="l"/>
                          <a:tab pos="457200" algn="l"/>
                        </a:tabLst>
                      </a:pPr>
                      <a:r>
                        <a:rPr lang="en-US" sz="1400" b="1" dirty="0">
                          <a:effectLst/>
                        </a:rPr>
                        <a:t>     Undeliverable</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mn-ea"/>
                        </a:rPr>
                        <a:t>606</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470</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1,076</a:t>
                      </a:r>
                      <a:endParaRPr lang="en-US" sz="1400" dirty="0">
                        <a:effectLst/>
                        <a:latin typeface="+mn-lt"/>
                        <a:ea typeface="Times New Roman"/>
                      </a:endParaRPr>
                    </a:p>
                  </a:txBody>
                  <a:tcPr marL="68580" marR="68580" marT="0" marB="0" anchor="ctr"/>
                </a:tc>
              </a:tr>
              <a:tr h="818887">
                <a:tc>
                  <a:txBody>
                    <a:bodyPr/>
                    <a:lstStyle/>
                    <a:p>
                      <a:pPr marL="0" marR="0" indent="0" algn="ctr">
                        <a:spcBef>
                          <a:spcPts val="300"/>
                        </a:spcBef>
                        <a:spcAft>
                          <a:spcPts val="300"/>
                        </a:spcAft>
                        <a:tabLst>
                          <a:tab pos="457200" algn="l"/>
                          <a:tab pos="457200" algn="l"/>
                        </a:tabLst>
                      </a:pPr>
                      <a:r>
                        <a:rPr lang="fr-FR" sz="1400" b="1" dirty="0">
                          <a:effectLst/>
                        </a:rPr>
                        <a:t>Total Eligible Questionnaires</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fr-FR" sz="1400" dirty="0" smtClean="0">
                          <a:effectLst/>
                          <a:latin typeface="+mn-lt"/>
                        </a:rPr>
                        <a:t>11,502</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12,319</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23,821</a:t>
                      </a:r>
                      <a:endParaRPr lang="en-US" sz="1400" dirty="0">
                        <a:effectLst/>
                        <a:latin typeface="+mn-lt"/>
                        <a:ea typeface="Times New Roman"/>
                      </a:endParaRPr>
                    </a:p>
                  </a:txBody>
                  <a:tcPr marL="68580" marR="68580" marT="0" marB="0" anchor="ctr"/>
                </a:tc>
              </a:tr>
              <a:tr h="409443">
                <a:tc>
                  <a:txBody>
                    <a:bodyPr/>
                    <a:lstStyle/>
                    <a:p>
                      <a:pPr marL="0" marR="0" indent="0" algn="ctr">
                        <a:spcBef>
                          <a:spcPts val="300"/>
                        </a:spcBef>
                        <a:spcAft>
                          <a:spcPts val="300"/>
                        </a:spcAft>
                        <a:tabLst>
                          <a:tab pos="457200" algn="l"/>
                          <a:tab pos="457200" algn="l"/>
                        </a:tabLst>
                      </a:pPr>
                      <a:r>
                        <a:rPr lang="en-US" sz="1400" b="1" dirty="0">
                          <a:effectLst/>
                        </a:rPr>
                        <a:t>Total Returned Surveys</a:t>
                      </a:r>
                      <a:endParaRPr lang="en-US" sz="1400" b="1"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rPr>
                        <a:t>5,692</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1,190</a:t>
                      </a:r>
                      <a:endParaRPr lang="en-US" sz="1400"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400" dirty="0" smtClean="0">
                          <a:effectLst/>
                          <a:latin typeface="+mn-lt"/>
                          <a:ea typeface="Times New Roman"/>
                        </a:rPr>
                        <a:t>6,772</a:t>
                      </a:r>
                      <a:endParaRPr lang="en-US" sz="1400" dirty="0">
                        <a:effectLst/>
                        <a:latin typeface="+mn-lt"/>
                        <a:ea typeface="Times New Roman"/>
                      </a:endParaRPr>
                    </a:p>
                  </a:txBody>
                  <a:tcPr marL="68580" marR="68580" marT="0" marB="0" anchor="ctr"/>
                </a:tc>
              </a:tr>
              <a:tr h="409444">
                <a:tc>
                  <a:txBody>
                    <a:bodyPr/>
                    <a:lstStyle/>
                    <a:p>
                      <a:pPr marL="0" marR="0" indent="0" algn="r" defTabSz="914400" rtl="0" eaLnBrk="1" fontAlgn="auto" latinLnBrk="0" hangingPunct="1">
                        <a:lnSpc>
                          <a:spcPct val="100000"/>
                        </a:lnSpc>
                        <a:spcBef>
                          <a:spcPts val="300"/>
                        </a:spcBef>
                        <a:spcAft>
                          <a:spcPts val="300"/>
                        </a:spcAft>
                        <a:buClrTx/>
                        <a:buSzTx/>
                        <a:buFontTx/>
                        <a:buNone/>
                        <a:tabLst>
                          <a:tab pos="457200" algn="l"/>
                          <a:tab pos="457200" algn="l"/>
                        </a:tabLst>
                        <a:defRPr/>
                      </a:pPr>
                      <a:r>
                        <a:rPr lang="en-US" sz="1300" b="1" dirty="0" smtClean="0">
                          <a:effectLst/>
                          <a:latin typeface="+mn-lt"/>
                        </a:rPr>
                        <a:t>Mail Returns</a:t>
                      </a:r>
                      <a:endParaRPr lang="en-US" sz="1300" b="1" dirty="0" smtClean="0">
                        <a:effectLst/>
                        <a:latin typeface="+mn-lt"/>
                        <a:ea typeface="Times New Roman"/>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4,941</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946</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5,887</a:t>
                      </a:r>
                      <a:endParaRPr lang="en-US" sz="1300" kern="1200" dirty="0">
                        <a:solidFill>
                          <a:schemeClr val="dk1"/>
                        </a:solidFill>
                        <a:effectLst/>
                        <a:latin typeface="+mn-lt"/>
                        <a:ea typeface="Times New Roman"/>
                        <a:cs typeface="+mn-cs"/>
                      </a:endParaRPr>
                    </a:p>
                  </a:txBody>
                  <a:tcPr marL="68580" marR="68580" marT="0" marB="0" anchor="ctr"/>
                </a:tc>
              </a:tr>
              <a:tr h="428757">
                <a:tc>
                  <a:txBody>
                    <a:bodyPr/>
                    <a:lstStyle/>
                    <a:p>
                      <a:pPr marL="0" marR="0" indent="0" algn="r" defTabSz="914400" rtl="0" eaLnBrk="1" fontAlgn="auto" latinLnBrk="0" hangingPunct="1">
                        <a:lnSpc>
                          <a:spcPct val="100000"/>
                        </a:lnSpc>
                        <a:spcBef>
                          <a:spcPts val="300"/>
                        </a:spcBef>
                        <a:spcAft>
                          <a:spcPts val="300"/>
                        </a:spcAft>
                        <a:buClrTx/>
                        <a:buSzTx/>
                        <a:buFontTx/>
                        <a:buNone/>
                        <a:tabLst>
                          <a:tab pos="457200" algn="l"/>
                          <a:tab pos="457200" algn="l"/>
                        </a:tabLst>
                        <a:defRPr/>
                      </a:pPr>
                      <a:r>
                        <a:rPr lang="en-US" sz="1300" b="1" dirty="0" smtClean="0">
                          <a:effectLst/>
                          <a:latin typeface="+mn-lt"/>
                        </a:rPr>
                        <a:t>Web Returns</a:t>
                      </a:r>
                      <a:endParaRPr lang="en-US" sz="1300" b="1" dirty="0" smtClean="0">
                        <a:effectLst/>
                        <a:latin typeface="+mn-lt"/>
                        <a:ea typeface="Times New Roman"/>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751</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244</a:t>
                      </a:r>
                      <a:endParaRPr lang="en-US" sz="1300" kern="1200" dirty="0">
                        <a:solidFill>
                          <a:schemeClr val="dk1"/>
                        </a:solidFill>
                        <a:effectLst/>
                        <a:latin typeface="+mn-lt"/>
                        <a:ea typeface="Times New Roman"/>
                        <a:cs typeface="+mn-cs"/>
                      </a:endParaRPr>
                    </a:p>
                  </a:txBody>
                  <a:tcPr marL="68580" marR="68580" marT="0" marB="0" anchor="ctr"/>
                </a:tc>
                <a:tc>
                  <a:txBody>
                    <a:bodyPr/>
                    <a:lstStyle/>
                    <a:p>
                      <a:pPr marL="0" marR="0" indent="0" algn="ctr" defTabSz="914400" rtl="0" eaLnBrk="1" latinLnBrk="0" hangingPunct="1">
                        <a:spcBef>
                          <a:spcPts val="300"/>
                        </a:spcBef>
                        <a:spcAft>
                          <a:spcPts val="300"/>
                        </a:spcAft>
                        <a:tabLst>
                          <a:tab pos="457200" algn="l"/>
                          <a:tab pos="457200" algn="l"/>
                        </a:tabLst>
                      </a:pPr>
                      <a:r>
                        <a:rPr lang="en-US" sz="1300" kern="1200" dirty="0" smtClean="0">
                          <a:solidFill>
                            <a:schemeClr val="dk1"/>
                          </a:solidFill>
                          <a:effectLst/>
                          <a:latin typeface="+mn-lt"/>
                          <a:ea typeface="Times New Roman"/>
                          <a:cs typeface="+mn-cs"/>
                        </a:rPr>
                        <a:t>995</a:t>
                      </a:r>
                      <a:endParaRPr lang="en-US" sz="1300" kern="1200" dirty="0">
                        <a:solidFill>
                          <a:schemeClr val="dk1"/>
                        </a:solidFill>
                        <a:effectLst/>
                        <a:latin typeface="+mn-lt"/>
                        <a:ea typeface="Times New Roman"/>
                        <a:cs typeface="+mn-cs"/>
                      </a:endParaRPr>
                    </a:p>
                  </a:txBody>
                  <a:tcPr marL="68580" marR="68580" marT="0" marB="0" anchor="ctr"/>
                </a:tc>
              </a:tr>
              <a:tr h="818887">
                <a:tc>
                  <a:txBody>
                    <a:bodyPr/>
                    <a:lstStyle/>
                    <a:p>
                      <a:pPr marL="0" marR="0" indent="0" algn="ctr">
                        <a:spcBef>
                          <a:spcPts val="300"/>
                        </a:spcBef>
                        <a:spcAft>
                          <a:spcPts val="300"/>
                        </a:spcAft>
                        <a:tabLst>
                          <a:tab pos="457200" algn="l"/>
                          <a:tab pos="457200" algn="l"/>
                        </a:tabLst>
                      </a:pPr>
                      <a:r>
                        <a:rPr lang="en-US" sz="1400" b="1" dirty="0">
                          <a:effectLst/>
                        </a:rPr>
                        <a:t>Total Response Rate (Returned/Eligible</a:t>
                      </a:r>
                      <a:r>
                        <a:rPr lang="en-US" sz="1400" dirty="0">
                          <a:effectLst/>
                        </a:rPr>
                        <a:t>)</a:t>
                      </a:r>
                      <a:endParaRPr lang="en-US" sz="1600" dirty="0">
                        <a:effectLst/>
                        <a:latin typeface="Times New Roman"/>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600" b="1" dirty="0" smtClean="0">
                          <a:effectLst/>
                          <a:latin typeface="+mn-lt"/>
                        </a:rPr>
                        <a:t>50%</a:t>
                      </a:r>
                      <a:endParaRPr lang="en-US" sz="1600" b="1"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en-US" sz="1600" b="1" dirty="0" smtClean="0">
                          <a:effectLst/>
                          <a:latin typeface="+mn-lt"/>
                        </a:rPr>
                        <a:t>10%</a:t>
                      </a:r>
                      <a:endParaRPr lang="en-US" sz="1600" b="1" dirty="0">
                        <a:effectLst/>
                        <a:latin typeface="+mn-lt"/>
                        <a:ea typeface="Times New Roman"/>
                      </a:endParaRPr>
                    </a:p>
                  </a:txBody>
                  <a:tcPr marL="68580" marR="68580" marT="0" marB="0" anchor="ctr"/>
                </a:tc>
                <a:tc>
                  <a:txBody>
                    <a:bodyPr/>
                    <a:lstStyle/>
                    <a:p>
                      <a:pPr marL="0" marR="0" indent="0" algn="ctr">
                        <a:spcBef>
                          <a:spcPts val="300"/>
                        </a:spcBef>
                        <a:spcAft>
                          <a:spcPts val="300"/>
                        </a:spcAft>
                        <a:tabLst>
                          <a:tab pos="457200" algn="l"/>
                          <a:tab pos="457200" algn="l"/>
                        </a:tabLst>
                      </a:pPr>
                      <a:r>
                        <a:rPr lang="fr-FR" sz="1600" b="1" dirty="0" smtClean="0">
                          <a:effectLst/>
                          <a:latin typeface="+mn-lt"/>
                        </a:rPr>
                        <a:t>29%</a:t>
                      </a:r>
                      <a:endParaRPr lang="en-US" sz="1600" b="1" dirty="0">
                        <a:effectLst/>
                        <a:latin typeface="+mn-lt"/>
                        <a:ea typeface="Times New Roman"/>
                      </a:endParaRPr>
                    </a:p>
                  </a:txBody>
                  <a:tcPr marL="68580" marR="68580" marT="0" marB="0" anchor="ctr"/>
                </a:tc>
              </a:tr>
            </a:tbl>
          </a:graphicData>
        </a:graphic>
      </p:graphicFrame>
      <p:sp>
        <p:nvSpPr>
          <p:cNvPr id="5"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8</a:t>
            </a:fld>
            <a:endParaRPr lang="en-US" b="1" dirty="0">
              <a:solidFill>
                <a:schemeClr val="bg1"/>
              </a:solidFill>
            </a:endParaRPr>
          </a:p>
        </p:txBody>
      </p:sp>
    </p:spTree>
    <p:extLst>
      <p:ext uri="{BB962C8B-B14F-4D97-AF65-F5344CB8AC3E}">
        <p14:creationId xmlns:p14="http://schemas.microsoft.com/office/powerpoint/2010/main" val="22272144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Strategic Performance Measures</a:t>
            </a:r>
            <a:endParaRPr lang="en-US" sz="10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9</a:t>
            </a:fld>
            <a:endParaRPr lang="en-US" b="1" dirty="0">
              <a:solidFill>
                <a:schemeClr val="bg1"/>
              </a:solidFill>
            </a:endParaRPr>
          </a:p>
        </p:txBody>
      </p:sp>
    </p:spTree>
    <p:extLst>
      <p:ext uri="{BB962C8B-B14F-4D97-AF65-F5344CB8AC3E}">
        <p14:creationId xmlns:p14="http://schemas.microsoft.com/office/powerpoint/2010/main" val="33132109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229600" cy="685800"/>
          </a:xfrm>
        </p:spPr>
        <p:txBody>
          <a:bodyPr>
            <a:normAutofit/>
          </a:bodyPr>
          <a:lstStyle/>
          <a:p>
            <a:r>
              <a:rPr lang="en-US" sz="2500" b="1" dirty="0" smtClean="0">
                <a:solidFill>
                  <a:srgbClr val="0067AB"/>
                </a:solidFill>
              </a:rPr>
              <a:t>Strategic Performance Measure: Quality of Service</a:t>
            </a:r>
            <a:endParaRPr lang="en-US" sz="2500" b="1" dirty="0">
              <a:solidFill>
                <a:srgbClr val="0067AB"/>
              </a:solidFill>
            </a:endParaRPr>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10</a:t>
            </a:fld>
            <a:endParaRPr lang="en-US" b="1" dirty="0">
              <a:solidFill>
                <a:schemeClr val="bg1"/>
              </a:solidFill>
            </a:endParaRPr>
          </a:p>
        </p:txBody>
      </p:sp>
      <p:sp>
        <p:nvSpPr>
          <p:cNvPr id="6" name="Rectangle 12"/>
          <p:cNvSpPr>
            <a:spLocks noChangeArrowheads="1"/>
          </p:cNvSpPr>
          <p:nvPr/>
        </p:nvSpPr>
        <p:spPr bwMode="auto">
          <a:xfrm>
            <a:off x="132379" y="5169694"/>
            <a:ext cx="8767209" cy="1231106"/>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600" b="0" dirty="0" smtClean="0"/>
              <a:t>Overall 96 percent of respondents agreed or strongly agreed that the quality of service received from the cemetery staff is excellent.</a:t>
            </a:r>
          </a:p>
          <a:p>
            <a:pPr marL="625475" lvl="1" indent="-168275" eaLnBrk="0" hangingPunct="0">
              <a:spcBef>
                <a:spcPts val="600"/>
              </a:spcBef>
              <a:buClr>
                <a:srgbClr val="0067AB"/>
              </a:buClr>
              <a:buFont typeface="Wingdings" pitchFamily="2" charset="2"/>
              <a:buChar char="§"/>
            </a:pPr>
            <a:r>
              <a:rPr lang="en-US" sz="1600" dirty="0" smtClean="0"/>
              <a:t>National Cemetery overall agreement on this item was 96 percent.</a:t>
            </a:r>
            <a:endParaRPr lang="en-US" sz="1600" dirty="0"/>
          </a:p>
          <a:p>
            <a:pPr marL="168275" indent="-168275" eaLnBrk="0" hangingPunct="0">
              <a:spcBef>
                <a:spcPts val="600"/>
              </a:spcBef>
              <a:buClr>
                <a:srgbClr val="0067AB"/>
              </a:buClr>
              <a:buFont typeface="Wingdings" pitchFamily="2" charset="2"/>
              <a:buChar char="§"/>
            </a:pPr>
            <a:r>
              <a:rPr lang="en-US" sz="1600" b="0" dirty="0" smtClean="0"/>
              <a:t>Satisfaction remained mainly stagnant across the two years.</a:t>
            </a:r>
          </a:p>
        </p:txBody>
      </p:sp>
      <p:pic>
        <p:nvPicPr>
          <p:cNvPr id="3" name="Picture 2"/>
          <p:cNvPicPr/>
          <p:nvPr>
            <p:extLst>
              <p:ext uri="{D42A27DB-BD31-4B8C-83A1-F6EECF244321}">
                <p14:modId xmlns:p14="http://schemas.microsoft.com/office/powerpoint/2010/main" val="1507407669"/>
              </p:ext>
            </p:extLst>
          </p:nvPr>
        </p:nvPicPr>
        <p:blipFill>
          <a:blip r:embed="rId3"/>
          <a:stretch>
            <a:fillRect/>
          </a:stretch>
        </p:blipFill>
        <p:spPr>
          <a:xfrm>
            <a:off x="152400" y="485775"/>
            <a:ext cx="8772525" cy="6372225"/>
          </a:xfrm>
          <a:prstGeom prst="rect">
            <a:avLst/>
          </a:prstGeom>
        </p:spPr>
      </p:pic>
    </p:spTree>
    <p:extLst>
      <p:ext uri="{BB962C8B-B14F-4D97-AF65-F5344CB8AC3E}">
        <p14:creationId xmlns:p14="http://schemas.microsoft.com/office/powerpoint/2010/main" val="2462656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228600" y="0"/>
            <a:ext cx="8229600" cy="6858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500" b="1" dirty="0">
                <a:solidFill>
                  <a:srgbClr val="0067AB"/>
                </a:solidFill>
              </a:rPr>
              <a:t>Strategic Performance Measure: Overall </a:t>
            </a:r>
            <a:r>
              <a:rPr lang="en-US" sz="2500" b="1" dirty="0" smtClean="0">
                <a:solidFill>
                  <a:srgbClr val="0067AB"/>
                </a:solidFill>
              </a:rPr>
              <a:t>Appearance</a:t>
            </a:r>
            <a:endParaRPr lang="en-US" sz="2500" b="1" dirty="0">
              <a:solidFill>
                <a:srgbClr val="0067AB"/>
              </a:solidFill>
            </a:endParaRPr>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11</a:t>
            </a:fld>
            <a:endParaRPr lang="en-US" b="1" dirty="0">
              <a:solidFill>
                <a:schemeClr val="bg1"/>
              </a:solidFill>
            </a:endParaRPr>
          </a:p>
        </p:txBody>
      </p:sp>
      <p:sp>
        <p:nvSpPr>
          <p:cNvPr id="5" name="Rectangle 12"/>
          <p:cNvSpPr>
            <a:spLocks noChangeArrowheads="1"/>
          </p:cNvSpPr>
          <p:nvPr/>
        </p:nvSpPr>
        <p:spPr bwMode="auto">
          <a:xfrm>
            <a:off x="148191" y="5181600"/>
            <a:ext cx="8767209" cy="1231106"/>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600" b="0" dirty="0" smtClean="0"/>
              <a:t>Overall 98 percent of respondents agreed or strongly agreed that the appearance of the State or Tribal Veterans Cemetery is excellent</a:t>
            </a:r>
          </a:p>
          <a:p>
            <a:pPr marL="625475" lvl="1" indent="-168275" eaLnBrk="0" hangingPunct="0">
              <a:spcBef>
                <a:spcPts val="600"/>
              </a:spcBef>
              <a:buClr>
                <a:srgbClr val="0067AB"/>
              </a:buClr>
              <a:buFont typeface="Wingdings" pitchFamily="2" charset="2"/>
              <a:buChar char="§"/>
            </a:pPr>
            <a:r>
              <a:rPr lang="en-US" sz="1600" dirty="0" smtClean="0"/>
              <a:t>National Cemetery overall agreement was 99 percent.</a:t>
            </a:r>
            <a:endParaRPr lang="en-US" sz="1600" b="0" dirty="0" smtClean="0"/>
          </a:p>
          <a:p>
            <a:pPr marL="168275" indent="-168275" eaLnBrk="0" hangingPunct="0">
              <a:spcBef>
                <a:spcPts val="600"/>
              </a:spcBef>
              <a:buClr>
                <a:srgbClr val="0067AB"/>
              </a:buClr>
              <a:buFont typeface="Wingdings" pitchFamily="2" charset="2"/>
              <a:buChar char="§"/>
            </a:pPr>
            <a:r>
              <a:rPr lang="en-US" sz="1600" dirty="0"/>
              <a:t>Satisfaction remained mainly stagnant across the two years.</a:t>
            </a:r>
          </a:p>
        </p:txBody>
      </p:sp>
      <p:pic>
        <p:nvPicPr>
          <p:cNvPr id="3" name="Picture 2"/>
          <p:cNvPicPr/>
          <p:nvPr>
            <p:extLst>
              <p:ext uri="{D42A27DB-BD31-4B8C-83A1-F6EECF244321}">
                <p14:modId xmlns:p14="http://schemas.microsoft.com/office/powerpoint/2010/main" val="3692776774"/>
              </p:ext>
            </p:extLst>
          </p:nvPr>
        </p:nvPicPr>
        <p:blipFill>
          <a:blip r:embed="rId3"/>
          <a:stretch>
            <a:fillRect/>
          </a:stretch>
        </p:blipFill>
        <p:spPr>
          <a:xfrm>
            <a:off x="228600" y="485775"/>
            <a:ext cx="8772525" cy="6372225"/>
          </a:xfrm>
          <a:prstGeom prst="rect">
            <a:avLst/>
          </a:prstGeom>
        </p:spPr>
      </p:pic>
    </p:spTree>
    <p:extLst>
      <p:ext uri="{BB962C8B-B14F-4D97-AF65-F5344CB8AC3E}">
        <p14:creationId xmlns:p14="http://schemas.microsoft.com/office/powerpoint/2010/main" val="22491523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52400" y="0"/>
            <a:ext cx="8229600" cy="6858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500" b="1" dirty="0">
                <a:solidFill>
                  <a:srgbClr val="0067AB"/>
                </a:solidFill>
              </a:rPr>
              <a:t>Strategic Performance Measure: </a:t>
            </a:r>
            <a:r>
              <a:rPr lang="en-US" sz="2500" b="1" dirty="0" smtClean="0">
                <a:solidFill>
                  <a:srgbClr val="0067AB"/>
                </a:solidFill>
              </a:rPr>
              <a:t>Recommendation</a:t>
            </a:r>
            <a:endParaRPr lang="en-US" sz="2500" b="1" dirty="0">
              <a:solidFill>
                <a:srgbClr val="0067AB"/>
              </a:solidFill>
            </a:endParaRPr>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b="1" smtClean="0">
                <a:solidFill>
                  <a:schemeClr val="bg1"/>
                </a:solidFill>
              </a:rPr>
              <a:pPr/>
              <a:t>12</a:t>
            </a:fld>
            <a:endParaRPr lang="en-US" b="1" dirty="0">
              <a:solidFill>
                <a:schemeClr val="bg1"/>
              </a:solidFill>
            </a:endParaRPr>
          </a:p>
        </p:txBody>
      </p:sp>
      <p:sp>
        <p:nvSpPr>
          <p:cNvPr id="5" name="Rectangle 12"/>
          <p:cNvSpPr>
            <a:spLocks noChangeArrowheads="1"/>
          </p:cNvSpPr>
          <p:nvPr/>
        </p:nvSpPr>
        <p:spPr bwMode="auto">
          <a:xfrm>
            <a:off x="132379" y="4876800"/>
            <a:ext cx="8767209" cy="1723549"/>
          </a:xfrm>
          <a:prstGeom prst="rect">
            <a:avLst/>
          </a:prstGeom>
          <a:noFill/>
          <a:ln w="9525">
            <a:noFill/>
            <a:miter lim="800000"/>
            <a:headEnd/>
            <a:tailEnd/>
          </a:ln>
        </p:spPr>
        <p:txBody>
          <a:bodyPr wrap="square">
            <a:spAutoFit/>
          </a:bodyPr>
          <a:lstStyle/>
          <a:p>
            <a:pPr marL="168275" indent="-168275" eaLnBrk="0" hangingPunct="0">
              <a:spcBef>
                <a:spcPts val="600"/>
              </a:spcBef>
              <a:buClr>
                <a:srgbClr val="0067AB"/>
              </a:buClr>
              <a:buFont typeface="Wingdings" pitchFamily="2" charset="2"/>
              <a:buChar char="§"/>
            </a:pPr>
            <a:r>
              <a:rPr lang="en-US" sz="1600" b="0" dirty="0" smtClean="0"/>
              <a:t>Overall 98 percent of respondents agreed or strongly agreed that they would recommend the cemetery to Veteran families</a:t>
            </a:r>
          </a:p>
          <a:p>
            <a:pPr marL="625475" lvl="1" indent="-168275" eaLnBrk="0" hangingPunct="0">
              <a:spcBef>
                <a:spcPts val="600"/>
              </a:spcBef>
              <a:buClr>
                <a:srgbClr val="0067AB"/>
              </a:buClr>
              <a:buFont typeface="Wingdings" pitchFamily="2" charset="2"/>
              <a:buChar char="§"/>
            </a:pPr>
            <a:r>
              <a:rPr lang="en-US" sz="1600" dirty="0"/>
              <a:t>National Cemetery overall agreement was </a:t>
            </a:r>
            <a:r>
              <a:rPr lang="en-US" sz="1600" dirty="0" smtClean="0"/>
              <a:t>99 percent.</a:t>
            </a:r>
            <a:endParaRPr lang="en-US" sz="1600" b="0" dirty="0" smtClean="0"/>
          </a:p>
          <a:p>
            <a:pPr marL="168275" indent="-168275" eaLnBrk="0" hangingPunct="0">
              <a:spcBef>
                <a:spcPts val="600"/>
              </a:spcBef>
              <a:buClr>
                <a:srgbClr val="0067AB"/>
              </a:buClr>
              <a:buFont typeface="Wingdings" pitchFamily="2" charset="2"/>
              <a:buChar char="§"/>
            </a:pPr>
            <a:r>
              <a:rPr lang="en-US" sz="1600" dirty="0" smtClean="0"/>
              <a:t>Next of Kin were significantly more likely to agree that they would recommend the cemetery to Veteran families. In 2015, there was a significant decrease in the number of </a:t>
            </a:r>
            <a:r>
              <a:rPr lang="en-US" sz="1600" dirty="0"/>
              <a:t>F</a:t>
            </a:r>
            <a:r>
              <a:rPr lang="en-US" sz="1600" dirty="0" smtClean="0"/>
              <a:t>uneral Directors that agreed they would recommend the State/Tribal Veterans Cemetery.</a:t>
            </a:r>
          </a:p>
        </p:txBody>
      </p:sp>
      <p:pic>
        <p:nvPicPr>
          <p:cNvPr id="3" name="Picture 2"/>
          <p:cNvPicPr/>
          <p:nvPr>
            <p:extLst>
              <p:ext uri="{D42A27DB-BD31-4B8C-83A1-F6EECF244321}">
                <p14:modId xmlns:p14="http://schemas.microsoft.com/office/powerpoint/2010/main" val="3191448318"/>
              </p:ext>
            </p:extLst>
          </p:nvPr>
        </p:nvPicPr>
        <p:blipFill>
          <a:blip r:embed="rId3"/>
          <a:stretch>
            <a:fillRect/>
          </a:stretch>
        </p:blipFill>
        <p:spPr>
          <a:xfrm>
            <a:off x="228600" y="509588"/>
            <a:ext cx="8655050" cy="6272212"/>
          </a:xfrm>
          <a:prstGeom prst="rect">
            <a:avLst/>
          </a:prstGeom>
        </p:spPr>
      </p:pic>
    </p:spTree>
    <p:extLst>
      <p:ext uri="{BB962C8B-B14F-4D97-AF65-F5344CB8AC3E}">
        <p14:creationId xmlns:p14="http://schemas.microsoft.com/office/powerpoint/2010/main" val="39196889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71800"/>
            <a:ext cx="8585200" cy="504825"/>
          </a:xfrm>
        </p:spPr>
        <p:txBody>
          <a:bodyPr>
            <a:noAutofit/>
          </a:bodyPr>
          <a:lstStyle/>
          <a:p>
            <a:pPr algn="ctr"/>
            <a:r>
              <a:rPr lang="en-US" sz="3200" dirty="0" smtClean="0"/>
              <a:t>Key Findings</a:t>
            </a:r>
            <a:endParaRPr lang="en-US" sz="32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13</a:t>
            </a:fld>
            <a:endParaRPr lang="en-US" dirty="0">
              <a:solidFill>
                <a:schemeClr val="bg1"/>
              </a:solidFill>
            </a:endParaRPr>
          </a:p>
        </p:txBody>
      </p:sp>
    </p:spTree>
    <p:extLst>
      <p:ext uri="{BB962C8B-B14F-4D97-AF65-F5344CB8AC3E}">
        <p14:creationId xmlns:p14="http://schemas.microsoft.com/office/powerpoint/2010/main" val="310759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2"/>
          <p:cNvSpPr>
            <a:spLocks noChangeArrowheads="1"/>
          </p:cNvSpPr>
          <p:nvPr/>
        </p:nvSpPr>
        <p:spPr bwMode="auto">
          <a:xfrm>
            <a:off x="132379" y="908447"/>
            <a:ext cx="8767209" cy="1505027"/>
          </a:xfrm>
          <a:prstGeom prst="rect">
            <a:avLst/>
          </a:prstGeom>
          <a:noFill/>
          <a:ln w="9525">
            <a:noFill/>
            <a:miter lim="800000"/>
            <a:headEnd/>
            <a:tailEnd/>
          </a:ln>
        </p:spPr>
        <p:txBody>
          <a:bodyPr wrap="square">
            <a:spAutoFit/>
          </a:bodyPr>
          <a:lstStyle/>
          <a:p>
            <a:pPr marL="168275" indent="-168275" eaLnBrk="0" hangingPunct="0">
              <a:spcBef>
                <a:spcPct val="20000"/>
              </a:spcBef>
              <a:buClr>
                <a:srgbClr val="0067AB"/>
              </a:buClr>
              <a:buFont typeface="Wingdings" pitchFamily="2" charset="2"/>
              <a:buChar char="§"/>
            </a:pPr>
            <a:r>
              <a:rPr lang="en-US" sz="1700" b="0" dirty="0" smtClean="0"/>
              <a:t>Next of Kin reported higher levels of agreement compared to Funeral Directors nationally for three questions and lower levels of satisfaction nationally for </a:t>
            </a:r>
            <a:r>
              <a:rPr lang="en-US" sz="1700" dirty="0" smtClean="0"/>
              <a:t>two questions</a:t>
            </a:r>
            <a:r>
              <a:rPr lang="en-US" sz="1700" b="0" dirty="0" smtClean="0"/>
              <a:t>.</a:t>
            </a:r>
          </a:p>
          <a:p>
            <a:pPr marL="625475" lvl="1" indent="-168275" eaLnBrk="0" hangingPunct="0">
              <a:spcBef>
                <a:spcPct val="20000"/>
              </a:spcBef>
              <a:buClr>
                <a:srgbClr val="0067AB"/>
              </a:buClr>
              <a:buFont typeface="Wingdings" pitchFamily="2" charset="2"/>
              <a:buChar char="§"/>
            </a:pPr>
            <a:r>
              <a:rPr lang="en-US" sz="1700" dirty="0" smtClean="0"/>
              <a:t>Lower satisfaction appeared to occur for each respondent type, respectively, on items that could be viewed as more relevant to their particular needs.</a:t>
            </a:r>
          </a:p>
          <a:p>
            <a:pPr marL="625475" lvl="1" indent="-168275" eaLnBrk="0" hangingPunct="0">
              <a:spcBef>
                <a:spcPct val="20000"/>
              </a:spcBef>
              <a:buClr>
                <a:srgbClr val="0067AB"/>
              </a:buClr>
              <a:buFont typeface="Wingdings" pitchFamily="2" charset="2"/>
              <a:buChar char="§"/>
            </a:pPr>
            <a:endParaRPr lang="en-US" sz="1700" b="0" dirty="0" smtClean="0"/>
          </a:p>
        </p:txBody>
      </p:sp>
      <p:sp>
        <p:nvSpPr>
          <p:cNvPr id="11" name="Rectangle 10"/>
          <p:cNvSpPr/>
          <p:nvPr/>
        </p:nvSpPr>
        <p:spPr>
          <a:xfrm>
            <a:off x="1735809" y="2981980"/>
            <a:ext cx="5729860" cy="523220"/>
          </a:xfrm>
          <a:prstGeom prst="rect">
            <a:avLst/>
          </a:prstGeom>
        </p:spPr>
        <p:txBody>
          <a:bodyPr wrap="square">
            <a:spAutoFit/>
          </a:bodyPr>
          <a:lstStyle/>
          <a:p>
            <a:pPr algn="ctr">
              <a:defRPr sz="1800" b="1" i="0" u="none" strike="noStrike" kern="1200" baseline="0">
                <a:solidFill>
                  <a:srgbClr val="000000"/>
                </a:solidFill>
                <a:latin typeface="+mn-lt"/>
                <a:ea typeface="+mn-ea"/>
                <a:cs typeface="+mn-cs"/>
              </a:defRPr>
            </a:pPr>
            <a:r>
              <a:rPr lang="en-US" sz="1400" dirty="0" smtClean="0">
                <a:solidFill>
                  <a:srgbClr val="000000"/>
                </a:solidFill>
              </a:rPr>
              <a:t>Percent Agree/Strongly Agree for</a:t>
            </a:r>
          </a:p>
          <a:p>
            <a:pPr algn="ctr">
              <a:defRPr sz="1800" b="1" i="0" u="none" strike="noStrike" kern="1200" baseline="0">
                <a:solidFill>
                  <a:srgbClr val="000000"/>
                </a:solidFill>
                <a:latin typeface="+mn-lt"/>
                <a:ea typeface="+mn-ea"/>
                <a:cs typeface="+mn-cs"/>
              </a:defRPr>
            </a:pPr>
            <a:r>
              <a:rPr lang="en-US" sz="1400" dirty="0" smtClean="0">
                <a:solidFill>
                  <a:srgbClr val="000000"/>
                </a:solidFill>
              </a:rPr>
              <a:t> Next of Kin and Funeral Directors</a:t>
            </a:r>
          </a:p>
        </p:txBody>
      </p:sp>
      <p:sp>
        <p:nvSpPr>
          <p:cNvPr id="3" name="TextBox 2"/>
          <p:cNvSpPr txBox="1"/>
          <p:nvPr/>
        </p:nvSpPr>
        <p:spPr>
          <a:xfrm>
            <a:off x="76200" y="56346"/>
            <a:ext cx="8686800" cy="861774"/>
          </a:xfrm>
          <a:prstGeom prst="rect">
            <a:avLst/>
          </a:prstGeom>
          <a:noFill/>
        </p:spPr>
        <p:txBody>
          <a:bodyPr wrap="square" rtlCol="0">
            <a:spAutoFit/>
          </a:bodyPr>
          <a:lstStyle/>
          <a:p>
            <a:r>
              <a:rPr lang="en-US" sz="2500" b="1" dirty="0" smtClean="0">
                <a:solidFill>
                  <a:schemeClr val="accent1"/>
                </a:solidFill>
                <a:latin typeface="+mj-lt"/>
                <a:ea typeface="+mj-ea"/>
                <a:cs typeface="+mj-cs"/>
              </a:rPr>
              <a:t>Statistically Significant Differences </a:t>
            </a:r>
            <a:r>
              <a:rPr lang="en-US" sz="2500" b="1" dirty="0">
                <a:solidFill>
                  <a:schemeClr val="accent1"/>
                </a:solidFill>
                <a:latin typeface="+mj-lt"/>
                <a:ea typeface="+mj-ea"/>
                <a:cs typeface="+mj-cs"/>
              </a:rPr>
              <a:t>in </a:t>
            </a:r>
            <a:r>
              <a:rPr lang="en-US" sz="2500" b="1" dirty="0" smtClean="0">
                <a:solidFill>
                  <a:schemeClr val="accent1"/>
                </a:solidFill>
                <a:latin typeface="+mj-lt"/>
                <a:ea typeface="+mj-ea"/>
                <a:cs typeface="+mj-cs"/>
              </a:rPr>
              <a:t>Agreement between Next of Kin </a:t>
            </a:r>
            <a:r>
              <a:rPr lang="en-US" sz="2500" b="1" dirty="0">
                <a:solidFill>
                  <a:schemeClr val="accent1"/>
                </a:solidFill>
                <a:latin typeface="+mj-lt"/>
                <a:ea typeface="+mj-ea"/>
                <a:cs typeface="+mj-cs"/>
              </a:rPr>
              <a:t>and </a:t>
            </a:r>
            <a:r>
              <a:rPr lang="en-US" sz="2500" b="1" dirty="0" smtClean="0">
                <a:solidFill>
                  <a:schemeClr val="accent1"/>
                </a:solidFill>
                <a:latin typeface="+mj-lt"/>
                <a:ea typeface="+mj-ea"/>
                <a:cs typeface="+mj-cs"/>
              </a:rPr>
              <a:t>Funeral Directors</a:t>
            </a:r>
            <a:endParaRPr lang="en-US" sz="2500" b="1" dirty="0">
              <a:solidFill>
                <a:schemeClr val="accent1"/>
              </a:solidFill>
              <a:latin typeface="+mj-lt"/>
              <a:ea typeface="+mj-ea"/>
              <a:cs typeface="+mj-cs"/>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14</a:t>
            </a:fld>
            <a:endParaRPr lang="en-US" dirty="0">
              <a:solidFill>
                <a:schemeClr val="bg1"/>
              </a:solidFill>
            </a:endParaRPr>
          </a:p>
        </p:txBody>
      </p:sp>
      <p:pic>
        <p:nvPicPr>
          <p:cNvPr id="4" name="Picture 3"/>
          <p:cNvPicPr/>
          <p:nvPr>
            <p:extLst>
              <p:ext uri="{D42A27DB-BD31-4B8C-83A1-F6EECF244321}">
                <p14:modId xmlns:p14="http://schemas.microsoft.com/office/powerpoint/2010/main" val="3241907721"/>
              </p:ext>
            </p:extLst>
          </p:nvPr>
        </p:nvPicPr>
        <p:blipFill>
          <a:blip r:embed="rId3"/>
          <a:stretch>
            <a:fillRect/>
          </a:stretch>
        </p:blipFill>
        <p:spPr>
          <a:xfrm>
            <a:off x="795338" y="3552825"/>
            <a:ext cx="7553325" cy="2771775"/>
          </a:xfrm>
          <a:prstGeom prst="rect">
            <a:avLst/>
          </a:prstGeom>
        </p:spPr>
      </p:pic>
    </p:spTree>
    <p:extLst>
      <p:ext uri="{BB962C8B-B14F-4D97-AF65-F5344CB8AC3E}">
        <p14:creationId xmlns:p14="http://schemas.microsoft.com/office/powerpoint/2010/main" val="17102168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152400" y="609600"/>
            <a:ext cx="8767209" cy="2254463"/>
          </a:xfrm>
          <a:prstGeom prst="rect">
            <a:avLst/>
          </a:prstGeom>
          <a:noFill/>
          <a:ln w="9525">
            <a:noFill/>
            <a:miter lim="800000"/>
            <a:headEnd/>
            <a:tailEnd/>
          </a:ln>
        </p:spPr>
        <p:txBody>
          <a:bodyPr wrap="square">
            <a:spAutoFit/>
          </a:bodyPr>
          <a:lstStyle/>
          <a:p>
            <a:pPr marL="168275" indent="-168275" eaLnBrk="0" hangingPunct="0">
              <a:spcAft>
                <a:spcPts val="300"/>
              </a:spcAft>
              <a:buClr>
                <a:srgbClr val="0067AB"/>
              </a:buClr>
              <a:buFont typeface="Wingdings" pitchFamily="2" charset="2"/>
              <a:buChar char="§"/>
            </a:pPr>
            <a:r>
              <a:rPr lang="en-US" sz="1600" dirty="0" smtClean="0"/>
              <a:t>The table below provides a summary of the relationships and non-relationships that were found pertaining to distance from the cemetery, relationship to deceased, number of visits, and years doing business with the cemetery.</a:t>
            </a:r>
            <a:endParaRPr lang="en-US" sz="1600" b="0" dirty="0" smtClean="0"/>
          </a:p>
          <a:p>
            <a:pPr marL="168275" indent="-168275" eaLnBrk="0" hangingPunct="0">
              <a:spcAft>
                <a:spcPts val="300"/>
              </a:spcAft>
              <a:buClr>
                <a:srgbClr val="0067AB"/>
              </a:buClr>
              <a:buFont typeface="Wingdings" pitchFamily="2" charset="2"/>
              <a:buChar char="§"/>
            </a:pPr>
            <a:endParaRPr lang="en-US" sz="1600" dirty="0"/>
          </a:p>
          <a:p>
            <a:pPr marL="168275" indent="-168275" eaLnBrk="0" hangingPunct="0">
              <a:spcAft>
                <a:spcPts val="300"/>
              </a:spcAft>
              <a:buClr>
                <a:srgbClr val="0067AB"/>
              </a:buClr>
              <a:buFont typeface="Wingdings" pitchFamily="2" charset="2"/>
              <a:buChar char="§"/>
            </a:pPr>
            <a:endParaRPr lang="en-US" sz="1600" b="0" dirty="0" smtClean="0"/>
          </a:p>
          <a:p>
            <a:pPr marL="625475" lvl="1" indent="-168275" eaLnBrk="0" hangingPunct="0">
              <a:spcAft>
                <a:spcPts val="300"/>
              </a:spcAft>
              <a:buClr>
                <a:srgbClr val="0067AB"/>
              </a:buClr>
              <a:buFont typeface="Wingdings" pitchFamily="2" charset="2"/>
              <a:buChar char="§"/>
            </a:pPr>
            <a:endParaRPr lang="en-US" sz="1600" b="0" dirty="0" smtClean="0"/>
          </a:p>
          <a:p>
            <a:pPr marL="625475" lvl="1" indent="-168275" eaLnBrk="0" hangingPunct="0">
              <a:spcAft>
                <a:spcPts val="300"/>
              </a:spcAft>
              <a:buClr>
                <a:srgbClr val="0067AB"/>
              </a:buClr>
              <a:buFont typeface="Wingdings" pitchFamily="2" charset="2"/>
              <a:buChar char="§"/>
            </a:pPr>
            <a:endParaRPr lang="en-US" sz="1600" b="0" dirty="0" smtClean="0"/>
          </a:p>
          <a:p>
            <a:pPr marL="625475" lvl="1" indent="-168275" eaLnBrk="0" hangingPunct="0">
              <a:spcAft>
                <a:spcPts val="300"/>
              </a:spcAft>
              <a:buClr>
                <a:srgbClr val="0067AB"/>
              </a:buClr>
              <a:buFont typeface="Wingdings" pitchFamily="2" charset="2"/>
              <a:buChar char="§"/>
            </a:pPr>
            <a:endParaRPr lang="en-US" sz="1600" b="0" dirty="0" smtClean="0"/>
          </a:p>
        </p:txBody>
      </p:sp>
      <p:sp>
        <p:nvSpPr>
          <p:cNvPr id="16" name="Rectangle 15"/>
          <p:cNvSpPr/>
          <p:nvPr/>
        </p:nvSpPr>
        <p:spPr>
          <a:xfrm>
            <a:off x="134679" y="132546"/>
            <a:ext cx="7180521" cy="477054"/>
          </a:xfrm>
          <a:prstGeom prst="rect">
            <a:avLst/>
          </a:prstGeom>
        </p:spPr>
        <p:txBody>
          <a:bodyPr wrap="square">
            <a:spAutoFit/>
          </a:bodyPr>
          <a:lstStyle/>
          <a:p>
            <a:r>
              <a:rPr lang="en-US" sz="2500" b="1" dirty="0" smtClean="0">
                <a:solidFill>
                  <a:srgbClr val="0067AB"/>
                </a:solidFill>
              </a:rPr>
              <a:t>Relationships and Non-Relationships</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15</a:t>
            </a:fld>
            <a:endParaRPr lang="en-US" dirty="0">
              <a:solidFill>
                <a:schemeClr val="bg1"/>
              </a:solidFill>
            </a:endParaRPr>
          </a:p>
        </p:txBody>
      </p:sp>
      <p:pic>
        <p:nvPicPr>
          <p:cNvPr id="3" name="Picture 2"/>
          <p:cNvPicPr/>
          <p:nvPr>
            <p:extLst>
              <p:ext uri="{D42A27DB-BD31-4B8C-83A1-F6EECF244321}">
                <p14:modId xmlns:p14="http://schemas.microsoft.com/office/powerpoint/2010/main" val="90244599"/>
              </p:ext>
            </p:extLst>
          </p:nvPr>
        </p:nvPicPr>
        <p:blipFill>
          <a:blip r:embed="rId3"/>
          <a:stretch>
            <a:fillRect/>
          </a:stretch>
        </p:blipFill>
        <p:spPr>
          <a:xfrm>
            <a:off x="609600" y="1447800"/>
            <a:ext cx="7848600" cy="5043343"/>
          </a:xfrm>
          <a:prstGeom prst="rect">
            <a:avLst/>
          </a:prstGeom>
        </p:spPr>
      </p:pic>
    </p:spTree>
    <p:extLst>
      <p:ext uri="{BB962C8B-B14F-4D97-AF65-F5344CB8AC3E}">
        <p14:creationId xmlns:p14="http://schemas.microsoft.com/office/powerpoint/2010/main" val="2635263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152400" y="439356"/>
            <a:ext cx="8767209" cy="3639458"/>
          </a:xfrm>
          <a:prstGeom prst="rect">
            <a:avLst/>
          </a:prstGeom>
          <a:noFill/>
          <a:ln w="9525">
            <a:noFill/>
            <a:miter lim="800000"/>
            <a:headEnd/>
            <a:tailEnd/>
          </a:ln>
        </p:spPr>
        <p:txBody>
          <a:bodyPr wrap="square">
            <a:spAutoFit/>
          </a:bodyPr>
          <a:lstStyle/>
          <a:p>
            <a:pPr marL="168275" indent="-168275" eaLnBrk="0" hangingPunct="0">
              <a:spcAft>
                <a:spcPts val="300"/>
              </a:spcAft>
              <a:buClr>
                <a:srgbClr val="0067AB"/>
              </a:buClr>
              <a:buFont typeface="Wingdings" pitchFamily="2" charset="2"/>
              <a:buChar char="§"/>
            </a:pPr>
            <a:r>
              <a:rPr lang="en-US" sz="1600" dirty="0" smtClean="0"/>
              <a:t>Overall, 91 percent of respondents (91% of Next of Kin, 90% of Funeral Directors) agreed that the State/Tribal Veterans Cemetery exceeded expectations</a:t>
            </a:r>
          </a:p>
          <a:p>
            <a:pPr marL="625475" lvl="1" indent="-168275" eaLnBrk="0" hangingPunct="0">
              <a:spcAft>
                <a:spcPts val="300"/>
              </a:spcAft>
              <a:buClr>
                <a:srgbClr val="0067AB"/>
              </a:buClr>
              <a:buFont typeface="Wingdings" pitchFamily="2" charset="2"/>
              <a:buChar char="§"/>
            </a:pPr>
            <a:r>
              <a:rPr lang="en-US" sz="1600" dirty="0" smtClean="0"/>
              <a:t>E</a:t>
            </a:r>
            <a:r>
              <a:rPr lang="en-US" sz="1600" b="0" dirty="0" smtClean="0"/>
              <a:t>xceeding expectations was positively related to ratings of overall satisfaction, quality of service, and overall appearance, as wel</a:t>
            </a:r>
            <a:r>
              <a:rPr lang="en-US" sz="1600" dirty="0" smtClean="0"/>
              <a:t>l as</a:t>
            </a:r>
            <a:r>
              <a:rPr lang="en-US" sz="1600" b="0" dirty="0" smtClean="0"/>
              <a:t> likelihood of recommending the cemetery for both Next of Kin and Funeral Directors</a:t>
            </a:r>
          </a:p>
          <a:p>
            <a:pPr marL="625475" lvl="1" indent="-168275" eaLnBrk="0" hangingPunct="0">
              <a:spcAft>
                <a:spcPts val="300"/>
              </a:spcAft>
              <a:buClr>
                <a:srgbClr val="0067AB"/>
              </a:buClr>
              <a:buFont typeface="Wingdings" pitchFamily="2" charset="2"/>
              <a:buChar char="§"/>
            </a:pPr>
            <a:endParaRPr lang="en-US" sz="1600" dirty="0"/>
          </a:p>
          <a:p>
            <a:pPr marL="625475" lvl="1" indent="-168275" eaLnBrk="0" hangingPunct="0">
              <a:spcAft>
                <a:spcPts val="300"/>
              </a:spcAft>
              <a:buClr>
                <a:srgbClr val="0067AB"/>
              </a:buClr>
              <a:buFont typeface="Wingdings" pitchFamily="2" charset="2"/>
              <a:buChar char="§"/>
            </a:pPr>
            <a:endParaRPr lang="en-US" sz="1600" b="0" dirty="0" smtClean="0"/>
          </a:p>
          <a:p>
            <a:pPr marL="625475" lvl="1" indent="-168275" eaLnBrk="0" hangingPunct="0">
              <a:spcAft>
                <a:spcPts val="300"/>
              </a:spcAft>
              <a:buClr>
                <a:srgbClr val="0067AB"/>
              </a:buClr>
              <a:buFont typeface="Wingdings" pitchFamily="2" charset="2"/>
              <a:buChar char="§"/>
            </a:pPr>
            <a:endParaRPr lang="en-US" sz="1600" dirty="0"/>
          </a:p>
          <a:p>
            <a:pPr marL="625475" lvl="1" indent="-168275" eaLnBrk="0" hangingPunct="0">
              <a:spcAft>
                <a:spcPts val="300"/>
              </a:spcAft>
              <a:buClr>
                <a:srgbClr val="0067AB"/>
              </a:buClr>
              <a:buFont typeface="Wingdings" pitchFamily="2" charset="2"/>
              <a:buChar char="§"/>
            </a:pPr>
            <a:endParaRPr lang="en-US" sz="1600" b="0" dirty="0" smtClean="0"/>
          </a:p>
          <a:p>
            <a:pPr marL="625475" lvl="1" indent="-168275" eaLnBrk="0" hangingPunct="0">
              <a:spcAft>
                <a:spcPts val="300"/>
              </a:spcAft>
              <a:buClr>
                <a:srgbClr val="0067AB"/>
              </a:buClr>
              <a:buFont typeface="Wingdings" pitchFamily="2" charset="2"/>
              <a:buChar char="§"/>
            </a:pPr>
            <a:endParaRPr lang="en-US" sz="1600" dirty="0"/>
          </a:p>
          <a:p>
            <a:pPr marL="625475" lvl="1" indent="-168275" eaLnBrk="0" hangingPunct="0">
              <a:spcAft>
                <a:spcPts val="300"/>
              </a:spcAft>
              <a:buClr>
                <a:srgbClr val="0067AB"/>
              </a:buClr>
              <a:buFont typeface="Wingdings" pitchFamily="2" charset="2"/>
              <a:buChar char="§"/>
            </a:pPr>
            <a:endParaRPr lang="en-US" sz="1600" b="0" dirty="0" smtClean="0"/>
          </a:p>
          <a:p>
            <a:pPr marL="168275" indent="-168275" eaLnBrk="0" hangingPunct="0">
              <a:spcAft>
                <a:spcPts val="300"/>
              </a:spcAft>
              <a:buClr>
                <a:srgbClr val="0067AB"/>
              </a:buClr>
              <a:buFont typeface="Wingdings" pitchFamily="2" charset="2"/>
              <a:buChar char="§"/>
            </a:pPr>
            <a:endParaRPr lang="en-US" sz="1600" dirty="0" smtClean="0"/>
          </a:p>
          <a:p>
            <a:pPr marL="168275" indent="-168275" eaLnBrk="0" hangingPunct="0">
              <a:spcAft>
                <a:spcPts val="300"/>
              </a:spcAft>
              <a:buClr>
                <a:srgbClr val="0067AB"/>
              </a:buClr>
              <a:buFont typeface="Wingdings" pitchFamily="2" charset="2"/>
              <a:buChar char="§"/>
            </a:pPr>
            <a:r>
              <a:rPr lang="en-US" sz="1600" dirty="0" smtClean="0"/>
              <a:t>Expectations were influenced by information (all differences statistically significant)</a:t>
            </a:r>
            <a:endParaRPr lang="en-US" sz="1600" dirty="0"/>
          </a:p>
        </p:txBody>
      </p:sp>
      <p:sp>
        <p:nvSpPr>
          <p:cNvPr id="16" name="Rectangle 15"/>
          <p:cNvSpPr/>
          <p:nvPr/>
        </p:nvSpPr>
        <p:spPr>
          <a:xfrm>
            <a:off x="134679" y="-19854"/>
            <a:ext cx="7180521" cy="477054"/>
          </a:xfrm>
          <a:prstGeom prst="rect">
            <a:avLst/>
          </a:prstGeom>
        </p:spPr>
        <p:txBody>
          <a:bodyPr wrap="square">
            <a:spAutoFit/>
          </a:bodyPr>
          <a:lstStyle/>
          <a:p>
            <a:r>
              <a:rPr lang="en-US" sz="2500" b="1" dirty="0" smtClean="0">
                <a:solidFill>
                  <a:srgbClr val="0067AB"/>
                </a:solidFill>
              </a:rPr>
              <a:t>Impact of Expectations</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16</a:t>
            </a:fld>
            <a:endParaRPr lang="en-US" dirty="0">
              <a:solidFill>
                <a:schemeClr val="bg1"/>
              </a:solidFill>
            </a:endParaRPr>
          </a:p>
        </p:txBody>
      </p:sp>
      <p:pic>
        <p:nvPicPr>
          <p:cNvPr id="3" name="Picture 2"/>
          <p:cNvPicPr/>
          <p:nvPr>
            <p:extLst>
              <p:ext uri="{D42A27DB-BD31-4B8C-83A1-F6EECF244321}">
                <p14:modId xmlns:p14="http://schemas.microsoft.com/office/powerpoint/2010/main" val="1151416648"/>
              </p:ext>
            </p:extLst>
          </p:nvPr>
        </p:nvPicPr>
        <p:blipFill>
          <a:blip r:embed="rId3"/>
          <a:stretch>
            <a:fillRect/>
          </a:stretch>
        </p:blipFill>
        <p:spPr>
          <a:xfrm>
            <a:off x="152400" y="0"/>
            <a:ext cx="8763000" cy="6391275"/>
          </a:xfrm>
          <a:prstGeom prst="rect">
            <a:avLst/>
          </a:prstGeom>
        </p:spPr>
      </p:pic>
      <p:pic>
        <p:nvPicPr>
          <p:cNvPr id="4" name="Picture 3"/>
          <p:cNvPicPr/>
          <p:nvPr>
            <p:extLst>
              <p:ext uri="{D42A27DB-BD31-4B8C-83A1-F6EECF244321}">
                <p14:modId xmlns:p14="http://schemas.microsoft.com/office/powerpoint/2010/main" val="3868717928"/>
              </p:ext>
            </p:extLst>
          </p:nvPr>
        </p:nvPicPr>
        <p:blipFill>
          <a:blip r:embed="rId4"/>
          <a:stretch>
            <a:fillRect/>
          </a:stretch>
        </p:blipFill>
        <p:spPr>
          <a:xfrm>
            <a:off x="914400" y="4078814"/>
            <a:ext cx="7315200" cy="2423777"/>
          </a:xfrm>
          <a:prstGeom prst="rect">
            <a:avLst/>
          </a:prstGeom>
        </p:spPr>
      </p:pic>
    </p:spTree>
    <p:extLst>
      <p:ext uri="{BB962C8B-B14F-4D97-AF65-F5344CB8AC3E}">
        <p14:creationId xmlns:p14="http://schemas.microsoft.com/office/powerpoint/2010/main" val="488836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76200" y="444326"/>
            <a:ext cx="8915400" cy="6047809"/>
          </a:xfrm>
          <a:prstGeom prst="rect">
            <a:avLst/>
          </a:prstGeom>
          <a:noFill/>
          <a:ln w="9525">
            <a:noFill/>
            <a:miter lim="800000"/>
            <a:headEnd/>
            <a:tailEnd/>
          </a:ln>
        </p:spPr>
        <p:txBody>
          <a:bodyPr wrap="square">
            <a:spAutoFit/>
          </a:bodyPr>
          <a:lstStyle/>
          <a:p>
            <a:pPr marL="168275" indent="-168275" eaLnBrk="0" hangingPunct="0">
              <a:spcAft>
                <a:spcPts val="300"/>
              </a:spcAft>
              <a:buClr>
                <a:srgbClr val="0067AB"/>
              </a:buClr>
              <a:buFont typeface="Wingdings" pitchFamily="2" charset="2"/>
              <a:buChar char="§"/>
            </a:pPr>
            <a:r>
              <a:rPr lang="en-US" sz="1600" dirty="0" smtClean="0"/>
              <a:t>In 2015, only five percent of Next of Kin indicated that they had viewed NCA videos illustrating different committal service options. 92 percent of these respondents indicated that the video helped them understand the burial process.</a:t>
            </a:r>
          </a:p>
          <a:p>
            <a:pPr marL="625475" lvl="1" indent="-168275" eaLnBrk="0" hangingPunct="0">
              <a:spcAft>
                <a:spcPts val="300"/>
              </a:spcAft>
              <a:buClr>
                <a:srgbClr val="0067AB"/>
              </a:buClr>
              <a:buFont typeface="Wingdings" pitchFamily="2" charset="2"/>
              <a:buChar char="§"/>
            </a:pPr>
            <a:r>
              <a:rPr lang="en-US" sz="1600" dirty="0" smtClean="0"/>
              <a:t>The viewing of NCA Videos had a significant impact on perceptions of being informed (98% vs. 89%) and exceeding expectations (98% vs. 91%). In addition, </a:t>
            </a:r>
            <a:r>
              <a:rPr lang="en-US" sz="1600" dirty="0"/>
              <a:t>t</a:t>
            </a:r>
            <a:r>
              <a:rPr lang="en-US" sz="1600" dirty="0" smtClean="0"/>
              <a:t>he viewing of NCA Videos had a significant positive relationship on ratings of overall satisfaction, and all three strategic performance measures(see graph displaying agreement below).</a:t>
            </a:r>
          </a:p>
          <a:p>
            <a:pPr marL="625475" lvl="1" indent="-168275" eaLnBrk="0" hangingPunct="0">
              <a:spcAft>
                <a:spcPts val="300"/>
              </a:spcAft>
              <a:buClr>
                <a:srgbClr val="0067AB"/>
              </a:buClr>
              <a:buFont typeface="Wingdings" pitchFamily="2" charset="2"/>
              <a:buChar char="§"/>
            </a:pPr>
            <a:endParaRPr lang="en-US" sz="1600" b="0" dirty="0"/>
          </a:p>
          <a:p>
            <a:pPr marL="625475" lvl="1" indent="-168275" eaLnBrk="0" hangingPunct="0">
              <a:spcAft>
                <a:spcPts val="300"/>
              </a:spcAft>
              <a:buClr>
                <a:srgbClr val="0067AB"/>
              </a:buClr>
              <a:buFont typeface="Wingdings" pitchFamily="2" charset="2"/>
              <a:buChar char="§"/>
            </a:pPr>
            <a:endParaRPr lang="en-US" sz="1600" dirty="0" smtClean="0"/>
          </a:p>
          <a:p>
            <a:pPr marL="625475" lvl="1" indent="-168275" eaLnBrk="0" hangingPunct="0">
              <a:spcAft>
                <a:spcPts val="300"/>
              </a:spcAft>
              <a:buClr>
                <a:srgbClr val="0067AB"/>
              </a:buClr>
              <a:buFont typeface="Wingdings" pitchFamily="2" charset="2"/>
              <a:buChar char="§"/>
            </a:pPr>
            <a:endParaRPr lang="en-US" sz="1600" b="0" dirty="0"/>
          </a:p>
          <a:p>
            <a:pPr marL="625475" lvl="1" indent="-168275" eaLnBrk="0" hangingPunct="0">
              <a:spcAft>
                <a:spcPts val="300"/>
              </a:spcAft>
              <a:buClr>
                <a:srgbClr val="0067AB"/>
              </a:buClr>
              <a:buFont typeface="Wingdings" pitchFamily="2" charset="2"/>
              <a:buChar char="§"/>
            </a:pPr>
            <a:endParaRPr lang="en-US" sz="1600" dirty="0" smtClean="0"/>
          </a:p>
          <a:p>
            <a:pPr marL="625475" lvl="1" indent="-168275" eaLnBrk="0" hangingPunct="0">
              <a:spcAft>
                <a:spcPts val="300"/>
              </a:spcAft>
              <a:buClr>
                <a:srgbClr val="0067AB"/>
              </a:buClr>
              <a:buFont typeface="Wingdings" pitchFamily="2" charset="2"/>
              <a:buChar char="§"/>
            </a:pPr>
            <a:endParaRPr lang="en-US" sz="1600" b="0" dirty="0"/>
          </a:p>
          <a:p>
            <a:pPr marL="625475" lvl="1" indent="-168275" eaLnBrk="0" hangingPunct="0">
              <a:spcAft>
                <a:spcPts val="300"/>
              </a:spcAft>
              <a:buClr>
                <a:srgbClr val="0067AB"/>
              </a:buClr>
              <a:buFont typeface="Wingdings" pitchFamily="2" charset="2"/>
              <a:buChar char="§"/>
            </a:pPr>
            <a:endParaRPr lang="en-US" sz="1600" dirty="0" smtClean="0"/>
          </a:p>
          <a:p>
            <a:pPr marL="625475" lvl="1" indent="-168275" eaLnBrk="0" hangingPunct="0">
              <a:spcAft>
                <a:spcPts val="300"/>
              </a:spcAft>
              <a:buClr>
                <a:srgbClr val="0067AB"/>
              </a:buClr>
              <a:buFont typeface="Wingdings" pitchFamily="2" charset="2"/>
              <a:buChar char="§"/>
            </a:pPr>
            <a:endParaRPr lang="en-US" sz="1600" b="0" dirty="0"/>
          </a:p>
          <a:p>
            <a:pPr marL="625475" lvl="1" indent="-168275" eaLnBrk="0" hangingPunct="0">
              <a:spcAft>
                <a:spcPts val="300"/>
              </a:spcAft>
              <a:buClr>
                <a:srgbClr val="0067AB"/>
              </a:buClr>
              <a:buFont typeface="Wingdings" pitchFamily="2" charset="2"/>
              <a:buChar char="§"/>
            </a:pPr>
            <a:endParaRPr lang="en-US" sz="1600" dirty="0" smtClean="0"/>
          </a:p>
          <a:p>
            <a:pPr marL="625475" lvl="1" indent="-168275" eaLnBrk="0" hangingPunct="0">
              <a:spcAft>
                <a:spcPts val="300"/>
              </a:spcAft>
              <a:buClr>
                <a:srgbClr val="0067AB"/>
              </a:buClr>
              <a:buFont typeface="Wingdings" pitchFamily="2" charset="2"/>
              <a:buChar char="§"/>
            </a:pPr>
            <a:endParaRPr lang="en-US" sz="1600" dirty="0"/>
          </a:p>
          <a:p>
            <a:pPr lvl="1" eaLnBrk="0" hangingPunct="0">
              <a:spcAft>
                <a:spcPts val="300"/>
              </a:spcAft>
              <a:buClr>
                <a:srgbClr val="0067AB"/>
              </a:buClr>
            </a:pPr>
            <a:endParaRPr lang="en-US" sz="1600" dirty="0" smtClean="0"/>
          </a:p>
          <a:p>
            <a:pPr lvl="1" eaLnBrk="0" hangingPunct="0">
              <a:spcAft>
                <a:spcPts val="300"/>
              </a:spcAft>
              <a:buClr>
                <a:srgbClr val="0067AB"/>
              </a:buClr>
            </a:pPr>
            <a:endParaRPr lang="en-US" sz="1600" dirty="0" smtClean="0"/>
          </a:p>
          <a:p>
            <a:pPr marL="168275" indent="-168275" eaLnBrk="0" hangingPunct="0">
              <a:spcAft>
                <a:spcPts val="300"/>
              </a:spcAft>
              <a:buClr>
                <a:srgbClr val="0067AB"/>
              </a:buClr>
              <a:buFont typeface="Wingdings" pitchFamily="2" charset="2"/>
              <a:buChar char="§"/>
            </a:pPr>
            <a:r>
              <a:rPr lang="en-US" sz="1600" dirty="0" smtClean="0"/>
              <a:t>75 percent of Next of Kin indicated that they were aware of benefits related to burial in a State/Tribal Veterans Cemetery prior to their time of need.</a:t>
            </a:r>
          </a:p>
          <a:p>
            <a:pPr marL="625475" lvl="1" indent="-168275" eaLnBrk="0" hangingPunct="0">
              <a:spcAft>
                <a:spcPts val="300"/>
              </a:spcAft>
              <a:buClr>
                <a:srgbClr val="0067AB"/>
              </a:buClr>
              <a:buFont typeface="Wingdings" pitchFamily="2" charset="2"/>
              <a:buChar char="§"/>
            </a:pPr>
            <a:r>
              <a:rPr lang="en-US" sz="1600" dirty="0" smtClean="0"/>
              <a:t>Similarly to the NCA Videos, awareness of benefits prior to time of need was significantly positively related to ratings of quality of service, and likelihood of recommending the cemetery.</a:t>
            </a:r>
            <a:endParaRPr lang="en-US" sz="1600" b="0" dirty="0" smtClean="0"/>
          </a:p>
        </p:txBody>
      </p:sp>
      <p:sp>
        <p:nvSpPr>
          <p:cNvPr id="16" name="Rectangle 15"/>
          <p:cNvSpPr/>
          <p:nvPr/>
        </p:nvSpPr>
        <p:spPr>
          <a:xfrm>
            <a:off x="134679" y="0"/>
            <a:ext cx="7180521" cy="477054"/>
          </a:xfrm>
          <a:prstGeom prst="rect">
            <a:avLst/>
          </a:prstGeom>
        </p:spPr>
        <p:txBody>
          <a:bodyPr wrap="square">
            <a:spAutoFit/>
          </a:bodyPr>
          <a:lstStyle/>
          <a:p>
            <a:r>
              <a:rPr lang="en-US" sz="2500" b="1" dirty="0" smtClean="0">
                <a:solidFill>
                  <a:srgbClr val="0067AB"/>
                </a:solidFill>
              </a:rPr>
              <a:t>Impact of Being Informed</a:t>
            </a: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17</a:t>
            </a:fld>
            <a:endParaRPr lang="en-US" dirty="0">
              <a:solidFill>
                <a:schemeClr val="bg1"/>
              </a:solidFill>
            </a:endParaRPr>
          </a:p>
        </p:txBody>
      </p:sp>
      <p:pic>
        <p:nvPicPr>
          <p:cNvPr id="3" name="Picture 2"/>
          <p:cNvPicPr/>
          <p:nvPr>
            <p:extLst>
              <p:ext uri="{D42A27DB-BD31-4B8C-83A1-F6EECF244321}">
                <p14:modId xmlns:p14="http://schemas.microsoft.com/office/powerpoint/2010/main" val="1716430631"/>
              </p:ext>
            </p:extLst>
          </p:nvPr>
        </p:nvPicPr>
        <p:blipFill>
          <a:blip r:embed="rId3"/>
          <a:stretch>
            <a:fillRect/>
          </a:stretch>
        </p:blipFill>
        <p:spPr>
          <a:xfrm>
            <a:off x="228600" y="28575"/>
            <a:ext cx="8772525" cy="6372225"/>
          </a:xfrm>
          <a:prstGeom prst="rect">
            <a:avLst/>
          </a:prstGeom>
        </p:spPr>
      </p:pic>
    </p:spTree>
    <p:extLst>
      <p:ext uri="{BB962C8B-B14F-4D97-AF65-F5344CB8AC3E}">
        <p14:creationId xmlns:p14="http://schemas.microsoft.com/office/powerpoint/2010/main" val="16279103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4" name="Rectangle 12"/>
          <p:cNvSpPr>
            <a:spLocks noChangeArrowheads="1"/>
          </p:cNvSpPr>
          <p:nvPr/>
        </p:nvSpPr>
        <p:spPr bwMode="auto">
          <a:xfrm>
            <a:off x="132379" y="945863"/>
            <a:ext cx="8767209" cy="658642"/>
          </a:xfrm>
          <a:prstGeom prst="rect">
            <a:avLst/>
          </a:prstGeom>
          <a:noFill/>
          <a:ln w="9525">
            <a:noFill/>
            <a:miter lim="800000"/>
            <a:headEnd/>
            <a:tailEnd/>
          </a:ln>
        </p:spPr>
        <p:txBody>
          <a:bodyPr wrap="square">
            <a:spAutoFit/>
          </a:bodyPr>
          <a:lstStyle/>
          <a:p>
            <a:pPr marL="168275" indent="-168275" eaLnBrk="0" hangingPunct="0">
              <a:spcBef>
                <a:spcPct val="20000"/>
              </a:spcBef>
              <a:buClr>
                <a:srgbClr val="990000"/>
              </a:buClr>
            </a:pPr>
            <a:endParaRPr lang="en-US" sz="2000" b="0" dirty="0" smtClean="0"/>
          </a:p>
          <a:p>
            <a:pPr marL="168275" indent="-168275" eaLnBrk="0" hangingPunct="0">
              <a:spcBef>
                <a:spcPct val="20000"/>
              </a:spcBef>
              <a:buClr>
                <a:srgbClr val="990000"/>
              </a:buClr>
              <a:buFont typeface="Wingdings" pitchFamily="2" charset="2"/>
              <a:buChar char="§"/>
            </a:pPr>
            <a:endParaRPr lang="en-US" sz="1400" b="0" dirty="0"/>
          </a:p>
        </p:txBody>
      </p:sp>
      <p:sp>
        <p:nvSpPr>
          <p:cNvPr id="5" name="Rectangle 12"/>
          <p:cNvSpPr>
            <a:spLocks noChangeArrowheads="1"/>
          </p:cNvSpPr>
          <p:nvPr/>
        </p:nvSpPr>
        <p:spPr bwMode="auto">
          <a:xfrm>
            <a:off x="132379" y="466889"/>
            <a:ext cx="8767209" cy="1361911"/>
          </a:xfrm>
          <a:prstGeom prst="rect">
            <a:avLst/>
          </a:prstGeom>
          <a:noFill/>
          <a:ln w="9525">
            <a:noFill/>
            <a:miter lim="800000"/>
            <a:headEnd/>
            <a:tailEnd/>
          </a:ln>
        </p:spPr>
        <p:txBody>
          <a:bodyPr wrap="square">
            <a:spAutoFit/>
          </a:bodyPr>
          <a:lstStyle/>
          <a:p>
            <a:pPr marL="168275" indent="-168275" eaLnBrk="0" hangingPunct="0">
              <a:spcAft>
                <a:spcPts val="300"/>
              </a:spcAft>
              <a:buClr>
                <a:srgbClr val="0067AB"/>
              </a:buClr>
              <a:buFont typeface="Wingdings" pitchFamily="2" charset="2"/>
              <a:buChar char="§"/>
            </a:pPr>
            <a:r>
              <a:rPr lang="en-US" sz="1600" b="0" dirty="0" smtClean="0"/>
              <a:t>Primary methods of learning of benefits: family members or friends (</a:t>
            </a:r>
            <a:r>
              <a:rPr lang="en-US" sz="1600" dirty="0" smtClean="0"/>
              <a:t>56</a:t>
            </a:r>
            <a:r>
              <a:rPr lang="en-US" sz="1600" b="0" dirty="0" smtClean="0"/>
              <a:t>%) and funeral homes (</a:t>
            </a:r>
            <a:r>
              <a:rPr lang="en-US" sz="1600" dirty="0" smtClean="0"/>
              <a:t>28</a:t>
            </a:r>
            <a:r>
              <a:rPr lang="en-US" sz="1600" b="0" dirty="0" smtClean="0"/>
              <a:t>%)</a:t>
            </a:r>
          </a:p>
          <a:p>
            <a:pPr marL="625475" lvl="1" indent="-168275" eaLnBrk="0" hangingPunct="0">
              <a:spcAft>
                <a:spcPts val="300"/>
              </a:spcAft>
              <a:buClr>
                <a:srgbClr val="0067AB"/>
              </a:buClr>
              <a:buFont typeface="Wingdings" pitchFamily="2" charset="2"/>
              <a:buChar char="§"/>
            </a:pPr>
            <a:r>
              <a:rPr lang="en-US" sz="1600" dirty="0" smtClean="0"/>
              <a:t>Respondents that were 70 years or older were less likely to learn of benefits via Family member/Friend (47%), and more likely to learn through Veterans Service Organization (27%) than other age groups. </a:t>
            </a:r>
            <a:r>
              <a:rPr lang="en-US" sz="1600" b="0" dirty="0" smtClean="0"/>
              <a:t>Younger Next of Kin were not more likely to use the website or social media to learn of benefits.</a:t>
            </a:r>
          </a:p>
        </p:txBody>
      </p:sp>
      <p:sp>
        <p:nvSpPr>
          <p:cNvPr id="16" name="Rectangle 15"/>
          <p:cNvSpPr/>
          <p:nvPr/>
        </p:nvSpPr>
        <p:spPr>
          <a:xfrm>
            <a:off x="76200" y="56346"/>
            <a:ext cx="7180521" cy="861774"/>
          </a:xfrm>
          <a:prstGeom prst="rect">
            <a:avLst/>
          </a:prstGeom>
        </p:spPr>
        <p:txBody>
          <a:bodyPr wrap="square">
            <a:spAutoFit/>
          </a:bodyPr>
          <a:lstStyle/>
          <a:p>
            <a:r>
              <a:rPr lang="en-US" sz="2500" b="1" dirty="0" smtClean="0">
                <a:solidFill>
                  <a:srgbClr val="0067AB"/>
                </a:solidFill>
              </a:rPr>
              <a:t>Sources of Information – Next of Kin</a:t>
            </a:r>
          </a:p>
          <a:p>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18</a:t>
            </a:fld>
            <a:endParaRPr lang="en-US" dirty="0">
              <a:solidFill>
                <a:schemeClr val="bg1"/>
              </a:solidFill>
            </a:endParaRPr>
          </a:p>
        </p:txBody>
      </p:sp>
      <p:pic>
        <p:nvPicPr>
          <p:cNvPr id="3" name="Picture 2"/>
          <p:cNvPicPr/>
          <p:nvPr>
            <p:extLst>
              <p:ext uri="{D42A27DB-BD31-4B8C-83A1-F6EECF244321}">
                <p14:modId xmlns:p14="http://schemas.microsoft.com/office/powerpoint/2010/main" val="2431141345"/>
              </p:ext>
            </p:extLst>
          </p:nvPr>
        </p:nvPicPr>
        <p:blipFill>
          <a:blip r:embed="rId3"/>
          <a:stretch>
            <a:fillRect/>
          </a:stretch>
        </p:blipFill>
        <p:spPr>
          <a:xfrm>
            <a:off x="71438" y="781050"/>
            <a:ext cx="8763000" cy="5924550"/>
          </a:xfrm>
          <a:prstGeom prst="rect">
            <a:avLst/>
          </a:prstGeom>
        </p:spPr>
      </p:pic>
    </p:spTree>
    <p:extLst>
      <p:ext uri="{BB962C8B-B14F-4D97-AF65-F5344CB8AC3E}">
        <p14:creationId xmlns:p14="http://schemas.microsoft.com/office/powerpoint/2010/main" val="5330216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132379" y="457200"/>
            <a:ext cx="8767209" cy="2177519"/>
          </a:xfrm>
          <a:prstGeom prst="rect">
            <a:avLst/>
          </a:prstGeom>
          <a:noFill/>
          <a:ln w="9525">
            <a:noFill/>
            <a:miter lim="800000"/>
            <a:headEnd/>
            <a:tailEnd/>
          </a:ln>
        </p:spPr>
        <p:txBody>
          <a:bodyPr wrap="square">
            <a:spAutoFit/>
          </a:bodyPr>
          <a:lstStyle/>
          <a:p>
            <a:pPr marL="168275" indent="-168275" eaLnBrk="0" hangingPunct="0">
              <a:spcAft>
                <a:spcPts val="300"/>
              </a:spcAft>
              <a:buClr>
                <a:srgbClr val="0067AB"/>
              </a:buClr>
              <a:buFont typeface="Wingdings" pitchFamily="2" charset="2"/>
              <a:buChar char="§"/>
            </a:pPr>
            <a:r>
              <a:rPr lang="en-US" sz="1600" b="0" dirty="0" smtClean="0"/>
              <a:t>Primary </a:t>
            </a:r>
            <a:r>
              <a:rPr lang="en-US" sz="1600" dirty="0" smtClean="0"/>
              <a:t>service</a:t>
            </a:r>
            <a:r>
              <a:rPr lang="en-US" sz="1600" b="0" dirty="0" smtClean="0"/>
              <a:t> that provides Funeral Directors with the most information about the cemeteries:  learning of benefits: Outreach by cemetery staff (</a:t>
            </a:r>
            <a:r>
              <a:rPr lang="en-US" sz="1600" dirty="0" smtClean="0"/>
              <a:t>42</a:t>
            </a:r>
            <a:r>
              <a:rPr lang="en-US" sz="1600" b="0" dirty="0" smtClean="0"/>
              <a:t>%) and </a:t>
            </a:r>
            <a:r>
              <a:rPr lang="en-US" sz="1600" dirty="0" smtClean="0"/>
              <a:t>State/Tribal/VA/NCA Website</a:t>
            </a:r>
            <a:r>
              <a:rPr lang="en-US" sz="1600" b="0" dirty="0" smtClean="0"/>
              <a:t> (</a:t>
            </a:r>
            <a:r>
              <a:rPr lang="en-US" sz="1600" dirty="0" smtClean="0"/>
              <a:t>29</a:t>
            </a:r>
            <a:r>
              <a:rPr lang="en-US" sz="1600" b="0" dirty="0" smtClean="0"/>
              <a:t>%).</a:t>
            </a:r>
          </a:p>
          <a:p>
            <a:pPr marL="625475" lvl="2" indent="-168275" eaLnBrk="0" hangingPunct="0">
              <a:spcAft>
                <a:spcPts val="300"/>
              </a:spcAft>
              <a:buClr>
                <a:srgbClr val="0067AB"/>
              </a:buClr>
              <a:buFont typeface="Wingdings" pitchFamily="2" charset="2"/>
              <a:buChar char="§"/>
            </a:pPr>
            <a:r>
              <a:rPr lang="en-US" sz="1600" dirty="0"/>
              <a:t>Funeral directors that indicated they were somewhat well-informed or not well-informed were less likely to indicate that they reached out to cemetery staff than those that indicated they were well-informed (</a:t>
            </a:r>
            <a:r>
              <a:rPr lang="en-US" sz="1600" dirty="0" smtClean="0"/>
              <a:t>29% </a:t>
            </a:r>
            <a:r>
              <a:rPr lang="en-US" sz="1600" dirty="0"/>
              <a:t>and </a:t>
            </a:r>
            <a:r>
              <a:rPr lang="en-US" sz="1600" dirty="0" smtClean="0"/>
              <a:t>47%, </a:t>
            </a:r>
            <a:r>
              <a:rPr lang="en-US" sz="1600" dirty="0"/>
              <a:t>respectively</a:t>
            </a:r>
            <a:r>
              <a:rPr lang="en-US" sz="1600" dirty="0" smtClean="0"/>
              <a:t>).</a:t>
            </a:r>
          </a:p>
          <a:p>
            <a:pPr marL="1082675" lvl="3" indent="-168275" eaLnBrk="0" hangingPunct="0">
              <a:spcAft>
                <a:spcPts val="300"/>
              </a:spcAft>
              <a:buClr>
                <a:srgbClr val="0067AB"/>
              </a:buClr>
              <a:buFont typeface="Wingdings" pitchFamily="2" charset="2"/>
              <a:buChar char="§"/>
            </a:pPr>
            <a:r>
              <a:rPr lang="en-US" sz="1600" dirty="0" smtClean="0"/>
              <a:t>The most commonly requested information among those somewhat and not well-informed was eligibility requirements (40%)</a:t>
            </a:r>
            <a:endParaRPr lang="en-US" sz="1600" dirty="0"/>
          </a:p>
          <a:p>
            <a:pPr marL="168275" indent="-168275" eaLnBrk="0" hangingPunct="0">
              <a:spcAft>
                <a:spcPts val="300"/>
              </a:spcAft>
              <a:buClr>
                <a:srgbClr val="0067AB"/>
              </a:buClr>
              <a:buFont typeface="Wingdings" pitchFamily="2" charset="2"/>
              <a:buChar char="§"/>
            </a:pPr>
            <a:endParaRPr lang="en-US" sz="1600" b="0" dirty="0" smtClean="0"/>
          </a:p>
        </p:txBody>
      </p:sp>
      <p:sp>
        <p:nvSpPr>
          <p:cNvPr id="16" name="Rectangle 15"/>
          <p:cNvSpPr/>
          <p:nvPr/>
        </p:nvSpPr>
        <p:spPr>
          <a:xfrm>
            <a:off x="76200" y="56346"/>
            <a:ext cx="7180521" cy="477054"/>
          </a:xfrm>
          <a:prstGeom prst="rect">
            <a:avLst/>
          </a:prstGeom>
        </p:spPr>
        <p:txBody>
          <a:bodyPr wrap="square">
            <a:spAutoFit/>
          </a:bodyPr>
          <a:lstStyle/>
          <a:p>
            <a:r>
              <a:rPr lang="en-US" sz="2500" b="1" dirty="0" smtClean="0">
                <a:solidFill>
                  <a:srgbClr val="0067AB"/>
                </a:solidFill>
              </a:rPr>
              <a:t>Sources of Information – Funeral Directors</a:t>
            </a:r>
            <a:endParaRPr lang="en-US" sz="2500" b="1" dirty="0">
              <a:solidFill>
                <a:srgbClr val="0067AB"/>
              </a:solidFill>
            </a:endParaRPr>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19</a:t>
            </a:fld>
            <a:endParaRPr lang="en-US" dirty="0">
              <a:solidFill>
                <a:schemeClr val="bg1"/>
              </a:solidFill>
            </a:endParaRPr>
          </a:p>
        </p:txBody>
      </p:sp>
      <p:pic>
        <p:nvPicPr>
          <p:cNvPr id="2" name="Picture 1"/>
          <p:cNvPicPr/>
          <p:nvPr>
            <p:extLst>
              <p:ext uri="{D42A27DB-BD31-4B8C-83A1-F6EECF244321}">
                <p14:modId xmlns:p14="http://schemas.microsoft.com/office/powerpoint/2010/main" val="3607972463"/>
              </p:ext>
            </p:extLst>
          </p:nvPr>
        </p:nvPicPr>
        <p:blipFill>
          <a:blip r:embed="rId3"/>
          <a:stretch>
            <a:fillRect/>
          </a:stretch>
        </p:blipFill>
        <p:spPr>
          <a:xfrm>
            <a:off x="-9526" y="333375"/>
            <a:ext cx="8772526" cy="6372225"/>
          </a:xfrm>
          <a:prstGeom prst="rect">
            <a:avLst/>
          </a:prstGeom>
        </p:spPr>
      </p:pic>
    </p:spTree>
    <p:extLst>
      <p:ext uri="{BB962C8B-B14F-4D97-AF65-F5344CB8AC3E}">
        <p14:creationId xmlns:p14="http://schemas.microsoft.com/office/powerpoint/2010/main" val="42224918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National Cemetery and State/Tribal Veterans Cemetery Comparisons</a:t>
            </a:r>
            <a:endParaRPr lang="en-US" sz="10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20</a:t>
            </a:fld>
            <a:endParaRPr lang="en-US" dirty="0">
              <a:solidFill>
                <a:schemeClr val="bg1"/>
              </a:solidFill>
            </a:endParaRPr>
          </a:p>
        </p:txBody>
      </p:sp>
    </p:spTree>
    <p:extLst>
      <p:ext uri="{BB962C8B-B14F-4D97-AF65-F5344CB8AC3E}">
        <p14:creationId xmlns:p14="http://schemas.microsoft.com/office/powerpoint/2010/main" val="4284097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8229600" cy="533399"/>
          </a:xfrm>
        </p:spPr>
        <p:txBody>
          <a:bodyPr>
            <a:normAutofit/>
          </a:bodyPr>
          <a:lstStyle/>
          <a:p>
            <a:r>
              <a:rPr lang="en-US" sz="2500" b="1" dirty="0" smtClean="0"/>
              <a:t>Appearance Comparison</a:t>
            </a:r>
            <a:endParaRPr lang="en-US" sz="2500" b="1" dirty="0"/>
          </a:p>
        </p:txBody>
      </p:sp>
      <p:sp>
        <p:nvSpPr>
          <p:cNvPr id="5" name="Rectangle 4"/>
          <p:cNvSpPr/>
          <p:nvPr/>
        </p:nvSpPr>
        <p:spPr>
          <a:xfrm>
            <a:off x="914400" y="496669"/>
            <a:ext cx="7315200" cy="646331"/>
          </a:xfrm>
          <a:prstGeom prst="rect">
            <a:avLst/>
          </a:prstGeom>
        </p:spPr>
        <p:txBody>
          <a:bodyPr wrap="square">
            <a:spAutoFit/>
          </a:bodyPr>
          <a:lstStyle/>
          <a:p>
            <a:pPr algn="ctr"/>
            <a:r>
              <a:rPr lang="en-US" b="1" dirty="0" smtClean="0"/>
              <a:t>Based on your visit the appearance of the State or Tribal Veterans Cemetery compares favorably to the VA </a:t>
            </a:r>
            <a:r>
              <a:rPr lang="en-US" b="1" dirty="0"/>
              <a:t>N</a:t>
            </a:r>
            <a:r>
              <a:rPr lang="en-US" b="1" dirty="0" smtClean="0"/>
              <a:t>ational Cemetery</a:t>
            </a:r>
            <a:endParaRPr lang="en-US"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21</a:t>
            </a:fld>
            <a:endParaRPr lang="en-US" dirty="0">
              <a:solidFill>
                <a:schemeClr val="bg1"/>
              </a:solidFill>
            </a:endParaRPr>
          </a:p>
        </p:txBody>
      </p:sp>
      <p:sp>
        <p:nvSpPr>
          <p:cNvPr id="11" name="Content Placeholder 2"/>
          <p:cNvSpPr txBox="1">
            <a:spLocks/>
          </p:cNvSpPr>
          <p:nvPr/>
        </p:nvSpPr>
        <p:spPr>
          <a:xfrm>
            <a:off x="304800" y="4876800"/>
            <a:ext cx="8585200" cy="1676400"/>
          </a:xfrm>
          <a:prstGeom prst="rect">
            <a:avLst/>
          </a:prstGeom>
        </p:spPr>
        <p:txBody>
          <a:bodyPr vert="horz" lIns="91440" tIns="45720" rIns="91440" bIns="45720" rtlCol="0">
            <a:normAutofit/>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b="0" dirty="0" smtClean="0"/>
              <a:t>State/Tribal Veteran Cemetery Next of Kin respondents were statistically more likely to indicate agreement that the appearance of State/Tribal Veterans Cemeteries compared favorably to VA National Cemeteries.</a:t>
            </a:r>
          </a:p>
          <a:p>
            <a:r>
              <a:rPr lang="en-US" sz="1700" b="0" dirty="0" smtClean="0"/>
              <a:t>Overall, respondents agreed that the appearance of State/Tribal Veteran Cemeteries compared favorably to National Cemeteries. Agreement in 2015 was almost identical to 2014.</a:t>
            </a:r>
            <a:endParaRPr lang="en-US" sz="1700" b="0" dirty="0"/>
          </a:p>
        </p:txBody>
      </p:sp>
      <p:pic>
        <p:nvPicPr>
          <p:cNvPr id="4" name="Picture 3"/>
          <p:cNvPicPr/>
          <p:nvPr>
            <p:extLst>
              <p:ext uri="{D42A27DB-BD31-4B8C-83A1-F6EECF244321}">
                <p14:modId xmlns:p14="http://schemas.microsoft.com/office/powerpoint/2010/main" val="3349957300"/>
              </p:ext>
            </p:extLst>
          </p:nvPr>
        </p:nvPicPr>
        <p:blipFill>
          <a:blip r:embed="rId3"/>
          <a:stretch>
            <a:fillRect/>
          </a:stretch>
        </p:blipFill>
        <p:spPr>
          <a:xfrm>
            <a:off x="192088" y="414338"/>
            <a:ext cx="8763000" cy="5808662"/>
          </a:xfrm>
          <a:prstGeom prst="rect">
            <a:avLst/>
          </a:prstGeom>
        </p:spPr>
      </p:pic>
    </p:spTree>
    <p:extLst>
      <p:ext uri="{BB962C8B-B14F-4D97-AF65-F5344CB8AC3E}">
        <p14:creationId xmlns:p14="http://schemas.microsoft.com/office/powerpoint/2010/main" val="180138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609599"/>
          </a:xfrm>
        </p:spPr>
        <p:txBody>
          <a:bodyPr>
            <a:normAutofit/>
          </a:bodyPr>
          <a:lstStyle/>
          <a:p>
            <a:r>
              <a:rPr lang="en-US" sz="2500" dirty="0" smtClean="0"/>
              <a:t>Quality of Service </a:t>
            </a:r>
            <a:r>
              <a:rPr lang="en-US" sz="2500" b="1" dirty="0" smtClean="0"/>
              <a:t>Comparison</a:t>
            </a:r>
            <a:endParaRPr lang="en-US" sz="2500" b="1" dirty="0"/>
          </a:p>
        </p:txBody>
      </p:sp>
      <p:sp>
        <p:nvSpPr>
          <p:cNvPr id="5" name="Rectangle 4"/>
          <p:cNvSpPr/>
          <p:nvPr/>
        </p:nvSpPr>
        <p:spPr>
          <a:xfrm>
            <a:off x="914400" y="533400"/>
            <a:ext cx="7315200" cy="646331"/>
          </a:xfrm>
          <a:prstGeom prst="rect">
            <a:avLst/>
          </a:prstGeom>
        </p:spPr>
        <p:txBody>
          <a:bodyPr wrap="square">
            <a:spAutoFit/>
          </a:bodyPr>
          <a:lstStyle/>
          <a:p>
            <a:pPr algn="ctr"/>
            <a:r>
              <a:rPr lang="en-US" b="1" dirty="0" smtClean="0"/>
              <a:t>Based on your visit the quality of service at the State or Tribal Veterans Cemetery compares favorably to the VA </a:t>
            </a:r>
            <a:r>
              <a:rPr lang="en-US" b="1" dirty="0"/>
              <a:t>N</a:t>
            </a:r>
            <a:r>
              <a:rPr lang="en-US" b="1" dirty="0" smtClean="0"/>
              <a:t>ational Cemetery</a:t>
            </a:r>
            <a:endParaRPr lang="en-US"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22</a:t>
            </a:fld>
            <a:endParaRPr lang="en-US" dirty="0">
              <a:solidFill>
                <a:schemeClr val="bg1"/>
              </a:solidFill>
            </a:endParaRPr>
          </a:p>
        </p:txBody>
      </p:sp>
      <p:sp>
        <p:nvSpPr>
          <p:cNvPr id="10" name="Content Placeholder 2"/>
          <p:cNvSpPr txBox="1">
            <a:spLocks/>
          </p:cNvSpPr>
          <p:nvPr/>
        </p:nvSpPr>
        <p:spPr>
          <a:xfrm>
            <a:off x="254000" y="4876800"/>
            <a:ext cx="8585200" cy="1600200"/>
          </a:xfrm>
          <a:prstGeom prst="rect">
            <a:avLst/>
          </a:prstGeom>
        </p:spPr>
        <p:txBody>
          <a:bodyPr vert="horz" lIns="91440" tIns="45720" rIns="91440" bIns="45720" rtlCol="0">
            <a:normAutofit fontScale="55000" lnSpcReduction="20000"/>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10000"/>
              </a:lnSpc>
            </a:pPr>
            <a:r>
              <a:rPr lang="en-US" sz="3100" b="0" dirty="0" smtClean="0"/>
              <a:t>State/Tribal Veteran Cemetery Next of Kin respondents were statistically more likely to indicate agreement that the quality of service of State/Tribal Veterans Cemeteries compared favorably to VA National Cemeteries.</a:t>
            </a:r>
          </a:p>
          <a:p>
            <a:pPr>
              <a:lnSpc>
                <a:spcPct val="110000"/>
              </a:lnSpc>
            </a:pPr>
            <a:r>
              <a:rPr lang="en-US" sz="3100" b="0" dirty="0" smtClean="0"/>
              <a:t>Overall, respondents agreed that the quality of service of State/Tribal Veteran Cemeteries compared favorably to National Cemeteries. Agreement in 2015 was similar to 2014.</a:t>
            </a:r>
          </a:p>
        </p:txBody>
      </p:sp>
      <p:pic>
        <p:nvPicPr>
          <p:cNvPr id="3" name="Picture 2"/>
          <p:cNvPicPr/>
          <p:nvPr>
            <p:extLst>
              <p:ext uri="{D42A27DB-BD31-4B8C-83A1-F6EECF244321}">
                <p14:modId xmlns:p14="http://schemas.microsoft.com/office/powerpoint/2010/main" val="3787347415"/>
              </p:ext>
            </p:extLst>
          </p:nvPr>
        </p:nvPicPr>
        <p:blipFill>
          <a:blip r:embed="rId3"/>
          <a:stretch>
            <a:fillRect/>
          </a:stretch>
        </p:blipFill>
        <p:spPr>
          <a:xfrm>
            <a:off x="184150" y="141288"/>
            <a:ext cx="8763000" cy="6391275"/>
          </a:xfrm>
          <a:prstGeom prst="rect">
            <a:avLst/>
          </a:prstGeom>
        </p:spPr>
      </p:pic>
    </p:spTree>
    <p:extLst>
      <p:ext uri="{BB962C8B-B14F-4D97-AF65-F5344CB8AC3E}">
        <p14:creationId xmlns:p14="http://schemas.microsoft.com/office/powerpoint/2010/main" val="28665256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8229600" cy="533399"/>
          </a:xfrm>
        </p:spPr>
        <p:txBody>
          <a:bodyPr>
            <a:normAutofit/>
          </a:bodyPr>
          <a:lstStyle/>
          <a:p>
            <a:r>
              <a:rPr lang="en-US" sz="2500" b="1" dirty="0" smtClean="0"/>
              <a:t>Interment Comparison</a:t>
            </a:r>
            <a:endParaRPr lang="en-US" sz="2500" b="1" dirty="0"/>
          </a:p>
        </p:txBody>
      </p:sp>
      <p:sp>
        <p:nvSpPr>
          <p:cNvPr id="5" name="Rectangle 4"/>
          <p:cNvSpPr/>
          <p:nvPr/>
        </p:nvSpPr>
        <p:spPr>
          <a:xfrm>
            <a:off x="914400" y="420469"/>
            <a:ext cx="7315200" cy="646331"/>
          </a:xfrm>
          <a:prstGeom prst="rect">
            <a:avLst/>
          </a:prstGeom>
        </p:spPr>
        <p:txBody>
          <a:bodyPr wrap="square">
            <a:spAutoFit/>
          </a:bodyPr>
          <a:lstStyle/>
          <a:p>
            <a:pPr algn="ctr"/>
            <a:r>
              <a:rPr lang="en-US" b="1" dirty="0" smtClean="0"/>
              <a:t>The honor of being interred at a State or Tribal Veterans Cemetery is equivalent to that of being interred at a VA National </a:t>
            </a:r>
            <a:r>
              <a:rPr lang="en-US" b="1" dirty="0"/>
              <a:t>C</a:t>
            </a:r>
            <a:r>
              <a:rPr lang="en-US" b="1" dirty="0" smtClean="0"/>
              <a:t>emetery</a:t>
            </a:r>
            <a:endParaRPr lang="en-US"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23</a:t>
            </a:fld>
            <a:endParaRPr lang="en-US" dirty="0">
              <a:solidFill>
                <a:schemeClr val="bg1"/>
              </a:solidFill>
            </a:endParaRPr>
          </a:p>
        </p:txBody>
      </p:sp>
      <p:sp>
        <p:nvSpPr>
          <p:cNvPr id="8" name="Content Placeholder 2"/>
          <p:cNvSpPr txBox="1">
            <a:spLocks/>
          </p:cNvSpPr>
          <p:nvPr/>
        </p:nvSpPr>
        <p:spPr>
          <a:xfrm>
            <a:off x="254000" y="4419600"/>
            <a:ext cx="8585200" cy="1752599"/>
          </a:xfrm>
          <a:prstGeom prst="rect">
            <a:avLst/>
          </a:prstGeom>
        </p:spPr>
        <p:txBody>
          <a:bodyPr vert="horz" lIns="91440" tIns="45720" rIns="91440" bIns="45720" rtlCol="0">
            <a:noAutofit/>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b="0" dirty="0" smtClean="0"/>
              <a:t>State/Tribal Veteran Cemetery Next of Kin respondents were statistically more likely to indicate agreement that the honor of being interred at a State/Tribal Veterans Cemetery is equivalent to that of being interred at a VA National Cemetery.</a:t>
            </a:r>
          </a:p>
          <a:p>
            <a:r>
              <a:rPr lang="en-US" sz="1700" b="0" dirty="0" smtClean="0"/>
              <a:t>While majority of State/Tribal Veteran Cemetery Next of Kin respondents (79%) indicated that the honor of being interred in a State/Tribal Veteran Cemetery was equivalent to that of being interred at a VA National Cemetery, only 37 percent of National Cemetery Next of Kin respondents agreed with this statement. Agreement in 2015 was almost identical to 2014.</a:t>
            </a:r>
          </a:p>
        </p:txBody>
      </p:sp>
      <p:pic>
        <p:nvPicPr>
          <p:cNvPr id="3" name="Picture 2"/>
          <p:cNvPicPr/>
          <p:nvPr>
            <p:extLst>
              <p:ext uri="{D42A27DB-BD31-4B8C-83A1-F6EECF244321}">
                <p14:modId xmlns:p14="http://schemas.microsoft.com/office/powerpoint/2010/main" val="2661406049"/>
              </p:ext>
            </p:extLst>
          </p:nvPr>
        </p:nvPicPr>
        <p:blipFill>
          <a:blip r:embed="rId3"/>
          <a:stretch>
            <a:fillRect/>
          </a:stretch>
        </p:blipFill>
        <p:spPr>
          <a:xfrm>
            <a:off x="184150" y="252413"/>
            <a:ext cx="8763000" cy="6202362"/>
          </a:xfrm>
          <a:prstGeom prst="rect">
            <a:avLst/>
          </a:prstGeom>
        </p:spPr>
      </p:pic>
    </p:spTree>
    <p:extLst>
      <p:ext uri="{BB962C8B-B14F-4D97-AF65-F5344CB8AC3E}">
        <p14:creationId xmlns:p14="http://schemas.microsoft.com/office/powerpoint/2010/main" val="30885882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8229600" cy="533399"/>
          </a:xfrm>
        </p:spPr>
        <p:txBody>
          <a:bodyPr>
            <a:normAutofit/>
          </a:bodyPr>
          <a:lstStyle/>
          <a:p>
            <a:r>
              <a:rPr lang="en-US" sz="2500" b="1" dirty="0" smtClean="0"/>
              <a:t>Interment Comparison</a:t>
            </a:r>
            <a:endParaRPr lang="en-US" sz="2500" b="1" dirty="0"/>
          </a:p>
        </p:txBody>
      </p:sp>
      <p:sp>
        <p:nvSpPr>
          <p:cNvPr id="9"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24</a:t>
            </a:fld>
            <a:endParaRPr lang="en-US" dirty="0">
              <a:solidFill>
                <a:schemeClr val="bg1"/>
              </a:solidFill>
            </a:endParaRPr>
          </a:p>
        </p:txBody>
      </p:sp>
      <p:sp>
        <p:nvSpPr>
          <p:cNvPr id="8" name="Content Placeholder 2"/>
          <p:cNvSpPr txBox="1">
            <a:spLocks/>
          </p:cNvSpPr>
          <p:nvPr/>
        </p:nvSpPr>
        <p:spPr>
          <a:xfrm>
            <a:off x="295694" y="3962400"/>
            <a:ext cx="8585200" cy="2790826"/>
          </a:xfrm>
          <a:prstGeom prst="rect">
            <a:avLst/>
          </a:prstGeom>
        </p:spPr>
        <p:txBody>
          <a:bodyPr vert="horz" lIns="91440" tIns="45720" rIns="91440" bIns="45720" rtlCol="0">
            <a:noAutofit/>
          </a:bodyPr>
          <a:lstStyle>
            <a:lvl1pPr marL="182880" indent="-182880" algn="l" defTabSz="914400" rtl="0" eaLnBrk="1" latinLnBrk="0" hangingPunct="1">
              <a:spcBef>
                <a:spcPts val="1800"/>
              </a:spcBef>
              <a:spcAft>
                <a:spcPts val="0"/>
              </a:spcAft>
              <a:buClr>
                <a:schemeClr val="accent1"/>
              </a:buClr>
              <a:buFont typeface="Wingdings" pitchFamily="2" charset="2"/>
              <a:buChar char="§"/>
              <a:defRPr sz="2000" b="1" kern="1200" baseline="0">
                <a:solidFill>
                  <a:schemeClr val="tx1"/>
                </a:solidFill>
                <a:latin typeface="+mn-lt"/>
                <a:ea typeface="+mn-ea"/>
                <a:cs typeface="+mn-cs"/>
              </a:defRPr>
            </a:lvl1pPr>
            <a:lvl2pPr marL="457200" indent="-228600" algn="l" defTabSz="914400" rtl="0" eaLnBrk="1" latinLnBrk="0" hangingPunct="1">
              <a:spcBef>
                <a:spcPts val="600"/>
              </a:spcBef>
              <a:buClr>
                <a:schemeClr val="accent1"/>
              </a:buClr>
              <a:buFont typeface="Arial" pitchFamily="34" charset="0"/>
              <a:buChar char="–"/>
              <a:defRPr sz="1800" kern="1200" baseline="0">
                <a:solidFill>
                  <a:schemeClr val="tx1"/>
                </a:solidFill>
                <a:latin typeface="+mn-lt"/>
                <a:ea typeface="+mn-ea"/>
                <a:cs typeface="+mn-cs"/>
              </a:defRPr>
            </a:lvl2pPr>
            <a:lvl3pPr marL="640080" indent="-182880" algn="l" defTabSz="914400" rtl="0" eaLnBrk="1" latinLnBrk="0" hangingPunct="1">
              <a:spcBef>
                <a:spcPts val="600"/>
              </a:spcBef>
              <a:buClr>
                <a:schemeClr val="accent1"/>
              </a:buClr>
              <a:buFont typeface="Arial" pitchFamily="34" charset="0"/>
              <a:buChar char="•"/>
              <a:defRPr sz="16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200"/>
              </a:spcBef>
              <a:spcAft>
                <a:spcPts val="200"/>
              </a:spcAft>
            </a:pPr>
            <a:r>
              <a:rPr lang="en-US" sz="1700" b="0" dirty="0" smtClean="0"/>
              <a:t>In 2015, 15 percent of State or Tribal Veterans Cemetery respondents agreed or strongly agreed with the statement that they would have chosen to inter their loved one at a VA National Cemetery had they been able to do so, a statistically significant increase from 2014.</a:t>
            </a:r>
          </a:p>
          <a:p>
            <a:pPr lvl="2">
              <a:spcBef>
                <a:spcPts val="200"/>
              </a:spcBef>
              <a:spcAft>
                <a:spcPts val="200"/>
              </a:spcAft>
            </a:pPr>
            <a:r>
              <a:rPr lang="en-US" sz="1700" b="0" dirty="0" smtClean="0"/>
              <a:t>The main reason cited by respondents was that their loved one wanted to be buried in a National Cemetery</a:t>
            </a:r>
          </a:p>
          <a:p>
            <a:pPr>
              <a:spcBef>
                <a:spcPts val="200"/>
              </a:spcBef>
              <a:spcAft>
                <a:spcPts val="200"/>
              </a:spcAft>
            </a:pPr>
            <a:r>
              <a:rPr lang="en-US" sz="1700" b="0" dirty="0" smtClean="0"/>
              <a:t>Respondents that would have preferred to inter their loved one in a National Cemetery reported statistically lower overall satisfaction, and lower agreement that the quality of service received was excellent. There were no differences in perceptions of honor, appearance, or likelihood of recommending.</a:t>
            </a:r>
          </a:p>
        </p:txBody>
      </p:sp>
      <p:pic>
        <p:nvPicPr>
          <p:cNvPr id="3" name="Picture 2"/>
          <p:cNvPicPr/>
          <p:nvPr>
            <p:extLst>
              <p:ext uri="{D42A27DB-BD31-4B8C-83A1-F6EECF244321}">
                <p14:modId xmlns:p14="http://schemas.microsoft.com/office/powerpoint/2010/main" val="1748810581"/>
              </p:ext>
            </p:extLst>
          </p:nvPr>
        </p:nvPicPr>
        <p:blipFill>
          <a:blip r:embed="rId3"/>
          <a:stretch>
            <a:fillRect/>
          </a:stretch>
        </p:blipFill>
        <p:spPr>
          <a:xfrm>
            <a:off x="187325" y="333375"/>
            <a:ext cx="8772525" cy="6372225"/>
          </a:xfrm>
          <a:prstGeom prst="rect">
            <a:avLst/>
          </a:prstGeom>
        </p:spPr>
      </p:pic>
    </p:spTree>
    <p:extLst>
      <p:ext uri="{BB962C8B-B14F-4D97-AF65-F5344CB8AC3E}">
        <p14:creationId xmlns:p14="http://schemas.microsoft.com/office/powerpoint/2010/main" val="35486498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895600"/>
            <a:ext cx="8585200" cy="504825"/>
          </a:xfrm>
        </p:spPr>
        <p:txBody>
          <a:bodyPr>
            <a:noAutofit/>
          </a:bodyPr>
          <a:lstStyle/>
          <a:p>
            <a:pPr algn="ctr"/>
            <a:r>
              <a:rPr lang="en-US" sz="3200" dirty="0" smtClean="0"/>
              <a:t>Improvement Analysis</a:t>
            </a:r>
            <a:endParaRPr lang="en-US" sz="3200" dirty="0"/>
          </a:p>
        </p:txBody>
      </p:sp>
      <p:sp>
        <p:nvSpPr>
          <p:cNvPr id="3"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25</a:t>
            </a:fld>
            <a:endParaRPr lang="en-US" dirty="0">
              <a:solidFill>
                <a:schemeClr val="bg1"/>
              </a:solidFill>
            </a:endParaRPr>
          </a:p>
        </p:txBody>
      </p:sp>
    </p:spTree>
    <p:extLst>
      <p:ext uri="{BB962C8B-B14F-4D97-AF65-F5344CB8AC3E}">
        <p14:creationId xmlns:p14="http://schemas.microsoft.com/office/powerpoint/2010/main" val="13649433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533400"/>
            <a:ext cx="8585200" cy="1295400"/>
          </a:xfrm>
        </p:spPr>
        <p:txBody>
          <a:bodyPr>
            <a:normAutofit fontScale="70000" lnSpcReduction="20000"/>
          </a:bodyPr>
          <a:lstStyle/>
          <a:p>
            <a:r>
              <a:rPr lang="en-US" sz="2100" dirty="0" smtClean="0"/>
              <a:t>A quadrant analysis ranks measures on derived importance to the customer and reported satisfaction</a:t>
            </a:r>
          </a:p>
          <a:p>
            <a:pPr lvl="1"/>
            <a:r>
              <a:rPr lang="en-US" sz="2000" dirty="0" smtClean="0"/>
              <a:t>For this analysis, </a:t>
            </a:r>
            <a:r>
              <a:rPr lang="en-US" sz="2000" dirty="0"/>
              <a:t>s</a:t>
            </a:r>
            <a:r>
              <a:rPr lang="en-US" sz="2000" dirty="0" smtClean="0"/>
              <a:t>atisfaction is determined by the level of agreement indicated by the respondent to the statement. The higher agreement, the greater the satisfaction.</a:t>
            </a:r>
          </a:p>
          <a:p>
            <a:pPr lvl="1"/>
            <a:r>
              <a:rPr lang="en-US" sz="2000" dirty="0" smtClean="0"/>
              <a:t>Derived importance is determined by calculating the strength of the relationship between the specific item and overall reported satisfaction. NCA should recommend resources be devoted to improve items in Block 4.</a:t>
            </a:r>
            <a:endParaRPr lang="en-US" sz="2000" dirty="0"/>
          </a:p>
        </p:txBody>
      </p:sp>
      <p:sp>
        <p:nvSpPr>
          <p:cNvPr id="5" name="Title 1"/>
          <p:cNvSpPr txBox="1">
            <a:spLocks/>
          </p:cNvSpPr>
          <p:nvPr/>
        </p:nvSpPr>
        <p:spPr>
          <a:xfrm>
            <a:off x="228600" y="0"/>
            <a:ext cx="8229600" cy="533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Quadrant Analysis – Next of Kin</a:t>
            </a:r>
            <a:endParaRPr lang="en-US" sz="2500" dirty="0"/>
          </a:p>
        </p:txBody>
      </p:sp>
      <p:graphicFrame>
        <p:nvGraphicFramePr>
          <p:cNvPr id="6" name="Table 5"/>
          <p:cNvGraphicFramePr>
            <a:graphicFrameLocks noGrp="1"/>
          </p:cNvGraphicFramePr>
          <p:nvPr>
            <p:extLst>
              <p:ext uri="{D42A27DB-BD31-4B8C-83A1-F6EECF244321}">
                <p14:modId xmlns:p14="http://schemas.microsoft.com/office/powerpoint/2010/main" val="4242009558"/>
              </p:ext>
            </p:extLst>
          </p:nvPr>
        </p:nvGraphicFramePr>
        <p:xfrm>
          <a:off x="312108" y="1751734"/>
          <a:ext cx="8610599" cy="4725266"/>
        </p:xfrm>
        <a:graphic>
          <a:graphicData uri="http://schemas.openxmlformats.org/drawingml/2006/table">
            <a:tbl>
              <a:tblPr>
                <a:tableStyleId>{5C22544A-7EE6-4342-B048-85BDC9FD1C3A}</a:tableStyleId>
              </a:tblPr>
              <a:tblGrid>
                <a:gridCol w="215576"/>
                <a:gridCol w="4088996"/>
                <a:gridCol w="4306027"/>
              </a:tblGrid>
              <a:tr h="2133600">
                <a:tc rowSpan="2">
                  <a:txBody>
                    <a:bodyPr/>
                    <a:lstStyle/>
                    <a:p>
                      <a:pPr algn="ctr" fontAlgn="ctr"/>
                      <a:r>
                        <a:rPr lang="en-US" sz="1100" b="1" u="none" strike="noStrike" dirty="0">
                          <a:solidFill>
                            <a:schemeClr val="tx1"/>
                          </a:solidFill>
                          <a:effectLst/>
                        </a:rPr>
                        <a:t>←     (Lower)               Satisfaction               (Higher)     →</a:t>
                      </a:r>
                      <a:endParaRPr lang="en-US" sz="1100" b="1" i="0" u="none" strike="noStrike" dirty="0">
                        <a:solidFill>
                          <a:schemeClr val="tx1"/>
                        </a:solidFill>
                        <a:effectLst/>
                        <a:latin typeface="Calibri"/>
                      </a:endParaRPr>
                    </a:p>
                  </a:txBody>
                  <a:tcPr marL="7427" marR="7427" marT="7427" marB="0" vert="vert270" anchor="ctr">
                    <a:noFill/>
                  </a:tcPr>
                </a:tc>
                <a:tc>
                  <a:txBody>
                    <a:bodyPr/>
                    <a:lstStyle/>
                    <a:p>
                      <a:pPr algn="l" fontAlgn="ctr"/>
                      <a:r>
                        <a:rPr lang="en-US" sz="1100" b="1" u="sng" strike="noStrike" dirty="0" smtClean="0">
                          <a:effectLst/>
                        </a:rPr>
                        <a:t>Block</a:t>
                      </a:r>
                      <a:r>
                        <a:rPr lang="en-US" sz="1100" b="1" u="sng" strike="noStrike" baseline="0" dirty="0" smtClean="0">
                          <a:effectLst/>
                        </a:rPr>
                        <a:t> 1 - </a:t>
                      </a:r>
                      <a:r>
                        <a:rPr lang="en-US" sz="1100" b="1" u="sng" strike="noStrike" dirty="0" smtClean="0">
                          <a:effectLst/>
                        </a:rPr>
                        <a:t>Higher Satisfaction/Lower Importance</a:t>
                      </a:r>
                      <a:r>
                        <a:rPr lang="en-US" sz="1100" u="sng" strike="noStrike" dirty="0">
                          <a:effectLst/>
                        </a:rPr>
                        <a:t/>
                      </a:r>
                      <a:br>
                        <a:rPr lang="en-US" sz="1100" u="sng" strike="noStrike" dirty="0">
                          <a:effectLst/>
                        </a:rPr>
                      </a:br>
                      <a:endParaRPr lang="en-US" sz="1100" u="sng" strike="noStrike" dirty="0" smtClean="0">
                        <a:effectLst/>
                      </a:endParaRPr>
                    </a:p>
                    <a:p>
                      <a:pPr algn="l" fontAlgn="ctr"/>
                      <a:r>
                        <a:rPr lang="en-US" sz="1100" u="none" strike="noStrike" dirty="0" smtClean="0">
                          <a:effectLst/>
                        </a:rPr>
                        <a:t>q36 </a:t>
                      </a:r>
                      <a:r>
                        <a:rPr lang="en-US" sz="1100" u="none" strike="noStrike" dirty="0">
                          <a:effectLst/>
                        </a:rPr>
                        <a:t>- The maintenance of the cemetery grounds is excellent</a:t>
                      </a:r>
                      <a:r>
                        <a:rPr lang="en-US" sz="1100" u="none" strike="noStrike" dirty="0" smtClean="0">
                          <a:effectLst/>
                        </a:rPr>
                        <a:t>.</a:t>
                      </a:r>
                      <a:r>
                        <a:rPr lang="en-US" sz="1100" u="none" strike="noStrike" dirty="0">
                          <a:effectLst/>
                        </a:rPr>
                        <a:t/>
                      </a:r>
                      <a:br>
                        <a:rPr lang="en-US" sz="1100" u="none" strike="noStrike" dirty="0">
                          <a:effectLst/>
                        </a:rPr>
                      </a:br>
                      <a:r>
                        <a:rPr lang="en-US" sz="1100" u="none" strike="noStrike" dirty="0" smtClean="0">
                          <a:effectLst/>
                        </a:rPr>
                        <a:t>q37 </a:t>
                      </a:r>
                      <a:r>
                        <a:rPr lang="en-US" sz="1100" u="none" strike="noStrike" dirty="0">
                          <a:effectLst/>
                        </a:rPr>
                        <a:t>- The upkeep of the headstones, markers, or columbarium niche </a:t>
                      </a:r>
                      <a:r>
                        <a:rPr lang="en-US" sz="1100" u="none" strike="noStrike" dirty="0" smtClean="0">
                          <a:effectLst/>
                        </a:rPr>
                        <a:t/>
                      </a:r>
                      <a:br>
                        <a:rPr lang="en-US" sz="1100" u="none" strike="noStrike" dirty="0" smtClean="0">
                          <a:effectLst/>
                        </a:rPr>
                      </a:br>
                      <a:r>
                        <a:rPr lang="en-US" sz="1100" u="none" strike="noStrike" dirty="0" smtClean="0">
                          <a:effectLst/>
                        </a:rPr>
                        <a:t>          covers </a:t>
                      </a:r>
                      <a:r>
                        <a:rPr lang="en-US" sz="1100" u="none" strike="noStrike" dirty="0">
                          <a:effectLst/>
                        </a:rPr>
                        <a:t>is excellent</a:t>
                      </a:r>
                      <a:r>
                        <a:rPr lang="en-US" sz="1100" u="none" strike="noStrike" dirty="0" smtClean="0">
                          <a:effectLst/>
                        </a:rPr>
                        <a:t>.</a:t>
                      </a:r>
                    </a:p>
                    <a:p>
                      <a:pPr algn="l" fontAlgn="ctr"/>
                      <a:r>
                        <a:rPr lang="en-US" sz="1100" u="none" strike="noStrike" dirty="0" smtClean="0">
                          <a:effectLst/>
                        </a:rPr>
                        <a:t>q39 </a:t>
                      </a:r>
                      <a:r>
                        <a:rPr lang="en-US" sz="1100" u="none" strike="noStrike" dirty="0">
                          <a:effectLst/>
                        </a:rPr>
                        <a:t>- The committal shelter used for the service was private, clean, and </a:t>
                      </a:r>
                      <a:r>
                        <a:rPr lang="en-US" sz="1100" u="none" strike="noStrike" dirty="0" smtClean="0">
                          <a:effectLst/>
                        </a:rPr>
                        <a:t/>
                      </a:r>
                      <a:br>
                        <a:rPr lang="en-US" sz="1100" u="none" strike="noStrike" dirty="0" smtClean="0">
                          <a:effectLst/>
                        </a:rPr>
                      </a:br>
                      <a:r>
                        <a:rPr lang="en-US" sz="1100" u="none" strike="noStrike" dirty="0" smtClean="0">
                          <a:effectLst/>
                        </a:rPr>
                        <a:t>          free </a:t>
                      </a:r>
                      <a:r>
                        <a:rPr lang="en-US" sz="1100" u="none" strike="noStrike" dirty="0">
                          <a:effectLst/>
                        </a:rPr>
                        <a:t>of safety </a:t>
                      </a:r>
                      <a:r>
                        <a:rPr lang="en-US" sz="1100" u="none" strike="noStrike" dirty="0" smtClean="0">
                          <a:effectLst/>
                        </a:rPr>
                        <a:t>hazards</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rPr>
                        <a:t>q42 - The cemetery</a:t>
                      </a:r>
                      <a:r>
                        <a:rPr lang="en-US" sz="1100" u="none" strike="noStrike" baseline="0" dirty="0" smtClean="0">
                          <a:effectLst/>
                        </a:rPr>
                        <a:t> honors all Veterans and their service to our nation</a:t>
                      </a:r>
                      <a:endParaRPr lang="en-US" sz="1100" u="none" strike="noStrike" dirty="0" smtClean="0">
                        <a:effectLst/>
                      </a:endParaRPr>
                    </a:p>
                  </a:txBody>
                  <a:tcPr marL="7427" marR="7427" marT="7427" marB="0" anchor="ctr">
                    <a:solidFill>
                      <a:srgbClr val="FFFF00"/>
                    </a:solidFill>
                  </a:tcPr>
                </a:tc>
                <a:tc>
                  <a:txBody>
                    <a:bodyPr/>
                    <a:lstStyle/>
                    <a:p>
                      <a:pPr algn="l" fontAlgn="ctr"/>
                      <a:r>
                        <a:rPr lang="en-US" sz="1100" b="1" u="sng" strike="noStrike" dirty="0" smtClean="0">
                          <a:effectLst/>
                        </a:rPr>
                        <a:t>Block 2 - Higher Satisfaction/Higher Importance</a:t>
                      </a:r>
                      <a:r>
                        <a:rPr lang="en-US" sz="1100" u="sng" strike="noStrike" dirty="0">
                          <a:effectLst/>
                        </a:rPr>
                        <a:t/>
                      </a:r>
                      <a:br>
                        <a:rPr lang="en-US" sz="1100" u="sng" strike="noStrike" dirty="0">
                          <a:effectLst/>
                        </a:rPr>
                      </a:br>
                      <a:endParaRPr lang="en-US" sz="1100" u="sng" strike="noStrike" dirty="0" smtClean="0">
                        <a:solidFill>
                          <a:schemeClr val="tx1"/>
                        </a:solidFill>
                        <a:effectLst/>
                      </a:endParaRPr>
                    </a:p>
                    <a:p>
                      <a:pPr algn="l" fontAlgn="ctr"/>
                      <a:r>
                        <a:rPr lang="en-US" sz="1100" u="none" strike="noStrike" dirty="0" smtClean="0">
                          <a:solidFill>
                            <a:schemeClr val="tx1"/>
                          </a:solidFill>
                          <a:effectLst/>
                        </a:rPr>
                        <a:t>q38 - The maintenance of</a:t>
                      </a:r>
                      <a:r>
                        <a:rPr lang="en-US" sz="1100" u="none" strike="noStrike" baseline="0" dirty="0" smtClean="0">
                          <a:solidFill>
                            <a:schemeClr val="tx1"/>
                          </a:solidFill>
                          <a:effectLst/>
                        </a:rPr>
                        <a:t> </a:t>
                      </a:r>
                      <a:r>
                        <a:rPr lang="en-US" sz="1100" u="none" strike="noStrike" dirty="0" smtClean="0">
                          <a:solidFill>
                            <a:schemeClr val="tx1"/>
                          </a:solidFill>
                          <a:effectLst/>
                        </a:rPr>
                        <a:t>other landscape features (e.g. flowers, trees, </a:t>
                      </a:r>
                      <a:br>
                        <a:rPr lang="en-US" sz="1100" u="none" strike="noStrike" dirty="0" smtClean="0">
                          <a:solidFill>
                            <a:schemeClr val="tx1"/>
                          </a:solidFill>
                          <a:effectLst/>
                        </a:rPr>
                      </a:br>
                      <a:r>
                        <a:rPr lang="en-US" sz="1100" u="none" strike="noStrike" dirty="0" smtClean="0">
                          <a:solidFill>
                            <a:schemeClr val="tx1"/>
                          </a:solidFill>
                          <a:effectLst/>
                        </a:rPr>
                        <a:t>           shrubs) is excellent</a:t>
                      </a:r>
                    </a:p>
                    <a:p>
                      <a:pPr algn="l" fontAlgn="ctr"/>
                      <a:r>
                        <a:rPr lang="en-US" sz="1100" u="none" strike="noStrike" dirty="0" smtClean="0">
                          <a:solidFill>
                            <a:schemeClr val="tx1"/>
                          </a:solidFill>
                          <a:effectLst/>
                        </a:rPr>
                        <a:t>q47 - The S/T Veterans Cemetery staff was courteous</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none" strike="noStrike" dirty="0" smtClean="0">
                          <a:solidFill>
                            <a:schemeClr val="tx1"/>
                          </a:solidFill>
                          <a:effectLst/>
                        </a:rPr>
                        <a:t>q48 - The S/T Veterans Cemetery staff was professional in terms of being </a:t>
                      </a:r>
                      <a:br>
                        <a:rPr lang="en-US" sz="1100" u="none" strike="noStrike" dirty="0" smtClean="0">
                          <a:solidFill>
                            <a:schemeClr val="tx1"/>
                          </a:solidFill>
                          <a:effectLst/>
                        </a:rPr>
                      </a:br>
                      <a:r>
                        <a:rPr lang="en-US" sz="1100" u="none" strike="noStrike" dirty="0" smtClean="0">
                          <a:solidFill>
                            <a:schemeClr val="tx1"/>
                          </a:solidFill>
                          <a:effectLst/>
                        </a:rPr>
                        <a:t>           knowledgeable, helpful, and responsive</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none" strike="noStrike" dirty="0" smtClean="0">
                          <a:solidFill>
                            <a:schemeClr val="tx1"/>
                          </a:solidFill>
                          <a:effectLst/>
                        </a:rPr>
                        <a:t>q53 - The overall appearance of the S/T Veterans Cemetery is excellent</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none" strike="noStrike" dirty="0" smtClean="0">
                          <a:solidFill>
                            <a:schemeClr val="tx1"/>
                          </a:solidFill>
                          <a:effectLst/>
                        </a:rPr>
                        <a:t>q55 - I would recommend the cemetery to Veteran families during their </a:t>
                      </a:r>
                      <a:br>
                        <a:rPr lang="en-US" sz="1100" u="none" strike="noStrike" dirty="0" smtClean="0">
                          <a:solidFill>
                            <a:schemeClr val="tx1"/>
                          </a:solidFill>
                          <a:effectLst/>
                        </a:rPr>
                      </a:br>
                      <a:r>
                        <a:rPr lang="en-US" sz="1100" u="none" strike="noStrike" dirty="0" smtClean="0">
                          <a:solidFill>
                            <a:schemeClr val="tx1"/>
                          </a:solidFill>
                          <a:effectLst/>
                        </a:rPr>
                        <a:t>          time of need</a:t>
                      </a:r>
                      <a:br>
                        <a:rPr lang="en-US" sz="1100" u="none" strike="noStrike" dirty="0" smtClean="0">
                          <a:solidFill>
                            <a:schemeClr val="tx1"/>
                          </a:solidFill>
                          <a:effectLst/>
                        </a:rPr>
                      </a:br>
                      <a:r>
                        <a:rPr lang="en-US" sz="1100" u="none" strike="noStrike" dirty="0" smtClean="0">
                          <a:solidFill>
                            <a:schemeClr val="tx1"/>
                          </a:solidFill>
                          <a:effectLst/>
                        </a:rPr>
                        <a:t>q56 - I am willing to rely on the State</a:t>
                      </a:r>
                      <a:r>
                        <a:rPr lang="en-US" sz="1100" u="none" strike="noStrike" baseline="0" dirty="0" smtClean="0">
                          <a:solidFill>
                            <a:schemeClr val="tx1"/>
                          </a:solidFill>
                          <a:effectLst/>
                        </a:rPr>
                        <a:t> or Tribal Veterans Cemetery</a:t>
                      </a:r>
                      <a:r>
                        <a:rPr lang="en-US" sz="1100" u="none" strike="noStrike" dirty="0" smtClean="0">
                          <a:solidFill>
                            <a:schemeClr val="tx1"/>
                          </a:solidFill>
                          <a:effectLst/>
                        </a:rPr>
                        <a:t/>
                      </a:r>
                      <a:br>
                        <a:rPr lang="en-US" sz="1100" u="none" strike="noStrike" dirty="0" smtClean="0">
                          <a:solidFill>
                            <a:schemeClr val="tx1"/>
                          </a:solidFill>
                          <a:effectLst/>
                        </a:rPr>
                      </a:br>
                      <a:r>
                        <a:rPr lang="en-US" sz="1100" u="none" strike="noStrike" dirty="0" smtClean="0">
                          <a:solidFill>
                            <a:schemeClr val="tx1"/>
                          </a:solidFill>
                          <a:effectLst/>
                        </a:rPr>
                        <a:t>          to meet the burial needs of Veterans in the future</a:t>
                      </a:r>
                      <a:br>
                        <a:rPr lang="en-US" sz="1100" u="none" strike="noStrike" dirty="0" smtClean="0">
                          <a:solidFill>
                            <a:schemeClr val="tx1"/>
                          </a:solidFill>
                          <a:effectLst/>
                        </a:rPr>
                      </a:br>
                      <a:r>
                        <a:rPr lang="en-US" sz="1100" u="none" strike="noStrike" dirty="0" smtClean="0">
                          <a:solidFill>
                            <a:schemeClr val="tx1"/>
                          </a:solidFill>
                          <a:effectLst/>
                        </a:rPr>
                        <a:t>q57- I am willing to rely on S/T</a:t>
                      </a:r>
                      <a:r>
                        <a:rPr lang="en-US" sz="1100" u="none" strike="noStrike" baseline="0" dirty="0" smtClean="0">
                          <a:solidFill>
                            <a:schemeClr val="tx1"/>
                          </a:solidFill>
                          <a:effectLst/>
                        </a:rPr>
                        <a:t> governments to </a:t>
                      </a:r>
                      <a:r>
                        <a:rPr lang="en-US" sz="1100" u="none" strike="noStrike" dirty="0" smtClean="0">
                          <a:solidFill>
                            <a:schemeClr val="tx1"/>
                          </a:solidFill>
                          <a:effectLst/>
                        </a:rPr>
                        <a:t>maintain S/T</a:t>
                      </a:r>
                      <a:r>
                        <a:rPr lang="en-US" sz="1100" u="none" strike="noStrike" baseline="0" dirty="0" smtClean="0">
                          <a:solidFill>
                            <a:schemeClr val="tx1"/>
                          </a:solidFill>
                          <a:effectLst/>
                        </a:rPr>
                        <a:t> Veterans</a:t>
                      </a:r>
                      <a:r>
                        <a:rPr lang="en-US" sz="1100" u="none" strike="noStrike" dirty="0" smtClean="0">
                          <a:solidFill>
                            <a:schemeClr val="tx1"/>
                          </a:solidFill>
                          <a:effectLst/>
                        </a:rPr>
                        <a:t/>
                      </a:r>
                      <a:br>
                        <a:rPr lang="en-US" sz="1100" u="none" strike="noStrike" dirty="0" smtClean="0">
                          <a:solidFill>
                            <a:schemeClr val="tx1"/>
                          </a:solidFill>
                          <a:effectLst/>
                        </a:rPr>
                      </a:br>
                      <a:r>
                        <a:rPr lang="en-US" sz="1100" u="none" strike="noStrike" dirty="0" smtClean="0">
                          <a:solidFill>
                            <a:schemeClr val="tx1"/>
                          </a:solidFill>
                          <a:effectLst/>
                        </a:rPr>
                        <a:t>          Cemeteries as national shrines in the future</a:t>
                      </a:r>
                    </a:p>
                  </a:txBody>
                  <a:tcPr marL="7427" marR="7427" marT="7427" marB="0" anchor="ctr">
                    <a:solidFill>
                      <a:srgbClr val="5DEC52"/>
                    </a:solidFill>
                  </a:tcPr>
                </a:tc>
              </a:tr>
              <a:tr h="1915274">
                <a:tc vMerge="1">
                  <a:txBody>
                    <a:bodyPr/>
                    <a:lstStyle/>
                    <a:p>
                      <a:endParaRPr lang="en-US"/>
                    </a:p>
                  </a:txBody>
                  <a:tcPr/>
                </a:tc>
                <a:tc>
                  <a:txBody>
                    <a:bodyPr/>
                    <a:lstStyle/>
                    <a:p>
                      <a:pPr algn="l" fontAlgn="ctr"/>
                      <a:r>
                        <a:rPr lang="en-US" sz="1100" b="1" u="sng" strike="noStrike" dirty="0" smtClean="0">
                          <a:solidFill>
                            <a:schemeClr val="tx1"/>
                          </a:solidFill>
                          <a:effectLst/>
                        </a:rPr>
                        <a:t>Block 3 - Lower Satisfaction/Lower Importance</a:t>
                      </a:r>
                      <a:r>
                        <a:rPr lang="en-US" sz="1100" u="sng" strike="noStrike" dirty="0">
                          <a:solidFill>
                            <a:schemeClr val="tx1"/>
                          </a:solidFill>
                          <a:effectLst/>
                        </a:rPr>
                        <a:t/>
                      </a:r>
                      <a:br>
                        <a:rPr lang="en-US" sz="1100" u="sng" strike="noStrike" dirty="0">
                          <a:solidFill>
                            <a:schemeClr val="tx1"/>
                          </a:solidFill>
                          <a:effectLst/>
                        </a:rPr>
                      </a:br>
                      <a:r>
                        <a:rPr lang="en-US" sz="1100" u="none" strike="noStrike" dirty="0">
                          <a:solidFill>
                            <a:schemeClr val="tx1"/>
                          </a:solidFill>
                          <a:effectLst/>
                        </a:rPr>
                        <a:t/>
                      </a:r>
                      <a:br>
                        <a:rPr lang="en-US" sz="1100" u="none" strike="noStrike" dirty="0">
                          <a:solidFill>
                            <a:schemeClr val="tx1"/>
                          </a:solidFill>
                          <a:effectLst/>
                        </a:rPr>
                      </a:br>
                      <a:r>
                        <a:rPr lang="en-US" sz="1100" u="none" strike="noStrike" dirty="0" smtClean="0">
                          <a:solidFill>
                            <a:schemeClr val="tx1"/>
                          </a:solidFill>
                          <a:effectLst/>
                        </a:rPr>
                        <a:t>q40 </a:t>
                      </a:r>
                      <a:r>
                        <a:rPr lang="en-US" sz="1100" u="none" strike="noStrike" dirty="0">
                          <a:solidFill>
                            <a:schemeClr val="tx1"/>
                          </a:solidFill>
                          <a:effectLst/>
                        </a:rPr>
                        <a:t>- There is adequate handicap accessibility for </a:t>
                      </a:r>
                      <a:r>
                        <a:rPr lang="en-US" sz="1100" u="none" strike="noStrike" dirty="0" smtClean="0">
                          <a:solidFill>
                            <a:schemeClr val="tx1"/>
                          </a:solidFill>
                          <a:effectLst/>
                        </a:rPr>
                        <a:t>visitor who </a:t>
                      </a:r>
                      <a:r>
                        <a:rPr lang="en-US" sz="1100" u="none" strike="noStrike" dirty="0">
                          <a:solidFill>
                            <a:schemeClr val="tx1"/>
                          </a:solidFill>
                          <a:effectLst/>
                        </a:rPr>
                        <a:t>need it</a:t>
                      </a:r>
                      <a:br>
                        <a:rPr lang="en-US" sz="1100" u="none" strike="noStrike" dirty="0">
                          <a:solidFill>
                            <a:schemeClr val="tx1"/>
                          </a:solidFill>
                          <a:effectLst/>
                        </a:rPr>
                      </a:br>
                      <a:r>
                        <a:rPr lang="en-US" sz="1100" u="none" strike="noStrike" dirty="0" smtClean="0">
                          <a:solidFill>
                            <a:schemeClr val="tx1"/>
                          </a:solidFill>
                          <a:effectLst/>
                        </a:rPr>
                        <a:t>q41 </a:t>
                      </a:r>
                      <a:r>
                        <a:rPr lang="en-US" sz="1100" u="none" strike="noStrike" dirty="0">
                          <a:solidFill>
                            <a:schemeClr val="tx1"/>
                          </a:solidFill>
                          <a:effectLst/>
                        </a:rPr>
                        <a:t>- The availability of restrooms is suitable to accommodate visitors </a:t>
                      </a:r>
                      <a:r>
                        <a:rPr lang="en-US" sz="1100" u="none" strike="noStrike" dirty="0" smtClean="0">
                          <a:solidFill>
                            <a:schemeClr val="tx1"/>
                          </a:solidFill>
                          <a:effectLst/>
                        </a:rPr>
                        <a:t/>
                      </a:r>
                      <a:br>
                        <a:rPr lang="en-US" sz="1100" u="none" strike="noStrike" dirty="0" smtClean="0">
                          <a:solidFill>
                            <a:schemeClr val="tx1"/>
                          </a:solidFill>
                          <a:effectLst/>
                        </a:rPr>
                      </a:br>
                      <a:r>
                        <a:rPr lang="en-US" sz="1100" u="none" strike="noStrike" dirty="0" smtClean="0">
                          <a:solidFill>
                            <a:schemeClr val="tx1"/>
                          </a:solidFill>
                          <a:effectLst/>
                        </a:rPr>
                        <a:t>          on </a:t>
                      </a:r>
                      <a:r>
                        <a:rPr lang="en-US" sz="1100" u="none" strike="noStrike" dirty="0">
                          <a:solidFill>
                            <a:schemeClr val="tx1"/>
                          </a:solidFill>
                          <a:effectLst/>
                        </a:rPr>
                        <a:t>busy </a:t>
                      </a:r>
                      <a:r>
                        <a:rPr lang="en-US" sz="1100" u="none" strike="noStrike" dirty="0" smtClean="0">
                          <a:solidFill>
                            <a:schemeClr val="tx1"/>
                          </a:solidFill>
                          <a:effectLst/>
                        </a:rPr>
                        <a:t>days</a:t>
                      </a:r>
                    </a:p>
                    <a:p>
                      <a:pPr algn="l" fontAlgn="ctr"/>
                      <a:r>
                        <a:rPr lang="en-US" sz="1100" u="none" strike="noStrike" dirty="0" smtClean="0">
                          <a:solidFill>
                            <a:schemeClr val="tx1"/>
                          </a:solidFill>
                          <a:effectLst/>
                        </a:rPr>
                        <a:t>q43 - There are sufficient signs within the cemetery to assist visitors</a:t>
                      </a:r>
                    </a:p>
                    <a:p>
                      <a:pPr algn="l" fontAlgn="ctr"/>
                      <a:r>
                        <a:rPr lang="en-US" sz="1100" u="none" strike="noStrike" dirty="0" smtClean="0">
                          <a:solidFill>
                            <a:schemeClr val="tx1"/>
                          </a:solidFill>
                          <a:effectLst/>
                        </a:rPr>
                        <a:t>q44 - Parking at the cemetery is adequate to accommodate visitors on </a:t>
                      </a:r>
                      <a:br>
                        <a:rPr lang="en-US" sz="1100" u="none" strike="noStrike" dirty="0" smtClean="0">
                          <a:solidFill>
                            <a:schemeClr val="tx1"/>
                          </a:solidFill>
                          <a:effectLst/>
                        </a:rPr>
                      </a:br>
                      <a:r>
                        <a:rPr lang="en-US" sz="1100" u="none" strike="noStrike" dirty="0" smtClean="0">
                          <a:solidFill>
                            <a:schemeClr val="tx1"/>
                          </a:solidFill>
                          <a:effectLst/>
                        </a:rPr>
                        <a:t>          most days</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none" strike="noStrike" dirty="0" smtClean="0">
                          <a:solidFill>
                            <a:schemeClr val="tx1"/>
                          </a:solidFill>
                          <a:effectLst/>
                        </a:rPr>
                        <a:t>q45 - The cemetery's roadways and intersections are safe and easily </a:t>
                      </a:r>
                      <a:br>
                        <a:rPr lang="en-US" sz="1100" u="none" strike="noStrike" dirty="0" smtClean="0">
                          <a:solidFill>
                            <a:schemeClr val="tx1"/>
                          </a:solidFill>
                          <a:effectLst/>
                        </a:rPr>
                      </a:br>
                      <a:r>
                        <a:rPr lang="en-US" sz="1100" u="none" strike="noStrike" dirty="0" smtClean="0">
                          <a:solidFill>
                            <a:schemeClr val="tx1"/>
                          </a:solidFill>
                          <a:effectLst/>
                        </a:rPr>
                        <a:t>          navigated</a:t>
                      </a:r>
                    </a:p>
                    <a:p>
                      <a:pPr algn="l" fontAlgn="ctr"/>
                      <a:r>
                        <a:rPr lang="en-US" sz="1100" u="none" strike="noStrike" dirty="0" smtClean="0">
                          <a:solidFill>
                            <a:schemeClr val="tx1"/>
                          </a:solidFill>
                          <a:effectLst/>
                        </a:rPr>
                        <a:t>q49 - The S/T Veterans Cemetery hours of operation meet my needs </a:t>
                      </a:r>
                    </a:p>
                    <a:p>
                      <a:pPr algn="l" fontAlgn="ctr"/>
                      <a:r>
                        <a:rPr lang="en-US" sz="1100" u="none" strike="noStrike" dirty="0" smtClean="0">
                          <a:solidFill>
                            <a:schemeClr val="tx1"/>
                          </a:solidFill>
                          <a:effectLst/>
                        </a:rPr>
                        <a:t>           for visiting</a:t>
                      </a:r>
                      <a:r>
                        <a:rPr lang="en-US" sz="1100" u="none" strike="noStrike" baseline="0" dirty="0" smtClean="0">
                          <a:solidFill>
                            <a:schemeClr val="tx1"/>
                          </a:solidFill>
                          <a:effectLst/>
                        </a:rPr>
                        <a:t> </a:t>
                      </a:r>
                      <a:r>
                        <a:rPr lang="en-US" sz="1100" u="none" strike="noStrike" dirty="0" smtClean="0">
                          <a:solidFill>
                            <a:schemeClr val="tx1"/>
                          </a:solidFill>
                          <a:effectLst/>
                        </a:rPr>
                        <a:t>my loved one's gravesite</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none" strike="noStrike" dirty="0" smtClean="0">
                          <a:solidFill>
                            <a:schemeClr val="tx1"/>
                          </a:solidFill>
                          <a:effectLst/>
                        </a:rPr>
                        <a:t>q51 - The information kiosks (i.e., gravesite locators) are helpful to me</a:t>
                      </a:r>
                    </a:p>
                  </a:txBody>
                  <a:tcPr marL="7427" marR="7427" marT="7427" marB="0" anchor="ctr">
                    <a:solidFill>
                      <a:srgbClr val="FFFF00"/>
                    </a:solidFill>
                  </a:tcPr>
                </a:tc>
                <a:tc>
                  <a:txBody>
                    <a:bodyPr/>
                    <a:lstStyle/>
                    <a:p>
                      <a:pPr algn="l" fontAlgn="ctr"/>
                      <a:r>
                        <a:rPr lang="en-US" sz="1100" b="1" u="sng" strike="noStrike" dirty="0" smtClean="0">
                          <a:solidFill>
                            <a:schemeClr val="bg1"/>
                          </a:solidFill>
                          <a:effectLst/>
                        </a:rPr>
                        <a:t>Block</a:t>
                      </a:r>
                      <a:r>
                        <a:rPr lang="en-US" sz="1100" b="1" u="sng" strike="noStrike" baseline="0" dirty="0" smtClean="0">
                          <a:solidFill>
                            <a:schemeClr val="bg1"/>
                          </a:solidFill>
                          <a:effectLst/>
                        </a:rPr>
                        <a:t> 4 - </a:t>
                      </a:r>
                      <a:r>
                        <a:rPr lang="en-US" sz="1100" b="1" u="sng" strike="noStrike" dirty="0" smtClean="0">
                          <a:solidFill>
                            <a:schemeClr val="bg1"/>
                          </a:solidFill>
                          <a:effectLst/>
                        </a:rPr>
                        <a:t>Lower Satisfaction/Higher Importance</a:t>
                      </a:r>
                    </a:p>
                    <a:p>
                      <a:pPr algn="l" fontAlgn="ctr"/>
                      <a:endParaRPr lang="en-US" sz="1100" u="none" strike="noStrike" dirty="0" smtClean="0">
                        <a:solidFill>
                          <a:schemeClr val="bg1"/>
                        </a:solidFill>
                        <a:effectLst/>
                      </a:endParaRPr>
                    </a:p>
                    <a:p>
                      <a:pPr algn="l" fontAlgn="ctr"/>
                      <a:r>
                        <a:rPr lang="en-US" sz="1100" u="none" strike="noStrike" dirty="0" smtClean="0">
                          <a:solidFill>
                            <a:schemeClr val="bg1"/>
                          </a:solidFill>
                          <a:effectLst/>
                        </a:rPr>
                        <a:t>q46 </a:t>
                      </a:r>
                      <a:r>
                        <a:rPr lang="en-US" sz="1100" u="none" strike="noStrike" dirty="0">
                          <a:solidFill>
                            <a:schemeClr val="bg1"/>
                          </a:solidFill>
                          <a:effectLst/>
                        </a:rPr>
                        <a:t>- The quality of service received from cemetery staff is </a:t>
                      </a:r>
                      <a:r>
                        <a:rPr lang="en-US" sz="1100" u="none" strike="noStrike" dirty="0" smtClean="0">
                          <a:solidFill>
                            <a:schemeClr val="bg1"/>
                          </a:solidFill>
                          <a:effectLst/>
                        </a:rPr>
                        <a:t>excellent</a:t>
                      </a:r>
                    </a:p>
                    <a:p>
                      <a:pPr algn="l" fontAlgn="ctr"/>
                      <a:r>
                        <a:rPr lang="en-US" sz="1100" u="none" strike="noStrike" dirty="0" smtClean="0">
                          <a:solidFill>
                            <a:schemeClr val="bg1"/>
                          </a:solidFill>
                          <a:effectLst/>
                        </a:rPr>
                        <a:t>q50 </a:t>
                      </a:r>
                      <a:r>
                        <a:rPr lang="en-US" sz="1100" u="none" strike="noStrike" dirty="0">
                          <a:solidFill>
                            <a:schemeClr val="bg1"/>
                          </a:solidFill>
                          <a:effectLst/>
                        </a:rPr>
                        <a:t>- The appearance of my loved one's gravesite/columbaria is </a:t>
                      </a:r>
                      <a:r>
                        <a:rPr lang="en-US" sz="1100" u="none" strike="noStrike" dirty="0" smtClean="0">
                          <a:solidFill>
                            <a:schemeClr val="bg1"/>
                          </a:solidFill>
                          <a:effectLst/>
                        </a:rPr>
                        <a:t>excellent</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none" strike="noStrike" dirty="0" smtClean="0">
                          <a:solidFill>
                            <a:schemeClr val="bg1"/>
                          </a:solidFill>
                          <a:effectLst/>
                        </a:rPr>
                        <a:t>q52 - Public ceremonies and events at the cemetery promote a sense of </a:t>
                      </a:r>
                      <a:br>
                        <a:rPr lang="en-US" sz="1100" u="none" strike="noStrike" dirty="0" smtClean="0">
                          <a:solidFill>
                            <a:schemeClr val="bg1"/>
                          </a:solidFill>
                          <a:effectLst/>
                        </a:rPr>
                      </a:br>
                      <a:r>
                        <a:rPr lang="en-US" sz="1100" u="none" strike="noStrike" dirty="0" smtClean="0">
                          <a:solidFill>
                            <a:schemeClr val="bg1"/>
                          </a:solidFill>
                          <a:effectLst/>
                        </a:rPr>
                        <a:t>          patriotism and heritage</a:t>
                      </a:r>
                      <a:endParaRPr lang="en-US" sz="1100" b="0" i="0" u="none" strike="noStrike" dirty="0" smtClean="0">
                        <a:solidFill>
                          <a:schemeClr val="bg1"/>
                        </a:solidFill>
                        <a:effectLst/>
                        <a:latin typeface="+mn-lt"/>
                      </a:endParaRPr>
                    </a:p>
                    <a:p>
                      <a:pPr marL="0" marR="0" indent="0" algn="l" defTabSz="914400" rtl="0" eaLnBrk="1" fontAlgn="ctr" latinLnBrk="0" hangingPunct="1">
                        <a:lnSpc>
                          <a:spcPct val="100000"/>
                        </a:lnSpc>
                        <a:spcBef>
                          <a:spcPts val="0"/>
                        </a:spcBef>
                        <a:spcAft>
                          <a:spcPts val="0"/>
                        </a:spcAft>
                        <a:buClrTx/>
                        <a:buSzTx/>
                        <a:buFontTx/>
                        <a:buNone/>
                        <a:tabLst/>
                        <a:defRPr/>
                      </a:pPr>
                      <a:r>
                        <a:rPr lang="en-US" sz="1100" u="none" strike="noStrike" dirty="0" smtClean="0">
                          <a:solidFill>
                            <a:schemeClr val="bg1"/>
                          </a:solidFill>
                          <a:effectLst/>
                        </a:rPr>
                        <a:t>q58 - My experiences with the S/T</a:t>
                      </a:r>
                      <a:r>
                        <a:rPr lang="en-US" sz="1100" u="none" strike="noStrike" baseline="0" dirty="0" smtClean="0">
                          <a:solidFill>
                            <a:schemeClr val="bg1"/>
                          </a:solidFill>
                          <a:effectLst/>
                        </a:rPr>
                        <a:t> Veteran C</a:t>
                      </a:r>
                      <a:r>
                        <a:rPr lang="en-US" sz="1100" u="none" strike="noStrike" dirty="0" smtClean="0">
                          <a:solidFill>
                            <a:schemeClr val="bg1"/>
                          </a:solidFill>
                          <a:effectLst/>
                        </a:rPr>
                        <a:t>emetery exceeded my </a:t>
                      </a:r>
                      <a:br>
                        <a:rPr lang="en-US" sz="1100" u="none" strike="noStrike" dirty="0" smtClean="0">
                          <a:solidFill>
                            <a:schemeClr val="bg1"/>
                          </a:solidFill>
                          <a:effectLst/>
                        </a:rPr>
                      </a:br>
                      <a:r>
                        <a:rPr lang="en-US" sz="1100" u="none" strike="noStrike" dirty="0" smtClean="0">
                          <a:solidFill>
                            <a:schemeClr val="bg1"/>
                          </a:solidFill>
                          <a:effectLst/>
                        </a:rPr>
                        <a:t>          expectations</a:t>
                      </a:r>
                    </a:p>
                    <a:p>
                      <a:pPr algn="l" fontAlgn="ctr"/>
                      <a:endParaRPr lang="en-US" sz="1100" u="none" strike="noStrike" dirty="0" smtClean="0">
                        <a:solidFill>
                          <a:schemeClr val="bg1"/>
                        </a:solidFill>
                        <a:effectLst/>
                      </a:endParaRPr>
                    </a:p>
                    <a:p>
                      <a:pPr algn="l" fontAlgn="ctr"/>
                      <a:endParaRPr lang="en-US" sz="1100" u="none" strike="noStrike" dirty="0" smtClean="0">
                        <a:solidFill>
                          <a:schemeClr val="bg1"/>
                        </a:solidFill>
                        <a:effectLst/>
                      </a:endParaRPr>
                    </a:p>
                    <a:p>
                      <a:pPr algn="l" fontAlgn="ctr"/>
                      <a:endParaRPr lang="en-US" sz="1100" u="none" strike="noStrike" dirty="0" smtClean="0">
                        <a:solidFill>
                          <a:schemeClr val="bg1"/>
                        </a:solidFill>
                        <a:effectLst/>
                      </a:endParaRPr>
                    </a:p>
                    <a:p>
                      <a:pPr algn="l" fontAlgn="ctr"/>
                      <a:r>
                        <a:rPr lang="en-US" sz="1100" u="none" strike="noStrike" dirty="0">
                          <a:solidFill>
                            <a:schemeClr val="bg1"/>
                          </a:solidFill>
                          <a:effectLst/>
                        </a:rPr>
                        <a:t/>
                      </a:r>
                      <a:br>
                        <a:rPr lang="en-US" sz="1100" u="none" strike="noStrike" dirty="0">
                          <a:solidFill>
                            <a:schemeClr val="bg1"/>
                          </a:solidFill>
                          <a:effectLst/>
                        </a:rPr>
                      </a:br>
                      <a:endParaRPr lang="en-US" sz="1100" b="0" i="0" u="none" strike="noStrike" dirty="0">
                        <a:solidFill>
                          <a:schemeClr val="bg1"/>
                        </a:solidFill>
                        <a:effectLst/>
                        <a:latin typeface="Calibri"/>
                      </a:endParaRPr>
                    </a:p>
                  </a:txBody>
                  <a:tcPr marL="7427" marR="7427" marT="7427" marB="0" anchor="ctr">
                    <a:solidFill>
                      <a:srgbClr val="FF0000"/>
                    </a:solidFill>
                  </a:tcPr>
                </a:tc>
              </a:tr>
              <a:tr h="184132">
                <a:tc>
                  <a:txBody>
                    <a:bodyPr/>
                    <a:lstStyle/>
                    <a:p>
                      <a:pPr algn="l" fontAlgn="b"/>
                      <a:r>
                        <a:rPr lang="en-US" sz="900" u="none" strike="noStrike" dirty="0">
                          <a:effectLst/>
                        </a:rPr>
                        <a:t> </a:t>
                      </a:r>
                      <a:endParaRPr lang="en-US" sz="900" b="0" i="0" u="none" strike="noStrike" dirty="0">
                        <a:solidFill>
                          <a:srgbClr val="000000"/>
                        </a:solidFill>
                        <a:effectLst/>
                        <a:latin typeface="Calibri"/>
                      </a:endParaRPr>
                    </a:p>
                  </a:txBody>
                  <a:tcPr marL="7427" marR="7427" marT="7427" marB="0" anchor="b">
                    <a:noFill/>
                  </a:tcPr>
                </a:tc>
                <a:tc gridSpan="2">
                  <a:txBody>
                    <a:bodyPr/>
                    <a:lstStyle/>
                    <a:p>
                      <a:pPr algn="ctr" fontAlgn="b"/>
                      <a:r>
                        <a:rPr lang="en-US" sz="1100" b="1" u="none" strike="noStrike" dirty="0">
                          <a:effectLst/>
                        </a:rPr>
                        <a:t>←     (Lower)                                   Importance                                   (Higher)     →</a:t>
                      </a:r>
                      <a:endParaRPr lang="en-US" sz="1100" b="1" i="0" u="none" strike="noStrike" dirty="0">
                        <a:solidFill>
                          <a:srgbClr val="000000"/>
                        </a:solidFill>
                        <a:effectLst/>
                        <a:latin typeface="Calibri"/>
                      </a:endParaRPr>
                    </a:p>
                  </a:txBody>
                  <a:tcPr marL="7427" marR="7427" marT="7427" marB="0" anchor="b">
                    <a:noFill/>
                  </a:tcPr>
                </a:tc>
                <a:tc hMerge="1">
                  <a:txBody>
                    <a:bodyPr/>
                    <a:lstStyle/>
                    <a:p>
                      <a:endParaRPr lang="en-US"/>
                    </a:p>
                  </a:txBody>
                  <a:tcPr/>
                </a:tc>
              </a:tr>
            </a:tbl>
          </a:graphicData>
        </a:graphic>
      </p:graphicFrame>
      <p:sp>
        <p:nvSpPr>
          <p:cNvPr id="8"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26</a:t>
            </a:fld>
            <a:endParaRPr lang="en-US" dirty="0">
              <a:solidFill>
                <a:schemeClr val="bg1"/>
              </a:solidFill>
            </a:endParaRPr>
          </a:p>
        </p:txBody>
      </p:sp>
    </p:spTree>
    <p:extLst>
      <p:ext uri="{BB962C8B-B14F-4D97-AF65-F5344CB8AC3E}">
        <p14:creationId xmlns:p14="http://schemas.microsoft.com/office/powerpoint/2010/main" val="35887955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457200"/>
            <a:ext cx="8585200" cy="838200"/>
          </a:xfrm>
        </p:spPr>
        <p:txBody>
          <a:bodyPr>
            <a:normAutofit fontScale="77500" lnSpcReduction="20000"/>
          </a:bodyPr>
          <a:lstStyle/>
          <a:p>
            <a:r>
              <a:rPr lang="en-US" dirty="0" smtClean="0"/>
              <a:t>We performed a regression analysis that calculated the strength of the relationship between each Strategic Performance Measure and the items of interest. The tables below present each Strategic Performance Measure and the measures that are key components of each respective score.</a:t>
            </a:r>
            <a:endParaRPr lang="en-US" dirty="0"/>
          </a:p>
        </p:txBody>
      </p:sp>
      <p:sp>
        <p:nvSpPr>
          <p:cNvPr id="5" name="Title 1"/>
          <p:cNvSpPr txBox="1">
            <a:spLocks/>
          </p:cNvSpPr>
          <p:nvPr/>
        </p:nvSpPr>
        <p:spPr>
          <a:xfrm>
            <a:off x="228600" y="76200"/>
            <a:ext cx="8229600" cy="457200"/>
          </a:xfrm>
          <a:prstGeom prst="rect">
            <a:avLst/>
          </a:prstGeom>
        </p:spPr>
        <p:txBody>
          <a:bodyPr vert="horz" lIns="91440" tIns="45720" rIns="91440" bIns="45720" rtlCol="0" anchor="ctr">
            <a:normAutofit lnSpcReduction="10000"/>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Strategic Performance Measure Components – Next of Kin</a:t>
            </a:r>
            <a:endParaRPr lang="en-US" sz="2500" dirty="0"/>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27</a:t>
            </a:fld>
            <a:endParaRPr lang="en-US" dirty="0">
              <a:solidFill>
                <a:schemeClr val="bg1"/>
              </a:solidFill>
            </a:endParaRPr>
          </a:p>
        </p:txBody>
      </p:sp>
      <p:pic>
        <p:nvPicPr>
          <p:cNvPr id="2" name="Picture 1"/>
          <p:cNvPicPr/>
          <p:nvPr>
            <p:extLst>
              <p:ext uri="{D42A27DB-BD31-4B8C-83A1-F6EECF244321}">
                <p14:modId xmlns:p14="http://schemas.microsoft.com/office/powerpoint/2010/main" val="784255179"/>
              </p:ext>
            </p:extLst>
          </p:nvPr>
        </p:nvPicPr>
        <p:blipFill>
          <a:blip r:embed="rId3"/>
          <a:stretch>
            <a:fillRect/>
          </a:stretch>
        </p:blipFill>
        <p:spPr>
          <a:xfrm>
            <a:off x="762000" y="1143000"/>
            <a:ext cx="7454900" cy="5410200"/>
          </a:xfrm>
          <a:prstGeom prst="rect">
            <a:avLst/>
          </a:prstGeom>
        </p:spPr>
      </p:pic>
    </p:spTree>
    <p:extLst>
      <p:ext uri="{BB962C8B-B14F-4D97-AF65-F5344CB8AC3E}">
        <p14:creationId xmlns:p14="http://schemas.microsoft.com/office/powerpoint/2010/main" val="29662231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609600"/>
            <a:ext cx="8585200" cy="1600200"/>
          </a:xfrm>
        </p:spPr>
        <p:txBody>
          <a:bodyPr>
            <a:normAutofit fontScale="70000" lnSpcReduction="20000"/>
          </a:bodyPr>
          <a:lstStyle/>
          <a:p>
            <a:r>
              <a:rPr lang="en-US" sz="2300" dirty="0" smtClean="0"/>
              <a:t>A quadrant analysis ranks measures on derived importance to the customer and reported satisfaction</a:t>
            </a:r>
          </a:p>
          <a:p>
            <a:pPr lvl="1"/>
            <a:r>
              <a:rPr lang="en-US" sz="2000" dirty="0" smtClean="0"/>
              <a:t>For this analysis, </a:t>
            </a:r>
            <a:r>
              <a:rPr lang="en-US" sz="2000" dirty="0"/>
              <a:t>s</a:t>
            </a:r>
            <a:r>
              <a:rPr lang="en-US" sz="2000" dirty="0" smtClean="0"/>
              <a:t>atisfaction is determined by the level of agreement indicated by the respondent to the statement. The higher agreement, the greater the satisfaction.</a:t>
            </a:r>
          </a:p>
          <a:p>
            <a:pPr lvl="1"/>
            <a:r>
              <a:rPr lang="en-US" sz="2000" dirty="0" smtClean="0"/>
              <a:t>Derived importance is determined by calculating the strength of the relationship between the specific item and overall reported </a:t>
            </a:r>
            <a:r>
              <a:rPr lang="en-US" sz="2000" dirty="0"/>
              <a:t>satisfaction. NCA should recommend resources be devoted to improve items in Block 4</a:t>
            </a:r>
            <a:r>
              <a:rPr lang="en-US" sz="2000" dirty="0" smtClean="0"/>
              <a:t>.</a:t>
            </a:r>
            <a:endParaRPr lang="en-US" sz="2000" dirty="0"/>
          </a:p>
        </p:txBody>
      </p:sp>
      <p:sp>
        <p:nvSpPr>
          <p:cNvPr id="5" name="Title 1"/>
          <p:cNvSpPr txBox="1">
            <a:spLocks/>
          </p:cNvSpPr>
          <p:nvPr/>
        </p:nvSpPr>
        <p:spPr>
          <a:xfrm>
            <a:off x="228600" y="0"/>
            <a:ext cx="8229600" cy="6858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Quadrant Analysis – Funeral Directors</a:t>
            </a:r>
            <a:endParaRPr lang="en-US" sz="2500" dirty="0"/>
          </a:p>
        </p:txBody>
      </p:sp>
      <p:graphicFrame>
        <p:nvGraphicFramePr>
          <p:cNvPr id="6" name="Table 5"/>
          <p:cNvGraphicFramePr>
            <a:graphicFrameLocks noGrp="1"/>
          </p:cNvGraphicFramePr>
          <p:nvPr>
            <p:extLst>
              <p:ext uri="{D42A27DB-BD31-4B8C-83A1-F6EECF244321}">
                <p14:modId xmlns:p14="http://schemas.microsoft.com/office/powerpoint/2010/main" val="3784106188"/>
              </p:ext>
            </p:extLst>
          </p:nvPr>
        </p:nvGraphicFramePr>
        <p:xfrm>
          <a:off x="304801" y="2057399"/>
          <a:ext cx="8610599" cy="4459657"/>
        </p:xfrm>
        <a:graphic>
          <a:graphicData uri="http://schemas.openxmlformats.org/drawingml/2006/table">
            <a:tbl>
              <a:tblPr>
                <a:tableStyleId>{5C22544A-7EE6-4342-B048-85BDC9FD1C3A}</a:tableStyleId>
              </a:tblPr>
              <a:tblGrid>
                <a:gridCol w="215576"/>
                <a:gridCol w="4088996"/>
                <a:gridCol w="4306027"/>
              </a:tblGrid>
              <a:tr h="1790706">
                <a:tc rowSpan="2">
                  <a:txBody>
                    <a:bodyPr/>
                    <a:lstStyle/>
                    <a:p>
                      <a:pPr algn="ctr" fontAlgn="ctr"/>
                      <a:r>
                        <a:rPr lang="en-US" sz="1100" b="1" u="none" strike="noStrike" dirty="0">
                          <a:effectLst/>
                        </a:rPr>
                        <a:t>←     (Lower)               Satisfaction               (Higher)     →</a:t>
                      </a:r>
                      <a:endParaRPr lang="en-US" sz="1100" b="1" i="0" u="none" strike="noStrike" dirty="0">
                        <a:solidFill>
                          <a:srgbClr val="000000"/>
                        </a:solidFill>
                        <a:effectLst/>
                        <a:latin typeface="Calibri"/>
                      </a:endParaRPr>
                    </a:p>
                  </a:txBody>
                  <a:tcPr marL="7427" marR="7427" marT="7427" marB="0" vert="vert270" anchor="ctr">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100" b="1" u="sng" strike="noStrike" dirty="0" smtClean="0">
                          <a:effectLst/>
                          <a:latin typeface="+mn-lt"/>
                        </a:rPr>
                        <a:t>Block</a:t>
                      </a:r>
                      <a:r>
                        <a:rPr lang="en-US" sz="1100" b="1" u="sng" strike="noStrike" baseline="0" dirty="0" smtClean="0">
                          <a:effectLst/>
                          <a:latin typeface="+mn-lt"/>
                        </a:rPr>
                        <a:t> 1 - </a:t>
                      </a:r>
                      <a:r>
                        <a:rPr lang="en-US" sz="1100" b="1" u="sng" strike="noStrike" dirty="0" smtClean="0">
                          <a:effectLst/>
                          <a:latin typeface="+mn-lt"/>
                        </a:rPr>
                        <a:t>Higher Satisfaction/Lower Importance</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sng" strike="noStrike" dirty="0">
                          <a:effectLst/>
                          <a:latin typeface="+mn-lt"/>
                        </a:rPr>
                        <a:t/>
                      </a:r>
                      <a:br>
                        <a:rPr lang="en-US" sz="1100" u="sng" strike="noStrike" dirty="0">
                          <a:effectLst/>
                          <a:latin typeface="+mn-lt"/>
                        </a:rPr>
                      </a:br>
                      <a:r>
                        <a:rPr lang="en-US" sz="1100" u="none" strike="noStrike" dirty="0" smtClean="0">
                          <a:effectLst/>
                          <a:latin typeface="+mn-lt"/>
                        </a:rPr>
                        <a:t>q25 – The maintenance of the cemetery grounds is excellent</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mn-lt"/>
                        </a:rPr>
                        <a:t>q26</a:t>
                      </a:r>
                      <a:r>
                        <a:rPr lang="en-US" sz="1100" b="0" i="0" u="none" strike="noStrike" baseline="0" dirty="0" smtClean="0">
                          <a:solidFill>
                            <a:srgbClr val="000000"/>
                          </a:solidFill>
                          <a:effectLst/>
                          <a:latin typeface="+mn-lt"/>
                        </a:rPr>
                        <a:t> – The upkeep of the headstones, markers, or columbarium niche </a:t>
                      </a:r>
                      <a:br>
                        <a:rPr lang="en-US" sz="1100" b="0" i="0" u="none" strike="noStrike" baseline="0" dirty="0" smtClean="0">
                          <a:solidFill>
                            <a:srgbClr val="000000"/>
                          </a:solidFill>
                          <a:effectLst/>
                          <a:latin typeface="+mn-lt"/>
                        </a:rPr>
                      </a:br>
                      <a:r>
                        <a:rPr lang="en-US" sz="1100" b="0" i="0" u="none" strike="noStrike" baseline="0" dirty="0" smtClean="0">
                          <a:solidFill>
                            <a:srgbClr val="000000"/>
                          </a:solidFill>
                          <a:effectLst/>
                          <a:latin typeface="+mn-lt"/>
                        </a:rPr>
                        <a:t>           covers is excellent</a:t>
                      </a:r>
                      <a:endParaRPr lang="en-US" sz="1100" u="sng" strike="noStrike" dirty="0" smtClean="0">
                        <a:effectLst/>
                        <a:latin typeface="+mn-lt"/>
                      </a:endParaRP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baseline="0" dirty="0" smtClean="0">
                          <a:solidFill>
                            <a:srgbClr val="000000"/>
                          </a:solidFill>
                          <a:effectLst/>
                          <a:latin typeface="+mn-lt"/>
                        </a:rPr>
                        <a:t>q27 – The maintenance of other landscape features is excellent</a:t>
                      </a:r>
                    </a:p>
                    <a:p>
                      <a:pPr algn="l" fontAlgn="ctr"/>
                      <a:r>
                        <a:rPr lang="en-US" sz="1100" b="0" u="none" strike="noStrike" dirty="0" smtClean="0">
                          <a:effectLst/>
                          <a:latin typeface="+mn-lt"/>
                        </a:rPr>
                        <a:t>q28</a:t>
                      </a:r>
                      <a:r>
                        <a:rPr lang="en-US" sz="1100" b="0" u="none" strike="noStrike" baseline="0" dirty="0" smtClean="0">
                          <a:effectLst/>
                          <a:latin typeface="+mn-lt"/>
                        </a:rPr>
                        <a:t> – The committal shelter used for the service was private, clean, </a:t>
                      </a:r>
                      <a:br>
                        <a:rPr lang="en-US" sz="1100" b="0" u="none" strike="noStrike" baseline="0" dirty="0" smtClean="0">
                          <a:effectLst/>
                          <a:latin typeface="+mn-lt"/>
                        </a:rPr>
                      </a:br>
                      <a:r>
                        <a:rPr lang="en-US" sz="1100" b="0" u="none" strike="noStrike" baseline="0" dirty="0" smtClean="0">
                          <a:effectLst/>
                          <a:latin typeface="+mn-lt"/>
                        </a:rPr>
                        <a:t>           and free of safety hazards</a:t>
                      </a:r>
                    </a:p>
                    <a:p>
                      <a:pPr algn="l" fontAlgn="ctr"/>
                      <a:r>
                        <a:rPr lang="en-US" sz="1100" b="0" i="0" u="none" strike="noStrike" baseline="0" dirty="0" smtClean="0">
                          <a:solidFill>
                            <a:srgbClr val="000000"/>
                          </a:solidFill>
                          <a:effectLst/>
                          <a:latin typeface="+mn-lt"/>
                        </a:rPr>
                        <a:t>q29 – There is adequate handicap accessibility for visitors who need it</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u="none" strike="noStrike" dirty="0" smtClean="0">
                          <a:effectLst/>
                          <a:latin typeface="+mn-lt"/>
                        </a:rPr>
                        <a:t>q31</a:t>
                      </a:r>
                      <a:r>
                        <a:rPr lang="en-US" sz="1100" b="0" u="none" strike="noStrike" baseline="0" dirty="0" smtClean="0">
                          <a:effectLst/>
                          <a:latin typeface="+mn-lt"/>
                        </a:rPr>
                        <a:t> – The cemetery honors all Veterans and their service to our nation</a:t>
                      </a:r>
                      <a:endParaRPr lang="en-US" sz="1100" b="0" i="0" u="none" strike="noStrike" baseline="0" dirty="0" smtClean="0">
                        <a:solidFill>
                          <a:srgbClr val="000000"/>
                        </a:solidFill>
                        <a:effectLst/>
                        <a:latin typeface="+mn-lt"/>
                      </a:endParaRPr>
                    </a:p>
                  </a:txBody>
                  <a:tcPr marL="7427" marR="7427" marT="7427" marB="0" anchor="ctr">
                    <a:solidFill>
                      <a:srgbClr val="FFFF00"/>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100" b="1" u="sng" strike="noStrike" dirty="0" smtClean="0">
                          <a:solidFill>
                            <a:schemeClr val="tx1"/>
                          </a:solidFill>
                          <a:effectLst/>
                          <a:latin typeface="+mn-lt"/>
                        </a:rPr>
                        <a:t>Block 2 - Higher Satisfaction/Higher Importance</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sng" strike="noStrike" dirty="0">
                          <a:solidFill>
                            <a:schemeClr val="tx1"/>
                          </a:solidFill>
                          <a:effectLst/>
                          <a:latin typeface="+mn-lt"/>
                        </a:rPr>
                        <a:t/>
                      </a:r>
                      <a:br>
                        <a:rPr lang="en-US" sz="1100" u="sng" strike="noStrike" dirty="0">
                          <a:solidFill>
                            <a:schemeClr val="tx1"/>
                          </a:solidFill>
                          <a:effectLst/>
                          <a:latin typeface="+mn-lt"/>
                        </a:rPr>
                      </a:br>
                      <a:r>
                        <a:rPr lang="en-US" sz="1100" u="none" strike="noStrike" dirty="0" smtClean="0">
                          <a:solidFill>
                            <a:schemeClr val="tx1"/>
                          </a:solidFill>
                          <a:effectLst/>
                          <a:latin typeface="+mn-lt"/>
                        </a:rPr>
                        <a:t>q35 – The quality of service received from cemetery staff is excellent</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baseline="0" dirty="0" smtClean="0">
                          <a:solidFill>
                            <a:schemeClr val="tx1"/>
                          </a:solidFill>
                          <a:effectLst/>
                          <a:latin typeface="+mn-lt"/>
                        </a:rPr>
                        <a:t>q37 – The S/T Veterans Cemetery staff was professional in terms of being </a:t>
                      </a:r>
                      <a:br>
                        <a:rPr lang="en-US" sz="1100" b="0" i="0" u="none" strike="noStrike" baseline="0" dirty="0" smtClean="0">
                          <a:solidFill>
                            <a:schemeClr val="tx1"/>
                          </a:solidFill>
                          <a:effectLst/>
                          <a:latin typeface="+mn-lt"/>
                        </a:rPr>
                      </a:br>
                      <a:r>
                        <a:rPr lang="en-US" sz="1100" b="0" i="0" u="none" strike="noStrike" baseline="0" dirty="0" smtClean="0">
                          <a:solidFill>
                            <a:schemeClr val="tx1"/>
                          </a:solidFill>
                          <a:effectLst/>
                          <a:latin typeface="+mn-lt"/>
                        </a:rPr>
                        <a:t>            knowledgeable, helpful, and responsive</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schemeClr val="tx1"/>
                          </a:solidFill>
                          <a:effectLst/>
                          <a:uLnTx/>
                          <a:uFillTx/>
                          <a:latin typeface="+mn-lt"/>
                          <a:ea typeface="+mn-ea"/>
                          <a:cs typeface="+mn-cs"/>
                        </a:rPr>
                        <a:t>q40 – Public ceremonies and events at the cemetery promote a sense </a:t>
                      </a:r>
                      <a:br>
                        <a:rPr kumimoji="0" lang="en-US" sz="1100" b="0" i="0" u="none" strike="noStrike" kern="1200" cap="none" spc="0" normalizeH="0" baseline="0" noProof="0" dirty="0" smtClean="0">
                          <a:ln>
                            <a:noFill/>
                          </a:ln>
                          <a:solidFill>
                            <a:schemeClr val="tx1"/>
                          </a:solidFill>
                          <a:effectLst/>
                          <a:uLnTx/>
                          <a:uFillTx/>
                          <a:latin typeface="+mn-lt"/>
                          <a:ea typeface="+mn-ea"/>
                          <a:cs typeface="+mn-cs"/>
                        </a:rPr>
                      </a:br>
                      <a:r>
                        <a:rPr kumimoji="0" lang="en-US" sz="1100" b="0" i="0" u="none" strike="noStrike" kern="1200" cap="none" spc="0" normalizeH="0" baseline="0" noProof="0" dirty="0" smtClean="0">
                          <a:ln>
                            <a:noFill/>
                          </a:ln>
                          <a:solidFill>
                            <a:schemeClr val="tx1"/>
                          </a:solidFill>
                          <a:effectLst/>
                          <a:uLnTx/>
                          <a:uFillTx/>
                          <a:latin typeface="+mn-lt"/>
                          <a:ea typeface="+mn-ea"/>
                          <a:cs typeface="+mn-cs"/>
                        </a:rPr>
                        <a:t>           of patriotism and heritage</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baseline="0" dirty="0" smtClean="0">
                          <a:solidFill>
                            <a:schemeClr val="tx1"/>
                          </a:solidFill>
                          <a:effectLst/>
                          <a:latin typeface="+mn-lt"/>
                        </a:rPr>
                        <a:t>q41 – The overall appearance of the S/T Veterans Cemetery is excellent</a:t>
                      </a:r>
                    </a:p>
                    <a:p>
                      <a:pPr marL="0" marR="0" indent="0" algn="l" defTabSz="914400" rtl="0" eaLnBrk="1" fontAlgn="ctr" latinLnBrk="0" hangingPunct="1">
                        <a:lnSpc>
                          <a:spcPct val="100000"/>
                        </a:lnSpc>
                        <a:spcBef>
                          <a:spcPts val="0"/>
                        </a:spcBef>
                        <a:spcAft>
                          <a:spcPts val="0"/>
                        </a:spcAft>
                        <a:buClrTx/>
                        <a:buSzTx/>
                        <a:buFontTx/>
                        <a:buNone/>
                        <a:tabLst/>
                        <a:defRPr/>
                      </a:pPr>
                      <a:endParaRPr lang="en-US" sz="1100" b="0" u="sng" strike="noStrike" dirty="0" smtClean="0">
                        <a:effectLst/>
                        <a:latin typeface="+mn-lt"/>
                      </a:endParaRPr>
                    </a:p>
                  </a:txBody>
                  <a:tcPr marL="7427" marR="7427" marT="7427" marB="0" anchor="ctr">
                    <a:solidFill>
                      <a:srgbClr val="5DEC52"/>
                    </a:solidFill>
                  </a:tcPr>
                </a:tc>
              </a:tr>
              <a:tr h="2477530">
                <a:tc vMerge="1">
                  <a:txBody>
                    <a:bodyPr/>
                    <a:lstStyle/>
                    <a:p>
                      <a:endParaRPr lang="en-US"/>
                    </a:p>
                  </a:txBody>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100" b="1" u="sng" strike="noStrike" dirty="0" smtClean="0">
                          <a:effectLst/>
                          <a:latin typeface="+mn-lt"/>
                        </a:rPr>
                        <a:t>Block 3 - Lower Satisfaction/Lower Importance</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u="sng" strike="noStrike" dirty="0">
                          <a:effectLst/>
                          <a:latin typeface="+mn-lt"/>
                        </a:rPr>
                        <a:t/>
                      </a:r>
                      <a:br>
                        <a:rPr lang="en-US" sz="1100" u="sng" strike="noStrike" dirty="0">
                          <a:effectLst/>
                          <a:latin typeface="+mn-lt"/>
                        </a:rPr>
                      </a:br>
                      <a:r>
                        <a:rPr lang="en-US" sz="1100" b="0" u="none" strike="noStrike" dirty="0" smtClean="0">
                          <a:effectLst/>
                          <a:latin typeface="+mn-lt"/>
                        </a:rPr>
                        <a:t>q30 – The availability of restrooms is suitable to accommodate visitors</a:t>
                      </a:r>
                    </a:p>
                    <a:p>
                      <a:pPr algn="l" fontAlgn="ctr"/>
                      <a:r>
                        <a:rPr lang="en-US" sz="1100" b="0" u="none" strike="noStrike" baseline="0" dirty="0" smtClean="0">
                          <a:effectLst/>
                          <a:latin typeface="+mn-lt"/>
                        </a:rPr>
                        <a:t>           </a:t>
                      </a:r>
                      <a:r>
                        <a:rPr lang="en-US" sz="1100" b="0" u="none" strike="noStrike" dirty="0" smtClean="0">
                          <a:effectLst/>
                          <a:latin typeface="+mn-lt"/>
                        </a:rPr>
                        <a:t>on busy days</a:t>
                      </a:r>
                      <a:endParaRPr lang="en-US" sz="1100" u="sng" strike="noStrike" dirty="0" smtClean="0">
                        <a:effectLst/>
                        <a:latin typeface="+mn-lt"/>
                      </a:endParaRPr>
                    </a:p>
                    <a:p>
                      <a:pPr algn="l" fontAlgn="ctr"/>
                      <a:r>
                        <a:rPr lang="en-US" sz="1100" u="none" strike="noStrike" dirty="0" smtClean="0">
                          <a:effectLst/>
                          <a:latin typeface="+mn-lt"/>
                        </a:rPr>
                        <a:t>q32</a:t>
                      </a:r>
                      <a:r>
                        <a:rPr lang="en-US" sz="1100" u="none" strike="noStrike" baseline="0" dirty="0" smtClean="0">
                          <a:effectLst/>
                          <a:latin typeface="+mn-lt"/>
                        </a:rPr>
                        <a:t> – There are sufficient signs within the cemetery to assist visitors</a:t>
                      </a:r>
                    </a:p>
                    <a:p>
                      <a:pPr algn="l" fontAlgn="ctr"/>
                      <a:r>
                        <a:rPr lang="en-US" sz="1100" b="0" i="0" u="none" strike="noStrike" baseline="0" dirty="0" smtClean="0">
                          <a:solidFill>
                            <a:srgbClr val="000000"/>
                          </a:solidFill>
                          <a:effectLst/>
                          <a:latin typeface="+mn-lt"/>
                        </a:rPr>
                        <a:t>q33 – Parking at the cemetery is adequate to accommodate visitors on </a:t>
                      </a:r>
                      <a:br>
                        <a:rPr lang="en-US" sz="1100" b="0" i="0" u="none" strike="noStrike" baseline="0" dirty="0" smtClean="0">
                          <a:solidFill>
                            <a:srgbClr val="000000"/>
                          </a:solidFill>
                          <a:effectLst/>
                          <a:latin typeface="+mn-lt"/>
                        </a:rPr>
                      </a:br>
                      <a:r>
                        <a:rPr lang="en-US" sz="1100" b="0" i="0" u="none" strike="noStrike" baseline="0" dirty="0" smtClean="0">
                          <a:solidFill>
                            <a:srgbClr val="000000"/>
                          </a:solidFill>
                          <a:effectLst/>
                          <a:latin typeface="+mn-lt"/>
                        </a:rPr>
                        <a:t>           most days</a:t>
                      </a:r>
                    </a:p>
                    <a:p>
                      <a:pPr algn="l" fontAlgn="ctr"/>
                      <a:r>
                        <a:rPr lang="en-US" sz="1100" b="0" i="0" u="none" strike="noStrike" baseline="0" dirty="0" smtClean="0">
                          <a:solidFill>
                            <a:srgbClr val="000000"/>
                          </a:solidFill>
                          <a:effectLst/>
                          <a:latin typeface="+mn-lt"/>
                        </a:rPr>
                        <a:t>q34 – The cemetery’s roadways and intersections are safe and easily </a:t>
                      </a:r>
                      <a:br>
                        <a:rPr lang="en-US" sz="1100" b="0" i="0" u="none" strike="noStrike" baseline="0" dirty="0" smtClean="0">
                          <a:solidFill>
                            <a:srgbClr val="000000"/>
                          </a:solidFill>
                          <a:effectLst/>
                          <a:latin typeface="+mn-lt"/>
                        </a:rPr>
                      </a:br>
                      <a:r>
                        <a:rPr lang="en-US" sz="1100" b="0" i="0" u="none" strike="noStrike" baseline="0" dirty="0" smtClean="0">
                          <a:solidFill>
                            <a:srgbClr val="000000"/>
                          </a:solidFill>
                          <a:effectLst/>
                          <a:latin typeface="+mn-lt"/>
                        </a:rPr>
                        <a:t>           navigated</a:t>
                      </a:r>
                    </a:p>
                    <a:p>
                      <a:pPr algn="l" fontAlgn="ctr"/>
                      <a:r>
                        <a:rPr lang="en-US" sz="1100" b="0" i="0" u="none" strike="noStrike" baseline="0" dirty="0" smtClean="0">
                          <a:solidFill>
                            <a:srgbClr val="000000"/>
                          </a:solidFill>
                          <a:effectLst/>
                          <a:latin typeface="+mn-lt"/>
                        </a:rPr>
                        <a:t>q39 – The information kiosks are helpful to me</a:t>
                      </a:r>
                    </a:p>
                  </a:txBody>
                  <a:tcPr marL="7427" marR="7427" marT="7427" marB="0" anchor="ctr">
                    <a:solidFill>
                      <a:srgbClr val="FFFF00"/>
                    </a:solidFill>
                  </a:tcPr>
                </a:tc>
                <a:tc>
                  <a:txBody>
                    <a:bodyPr/>
                    <a:lstStyle/>
                    <a:p>
                      <a:pPr algn="l" fontAlgn="ctr"/>
                      <a:r>
                        <a:rPr lang="en-US" sz="1100" b="1" u="sng" strike="noStrike" dirty="0" smtClean="0">
                          <a:solidFill>
                            <a:schemeClr val="bg1"/>
                          </a:solidFill>
                          <a:effectLst/>
                          <a:latin typeface="+mn-lt"/>
                        </a:rPr>
                        <a:t>Block</a:t>
                      </a:r>
                      <a:r>
                        <a:rPr lang="en-US" sz="1100" b="1" u="sng" strike="noStrike" baseline="0" dirty="0" smtClean="0">
                          <a:solidFill>
                            <a:schemeClr val="bg1"/>
                          </a:solidFill>
                          <a:effectLst/>
                          <a:latin typeface="+mn-lt"/>
                        </a:rPr>
                        <a:t> 4 - </a:t>
                      </a:r>
                      <a:r>
                        <a:rPr lang="en-US" sz="1100" b="1" u="sng" strike="noStrike" dirty="0" smtClean="0">
                          <a:solidFill>
                            <a:schemeClr val="bg1"/>
                          </a:solidFill>
                          <a:effectLst/>
                          <a:latin typeface="+mn-lt"/>
                        </a:rPr>
                        <a:t>Lower Satisfaction/Higher Importance</a:t>
                      </a:r>
                    </a:p>
                    <a:p>
                      <a:pPr algn="l" fontAlgn="ctr"/>
                      <a:endParaRPr lang="en-US" sz="1100" b="1" u="sng" strike="noStrike" dirty="0" smtClean="0">
                        <a:solidFill>
                          <a:schemeClr val="bg1"/>
                        </a:solidFill>
                        <a:effectLst/>
                        <a:latin typeface="+mn-lt"/>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schemeClr val="bg1"/>
                          </a:solidFill>
                          <a:effectLst/>
                          <a:uLnTx/>
                          <a:uFillTx/>
                          <a:latin typeface="+mn-lt"/>
                          <a:ea typeface="+mn-ea"/>
                          <a:cs typeface="+mn-cs"/>
                        </a:rPr>
                        <a:t>q36 – The S/T Veterans Cemetery staff was courteous</a:t>
                      </a:r>
                    </a:p>
                    <a:p>
                      <a:pPr algn="l" fontAlgn="ctr"/>
                      <a:r>
                        <a:rPr lang="en-US" sz="1100" b="0" i="0" u="none" strike="noStrike" baseline="0" dirty="0" smtClean="0">
                          <a:solidFill>
                            <a:schemeClr val="bg1"/>
                          </a:solidFill>
                          <a:effectLst/>
                          <a:latin typeface="+mn-lt"/>
                        </a:rPr>
                        <a:t>q38 – The S/T Veterans Cemetery hours of operation meet my needs</a:t>
                      </a:r>
                    </a:p>
                    <a:p>
                      <a:pPr algn="l" fontAlgn="ctr"/>
                      <a:r>
                        <a:rPr lang="en-US" sz="1100" b="0" i="0" u="none" strike="noStrike" baseline="0" dirty="0" smtClean="0">
                          <a:solidFill>
                            <a:schemeClr val="bg1"/>
                          </a:solidFill>
                          <a:effectLst/>
                          <a:latin typeface="+mn-lt"/>
                        </a:rPr>
                        <a:t>           for scheduling services</a:t>
                      </a:r>
                    </a:p>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baseline="0" dirty="0" smtClean="0">
                          <a:solidFill>
                            <a:schemeClr val="bg1"/>
                          </a:solidFill>
                          <a:effectLst/>
                          <a:latin typeface="+mn-lt"/>
                        </a:rPr>
                        <a:t>q43 – I would recommend the cemetery to Veteran families during their </a:t>
                      </a:r>
                      <a:br>
                        <a:rPr lang="en-US" sz="1100" b="0" i="0" u="none" strike="noStrike" baseline="0" dirty="0" smtClean="0">
                          <a:solidFill>
                            <a:schemeClr val="bg1"/>
                          </a:solidFill>
                          <a:effectLst/>
                          <a:latin typeface="+mn-lt"/>
                        </a:rPr>
                      </a:br>
                      <a:r>
                        <a:rPr lang="en-US" sz="1100" b="0" i="0" u="none" strike="noStrike" baseline="0" dirty="0" smtClean="0">
                          <a:solidFill>
                            <a:schemeClr val="bg1"/>
                          </a:solidFill>
                          <a:effectLst/>
                          <a:latin typeface="+mn-lt"/>
                        </a:rPr>
                        <a:t>           time of need</a:t>
                      </a:r>
                    </a:p>
                    <a:p>
                      <a:pPr algn="l" fontAlgn="ctr"/>
                      <a:r>
                        <a:rPr lang="en-US" sz="1100" b="0" i="0" u="none" strike="noStrike" baseline="0" dirty="0" smtClean="0">
                          <a:solidFill>
                            <a:schemeClr val="bg1"/>
                          </a:solidFill>
                          <a:effectLst/>
                          <a:latin typeface="+mn-lt"/>
                        </a:rPr>
                        <a:t>q44 – I am willing to rely on </a:t>
                      </a:r>
                      <a:r>
                        <a:rPr lang="en-US" sz="1100" u="none" strike="noStrike" dirty="0" smtClean="0">
                          <a:solidFill>
                            <a:schemeClr val="bg1"/>
                          </a:solidFill>
                          <a:effectLst/>
                        </a:rPr>
                        <a:t>the State</a:t>
                      </a:r>
                      <a:r>
                        <a:rPr lang="en-US" sz="1100" u="none" strike="noStrike" baseline="0" dirty="0" smtClean="0">
                          <a:solidFill>
                            <a:schemeClr val="bg1"/>
                          </a:solidFill>
                          <a:effectLst/>
                        </a:rPr>
                        <a:t> or Tribal Veterans Cemetery</a:t>
                      </a:r>
                      <a:r>
                        <a:rPr lang="en-US" sz="1100" u="none" strike="noStrike" dirty="0" smtClean="0">
                          <a:solidFill>
                            <a:schemeClr val="bg1"/>
                          </a:solidFill>
                          <a:effectLst/>
                        </a:rPr>
                        <a:t/>
                      </a:r>
                      <a:br>
                        <a:rPr lang="en-US" sz="1100" u="none" strike="noStrike" dirty="0" smtClean="0">
                          <a:solidFill>
                            <a:schemeClr val="bg1"/>
                          </a:solidFill>
                          <a:effectLst/>
                        </a:rPr>
                      </a:br>
                      <a:r>
                        <a:rPr lang="en-US" sz="1100" u="none" strike="noStrike" baseline="0" dirty="0" smtClean="0">
                          <a:solidFill>
                            <a:schemeClr val="bg1"/>
                          </a:solidFill>
                          <a:effectLst/>
                        </a:rPr>
                        <a:t>           </a:t>
                      </a:r>
                      <a:r>
                        <a:rPr lang="en-US" sz="1100" b="0" i="0" u="none" strike="noStrike" baseline="0" dirty="0" smtClean="0">
                          <a:solidFill>
                            <a:schemeClr val="bg1"/>
                          </a:solidFill>
                          <a:effectLst/>
                          <a:latin typeface="+mn-lt"/>
                        </a:rPr>
                        <a:t>to meet the burial needs of Veterans in the future</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baseline="0" dirty="0" smtClean="0">
                          <a:solidFill>
                            <a:schemeClr val="bg1"/>
                          </a:solidFill>
                          <a:effectLst/>
                          <a:latin typeface="+mn-lt"/>
                        </a:rPr>
                        <a:t>q45 – I am willing to rely on S/T governments to maintain S/T Veterans</a:t>
                      </a:r>
                    </a:p>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baseline="0" dirty="0" smtClean="0">
                          <a:solidFill>
                            <a:schemeClr val="bg1"/>
                          </a:solidFill>
                          <a:effectLst/>
                          <a:latin typeface="+mn-lt"/>
                        </a:rPr>
                        <a:t>           Cemeteries as a national shrines in the future</a:t>
                      </a:r>
                      <a:endParaRPr lang="en-US" sz="1100" b="0" i="0" u="sng" strike="noStrike" dirty="0" smtClean="0">
                        <a:solidFill>
                          <a:schemeClr val="bg1"/>
                        </a:solidFill>
                        <a:effectLst/>
                        <a:latin typeface="+mn-lt"/>
                      </a:endParaRPr>
                    </a:p>
                    <a:p>
                      <a:pPr algn="l" fontAlgn="ctr"/>
                      <a:r>
                        <a:rPr lang="en-US" sz="1100" b="0" i="0" u="none" strike="noStrike" baseline="0" dirty="0" smtClean="0">
                          <a:solidFill>
                            <a:schemeClr val="bg1"/>
                          </a:solidFill>
                          <a:effectLst/>
                          <a:latin typeface="+mn-lt"/>
                        </a:rPr>
                        <a:t>q46 – My experiences with the S/T Veterans Cemetery exceeded my </a:t>
                      </a:r>
                      <a:br>
                        <a:rPr lang="en-US" sz="1100" b="0" i="0" u="none" strike="noStrike" baseline="0" dirty="0" smtClean="0">
                          <a:solidFill>
                            <a:schemeClr val="bg1"/>
                          </a:solidFill>
                          <a:effectLst/>
                          <a:latin typeface="+mn-lt"/>
                        </a:rPr>
                      </a:br>
                      <a:r>
                        <a:rPr lang="en-US" sz="1100" b="0" i="0" u="none" strike="noStrike" baseline="0" dirty="0" smtClean="0">
                          <a:solidFill>
                            <a:schemeClr val="bg1"/>
                          </a:solidFill>
                          <a:effectLst/>
                          <a:latin typeface="+mn-lt"/>
                        </a:rPr>
                        <a:t>          expectations</a:t>
                      </a:r>
                      <a:endParaRPr lang="en-US" sz="1100" b="0" i="0" u="none" strike="noStrike" dirty="0">
                        <a:solidFill>
                          <a:schemeClr val="bg1"/>
                        </a:solidFill>
                        <a:effectLst/>
                        <a:latin typeface="+mn-lt"/>
                      </a:endParaRPr>
                    </a:p>
                  </a:txBody>
                  <a:tcPr marL="7427" marR="7427" marT="7427" marB="0" anchor="ctr">
                    <a:solidFill>
                      <a:srgbClr val="FF0000"/>
                    </a:solidFill>
                  </a:tcPr>
                </a:tc>
              </a:tr>
              <a:tr h="191421">
                <a:tc>
                  <a:txBody>
                    <a:bodyPr/>
                    <a:lstStyle/>
                    <a:p>
                      <a:pPr algn="l" fontAlgn="b"/>
                      <a:r>
                        <a:rPr lang="en-US" sz="900" u="none" strike="noStrike" dirty="0">
                          <a:effectLst/>
                        </a:rPr>
                        <a:t> </a:t>
                      </a:r>
                      <a:endParaRPr lang="en-US" sz="900" b="0" i="0" u="none" strike="noStrike" dirty="0">
                        <a:solidFill>
                          <a:srgbClr val="000000"/>
                        </a:solidFill>
                        <a:effectLst/>
                        <a:latin typeface="Calibri"/>
                      </a:endParaRPr>
                    </a:p>
                  </a:txBody>
                  <a:tcPr marL="7427" marR="7427" marT="7427" marB="0" anchor="b">
                    <a:noFill/>
                  </a:tcPr>
                </a:tc>
                <a:tc gridSpan="2">
                  <a:txBody>
                    <a:bodyPr/>
                    <a:lstStyle/>
                    <a:p>
                      <a:pPr algn="ctr" fontAlgn="b"/>
                      <a:r>
                        <a:rPr lang="en-US" sz="1100" b="1" u="none" strike="noStrike" dirty="0">
                          <a:effectLst/>
                        </a:rPr>
                        <a:t>←     (Lower)                                   Importance                                   (Higher)     →</a:t>
                      </a:r>
                      <a:endParaRPr lang="en-US" sz="1100" b="1" i="0" u="none" strike="noStrike" dirty="0">
                        <a:solidFill>
                          <a:srgbClr val="000000"/>
                        </a:solidFill>
                        <a:effectLst/>
                        <a:latin typeface="Calibri"/>
                      </a:endParaRPr>
                    </a:p>
                  </a:txBody>
                  <a:tcPr marL="7427" marR="7427" marT="7427" marB="0" anchor="b">
                    <a:noFill/>
                  </a:tcPr>
                </a:tc>
                <a:tc hMerge="1">
                  <a:txBody>
                    <a:bodyPr/>
                    <a:lstStyle/>
                    <a:p>
                      <a:endParaRPr lang="en-US"/>
                    </a:p>
                  </a:txBody>
                  <a:tcPr/>
                </a:tc>
              </a:tr>
            </a:tbl>
          </a:graphicData>
        </a:graphic>
      </p:graphicFrame>
      <p:sp>
        <p:nvSpPr>
          <p:cNvPr id="8"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28</a:t>
            </a:fld>
            <a:endParaRPr lang="en-US" dirty="0">
              <a:solidFill>
                <a:schemeClr val="bg1"/>
              </a:solidFill>
            </a:endParaRPr>
          </a:p>
        </p:txBody>
      </p:sp>
    </p:spTree>
    <p:extLst>
      <p:ext uri="{BB962C8B-B14F-4D97-AF65-F5344CB8AC3E}">
        <p14:creationId xmlns:p14="http://schemas.microsoft.com/office/powerpoint/2010/main" val="12624222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381000"/>
            <a:ext cx="8585200" cy="838200"/>
          </a:xfrm>
        </p:spPr>
        <p:txBody>
          <a:bodyPr>
            <a:normAutofit fontScale="77500" lnSpcReduction="20000"/>
          </a:bodyPr>
          <a:lstStyle/>
          <a:p>
            <a:r>
              <a:rPr lang="en-US" dirty="0" smtClean="0"/>
              <a:t>We performed a regression analysis that calculated the strength of the relationship between each Strategic Performance Measure and the items of interest. The tables below present each Strategic Performance Measure and </a:t>
            </a:r>
            <a:r>
              <a:rPr lang="en-US" dirty="0"/>
              <a:t>the measures that are key components of each respective score.</a:t>
            </a:r>
          </a:p>
        </p:txBody>
      </p:sp>
      <p:sp>
        <p:nvSpPr>
          <p:cNvPr id="5" name="Title 1"/>
          <p:cNvSpPr txBox="1">
            <a:spLocks/>
          </p:cNvSpPr>
          <p:nvPr/>
        </p:nvSpPr>
        <p:spPr>
          <a:xfrm>
            <a:off x="228600" y="-152400"/>
            <a:ext cx="8229600" cy="685800"/>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en-US" sz="2500" dirty="0" smtClean="0"/>
              <a:t>Strategic Performance Measure Components – Funeral Directors</a:t>
            </a:r>
            <a:endParaRPr lang="en-US" sz="2500" dirty="0"/>
          </a:p>
        </p:txBody>
      </p:sp>
      <p:sp>
        <p:nvSpPr>
          <p:cNvPr id="7" name="Slide Number Placeholder 7"/>
          <p:cNvSpPr txBox="1">
            <a:spLocks/>
          </p:cNvSpPr>
          <p:nvPr/>
        </p:nvSpPr>
        <p:spPr>
          <a:xfrm>
            <a:off x="8686800" y="6575425"/>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29</a:t>
            </a:fld>
            <a:endParaRPr lang="en-US" dirty="0">
              <a:solidFill>
                <a:schemeClr val="bg1"/>
              </a:solidFill>
            </a:endParaRPr>
          </a:p>
        </p:txBody>
      </p:sp>
      <p:pic>
        <p:nvPicPr>
          <p:cNvPr id="4" name="Picture 3"/>
          <p:cNvPicPr/>
          <p:nvPr>
            <p:extLst>
              <p:ext uri="{D42A27DB-BD31-4B8C-83A1-F6EECF244321}">
                <p14:modId xmlns:p14="http://schemas.microsoft.com/office/powerpoint/2010/main" val="4169621495"/>
              </p:ext>
            </p:extLst>
          </p:nvPr>
        </p:nvPicPr>
        <p:blipFill>
          <a:blip r:embed="rId2"/>
          <a:stretch>
            <a:fillRect/>
          </a:stretch>
        </p:blipFill>
        <p:spPr>
          <a:xfrm>
            <a:off x="762000" y="1066800"/>
            <a:ext cx="7419975" cy="5488546"/>
          </a:xfrm>
          <a:prstGeom prst="rect">
            <a:avLst/>
          </a:prstGeom>
        </p:spPr>
      </p:pic>
    </p:spTree>
    <p:extLst>
      <p:ext uri="{BB962C8B-B14F-4D97-AF65-F5344CB8AC3E}">
        <p14:creationId xmlns:p14="http://schemas.microsoft.com/office/powerpoint/2010/main" val="18799913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1"/>
            <a:ext cx="8153400" cy="685800"/>
          </a:xfrm>
        </p:spPr>
        <p:txBody>
          <a:bodyPr>
            <a:normAutofit/>
          </a:bodyPr>
          <a:lstStyle/>
          <a:p>
            <a:pPr algn="ctr"/>
            <a:r>
              <a:rPr lang="en-US" sz="3200" dirty="0" smtClean="0"/>
              <a:t>Conclusions/recommendations</a:t>
            </a:r>
            <a:endParaRPr lang="en-US" sz="3200" dirty="0"/>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30</a:t>
            </a:fld>
            <a:endParaRPr lang="en-US" dirty="0">
              <a:solidFill>
                <a:schemeClr val="bg1"/>
              </a:solidFill>
            </a:endParaRPr>
          </a:p>
        </p:txBody>
      </p:sp>
    </p:spTree>
    <p:extLst>
      <p:ext uri="{BB962C8B-B14F-4D97-AF65-F5344CB8AC3E}">
        <p14:creationId xmlns:p14="http://schemas.microsoft.com/office/powerpoint/2010/main" val="13273485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4775"/>
            <a:ext cx="8585200" cy="504825"/>
          </a:xfrm>
        </p:spPr>
        <p:txBody>
          <a:bodyPr>
            <a:normAutofit fontScale="90000"/>
          </a:bodyPr>
          <a:lstStyle/>
          <a:p>
            <a:r>
              <a:rPr lang="en-US" dirty="0" smtClean="0"/>
              <a:t>Conclusions/Recommendations - I</a:t>
            </a:r>
            <a:endParaRPr lang="en-US" dirty="0"/>
          </a:p>
        </p:txBody>
      </p:sp>
      <p:sp>
        <p:nvSpPr>
          <p:cNvPr id="3" name="Content Placeholder 2"/>
          <p:cNvSpPr>
            <a:spLocks noGrp="1"/>
          </p:cNvSpPr>
          <p:nvPr>
            <p:ph idx="1"/>
          </p:nvPr>
        </p:nvSpPr>
        <p:spPr>
          <a:xfrm>
            <a:off x="227013" y="609600"/>
            <a:ext cx="8585200" cy="5791200"/>
          </a:xfrm>
        </p:spPr>
        <p:txBody>
          <a:bodyPr>
            <a:normAutofit fontScale="92500"/>
          </a:bodyPr>
          <a:lstStyle/>
          <a:p>
            <a:pPr>
              <a:lnSpc>
                <a:spcPct val="130000"/>
              </a:lnSpc>
              <a:spcBef>
                <a:spcPts val="300"/>
              </a:spcBef>
              <a:spcAft>
                <a:spcPts val="300"/>
              </a:spcAft>
            </a:pPr>
            <a:r>
              <a:rPr lang="en-US" sz="1900" b="0" dirty="0" smtClean="0"/>
              <a:t>Overall, scores on the Strategic Performance Measures (quality of service, cemetery appearance, and recommendation) were high (96%, 98%, and 98% agreement, respectively).</a:t>
            </a:r>
          </a:p>
          <a:p>
            <a:pPr lvl="1">
              <a:lnSpc>
                <a:spcPct val="130000"/>
              </a:lnSpc>
              <a:spcBef>
                <a:spcPts val="300"/>
              </a:spcBef>
              <a:spcAft>
                <a:spcPts val="300"/>
              </a:spcAft>
            </a:pPr>
            <a:r>
              <a:rPr lang="en-US" sz="1600" dirty="0" smtClean="0"/>
              <a:t>There was little difference between Next of Kin and Funeral Directors ratings, with the exception of likelihood of recommending the cemetery.</a:t>
            </a:r>
          </a:p>
          <a:p>
            <a:pPr lvl="1">
              <a:lnSpc>
                <a:spcPct val="130000"/>
              </a:lnSpc>
              <a:spcBef>
                <a:spcPts val="300"/>
              </a:spcBef>
              <a:spcAft>
                <a:spcPts val="300"/>
              </a:spcAft>
            </a:pPr>
            <a:r>
              <a:rPr lang="en-US" sz="1600" dirty="0" smtClean="0"/>
              <a:t>National scores are comparable to those received by National Cemeteries.</a:t>
            </a:r>
            <a:endParaRPr lang="en-US" sz="1800" b="0" dirty="0" smtClean="0"/>
          </a:p>
          <a:p>
            <a:pPr>
              <a:lnSpc>
                <a:spcPct val="130000"/>
              </a:lnSpc>
              <a:spcBef>
                <a:spcPts val="300"/>
              </a:spcBef>
              <a:spcAft>
                <a:spcPts val="300"/>
              </a:spcAft>
            </a:pPr>
            <a:r>
              <a:rPr lang="en-US" sz="1900" b="0" dirty="0" smtClean="0"/>
              <a:t>Overall, State/Tribal Veteran Cemetery Next of Kin respondents feel that the State/Tribal Veteran Cemeteries compare favorably to National Cemeteries on all elements.</a:t>
            </a:r>
            <a:endParaRPr lang="en-US" sz="1900" b="0" dirty="0"/>
          </a:p>
          <a:p>
            <a:pPr lvl="1">
              <a:lnSpc>
                <a:spcPct val="130000"/>
              </a:lnSpc>
              <a:spcBef>
                <a:spcPts val="300"/>
              </a:spcBef>
              <a:spcAft>
                <a:spcPts val="300"/>
              </a:spcAft>
            </a:pPr>
            <a:r>
              <a:rPr lang="en-US" sz="1600" dirty="0"/>
              <a:t>Only </a:t>
            </a:r>
            <a:r>
              <a:rPr lang="en-US" sz="1600" dirty="0" smtClean="0"/>
              <a:t>15 </a:t>
            </a:r>
            <a:r>
              <a:rPr lang="en-US" sz="1600" dirty="0"/>
              <a:t>percent of respondents indicated that they would have preferred to inter their loved one in a VA National Cemetery as opposed to the State/Tribal Veterans </a:t>
            </a:r>
            <a:r>
              <a:rPr lang="en-US" sz="1600" dirty="0" smtClean="0"/>
              <a:t>Cemetery.</a:t>
            </a:r>
          </a:p>
          <a:p>
            <a:pPr lvl="2">
              <a:lnSpc>
                <a:spcPct val="130000"/>
              </a:lnSpc>
              <a:spcBef>
                <a:spcPts val="300"/>
              </a:spcBef>
              <a:spcAft>
                <a:spcPts val="300"/>
              </a:spcAft>
            </a:pPr>
            <a:r>
              <a:rPr lang="en-US" dirty="0" smtClean="0"/>
              <a:t>The main reason for this was that loved one wanted to be buried in a VA </a:t>
            </a:r>
            <a:r>
              <a:rPr lang="en-US" dirty="0"/>
              <a:t>N</a:t>
            </a:r>
            <a:r>
              <a:rPr lang="en-US" dirty="0" smtClean="0"/>
              <a:t>ational </a:t>
            </a:r>
            <a:r>
              <a:rPr lang="en-US" dirty="0"/>
              <a:t>C</a:t>
            </a:r>
            <a:r>
              <a:rPr lang="en-US" dirty="0" smtClean="0"/>
              <a:t>emetery (55%).</a:t>
            </a:r>
          </a:p>
          <a:p>
            <a:pPr lvl="2">
              <a:lnSpc>
                <a:spcPct val="130000"/>
              </a:lnSpc>
              <a:spcBef>
                <a:spcPts val="300"/>
              </a:spcBef>
              <a:spcAft>
                <a:spcPts val="300"/>
              </a:spcAft>
            </a:pPr>
            <a:r>
              <a:rPr lang="en-US" dirty="0" smtClean="0"/>
              <a:t>Preference for loved one to be buried in a VA National Cemetery was related to lower overall satisfaction, and lower agreement that the quality of service was excellent.</a:t>
            </a:r>
          </a:p>
          <a:p>
            <a:pPr lvl="2">
              <a:lnSpc>
                <a:spcPct val="130000"/>
              </a:lnSpc>
              <a:spcBef>
                <a:spcPts val="300"/>
              </a:spcBef>
              <a:spcAft>
                <a:spcPts val="300"/>
              </a:spcAft>
            </a:pPr>
            <a:r>
              <a:rPr lang="en-US" b="1" dirty="0" smtClean="0"/>
              <a:t>Recommendation 1 (R1) </a:t>
            </a:r>
            <a:r>
              <a:rPr lang="en-US" dirty="0" smtClean="0"/>
              <a:t>– Given the absence of significant findings in 2014, further trending is needed to verify the significant findings of 2015. These questions should be kept for the 2016 administration, and same analysis performed again.</a:t>
            </a:r>
          </a:p>
          <a:p>
            <a:pPr>
              <a:lnSpc>
                <a:spcPct val="120000"/>
              </a:lnSpc>
              <a:spcBef>
                <a:spcPts val="0"/>
              </a:spcBef>
              <a:spcAft>
                <a:spcPts val="300"/>
              </a:spcAft>
            </a:pPr>
            <a:endParaRPr lang="en-US" dirty="0"/>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31</a:t>
            </a:fld>
            <a:endParaRPr lang="en-US" dirty="0">
              <a:solidFill>
                <a:schemeClr val="bg1"/>
              </a:solidFill>
            </a:endParaRPr>
          </a:p>
        </p:txBody>
      </p:sp>
    </p:spTree>
    <p:extLst>
      <p:ext uri="{BB962C8B-B14F-4D97-AF65-F5344CB8AC3E}">
        <p14:creationId xmlns:p14="http://schemas.microsoft.com/office/powerpoint/2010/main" val="2976210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8575"/>
            <a:ext cx="8585200" cy="504825"/>
          </a:xfrm>
        </p:spPr>
        <p:txBody>
          <a:bodyPr>
            <a:normAutofit fontScale="90000"/>
          </a:bodyPr>
          <a:lstStyle/>
          <a:p>
            <a:r>
              <a:rPr lang="en-US" dirty="0" smtClean="0"/>
              <a:t>Conclusions/Recommendations - II</a:t>
            </a:r>
            <a:endParaRPr lang="en-US" dirty="0"/>
          </a:p>
        </p:txBody>
      </p:sp>
      <p:sp>
        <p:nvSpPr>
          <p:cNvPr id="3" name="Content Placeholder 2"/>
          <p:cNvSpPr>
            <a:spLocks noGrp="1"/>
          </p:cNvSpPr>
          <p:nvPr>
            <p:ph idx="1"/>
          </p:nvPr>
        </p:nvSpPr>
        <p:spPr>
          <a:xfrm>
            <a:off x="227013" y="609600"/>
            <a:ext cx="8585200" cy="5638800"/>
          </a:xfrm>
        </p:spPr>
        <p:txBody>
          <a:bodyPr>
            <a:normAutofit/>
          </a:bodyPr>
          <a:lstStyle/>
          <a:p>
            <a:pPr>
              <a:lnSpc>
                <a:spcPct val="120000"/>
              </a:lnSpc>
              <a:spcBef>
                <a:spcPts val="300"/>
              </a:spcBef>
              <a:spcAft>
                <a:spcPts val="300"/>
              </a:spcAft>
            </a:pPr>
            <a:r>
              <a:rPr lang="en-US" sz="1800" b="0" dirty="0" smtClean="0"/>
              <a:t>Key Findings</a:t>
            </a:r>
            <a:endParaRPr lang="en-US" sz="1800" b="0" dirty="0"/>
          </a:p>
          <a:p>
            <a:pPr lvl="1">
              <a:lnSpc>
                <a:spcPct val="120000"/>
              </a:lnSpc>
              <a:spcBef>
                <a:spcPts val="300"/>
              </a:spcBef>
              <a:spcAft>
                <a:spcPts val="300"/>
              </a:spcAft>
            </a:pPr>
            <a:r>
              <a:rPr lang="en-US" sz="1600" dirty="0" smtClean="0"/>
              <a:t>Exceeding expectations was significantly related to ratings of overall satisfaction and all three strategic performance measures. Next of Kin perceptions of how informed they were influenced ratings of expectations. Viewing NCA videos of committal services had a significant positive relationship with exceeding expectations, as well as overall satisfaction, and the three strategic performance measures.</a:t>
            </a:r>
          </a:p>
          <a:p>
            <a:pPr lvl="2">
              <a:lnSpc>
                <a:spcPct val="120000"/>
              </a:lnSpc>
              <a:spcBef>
                <a:spcPts val="300"/>
              </a:spcBef>
              <a:spcAft>
                <a:spcPts val="300"/>
              </a:spcAft>
            </a:pPr>
            <a:r>
              <a:rPr lang="en-US" b="1" dirty="0" smtClean="0"/>
              <a:t>Recommendation 2 (R2) -  </a:t>
            </a:r>
            <a:r>
              <a:rPr lang="en-US" dirty="0" smtClean="0"/>
              <a:t>Encourage Funeral Directors to show NCA Videos to Next of Kin.</a:t>
            </a:r>
          </a:p>
          <a:p>
            <a:pPr lvl="1">
              <a:lnSpc>
                <a:spcPct val="120000"/>
              </a:lnSpc>
              <a:spcBef>
                <a:spcPts val="300"/>
              </a:spcBef>
              <a:spcAft>
                <a:spcPts val="300"/>
              </a:spcAft>
            </a:pPr>
            <a:r>
              <a:rPr lang="en-US" sz="1600" dirty="0" smtClean="0"/>
              <a:t>The key source of information for Next of Kin continues to be family members/friends, while Funeral Directors obtain their information from cemetery staff</a:t>
            </a:r>
          </a:p>
          <a:p>
            <a:pPr lvl="2">
              <a:lnSpc>
                <a:spcPct val="120000"/>
              </a:lnSpc>
              <a:spcBef>
                <a:spcPts val="300"/>
              </a:spcBef>
              <a:spcAft>
                <a:spcPts val="300"/>
              </a:spcAft>
            </a:pPr>
            <a:r>
              <a:rPr lang="en-US" b="1" dirty="0" smtClean="0"/>
              <a:t>Recommendation 3 (R3) -  </a:t>
            </a:r>
            <a:r>
              <a:rPr lang="en-US" dirty="0" smtClean="0"/>
              <a:t>Improving outbound communication</a:t>
            </a:r>
          </a:p>
          <a:p>
            <a:pPr lvl="3">
              <a:lnSpc>
                <a:spcPct val="120000"/>
              </a:lnSpc>
              <a:spcBef>
                <a:spcPts val="300"/>
              </a:spcBef>
              <a:spcAft>
                <a:spcPts val="300"/>
              </a:spcAft>
            </a:pPr>
            <a:r>
              <a:rPr lang="en-US" sz="1600" b="1" dirty="0" smtClean="0"/>
              <a:t>(R3a)</a:t>
            </a:r>
            <a:r>
              <a:rPr lang="en-US" sz="1600" dirty="0" smtClean="0"/>
              <a:t> Consider avenues to increase outreach to Next of Kin to ensure that the information that they are receiving is accurate, </a:t>
            </a:r>
            <a:r>
              <a:rPr lang="en-US" sz="1600" b="1" dirty="0" smtClean="0"/>
              <a:t>(</a:t>
            </a:r>
            <a:r>
              <a:rPr lang="en-US" sz="1600" b="1" dirty="0" smtClean="0"/>
              <a:t>R3b) </a:t>
            </a:r>
            <a:r>
              <a:rPr lang="en-US" sz="1600" dirty="0" smtClean="0"/>
              <a:t>reevaluate information provided by cemetery staff to Funeral Directors to ensure expectations are clearly </a:t>
            </a:r>
            <a:r>
              <a:rPr lang="en-US" sz="1600" dirty="0" smtClean="0"/>
              <a:t>communicated, and </a:t>
            </a:r>
            <a:r>
              <a:rPr lang="en-US" sz="1600" b="1" dirty="0" smtClean="0"/>
              <a:t>(R3c)</a:t>
            </a:r>
            <a:r>
              <a:rPr lang="en-US" sz="1600" dirty="0" smtClean="0"/>
              <a:t> evaluate Funeral Director access and potential barriers to outbound cemetery staff.</a:t>
            </a:r>
            <a:endParaRPr lang="en-US" sz="1600" dirty="0" smtClean="0"/>
          </a:p>
          <a:p>
            <a:pPr lvl="2">
              <a:lnSpc>
                <a:spcPct val="120000"/>
              </a:lnSpc>
              <a:spcBef>
                <a:spcPts val="300"/>
              </a:spcBef>
              <a:spcAft>
                <a:spcPts val="300"/>
              </a:spcAft>
            </a:pPr>
            <a:r>
              <a:rPr lang="en-US" b="1" dirty="0"/>
              <a:t>Recommendation </a:t>
            </a:r>
            <a:r>
              <a:rPr lang="en-US" b="1" dirty="0" smtClean="0"/>
              <a:t>4 </a:t>
            </a:r>
            <a:r>
              <a:rPr lang="en-US" b="1" dirty="0"/>
              <a:t>(</a:t>
            </a:r>
            <a:r>
              <a:rPr lang="en-US" b="1" dirty="0" smtClean="0"/>
              <a:t>R4) </a:t>
            </a:r>
            <a:r>
              <a:rPr lang="en-US" b="1" dirty="0"/>
              <a:t>-  </a:t>
            </a:r>
            <a:r>
              <a:rPr lang="en-US" dirty="0" smtClean="0"/>
              <a:t>Add questions that more specifically identify what expectations were and were not met.</a:t>
            </a:r>
            <a:endParaRPr lang="en-US" dirty="0"/>
          </a:p>
          <a:p>
            <a:pPr lvl="2">
              <a:lnSpc>
                <a:spcPct val="120000"/>
              </a:lnSpc>
              <a:spcBef>
                <a:spcPts val="300"/>
              </a:spcBef>
              <a:spcAft>
                <a:spcPts val="300"/>
              </a:spcAft>
            </a:pPr>
            <a:endParaRPr lang="en-US" sz="1200" dirty="0" smtClean="0"/>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32</a:t>
            </a:fld>
            <a:endParaRPr lang="en-US" dirty="0">
              <a:solidFill>
                <a:schemeClr val="bg1"/>
              </a:solidFill>
            </a:endParaRPr>
          </a:p>
        </p:txBody>
      </p:sp>
    </p:spTree>
    <p:extLst>
      <p:ext uri="{BB962C8B-B14F-4D97-AF65-F5344CB8AC3E}">
        <p14:creationId xmlns:p14="http://schemas.microsoft.com/office/powerpoint/2010/main" val="39922465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8575"/>
            <a:ext cx="8585200" cy="504825"/>
          </a:xfrm>
        </p:spPr>
        <p:txBody>
          <a:bodyPr>
            <a:normAutofit fontScale="90000"/>
          </a:bodyPr>
          <a:lstStyle/>
          <a:p>
            <a:r>
              <a:rPr lang="en-US" dirty="0" smtClean="0"/>
              <a:t>Conclusions/Recommendations - III</a:t>
            </a:r>
            <a:endParaRPr lang="en-US" dirty="0"/>
          </a:p>
        </p:txBody>
      </p:sp>
      <p:sp>
        <p:nvSpPr>
          <p:cNvPr id="3" name="Content Placeholder 2"/>
          <p:cNvSpPr>
            <a:spLocks noGrp="1"/>
          </p:cNvSpPr>
          <p:nvPr>
            <p:ph idx="1"/>
          </p:nvPr>
        </p:nvSpPr>
        <p:spPr>
          <a:xfrm>
            <a:off x="227013" y="609600"/>
            <a:ext cx="8585200" cy="5867400"/>
          </a:xfrm>
        </p:spPr>
        <p:txBody>
          <a:bodyPr>
            <a:normAutofit/>
          </a:bodyPr>
          <a:lstStyle/>
          <a:p>
            <a:pPr>
              <a:lnSpc>
                <a:spcPct val="120000"/>
              </a:lnSpc>
              <a:spcBef>
                <a:spcPts val="300"/>
              </a:spcBef>
              <a:spcAft>
                <a:spcPts val="300"/>
              </a:spcAft>
            </a:pPr>
            <a:r>
              <a:rPr lang="en-US" sz="1800" b="0" dirty="0" smtClean="0"/>
              <a:t>Overall Satisfaction Targets</a:t>
            </a:r>
            <a:endParaRPr lang="en-US" sz="1800" b="0" dirty="0"/>
          </a:p>
          <a:p>
            <a:pPr lvl="1">
              <a:lnSpc>
                <a:spcPct val="120000"/>
              </a:lnSpc>
              <a:spcBef>
                <a:spcPts val="300"/>
              </a:spcBef>
              <a:spcAft>
                <a:spcPts val="300"/>
              </a:spcAft>
            </a:pPr>
            <a:r>
              <a:rPr lang="en-US" sz="1600" dirty="0" smtClean="0"/>
              <a:t>To improve overall satisfaction, the data suggest that State/Tribal Veteran Cemeteries should focus on the following:</a:t>
            </a:r>
          </a:p>
          <a:p>
            <a:pPr lvl="2">
              <a:lnSpc>
                <a:spcPct val="120000"/>
              </a:lnSpc>
              <a:spcBef>
                <a:spcPts val="300"/>
              </a:spcBef>
              <a:spcAft>
                <a:spcPts val="300"/>
              </a:spcAft>
            </a:pPr>
            <a:r>
              <a:rPr lang="en-US" b="1" dirty="0" smtClean="0"/>
              <a:t>Recommendation </a:t>
            </a:r>
            <a:r>
              <a:rPr lang="en-US" b="1" dirty="0"/>
              <a:t>5</a:t>
            </a:r>
            <a:r>
              <a:rPr lang="en-US" b="1" dirty="0" smtClean="0"/>
              <a:t> (R5) -  </a:t>
            </a:r>
            <a:r>
              <a:rPr lang="en-US" dirty="0" smtClean="0"/>
              <a:t>Improving quality of service</a:t>
            </a:r>
          </a:p>
          <a:p>
            <a:pPr lvl="3">
              <a:lnSpc>
                <a:spcPct val="120000"/>
              </a:lnSpc>
              <a:spcBef>
                <a:spcPts val="300"/>
              </a:spcBef>
              <a:spcAft>
                <a:spcPts val="300"/>
              </a:spcAft>
            </a:pPr>
            <a:r>
              <a:rPr lang="en-US" sz="1600" dirty="0" smtClean="0"/>
              <a:t>Specifically, resources and improvement efforts should focus on</a:t>
            </a:r>
            <a:r>
              <a:rPr lang="en-US" sz="1600" dirty="0"/>
              <a:t> </a:t>
            </a:r>
            <a:r>
              <a:rPr lang="en-US" sz="1600" b="1" dirty="0" smtClean="0"/>
              <a:t>(R5a)</a:t>
            </a:r>
            <a:r>
              <a:rPr lang="en-US" sz="1600" dirty="0" smtClean="0"/>
              <a:t> expanding hours of operation, </a:t>
            </a:r>
            <a:r>
              <a:rPr lang="en-US" sz="1600" b="1" dirty="0" smtClean="0"/>
              <a:t>(R5b)</a:t>
            </a:r>
            <a:r>
              <a:rPr lang="en-US" sz="1600" dirty="0" smtClean="0"/>
              <a:t> gravesite/columbaria appearance, and </a:t>
            </a:r>
            <a:r>
              <a:rPr lang="en-US" sz="1600" b="1" dirty="0" smtClean="0"/>
              <a:t>(R5c)</a:t>
            </a:r>
            <a:r>
              <a:rPr lang="en-US" sz="1600" dirty="0" smtClean="0"/>
              <a:t> understanding and navigating customer expectations.</a:t>
            </a:r>
          </a:p>
          <a:p>
            <a:pPr lvl="2">
              <a:lnSpc>
                <a:spcPct val="120000"/>
              </a:lnSpc>
              <a:spcBef>
                <a:spcPts val="300"/>
              </a:spcBef>
              <a:spcAft>
                <a:spcPts val="300"/>
              </a:spcAft>
            </a:pPr>
            <a:r>
              <a:rPr lang="en-US" b="1" dirty="0" smtClean="0"/>
              <a:t>Recommendation 6 (R6) -  </a:t>
            </a:r>
            <a:r>
              <a:rPr lang="en-US" dirty="0" smtClean="0"/>
              <a:t>Improving staff professionalism, courtesy, and knowledge</a:t>
            </a:r>
          </a:p>
          <a:p>
            <a:pPr lvl="3">
              <a:lnSpc>
                <a:spcPct val="120000"/>
              </a:lnSpc>
              <a:spcBef>
                <a:spcPts val="300"/>
              </a:spcBef>
              <a:spcAft>
                <a:spcPts val="300"/>
              </a:spcAft>
            </a:pPr>
            <a:r>
              <a:rPr lang="en-US" sz="1600" b="1" dirty="0" smtClean="0"/>
              <a:t>(R6a)</a:t>
            </a:r>
            <a:r>
              <a:rPr lang="en-US" sz="1600" dirty="0" smtClean="0"/>
              <a:t> Assess whether there are any knowledge gaps among outward facing staff (specifically those that interact most frequently with Funeral Directors), and </a:t>
            </a:r>
            <a:r>
              <a:rPr lang="en-US" sz="1600" b="1" dirty="0" smtClean="0"/>
              <a:t>(R6b) </a:t>
            </a:r>
            <a:r>
              <a:rPr lang="en-US" sz="1600" dirty="0" smtClean="0"/>
              <a:t>responsiveness to customers</a:t>
            </a:r>
          </a:p>
          <a:p>
            <a:pPr lvl="2">
              <a:lnSpc>
                <a:spcPct val="120000"/>
              </a:lnSpc>
              <a:spcBef>
                <a:spcPts val="300"/>
              </a:spcBef>
              <a:spcAft>
                <a:spcPts val="300"/>
              </a:spcAft>
            </a:pPr>
            <a:r>
              <a:rPr lang="en-US" b="1" dirty="0" smtClean="0"/>
              <a:t>Recommendation 7 (R7) – </a:t>
            </a:r>
            <a:r>
              <a:rPr lang="en-US" dirty="0" smtClean="0"/>
              <a:t>Understanding what reservations Funeral Directors have in relying on State/Tribal Governments to serve Veteran needs and maintain Veteran Cemeteries</a:t>
            </a:r>
          </a:p>
          <a:p>
            <a:pPr lvl="3">
              <a:lnSpc>
                <a:spcPct val="120000"/>
              </a:lnSpc>
              <a:spcBef>
                <a:spcPts val="300"/>
              </a:spcBef>
              <a:spcAft>
                <a:spcPts val="300"/>
              </a:spcAft>
            </a:pPr>
            <a:r>
              <a:rPr lang="en-US" sz="1600" b="1" dirty="0" smtClean="0"/>
              <a:t>(R7a) </a:t>
            </a:r>
            <a:r>
              <a:rPr lang="en-US" sz="1600" dirty="0" smtClean="0"/>
              <a:t>Consider adding a question to the 2016 State/Tribal Veterans Cemetery Satisfaction Survey that assesses this content</a:t>
            </a:r>
            <a:endParaRPr lang="en-US" sz="1600" b="1" dirty="0" smtClean="0"/>
          </a:p>
        </p:txBody>
      </p:sp>
      <p:sp>
        <p:nvSpPr>
          <p:cNvPr id="7"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33</a:t>
            </a:fld>
            <a:endParaRPr lang="en-US" dirty="0">
              <a:solidFill>
                <a:schemeClr val="bg1"/>
              </a:solidFill>
            </a:endParaRPr>
          </a:p>
        </p:txBody>
      </p:sp>
    </p:spTree>
    <p:extLst>
      <p:ext uri="{BB962C8B-B14F-4D97-AF65-F5344CB8AC3E}">
        <p14:creationId xmlns:p14="http://schemas.microsoft.com/office/powerpoint/2010/main" val="34299825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1"/>
            <a:ext cx="7772400" cy="609600"/>
          </a:xfrm>
        </p:spPr>
        <p:txBody>
          <a:bodyPr>
            <a:normAutofit/>
          </a:bodyPr>
          <a:lstStyle/>
          <a:p>
            <a:pPr algn="ctr"/>
            <a:r>
              <a:rPr lang="en-US" sz="3200" dirty="0" smtClean="0"/>
              <a:t>Discussion/Questions?</a:t>
            </a:r>
            <a:endParaRPr lang="en-US" sz="3200" dirty="0"/>
          </a:p>
        </p:txBody>
      </p:sp>
      <p:sp>
        <p:nvSpPr>
          <p:cNvPr id="6" name="Slide Number Placeholder 7"/>
          <p:cNvSpPr txBox="1">
            <a:spLocks/>
          </p:cNvSpPr>
          <p:nvPr/>
        </p:nvSpPr>
        <p:spPr>
          <a:xfrm>
            <a:off x="8686800" y="6553200"/>
            <a:ext cx="457200" cy="2825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CCF514-19C7-4303-9983-A930B58415CC}" type="slidenum">
              <a:rPr lang="en-US" smtClean="0">
                <a:solidFill>
                  <a:schemeClr val="bg1"/>
                </a:solidFill>
              </a:rPr>
              <a:pPr/>
              <a:t>34</a:t>
            </a:fld>
            <a:endParaRPr lang="en-US" dirty="0">
              <a:solidFill>
                <a:schemeClr val="bg1"/>
              </a:solidFill>
            </a:endParaRPr>
          </a:p>
        </p:txBody>
      </p:sp>
    </p:spTree>
    <p:extLst>
      <p:ext uri="{BB962C8B-B14F-4D97-AF65-F5344CB8AC3E}">
        <p14:creationId xmlns:p14="http://schemas.microsoft.com/office/powerpoint/2010/main" val="2862966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ICF Palette">
      <a:dk1>
        <a:sysClr val="windowText" lastClr="000000"/>
      </a:dk1>
      <a:lt1>
        <a:sysClr val="window" lastClr="FFFFFF"/>
      </a:lt1>
      <a:dk2>
        <a:srgbClr val="757561"/>
      </a:dk2>
      <a:lt2>
        <a:srgbClr val="E4E4E0"/>
      </a:lt2>
      <a:accent1>
        <a:srgbClr val="0067AB"/>
      </a:accent1>
      <a:accent2>
        <a:srgbClr val="677719"/>
      </a:accent2>
      <a:accent3>
        <a:srgbClr val="C27B13"/>
      </a:accent3>
      <a:accent4>
        <a:srgbClr val="8A2003"/>
      </a:accent4>
      <a:accent5>
        <a:srgbClr val="CCE1EE"/>
      </a:accent5>
      <a:accent6>
        <a:srgbClr val="F3E5D0"/>
      </a:accent6>
      <a:hlink>
        <a:srgbClr val="0067AB"/>
      </a:hlink>
      <a:folHlink>
        <a:srgbClr val="0067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8217</TotalTime>
  <Words>3006</Words>
  <Application>Microsoft Office PowerPoint</Application>
  <PresentationFormat>On-screen Show (4:3)</PresentationFormat>
  <Paragraphs>328</Paragraphs>
  <Slides>34</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Times New Roman</vt:lpstr>
      <vt:lpstr>Wingdings</vt:lpstr>
      <vt:lpstr>Theme1</vt:lpstr>
      <vt:lpstr>2015 State and Tribal Veterans Cemetery  Satisfaction Survey</vt:lpstr>
      <vt:lpstr>Briefing Agenda</vt:lpstr>
      <vt:lpstr>Overview</vt:lpstr>
      <vt:lpstr>Executive Summary - I</vt:lpstr>
      <vt:lpstr>Executive Summary - II</vt:lpstr>
      <vt:lpstr>Survey Background</vt:lpstr>
      <vt:lpstr>Methodology</vt:lpstr>
      <vt:lpstr>Response Rates</vt:lpstr>
      <vt:lpstr>Strategic Performance Measures</vt:lpstr>
      <vt:lpstr>Strategic Performance Measure: Quality of Service</vt:lpstr>
      <vt:lpstr>PowerPoint Presentation</vt:lpstr>
      <vt:lpstr>PowerPoint Presentation</vt:lpstr>
      <vt:lpstr>Key Findings</vt:lpstr>
      <vt:lpstr>PowerPoint Presentation</vt:lpstr>
      <vt:lpstr>PowerPoint Presentation</vt:lpstr>
      <vt:lpstr>PowerPoint Presentation</vt:lpstr>
      <vt:lpstr>PowerPoint Presentation</vt:lpstr>
      <vt:lpstr>PowerPoint Presentation</vt:lpstr>
      <vt:lpstr>PowerPoint Presentation</vt:lpstr>
      <vt:lpstr>National Cemetery and State/Tribal Veterans Cemetery Comparisons</vt:lpstr>
      <vt:lpstr>Appearance Comparison</vt:lpstr>
      <vt:lpstr>Quality of Service Comparison</vt:lpstr>
      <vt:lpstr>Interment Comparison</vt:lpstr>
      <vt:lpstr>Interment Comparison</vt:lpstr>
      <vt:lpstr>Improvement Analysis</vt:lpstr>
      <vt:lpstr>PowerPoint Presentation</vt:lpstr>
      <vt:lpstr>PowerPoint Presentation</vt:lpstr>
      <vt:lpstr>PowerPoint Presentation</vt:lpstr>
      <vt:lpstr>PowerPoint Presentation</vt:lpstr>
      <vt:lpstr>Conclusions/recommendations</vt:lpstr>
      <vt:lpstr>Conclusions/Recommendations - I</vt:lpstr>
      <vt:lpstr>Conclusions/Recommendations - II</vt:lpstr>
      <vt:lpstr>Conclusions/Recommendations - III</vt:lpstr>
      <vt:lpstr>Discussion/Questions?</vt:lpstr>
    </vt:vector>
  </TitlesOfParts>
  <Company>ICF International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VA MEMORIAL PRODUCTS SURVEY</dc:title>
  <dc:creator>ICFI</dc:creator>
  <cp:lastModifiedBy>Brassell, Thomas</cp:lastModifiedBy>
  <cp:revision>448</cp:revision>
  <dcterms:created xsi:type="dcterms:W3CDTF">2011-12-05T20:08:26Z</dcterms:created>
  <dcterms:modified xsi:type="dcterms:W3CDTF">2015-12-17T00:00:18Z</dcterms:modified>
</cp:coreProperties>
</file>