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handoutMasterIdLst>
    <p:handoutMasterId r:id="rId14"/>
  </p:handoutMasterIdLst>
  <p:sldIdLst>
    <p:sldId id="259" r:id="rId5"/>
    <p:sldId id="270" r:id="rId6"/>
    <p:sldId id="271" r:id="rId7"/>
    <p:sldId id="260" r:id="rId8"/>
    <p:sldId id="266" r:id="rId9"/>
    <p:sldId id="267" r:id="rId10"/>
    <p:sldId id="268" r:id="rId11"/>
    <p:sldId id="261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oser, Jennifer" initials="JMM" lastIdx="2" clrIdx="0"/>
  <p:cmAuthor id="1" name="Muralidhar, Sumitra" initials="MS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494" y="-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32542A4-8549-4F38-8E46-73E86A7F1D45}" type="datetimeFigureOut">
              <a:rPr lang="en-US" smtClean="0"/>
              <a:t>8/4/2015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62925DB-E17F-4FC4-BE88-76A46CE51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0553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FE093E9-12F3-45D0-9635-B4377E9981DB}" type="datetimeFigureOut">
              <a:rPr lang="en-US" smtClean="0"/>
              <a:t>8/4/2015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221BEDD-D264-4B9C-A992-77A16F018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691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09" indent="-285734" defTabSz="931811"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2937" indent="-228587" defTabSz="931811"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111" indent="-228587" defTabSz="931811"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287" indent="-228587" defTabSz="931811"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461" indent="-228587" defTabSz="931811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635" indent="-228587" defTabSz="931811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8811" indent="-228587" defTabSz="931811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5985" indent="-228587" defTabSz="931811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D6B79741-9B0E-484F-89E0-27C740C33C91}" type="slidenum">
              <a:rPr lang="en-US" altLang="en-US" sz="1200">
                <a:solidFill>
                  <a:srgbClr val="000000"/>
                </a:solidFill>
              </a:rPr>
              <a:pPr/>
              <a:t>1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58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Pre-Decisional; Not for Public Release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8C0FEA-5578-4EDB-B245-47E95FBCB42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479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general- who is our audience? Who do we want to get the word out to? Partly PR but has implications for recruitment and engagement. Focus on Veterans.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Pre-Decisional; Not for Public Release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8C0FEA-5578-4EDB-B245-47E95FBCB42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479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Describe types of mail, use of phone-appt. reminders</a:t>
            </a:r>
            <a:r>
              <a:rPr lang="en-US" baseline="0" dirty="0" smtClean="0"/>
              <a:t> etc. Talk about web prototype and desired features for enhanced web portal, IVR- live chat with call center, programmed answers to specific questions,  completing short surveys/polls, automated appt. reminders etc.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Pre-Decisional; Not for Public Release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8C0FEA-5578-4EDB-B245-47E95FBCB42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479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Give examples for desired state.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Pre-Decisional; Not for Public Release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8C0FEA-5578-4EDB-B245-47E95FBCB42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479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User interface experience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Pre-Decisional; Not for Public Release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8C0FEA-5578-4EDB-B245-47E95FBCB42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479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background cover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8880" y="3178162"/>
            <a:ext cx="7772400" cy="730127"/>
          </a:xfrm>
        </p:spPr>
        <p:txBody>
          <a:bodyPr>
            <a:normAutofit/>
          </a:bodyPr>
          <a:lstStyle>
            <a:lvl1pPr algn="l">
              <a:defRPr sz="2000" b="1"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696" y="4004454"/>
            <a:ext cx="7753584" cy="914813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306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650"/>
            <a:ext cx="8229600" cy="41905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CAC99AE7-9078-4D64-BF3C-649B13EE2C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17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1547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90045CAB-FA0C-4653-9CF0-824D37B378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072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2377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2139"/>
            <a:ext cx="4040188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2377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2139"/>
            <a:ext cx="4041775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1A750DFD-A874-406C-86A3-7F1B956925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56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03E0FB86-5C67-4864-9FA2-0FB93C21B2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63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11934BB1-D2CE-4973-AD7D-B33524F9A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838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997295"/>
            <a:ext cx="5111750" cy="412886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97296"/>
            <a:ext cx="3008313" cy="4128866"/>
          </a:xfrm>
          <a:solidFill>
            <a:srgbClr val="FFFFFF"/>
          </a:solidFill>
          <a:ln>
            <a:solidFill>
              <a:srgbClr val="BFBFB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9D56E91E-A0AC-4492-8130-5AE257F582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37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391824"/>
            <a:ext cx="5486400" cy="272403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82602"/>
            <a:ext cx="5486400" cy="6135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D72E111A-B9A0-42EF-8249-33AEE7EC2D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61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745562E5-4963-4CE9-9D05-BA89821F7D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2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2534" y="2760397"/>
            <a:ext cx="6798733" cy="112580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2533" y="3886200"/>
            <a:ext cx="6798733" cy="1422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43063" y="5308600"/>
            <a:ext cx="6797675" cy="804863"/>
          </a:xfrm>
          <a:prstGeom prst="rect">
            <a:avLst/>
          </a:prstGeom>
        </p:spPr>
        <p:txBody>
          <a:bodyPr/>
          <a:lstStyle>
            <a:lvl1pPr>
              <a:buNone/>
              <a:defRPr sz="14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0894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background interior.pd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49438"/>
            <a:ext cx="8229600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96263" y="6249988"/>
            <a:ext cx="4905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000">
                <a:solidFill>
                  <a:srgbClr val="898989"/>
                </a:solidFill>
                <a:latin typeface="Georgia" pitchFamily="18" charset="0"/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4FE95F-C810-423B-8569-FF0BFAB4F0F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pic>
        <p:nvPicPr>
          <p:cNvPr id="1030" name="Picture 4" descr="Department of Veterans Affairs, Veterans Health Administration, Office of Health Information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25" y="495300"/>
            <a:ext cx="165100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7200" y="6284913"/>
            <a:ext cx="43116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spc="100" dirty="0">
                <a:solidFill>
                  <a:prstClr val="white">
                    <a:lumMod val="65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rPr>
              <a:t>VETERANS HEALTH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1670105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Georgia"/>
          <a:ea typeface="MS PGothic" pitchFamily="34" charset="-128"/>
          <a:cs typeface="Georgia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MS PGothic" pitchFamily="34" charset="-128"/>
          <a:cs typeface="Georgia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MS PGothic" pitchFamily="34" charset="-128"/>
          <a:cs typeface="Georgia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MS PGothic" pitchFamily="34" charset="-128"/>
          <a:cs typeface="Georgia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MS PGothic" pitchFamily="34" charset="-128"/>
          <a:cs typeface="Georgia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MS PGothic" pitchFamily="34" charset="-128"/>
          <a:cs typeface="Georg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Georgia" charset="0"/>
          <a:cs typeface="Georg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Georgia" charset="0"/>
          <a:cs typeface="Georg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chemeClr val="tx1"/>
          </a:solidFill>
          <a:latin typeface="+mn-lt"/>
          <a:ea typeface="Georgia" charset="0"/>
          <a:cs typeface="Georg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Georgia"/>
          <a:ea typeface="Georgia" charset="0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8138" y="3759200"/>
            <a:ext cx="8507412" cy="21478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>
                <a:ea typeface="ＭＳ Ｐゴシック" charset="0"/>
              </a:rPr>
              <a:t/>
            </a:r>
            <a:br>
              <a:rPr lang="en-US" dirty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>
                <a:ea typeface="ＭＳ Ｐゴシック" charset="0"/>
              </a:rPr>
              <a:t/>
            </a:r>
            <a:br>
              <a:rPr lang="en-US" dirty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endParaRPr lang="en-US" sz="1600" b="0" dirty="0">
              <a:ea typeface="ＭＳ Ｐゴシック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88" y="3279775"/>
            <a:ext cx="8482012" cy="22828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2800" b="1" dirty="0" smtClean="0">
                <a:latin typeface="Georgia" panose="02040502050405020303" pitchFamily="18" charset="0"/>
                <a:ea typeface="ＭＳ Ｐゴシック" charset="0"/>
              </a:rPr>
              <a:t>Million Veteran Program</a:t>
            </a:r>
          </a:p>
          <a:p>
            <a:pPr algn="ctr">
              <a:buFont typeface="Arial" pitchFamily="34" charset="0"/>
              <a:buNone/>
              <a:defRPr/>
            </a:pPr>
            <a:r>
              <a:rPr lang="en-US" sz="2800" b="1" smtClean="0">
                <a:latin typeface="Georgia" panose="02040502050405020303" pitchFamily="18" charset="0"/>
                <a:ea typeface="ＭＳ Ｐゴシック" charset="0"/>
              </a:rPr>
              <a:t>Participant </a:t>
            </a:r>
            <a:r>
              <a:rPr lang="en-US" sz="2800" b="1" smtClean="0">
                <a:latin typeface="Georgia" panose="02040502050405020303" pitchFamily="18" charset="0"/>
                <a:ea typeface="ＭＳ Ｐゴシック" charset="0"/>
              </a:rPr>
              <a:t>Outreach</a:t>
            </a:r>
            <a:endParaRPr lang="en-US" sz="2800" b="1" dirty="0" smtClean="0">
              <a:latin typeface="Georgia" panose="02040502050405020303" pitchFamily="18" charset="0"/>
              <a:ea typeface="ＭＳ Ｐゴシック" charset="0"/>
            </a:endParaRPr>
          </a:p>
          <a:p>
            <a:pPr algn="ctr">
              <a:buFont typeface="Arial" pitchFamily="34" charset="0"/>
              <a:buNone/>
              <a:defRPr/>
            </a:pPr>
            <a:r>
              <a:rPr lang="en-US" sz="2800" b="1" dirty="0" smtClean="0">
                <a:latin typeface="Georgia" panose="02040502050405020303" pitchFamily="18" charset="0"/>
                <a:ea typeface="ＭＳ Ｐゴシック" charset="0"/>
              </a:rPr>
              <a:t>Suma </a:t>
            </a:r>
            <a:r>
              <a:rPr lang="en-US" sz="2800" b="1" dirty="0" err="1" smtClean="0">
                <a:latin typeface="Georgia" panose="02040502050405020303" pitchFamily="18" charset="0"/>
                <a:ea typeface="ＭＳ Ｐゴシック" charset="0"/>
              </a:rPr>
              <a:t>Muralidhar</a:t>
            </a:r>
            <a:r>
              <a:rPr lang="en-US" sz="2800" b="1" dirty="0" smtClean="0">
                <a:latin typeface="Georgia" panose="02040502050405020303" pitchFamily="18" charset="0"/>
                <a:ea typeface="ＭＳ Ｐゴシック" charset="0"/>
              </a:rPr>
              <a:t>, Ph.D.</a:t>
            </a:r>
          </a:p>
          <a:p>
            <a:pPr algn="ctr">
              <a:buFont typeface="Arial" pitchFamily="34" charset="0"/>
              <a:buNone/>
              <a:defRPr/>
            </a:pPr>
            <a:endParaRPr lang="en-US" sz="3600" b="1" dirty="0" smtClean="0">
              <a:ea typeface="ＭＳ Ｐゴシック" charset="0"/>
            </a:endParaRPr>
          </a:p>
          <a:p>
            <a:pPr algn="ctr">
              <a:buFont typeface="Arial" pitchFamily="34" charset="0"/>
              <a:buNone/>
              <a:defRPr/>
            </a:pPr>
            <a:endParaRPr lang="en-US" sz="2400" b="1" dirty="0" smtClean="0">
              <a:ea typeface="ＭＳ Ｐゴシック" charset="0"/>
            </a:endParaRPr>
          </a:p>
          <a:p>
            <a:pPr algn="ctr">
              <a:buFont typeface="Arial" pitchFamily="34" charset="0"/>
              <a:buNone/>
              <a:defRPr/>
            </a:pPr>
            <a:endParaRPr lang="en-US" b="1" spc="100" dirty="0" smtClean="0"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343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MVP Recruitment and Enrollment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Georgia" panose="02040502050405020303" pitchFamily="18" charset="0"/>
              </a:rPr>
              <a:t>Veterans enrolled in the VA Healthcare System are eligible to participate</a:t>
            </a:r>
          </a:p>
          <a:p>
            <a:r>
              <a:rPr lang="en-US" sz="2000" dirty="0" smtClean="0">
                <a:latin typeface="Georgia" panose="02040502050405020303" pitchFamily="18" charset="0"/>
              </a:rPr>
              <a:t>Currently enrolling at ~ 50 VA medical centers and several associated community based outpatient clinics</a:t>
            </a:r>
          </a:p>
          <a:p>
            <a:r>
              <a:rPr lang="en-US" sz="2000" dirty="0">
                <a:latin typeface="Georgia" panose="02040502050405020303" pitchFamily="18" charset="0"/>
              </a:rPr>
              <a:t>Enrollment  is though in-person consenting and sample collection</a:t>
            </a:r>
          </a:p>
          <a:p>
            <a:r>
              <a:rPr lang="en-US" sz="2000" dirty="0" smtClean="0">
                <a:latin typeface="Georgia" panose="02040502050405020303" pitchFamily="18" charset="0"/>
              </a:rPr>
              <a:t>Recruitment strategy is primarily mail-based</a:t>
            </a:r>
          </a:p>
          <a:p>
            <a:pPr lvl="1"/>
            <a:r>
              <a:rPr lang="en-US" sz="2000" dirty="0" smtClean="0">
                <a:latin typeface="Georgia" panose="02040502050405020303" pitchFamily="18" charset="0"/>
              </a:rPr>
              <a:t>Invite letters, appointment letters, surveys</a:t>
            </a:r>
          </a:p>
          <a:p>
            <a:r>
              <a:rPr lang="en-US" sz="2000" dirty="0" smtClean="0">
                <a:latin typeface="Georgia" panose="02040502050405020303" pitchFamily="18" charset="0"/>
              </a:rPr>
              <a:t>Supplemented by local  strategies for walk-ins</a:t>
            </a:r>
          </a:p>
          <a:p>
            <a:pPr lvl="1"/>
            <a:r>
              <a:rPr lang="en-US" sz="2000" dirty="0" smtClean="0">
                <a:latin typeface="Georgia" panose="02040502050405020303" pitchFamily="18" charset="0"/>
              </a:rPr>
              <a:t>Promotional materials placed in the VA hospitals</a:t>
            </a:r>
          </a:p>
          <a:p>
            <a:pPr lvl="1"/>
            <a:r>
              <a:rPr lang="en-US" sz="2000" dirty="0" smtClean="0">
                <a:latin typeface="Georgia" panose="02040502050405020303" pitchFamily="18" charset="0"/>
              </a:rPr>
              <a:t>Referrals from providers and Veteran participants</a:t>
            </a:r>
          </a:p>
          <a:p>
            <a:pPr lvl="1"/>
            <a:r>
              <a:rPr lang="en-US" sz="2000" dirty="0" smtClean="0">
                <a:latin typeface="Georgia" panose="02040502050405020303" pitchFamily="18" charset="0"/>
              </a:rPr>
              <a:t>Local events such as health fairs</a:t>
            </a:r>
          </a:p>
          <a:p>
            <a:pPr lvl="1"/>
            <a:endParaRPr lang="en-US" dirty="0" smtClean="0">
              <a:latin typeface="Georgia" panose="02040502050405020303" pitchFamily="18" charset="0"/>
            </a:endParaRP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C99AE7-9078-4D64-BF3C-649B13EE2C4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22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MVP Participation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</a:rPr>
              <a:t>Fill out </a:t>
            </a:r>
            <a:r>
              <a:rPr lang="en-US" sz="2400" dirty="0" smtClean="0">
                <a:latin typeface="Georgia" panose="02040502050405020303" pitchFamily="18" charset="0"/>
              </a:rPr>
              <a:t>health and health-related surveys </a:t>
            </a:r>
            <a:r>
              <a:rPr lang="en-US" sz="2400" dirty="0">
                <a:latin typeface="Georgia" panose="02040502050405020303" pitchFamily="18" charset="0"/>
              </a:rPr>
              <a:t>via </a:t>
            </a:r>
            <a:r>
              <a:rPr lang="en-US" sz="2400" dirty="0" smtClean="0">
                <a:latin typeface="Georgia" panose="02040502050405020303" pitchFamily="18" charset="0"/>
              </a:rPr>
              <a:t>mail</a:t>
            </a:r>
            <a:endParaRPr lang="en-US" sz="2400" dirty="0">
              <a:latin typeface="Georgia" panose="020405020504050203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</a:rPr>
              <a:t>Provide a blood sample </a:t>
            </a:r>
            <a:r>
              <a:rPr lang="en-US" sz="2400" dirty="0" smtClean="0">
                <a:latin typeface="Georgia" panose="02040502050405020303" pitchFamily="18" charset="0"/>
              </a:rPr>
              <a:t>for future research (including genomic, other “</a:t>
            </a:r>
            <a:r>
              <a:rPr lang="en-US" sz="2400" dirty="0" err="1" smtClean="0">
                <a:latin typeface="Georgia" panose="02040502050405020303" pitchFamily="18" charset="0"/>
              </a:rPr>
              <a:t>omic</a:t>
            </a:r>
            <a:r>
              <a:rPr lang="en-US" sz="2400" dirty="0" smtClean="0">
                <a:latin typeface="Georgia" panose="02040502050405020303" pitchFamily="18" charset="0"/>
              </a:rPr>
              <a:t>” and epidemiologic research)</a:t>
            </a:r>
            <a:endParaRPr lang="en-US" sz="2400" dirty="0">
              <a:latin typeface="Georgia" panose="020405020504050203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</a:rPr>
              <a:t>Allow ongoing access to </a:t>
            </a:r>
            <a:r>
              <a:rPr lang="en-US" sz="2400" dirty="0" smtClean="0">
                <a:latin typeface="Georgia" panose="02040502050405020303" pitchFamily="18" charset="0"/>
              </a:rPr>
              <a:t>electronic health </a:t>
            </a:r>
            <a:r>
              <a:rPr lang="en-US" sz="2400" dirty="0">
                <a:latin typeface="Georgia" panose="02040502050405020303" pitchFamily="18" charset="0"/>
              </a:rPr>
              <a:t>records by authorized MVP staff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</a:rPr>
              <a:t>Agree to future contact by MVP staff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045CAB-FA0C-4653-9CF0-824D37B3788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2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6934200" cy="1290637"/>
          </a:xfrm>
        </p:spPr>
        <p:txBody>
          <a:bodyPr/>
          <a:lstStyle/>
          <a:p>
            <a:r>
              <a:rPr lang="en-US" sz="3600" dirty="0" smtClean="0">
                <a:latin typeface="Georgia" panose="02040502050405020303" pitchFamily="18" charset="0"/>
              </a:rPr>
              <a:t>Goals</a:t>
            </a:r>
            <a:endParaRPr lang="en-US" sz="3600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7772400" cy="3886200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 smtClean="0">
                <a:latin typeface="Georgia"/>
              </a:rPr>
              <a:t>Optimize engagement of various audiences with current focus on making MVP easily </a:t>
            </a:r>
            <a:r>
              <a:rPr lang="en-US" sz="2800" dirty="0">
                <a:latin typeface="Georgia"/>
              </a:rPr>
              <a:t>accessible to every Veteran (and active duty member) </a:t>
            </a:r>
            <a:endParaRPr lang="en-US" sz="2800" dirty="0" smtClean="0">
              <a:latin typeface="Georgia"/>
            </a:endParaRPr>
          </a:p>
          <a:p>
            <a:r>
              <a:rPr lang="en-US" sz="2800" dirty="0" smtClean="0">
                <a:latin typeface="Georgia"/>
              </a:rPr>
              <a:t>Supplement current efforts with alternative ways that enable education, information exchange, enrollment, and engagement with the program for life</a:t>
            </a:r>
          </a:p>
          <a:p>
            <a:r>
              <a:rPr lang="en-US" sz="2800" dirty="0" smtClean="0">
                <a:latin typeface="Georgia"/>
              </a:rPr>
              <a:t>Provide a two-way, user-friendly, and secure web interface for MVP recruitment &amp; enrollment, as well as post-enrollment communication/engagement, with emphasis on user experience</a:t>
            </a:r>
          </a:p>
          <a:p>
            <a:pPr marL="457200" lvl="1" indent="0">
              <a:buNone/>
            </a:pPr>
            <a:endParaRPr lang="en-US" sz="2800" dirty="0" smtClean="0">
              <a:latin typeface="Georgia"/>
            </a:endParaRPr>
          </a:p>
          <a:p>
            <a:endParaRPr lang="en-US" sz="2800" dirty="0">
              <a:latin typeface="Georgia"/>
            </a:endParaRPr>
          </a:p>
          <a:p>
            <a:endParaRPr lang="en-US" sz="2800" dirty="0" smtClean="0">
              <a:latin typeface="Georgia"/>
            </a:endParaRPr>
          </a:p>
          <a:p>
            <a:endParaRPr lang="en-US" sz="2800" dirty="0">
              <a:latin typeface="Georgi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045CAB-FA0C-4653-9CF0-824D37B3788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1027" name="Picture 3" descr="MVP%20Logo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486400"/>
            <a:ext cx="1460314" cy="121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80333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1981200" y="1783080"/>
            <a:ext cx="4846320" cy="4846320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924800" cy="1290637"/>
          </a:xfrm>
        </p:spPr>
        <p:txBody>
          <a:bodyPr/>
          <a:lstStyle/>
          <a:p>
            <a:r>
              <a:rPr lang="en-US" sz="3600" dirty="0" smtClean="0">
                <a:latin typeface="Georgia" panose="02040502050405020303" pitchFamily="18" charset="0"/>
              </a:rPr>
              <a:t>Target Audiences </a:t>
            </a:r>
            <a:r>
              <a:rPr lang="en-US" sz="3600" dirty="0">
                <a:latin typeface="Georgia" panose="02040502050405020303" pitchFamily="18" charset="0"/>
              </a:rPr>
              <a:t>for Engagement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045CAB-FA0C-4653-9CF0-824D37B3788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1027" name="Picture 3" descr="MVP%20Logo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486400"/>
            <a:ext cx="1460314" cy="121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extLst/>
        </p:spPr>
      </p:pic>
      <p:sp>
        <p:nvSpPr>
          <p:cNvPr id="4" name="Oval 3"/>
          <p:cNvSpPr/>
          <p:nvPr/>
        </p:nvSpPr>
        <p:spPr>
          <a:xfrm>
            <a:off x="2438400" y="2240280"/>
            <a:ext cx="3931920" cy="393192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895600" y="2697480"/>
            <a:ext cx="3017520" cy="301752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352800" y="3154680"/>
            <a:ext cx="2103120" cy="210312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10000" y="3611880"/>
            <a:ext cx="1188720" cy="118872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657600" y="3840480"/>
            <a:ext cx="152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Veterans &amp; Participants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303359"/>
            <a:ext cx="20574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VA/MVP Facilities</a:t>
            </a:r>
            <a:endParaRPr lang="en-US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29000" y="2773680"/>
            <a:ext cx="22098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Veteran Community</a:t>
            </a:r>
            <a:endParaRPr lang="en-US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52800" y="1931759"/>
            <a:ext cx="22098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General Population</a:t>
            </a:r>
            <a:endParaRPr lang="en-US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90800" y="2388959"/>
            <a:ext cx="35814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Medical/Research Communities</a:t>
            </a:r>
            <a:endParaRPr lang="en-US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826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8382000" cy="1290637"/>
          </a:xfrm>
        </p:spPr>
        <p:txBody>
          <a:bodyPr/>
          <a:lstStyle/>
          <a:p>
            <a:r>
              <a:rPr lang="en-US" sz="3200" dirty="0" smtClean="0">
                <a:latin typeface="Georgia" panose="02040502050405020303" pitchFamily="18" charset="0"/>
              </a:rPr>
              <a:t>Veteran Engagement: Recruitment &amp; Enrollment Mechanisms</a:t>
            </a:r>
            <a:endParaRPr lang="en-US" sz="3200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52600"/>
            <a:ext cx="2971800" cy="19812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2600" u="sng" dirty="0" smtClean="0">
                <a:latin typeface="Georgia" panose="02040502050405020303" pitchFamily="18" charset="0"/>
              </a:rPr>
              <a:t>Current</a:t>
            </a:r>
          </a:p>
          <a:p>
            <a:r>
              <a:rPr lang="en-US" sz="2600" dirty="0" smtClean="0">
                <a:latin typeface="Georgia" panose="02040502050405020303" pitchFamily="18" charset="0"/>
              </a:rPr>
              <a:t>Invite Mail (~3 mil)</a:t>
            </a:r>
          </a:p>
          <a:p>
            <a:r>
              <a:rPr lang="en-US" sz="2600" dirty="0" smtClean="0">
                <a:latin typeface="Georgia" panose="02040502050405020303" pitchFamily="18" charset="0"/>
              </a:rPr>
              <a:t>Phone</a:t>
            </a:r>
          </a:p>
          <a:p>
            <a:r>
              <a:rPr lang="en-US" sz="2600" dirty="0" smtClean="0">
                <a:latin typeface="Georgia" panose="02040502050405020303" pitchFamily="18" charset="0"/>
              </a:rPr>
              <a:t>Paper surveys</a:t>
            </a:r>
          </a:p>
          <a:p>
            <a:r>
              <a:rPr lang="en-US" sz="2600" dirty="0" smtClean="0">
                <a:latin typeface="Georgia" panose="02040502050405020303" pitchFamily="18" charset="0"/>
              </a:rPr>
              <a:t>In-person</a:t>
            </a:r>
          </a:p>
          <a:p>
            <a:pPr lvl="1"/>
            <a:endParaRPr lang="en-US" sz="2600" dirty="0">
              <a:latin typeface="Georgia" panose="02040502050405020303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045CAB-FA0C-4653-9CF0-824D37B3788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1027" name="Picture 3" descr="MVP%20Logo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486400"/>
            <a:ext cx="1460314" cy="121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extLst/>
        </p:spPr>
      </p:pic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343400" y="1752600"/>
            <a:ext cx="4051114" cy="44958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600" u="sng" dirty="0" smtClean="0">
                <a:latin typeface="Georgia" panose="02040502050405020303" pitchFamily="18" charset="0"/>
              </a:rPr>
              <a:t>Desired</a:t>
            </a:r>
          </a:p>
          <a:p>
            <a:r>
              <a:rPr lang="en-US" sz="2600" dirty="0" smtClean="0">
                <a:latin typeface="Georgia" panose="02040502050405020303" pitchFamily="18" charset="0"/>
              </a:rPr>
              <a:t>Enhanced web; online consenting/live chat</a:t>
            </a:r>
          </a:p>
          <a:p>
            <a:r>
              <a:rPr lang="en-US" sz="2600" dirty="0" smtClean="0">
                <a:latin typeface="Georgia" panose="02040502050405020303" pitchFamily="18" charset="0"/>
              </a:rPr>
              <a:t>Online survey completion</a:t>
            </a:r>
          </a:p>
          <a:p>
            <a:r>
              <a:rPr lang="en-US" sz="2600" dirty="0" smtClean="0">
                <a:latin typeface="Georgia" panose="02040502050405020303" pitchFamily="18" charset="0"/>
              </a:rPr>
              <a:t>Self-schedule appointments</a:t>
            </a:r>
          </a:p>
          <a:p>
            <a:r>
              <a:rPr lang="en-US" sz="2600" dirty="0" smtClean="0">
                <a:latin typeface="Georgia" panose="02040502050405020303" pitchFamily="18" charset="0"/>
              </a:rPr>
              <a:t>Select location for blood donation/ request  a kit for alternate specimen such as saliva</a:t>
            </a:r>
          </a:p>
          <a:p>
            <a:r>
              <a:rPr lang="en-US" sz="2600" dirty="0" smtClean="0">
                <a:latin typeface="Georgia" panose="02040502050405020303" pitchFamily="18" charset="0"/>
              </a:rPr>
              <a:t>Text/SMS</a:t>
            </a:r>
          </a:p>
          <a:p>
            <a:r>
              <a:rPr lang="en-US" sz="2600" dirty="0" smtClean="0">
                <a:latin typeface="Georgia" panose="02040502050405020303" pitchFamily="18" charset="0"/>
              </a:rPr>
              <a:t>Email</a:t>
            </a:r>
          </a:p>
          <a:p>
            <a:r>
              <a:rPr lang="en-US" sz="2600" dirty="0" smtClean="0">
                <a:latin typeface="Georgia" panose="02040502050405020303" pitchFamily="18" charset="0"/>
              </a:rPr>
              <a:t>Mobile app</a:t>
            </a:r>
          </a:p>
          <a:p>
            <a:r>
              <a:rPr lang="en-US" sz="2600" dirty="0" smtClean="0">
                <a:latin typeface="Georgia" panose="02040502050405020303" pitchFamily="18" charset="0"/>
              </a:rPr>
              <a:t>Integrated Voice Recognition (IVR)</a:t>
            </a:r>
          </a:p>
          <a:p>
            <a:endParaRPr lang="en-US" sz="2600" dirty="0" smtClean="0">
              <a:latin typeface="Georgia" panose="02040502050405020303" pitchFamily="18" charset="0"/>
            </a:endParaRPr>
          </a:p>
          <a:p>
            <a:pPr lvl="1"/>
            <a:endParaRPr lang="en-US" sz="2600" dirty="0">
              <a:latin typeface="Georgia" panose="02040502050405020303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533400" y="4114800"/>
            <a:ext cx="3429000" cy="18288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buFont typeface="Arial" charset="0"/>
              <a:buNone/>
            </a:pPr>
            <a:r>
              <a:rPr lang="en-US" sz="2200" u="sng" dirty="0">
                <a:latin typeface="Georgia" panose="02040502050405020303" pitchFamily="18" charset="0"/>
              </a:rPr>
              <a:t>Under Development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Georgia" panose="02040502050405020303" pitchFamily="18" charset="0"/>
              </a:rPr>
              <a:t>Web </a:t>
            </a:r>
            <a:r>
              <a:rPr lang="en-US" sz="2200" dirty="0" smtClean="0">
                <a:latin typeface="Georgia" panose="02040502050405020303" pitchFamily="18" charset="0"/>
              </a:rPr>
              <a:t>prototype </a:t>
            </a:r>
            <a:endParaRPr lang="en-US" sz="2200" dirty="0">
              <a:latin typeface="Georgia" panose="02040502050405020303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200" dirty="0">
                <a:latin typeface="Georgia" panose="02040502050405020303" pitchFamily="18" charset="0"/>
              </a:rPr>
              <a:t>Mail consent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Georgia" panose="02040502050405020303" pitchFamily="18" charset="0"/>
              </a:rPr>
              <a:t>Phone consent</a:t>
            </a:r>
          </a:p>
          <a:p>
            <a:pPr lvl="1"/>
            <a:endParaRPr lang="en-US" sz="2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4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7924800" cy="1290637"/>
          </a:xfrm>
        </p:spPr>
        <p:txBody>
          <a:bodyPr/>
          <a:lstStyle/>
          <a:p>
            <a:r>
              <a:rPr lang="en-US" sz="3200" dirty="0" smtClean="0">
                <a:latin typeface="Georgia" panose="02040502050405020303" pitchFamily="18" charset="0"/>
              </a:rPr>
              <a:t>Participant Engagement: Post-enrollment Activities</a:t>
            </a:r>
            <a:endParaRPr lang="en-US" sz="3200" dirty="0">
              <a:latin typeface="Georgia" panose="02040502050405020303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045CAB-FA0C-4653-9CF0-824D37B3788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1027" name="Picture 3" descr="MVP%20Logo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486400"/>
            <a:ext cx="1460314" cy="121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extLst/>
        </p:spPr>
      </p:pic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3352800" cy="2743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600" u="sng" dirty="0" smtClean="0">
                <a:latin typeface="Georgia" panose="02040502050405020303" pitchFamily="18" charset="0"/>
              </a:rPr>
              <a:t>Current</a:t>
            </a:r>
          </a:p>
          <a:p>
            <a:pPr>
              <a:lnSpc>
                <a:spcPct val="90000"/>
              </a:lnSpc>
            </a:pPr>
            <a:r>
              <a:rPr lang="en-US" sz="2200" dirty="0" smtClean="0">
                <a:latin typeface="Georgia" panose="02040502050405020303" pitchFamily="18" charset="0"/>
              </a:rPr>
              <a:t>Thank you mailing</a:t>
            </a:r>
          </a:p>
          <a:p>
            <a:pPr>
              <a:lnSpc>
                <a:spcPct val="90000"/>
              </a:lnSpc>
            </a:pPr>
            <a:r>
              <a:rPr lang="en-US" sz="2200" dirty="0" smtClean="0">
                <a:latin typeface="Georgia" panose="02040502050405020303" pitchFamily="18" charset="0"/>
              </a:rPr>
              <a:t>Newsletters</a:t>
            </a:r>
            <a:endParaRPr lang="en-US" sz="2200" dirty="0">
              <a:latin typeface="Georgia" panose="02040502050405020303" pitchFamily="18" charset="0"/>
            </a:endParaRPr>
          </a:p>
          <a:p>
            <a:pPr marL="742950" lvl="2" indent="-342900">
              <a:lnSpc>
                <a:spcPct val="90000"/>
              </a:lnSpc>
            </a:pPr>
            <a:r>
              <a:rPr lang="en-US" sz="2200" dirty="0">
                <a:latin typeface="Georgia" panose="02040502050405020303" pitchFamily="18" charset="0"/>
                <a:ea typeface="MS PGothic" pitchFamily="34" charset="-128"/>
              </a:rPr>
              <a:t>Via mail/online</a:t>
            </a:r>
          </a:p>
          <a:p>
            <a:pPr marL="342900" lvl="1" indent="-342900">
              <a:lnSpc>
                <a:spcPct val="90000"/>
              </a:lnSpc>
              <a:buFont typeface="Arial" charset="0"/>
              <a:buChar char="•"/>
            </a:pPr>
            <a:r>
              <a:rPr lang="en-US" sz="2200" dirty="0">
                <a:latin typeface="Georgia" panose="02040502050405020303" pitchFamily="18" charset="0"/>
                <a:ea typeface="MS PGothic" pitchFamily="34" charset="-128"/>
              </a:rPr>
              <a:t>Mail invites for sub-studies</a:t>
            </a:r>
          </a:p>
          <a:p>
            <a:pPr marL="342900" lvl="1" indent="-342900">
              <a:buFont typeface="Arial" charset="0"/>
              <a:buChar char="•"/>
            </a:pPr>
            <a:endParaRPr lang="en-US" sz="2600" dirty="0">
              <a:latin typeface="Georgia" panose="02040502050405020303" pitchFamily="18" charset="0"/>
            </a:endParaRPr>
          </a:p>
          <a:p>
            <a:pPr marL="457200" lvl="1" indent="0">
              <a:buNone/>
            </a:pPr>
            <a:endParaRPr lang="en-US" sz="2600" dirty="0" smtClean="0">
              <a:latin typeface="Georgia" panose="02040502050405020303" pitchFamily="18" charset="0"/>
            </a:endParaRPr>
          </a:p>
          <a:p>
            <a:pPr marL="457200" lvl="1" indent="0">
              <a:buNone/>
            </a:pPr>
            <a:endParaRPr lang="en-US" sz="2600" dirty="0">
              <a:latin typeface="Georgia" panose="02040502050405020303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419600" y="1752600"/>
            <a:ext cx="3810000" cy="41910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000" u="sng" dirty="0" smtClean="0">
                <a:latin typeface="Georgia" panose="02040502050405020303" pitchFamily="18" charset="0"/>
              </a:rPr>
              <a:t>Desired</a:t>
            </a:r>
            <a:endParaRPr lang="en-US" sz="2600" u="sng" dirty="0" smtClean="0">
              <a:latin typeface="Georgia" panose="02040502050405020303" pitchFamily="18" charset="0"/>
            </a:endParaRPr>
          </a:p>
          <a:p>
            <a:r>
              <a:rPr lang="en-US" sz="2600" dirty="0" smtClean="0">
                <a:latin typeface="Georgia" panose="02040502050405020303" pitchFamily="18" charset="0"/>
              </a:rPr>
              <a:t>E-communication of newsletters and other program updates/ educational information</a:t>
            </a:r>
          </a:p>
          <a:p>
            <a:r>
              <a:rPr lang="en-US" sz="2600" dirty="0" smtClean="0">
                <a:latin typeface="Georgia" panose="02040502050405020303" pitchFamily="18" charset="0"/>
              </a:rPr>
              <a:t>Collect additional health/lifestyle data collection online</a:t>
            </a:r>
            <a:endParaRPr lang="en-US" sz="2600" dirty="0">
              <a:latin typeface="Georgia" panose="02040502050405020303" pitchFamily="18" charset="0"/>
            </a:endParaRPr>
          </a:p>
          <a:p>
            <a:r>
              <a:rPr lang="en-US" sz="2600" dirty="0" smtClean="0">
                <a:latin typeface="Georgia" panose="02040502050405020303" pitchFamily="18" charset="0"/>
              </a:rPr>
              <a:t>Invitation for MVP sub-studies</a:t>
            </a:r>
          </a:p>
          <a:p>
            <a:r>
              <a:rPr lang="en-US" sz="2600" dirty="0" smtClean="0">
                <a:latin typeface="Georgia" panose="02040502050405020303" pitchFamily="18" charset="0"/>
              </a:rPr>
              <a:t>Feedback mechanism (return health data securely)</a:t>
            </a:r>
          </a:p>
          <a:p>
            <a:endParaRPr lang="en-US" sz="2600" dirty="0" smtClean="0">
              <a:latin typeface="Georgia" panose="02040502050405020303" pitchFamily="18" charset="0"/>
            </a:endParaRPr>
          </a:p>
          <a:p>
            <a:pPr lvl="1"/>
            <a:endParaRPr lang="en-US" sz="2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18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6934200" cy="1290637"/>
          </a:xfrm>
        </p:spPr>
        <p:txBody>
          <a:bodyPr/>
          <a:lstStyle/>
          <a:p>
            <a:r>
              <a:rPr lang="en-US" sz="4800" dirty="0" smtClean="0">
                <a:latin typeface="Georgia" panose="02040502050405020303" pitchFamily="18" charset="0"/>
              </a:rPr>
              <a:t>Requirements</a:t>
            </a:r>
            <a:endParaRPr lang="en-US" sz="4800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7772400" cy="4495800"/>
          </a:xfrm>
        </p:spPr>
        <p:txBody>
          <a:bodyPr>
            <a:normAutofit lnSpcReduction="10000"/>
          </a:bodyPr>
          <a:lstStyle/>
          <a:p>
            <a:r>
              <a:rPr lang="en-US" sz="2200" dirty="0" smtClean="0">
                <a:latin typeface="Georgia"/>
              </a:rPr>
              <a:t>A user-friendly, versatile web-portal serving multiple functions for the participant and the program</a:t>
            </a:r>
          </a:p>
          <a:p>
            <a:pPr lvl="1"/>
            <a:r>
              <a:rPr lang="en-US" sz="2200" dirty="0">
                <a:latin typeface="Georgia"/>
              </a:rPr>
              <a:t>	</a:t>
            </a:r>
            <a:r>
              <a:rPr lang="en-US" sz="2200" dirty="0" smtClean="0">
                <a:latin typeface="Georgia"/>
              </a:rPr>
              <a:t>Need participant engagement tools and expertise to make them effective</a:t>
            </a:r>
            <a:endParaRPr lang="en-US" sz="2200" dirty="0">
              <a:latin typeface="Georgia"/>
            </a:endParaRPr>
          </a:p>
          <a:p>
            <a:r>
              <a:rPr lang="en-US" sz="2200" dirty="0" smtClean="0">
                <a:latin typeface="Georgia"/>
              </a:rPr>
              <a:t>Compliance </a:t>
            </a:r>
            <a:r>
              <a:rPr lang="en-US" sz="2200" dirty="0">
                <a:latin typeface="Georgia"/>
              </a:rPr>
              <a:t>with VA IT security </a:t>
            </a:r>
            <a:r>
              <a:rPr lang="en-US" sz="2200" dirty="0" smtClean="0">
                <a:latin typeface="Georgia"/>
              </a:rPr>
              <a:t>policies- authority to operate</a:t>
            </a:r>
          </a:p>
          <a:p>
            <a:r>
              <a:rPr lang="en-US" sz="2200" dirty="0">
                <a:latin typeface="Georgia"/>
              </a:rPr>
              <a:t>Identity authentication</a:t>
            </a:r>
          </a:p>
          <a:p>
            <a:r>
              <a:rPr lang="en-US" sz="2200" dirty="0" smtClean="0">
                <a:latin typeface="Georgia"/>
              </a:rPr>
              <a:t>Integration behind the VA firewall</a:t>
            </a:r>
          </a:p>
          <a:p>
            <a:pPr lvl="1"/>
            <a:r>
              <a:rPr lang="en-US" sz="2200" dirty="0" smtClean="0">
                <a:latin typeface="Georgia"/>
              </a:rPr>
              <a:t>Integration with </a:t>
            </a:r>
            <a:r>
              <a:rPr lang="en-US" sz="2200" dirty="0" err="1" smtClean="0">
                <a:latin typeface="Georgia"/>
              </a:rPr>
              <a:t>GenISIS</a:t>
            </a:r>
            <a:endParaRPr lang="en-US" sz="2200" dirty="0" smtClean="0">
              <a:latin typeface="Georgia"/>
            </a:endParaRPr>
          </a:p>
          <a:p>
            <a:r>
              <a:rPr lang="en-US" sz="2200" dirty="0" smtClean="0">
                <a:latin typeface="Georgia"/>
              </a:rPr>
              <a:t>Integration with MVP Information Center</a:t>
            </a:r>
          </a:p>
          <a:p>
            <a:r>
              <a:rPr lang="en-US" sz="2200" dirty="0" smtClean="0">
                <a:latin typeface="Georgia"/>
              </a:rPr>
              <a:t>Integration </a:t>
            </a:r>
            <a:r>
              <a:rPr lang="en-US" sz="2200" dirty="0">
                <a:latin typeface="Georgia"/>
              </a:rPr>
              <a:t>with VHA Connected </a:t>
            </a:r>
            <a:r>
              <a:rPr lang="en-US" sz="2200" dirty="0" smtClean="0">
                <a:latin typeface="Georgia"/>
              </a:rPr>
              <a:t>Health/</a:t>
            </a:r>
          </a:p>
          <a:p>
            <a:pPr marL="0" indent="0">
              <a:buNone/>
            </a:pPr>
            <a:r>
              <a:rPr lang="en-US" sz="2400" dirty="0" smtClean="0">
                <a:latin typeface="Georgia"/>
              </a:rPr>
              <a:t>    </a:t>
            </a:r>
            <a:r>
              <a:rPr lang="en-US" sz="2200" dirty="0" smtClean="0">
                <a:latin typeface="Georgia"/>
              </a:rPr>
              <a:t>Connected Research Initiative</a:t>
            </a:r>
          </a:p>
          <a:p>
            <a:pPr marL="0" indent="0">
              <a:buNone/>
            </a:pPr>
            <a:endParaRPr lang="en-US" sz="2400" dirty="0" smtClean="0">
              <a:latin typeface="Georgi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045CAB-FA0C-4653-9CF0-824D37B3788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1027" name="Picture 3" descr="MVP%20Logo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486400"/>
            <a:ext cx="1460314" cy="121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89913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VP Industry Day_Slide Templat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EF1307CA1C464989EEEED3C351E665" ma:contentTypeVersion="2" ma:contentTypeDescription="Create a new document." ma:contentTypeScope="" ma:versionID="bb5a41bef17ab788a41fcb82705f5920">
  <xsd:schema xmlns:xsd="http://www.w3.org/2001/XMLSchema" xmlns:p="http://schemas.microsoft.com/office/2006/metadata/properties" xmlns:ns2="7b65fda3-3760-4c48-883f-c0cc1f75e908" targetNamespace="http://schemas.microsoft.com/office/2006/metadata/properties" ma:root="true" ma:fieldsID="46f76d5bde866b989eb6b4a7cd151fb4" ns2:_="">
    <xsd:import namespace="7b65fda3-3760-4c48-883f-c0cc1f75e908"/>
    <xsd:element name="properties">
      <xsd:complexType>
        <xsd:sequence>
          <xsd:element name="documentManagement">
            <xsd:complexType>
              <xsd:all>
                <xsd:element ref="ns2:Company_x002f_Affiliate" minOccurs="0"/>
                <xsd:element ref="ns2:Need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7b65fda3-3760-4c48-883f-c0cc1f75e908" elementFormDefault="qualified">
    <xsd:import namespace="http://schemas.microsoft.com/office/2006/documentManagement/types"/>
    <xsd:element name="Company_x002f_Affiliate" ma:index="8" nillable="true" ma:displayName="Company/Affiliate" ma:internalName="Company_x002f_Affiliate">
      <xsd:simpleType>
        <xsd:restriction base="dms:Text">
          <xsd:maxLength value="255"/>
        </xsd:restriction>
      </xsd:simpleType>
    </xsd:element>
    <xsd:element name="Needs" ma:index="9" nillable="true" ma:displayName="Needs" ma:internalName="Need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1) Genomic data storage/computing"/>
                    <xsd:enumeration value="2) Genomic data processing"/>
                    <xsd:enumeration value="3) Phenomics"/>
                    <xsd:enumeration value="4) Data mart creation and access"/>
                    <xsd:enumeration value="5) Participant/community outreach and engagement"/>
                  </xsd:restriction>
                </xsd:simple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Needs xmlns="7b65fda3-3760-4c48-883f-c0cc1f75e908"/>
    <Company_x002f_Affiliate xmlns="7b65fda3-3760-4c48-883f-c0cc1f75e908" xsi:nil="true"/>
  </documentManagement>
</p:properties>
</file>

<file path=customXml/itemProps1.xml><?xml version="1.0" encoding="utf-8"?>
<ds:datastoreItem xmlns:ds="http://schemas.openxmlformats.org/officeDocument/2006/customXml" ds:itemID="{B3943418-0501-4547-BC07-B71EBA4BB8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65fda3-3760-4c48-883f-c0cc1f75e908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D9016957-8FBF-417B-B3EE-BEFD9B7AE5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E6F14B-D86D-4C1F-B8B7-298387133604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www.w3.org/XML/1998/namespace"/>
    <ds:schemaRef ds:uri="7b65fda3-3760-4c48-883f-c0cc1f75e908"/>
    <ds:schemaRef ds:uri="http://schemas.openxmlformats.org/package/2006/metadata/core-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MVP Industry Day_Slide Template.potx</Template>
  <TotalTime>4259</TotalTime>
  <Words>474</Words>
  <Application>Microsoft Office PowerPoint</Application>
  <PresentationFormat>On-screen Show (4:3)</PresentationFormat>
  <Paragraphs>95</Paragraphs>
  <Slides>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MVP Industry Day_Slide Template</vt:lpstr>
      <vt:lpstr>              </vt:lpstr>
      <vt:lpstr>Current MVP Recruitment and Enrollment</vt:lpstr>
      <vt:lpstr>MVP Participation</vt:lpstr>
      <vt:lpstr>Goals</vt:lpstr>
      <vt:lpstr>Target Audiences for Engagement</vt:lpstr>
      <vt:lpstr>Veteran Engagement: Recruitment &amp; Enrollment Mechanisms</vt:lpstr>
      <vt:lpstr>Participant Engagement: Post-enrollment Activities</vt:lpstr>
      <vt:lpstr>Requirements</vt:lpstr>
    </vt:vector>
  </TitlesOfParts>
  <Company>Dept.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 for MVP</dc:title>
  <dc:creator>Moser, Jennifer</dc:creator>
  <cp:lastModifiedBy>Deen, Jennifer</cp:lastModifiedBy>
  <cp:revision>96</cp:revision>
  <cp:lastPrinted>2015-07-27T14:14:28Z</cp:lastPrinted>
  <dcterms:created xsi:type="dcterms:W3CDTF">2015-07-06T14:38:51Z</dcterms:created>
  <dcterms:modified xsi:type="dcterms:W3CDTF">2015-08-04T14:04:28Z</dcterms:modified>
</cp:coreProperties>
</file>