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3648" r:id="rId1"/>
    <p:sldMasterId id="2147483684" r:id="rId2"/>
    <p:sldMasterId id="2147484033" r:id="rId3"/>
  </p:sldMasterIdLst>
  <p:notesMasterIdLst>
    <p:notesMasterId r:id="rId30"/>
  </p:notesMasterIdLst>
  <p:handoutMasterIdLst>
    <p:handoutMasterId r:id="rId31"/>
  </p:handoutMasterIdLst>
  <p:sldIdLst>
    <p:sldId id="962" r:id="rId4"/>
    <p:sldId id="1197" r:id="rId5"/>
    <p:sldId id="1207" r:id="rId6"/>
    <p:sldId id="1223" r:id="rId7"/>
    <p:sldId id="1224" r:id="rId8"/>
    <p:sldId id="1186" r:id="rId9"/>
    <p:sldId id="1212" r:id="rId10"/>
    <p:sldId id="1211" r:id="rId11"/>
    <p:sldId id="1213" r:id="rId12"/>
    <p:sldId id="1214" r:id="rId13"/>
    <p:sldId id="1229" r:id="rId14"/>
    <p:sldId id="1187" r:id="rId15"/>
    <p:sldId id="1206" r:id="rId16"/>
    <p:sldId id="1222" r:id="rId17"/>
    <p:sldId id="1191" r:id="rId18"/>
    <p:sldId id="1216" r:id="rId19"/>
    <p:sldId id="1241" r:id="rId20"/>
    <p:sldId id="1242" r:id="rId21"/>
    <p:sldId id="1236" r:id="rId22"/>
    <p:sldId id="1246" r:id="rId23"/>
    <p:sldId id="1243" r:id="rId24"/>
    <p:sldId id="1240" r:id="rId25"/>
    <p:sldId id="1244" r:id="rId26"/>
    <p:sldId id="1245" r:id="rId27"/>
    <p:sldId id="1221" r:id="rId28"/>
    <p:sldId id="1210" r:id="rId29"/>
  </p:sldIdLst>
  <p:sldSz cx="9144000" cy="6858000" type="screen4x3"/>
  <p:notesSz cx="7010400" cy="9296400"/>
  <p:custDataLst>
    <p:tags r:id="rId32"/>
  </p:custDataLst>
  <p:defaultTex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923">
          <p15:clr>
            <a:srgbClr val="A4A3A4"/>
          </p15:clr>
        </p15:guide>
        <p15:guide id="2" pos="440">
          <p15:clr>
            <a:srgbClr val="A4A3A4"/>
          </p15:clr>
        </p15:guide>
      </p15:sldGuideLst>
    </p:ext>
    <p:ext uri="{2D200454-40CA-4A62-9FC3-DE9A4176ACB9}">
      <p15:notesGuideLst xmlns:p15="http://schemas.microsoft.com/office/powerpoint/2012/main">
        <p15:guide id="1" orient="horz" pos="2907">
          <p15:clr>
            <a:srgbClr val="A4A3A4"/>
          </p15:clr>
        </p15:guide>
        <p15:guide id="2" pos="220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illotson, Mark E. (CFM)" initials="TME(" lastIdx="2" clrIdx="0"/>
  <p:cmAuthor id="1" name="Elizabeth Monohan" initials="EM" lastIdx="1" clrIdx="1">
    <p:extLst>
      <p:ext uri="{19B8F6BF-5375-455C-9EA6-DF929625EA0E}">
        <p15:presenceInfo xmlns:p15="http://schemas.microsoft.com/office/powerpoint/2012/main" userId="S::Elizabeth.Monohan@va.gov::dde70611-cca0-43d6-9b19-6fecb1fb29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10200"/>
    <a:srgbClr val="000099"/>
    <a:srgbClr val="3333FF"/>
    <a:srgbClr val="336699"/>
    <a:srgbClr val="008080"/>
    <a:srgbClr val="5DEA0E"/>
    <a:srgbClr val="000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83704" autoAdjust="0"/>
  </p:normalViewPr>
  <p:slideViewPr>
    <p:cSldViewPr snapToGrid="0">
      <p:cViewPr>
        <p:scale>
          <a:sx n="75" d="100"/>
          <a:sy n="75" d="100"/>
        </p:scale>
        <p:origin x="1056" y="54"/>
      </p:cViewPr>
      <p:guideLst>
        <p:guide orient="horz" pos="923"/>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0"/>
    </p:cViewPr>
  </p:sorterViewPr>
  <p:notesViewPr>
    <p:cSldViewPr snapToGrid="0">
      <p:cViewPr>
        <p:scale>
          <a:sx n="75" d="100"/>
          <a:sy n="75" d="100"/>
        </p:scale>
        <p:origin x="-2064" y="-60"/>
      </p:cViewPr>
      <p:guideLst>
        <p:guide orient="horz" pos="2907"/>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9463"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defTabSz="960438">
              <a:defRPr kumimoji="0" sz="1200" dirty="0"/>
            </a:lvl1pPr>
          </a:lstStyle>
          <a:p>
            <a:pPr>
              <a:defRPr/>
            </a:pPr>
            <a:endParaRPr lang="en-US" dirty="0"/>
          </a:p>
        </p:txBody>
      </p:sp>
      <p:sp>
        <p:nvSpPr>
          <p:cNvPr id="14339" name="Rectangle 3"/>
          <p:cNvSpPr>
            <a:spLocks noGrp="1" noChangeArrowheads="1"/>
          </p:cNvSpPr>
          <p:nvPr>
            <p:ph type="dt" sz="quarter" idx="1"/>
          </p:nvPr>
        </p:nvSpPr>
        <p:spPr bwMode="auto">
          <a:xfrm>
            <a:off x="3970938" y="0"/>
            <a:ext cx="3039462"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algn="r" defTabSz="960438">
              <a:defRPr kumimoji="0" sz="1200"/>
            </a:lvl1pPr>
          </a:lstStyle>
          <a:p>
            <a:pPr>
              <a:defRPr/>
            </a:pPr>
            <a:fld id="{CD5AE145-2DC5-4C8E-99CE-BB9600DD7EFD}" type="datetime1">
              <a:rPr lang="en-US"/>
              <a:pPr>
                <a:defRPr/>
              </a:pPr>
              <a:t>4/21/2020</a:t>
            </a:fld>
            <a:endParaRPr lang="en-US" dirty="0"/>
          </a:p>
        </p:txBody>
      </p:sp>
      <p:sp>
        <p:nvSpPr>
          <p:cNvPr id="14340" name="Rectangle 4"/>
          <p:cNvSpPr>
            <a:spLocks noGrp="1" noChangeArrowheads="1"/>
          </p:cNvSpPr>
          <p:nvPr>
            <p:ph type="ftr" sz="quarter" idx="2"/>
          </p:nvPr>
        </p:nvSpPr>
        <p:spPr bwMode="auto">
          <a:xfrm>
            <a:off x="0" y="8832850"/>
            <a:ext cx="3039463"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defTabSz="960438">
              <a:defRPr kumimoji="0" sz="1200" dirty="0"/>
            </a:lvl1pPr>
          </a:lstStyle>
          <a:p>
            <a:pPr>
              <a:defRPr/>
            </a:pPr>
            <a:endParaRPr lang="en-US" dirty="0"/>
          </a:p>
        </p:txBody>
      </p:sp>
      <p:sp>
        <p:nvSpPr>
          <p:cNvPr id="14341" name="Rectangle 5"/>
          <p:cNvSpPr>
            <a:spLocks noGrp="1" noChangeArrowheads="1"/>
          </p:cNvSpPr>
          <p:nvPr>
            <p:ph type="sldNum" sz="quarter" idx="3"/>
          </p:nvPr>
        </p:nvSpPr>
        <p:spPr bwMode="auto">
          <a:xfrm>
            <a:off x="3970938" y="8832850"/>
            <a:ext cx="3039462"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algn="r" defTabSz="960438">
              <a:defRPr kumimoji="0" sz="1200"/>
            </a:lvl1pPr>
          </a:lstStyle>
          <a:p>
            <a:pPr>
              <a:defRPr/>
            </a:pPr>
            <a:fld id="{1C51C98F-9F9D-48CD-B310-0D05B8E1628C}" type="slidenum">
              <a:rPr lang="en-US"/>
              <a:pPr>
                <a:defRPr/>
              </a:pPr>
              <a:t>‹#›</a:t>
            </a:fld>
            <a:endParaRPr lang="en-US" dirty="0"/>
          </a:p>
        </p:txBody>
      </p:sp>
    </p:spTree>
    <p:extLst>
      <p:ext uri="{BB962C8B-B14F-4D97-AF65-F5344CB8AC3E}">
        <p14:creationId xmlns:p14="http://schemas.microsoft.com/office/powerpoint/2010/main" val="12243111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0"/>
            <a:ext cx="3039463"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defTabSz="960438">
              <a:defRPr kumimoji="0" sz="1200" dirty="0"/>
            </a:lvl1pPr>
          </a:lstStyle>
          <a:p>
            <a:pPr>
              <a:defRPr/>
            </a:pPr>
            <a:endParaRPr lang="en-US" dirty="0"/>
          </a:p>
        </p:txBody>
      </p:sp>
      <p:sp>
        <p:nvSpPr>
          <p:cNvPr id="19459" name="Rectangle 9"/>
          <p:cNvSpPr>
            <a:spLocks noGrp="1" noRot="1" noChangeAspect="1" noChangeArrowheads="1"/>
          </p:cNvSpPr>
          <p:nvPr>
            <p:ph type="sldImg" idx="2"/>
          </p:nvPr>
        </p:nvSpPr>
        <p:spPr bwMode="auto">
          <a:xfrm>
            <a:off x="1179513" y="695325"/>
            <a:ext cx="4652962" cy="3489325"/>
          </a:xfrm>
          <a:prstGeom prst="rect">
            <a:avLst/>
          </a:prstGeom>
          <a:noFill/>
          <a:ln w="9525">
            <a:solidFill>
              <a:srgbClr val="000000"/>
            </a:solidFill>
            <a:miter lim="800000"/>
            <a:headEnd/>
            <a:tailEnd/>
          </a:ln>
        </p:spPr>
      </p:sp>
      <p:sp>
        <p:nvSpPr>
          <p:cNvPr id="2058" name="Rectangle 10"/>
          <p:cNvSpPr>
            <a:spLocks noGrp="1" noChangeArrowheads="1"/>
          </p:cNvSpPr>
          <p:nvPr>
            <p:ph type="body" sz="quarter" idx="3"/>
          </p:nvPr>
        </p:nvSpPr>
        <p:spPr bwMode="auto">
          <a:xfrm>
            <a:off x="934720" y="4414839"/>
            <a:ext cx="5140960" cy="4186237"/>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9" name="Rectangle 11"/>
          <p:cNvSpPr>
            <a:spLocks noGrp="1" noChangeArrowheads="1"/>
          </p:cNvSpPr>
          <p:nvPr>
            <p:ph type="dt" idx="1"/>
          </p:nvPr>
        </p:nvSpPr>
        <p:spPr bwMode="auto">
          <a:xfrm>
            <a:off x="3970938" y="0"/>
            <a:ext cx="3039462"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algn="r" defTabSz="960438">
              <a:defRPr kumimoji="0" sz="1200"/>
            </a:lvl1pPr>
          </a:lstStyle>
          <a:p>
            <a:pPr>
              <a:defRPr/>
            </a:pPr>
            <a:fld id="{8246AD43-EEF9-4FB5-B55B-4CE812DDF3A6}" type="datetime1">
              <a:rPr lang="en-US"/>
              <a:pPr>
                <a:defRPr/>
              </a:pPr>
              <a:t>4/21/2020</a:t>
            </a:fld>
            <a:endParaRPr lang="en-US" dirty="0"/>
          </a:p>
        </p:txBody>
      </p:sp>
      <p:sp>
        <p:nvSpPr>
          <p:cNvPr id="2060" name="Rectangle 12"/>
          <p:cNvSpPr>
            <a:spLocks noGrp="1" noChangeArrowheads="1"/>
          </p:cNvSpPr>
          <p:nvPr>
            <p:ph type="ftr" sz="quarter" idx="4"/>
          </p:nvPr>
        </p:nvSpPr>
        <p:spPr bwMode="auto">
          <a:xfrm>
            <a:off x="0" y="8832850"/>
            <a:ext cx="3039463"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defTabSz="960438">
              <a:defRPr kumimoji="0" sz="1200" dirty="0"/>
            </a:lvl1pPr>
          </a:lstStyle>
          <a:p>
            <a:pPr>
              <a:defRPr/>
            </a:pPr>
            <a:endParaRPr lang="en-US" dirty="0"/>
          </a:p>
        </p:txBody>
      </p:sp>
      <p:sp>
        <p:nvSpPr>
          <p:cNvPr id="2061" name="Rectangle 13"/>
          <p:cNvSpPr>
            <a:spLocks noGrp="1" noChangeArrowheads="1"/>
          </p:cNvSpPr>
          <p:nvPr>
            <p:ph type="sldNum" sz="quarter" idx="5"/>
          </p:nvPr>
        </p:nvSpPr>
        <p:spPr bwMode="auto">
          <a:xfrm>
            <a:off x="3970938" y="8832850"/>
            <a:ext cx="3039462"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algn="r" defTabSz="960438">
              <a:defRPr kumimoji="0" sz="1200"/>
            </a:lvl1pPr>
          </a:lstStyle>
          <a:p>
            <a:pPr>
              <a:defRPr/>
            </a:pPr>
            <a:fld id="{29C24644-2DE3-4A39-8101-8ACE791E1613}" type="slidenum">
              <a:rPr lang="en-US"/>
              <a:pPr>
                <a:defRPr/>
              </a:pPr>
              <a:t>‹#›</a:t>
            </a:fld>
            <a:endParaRPr lang="en-US" dirty="0"/>
          </a:p>
        </p:txBody>
      </p:sp>
    </p:spTree>
    <p:extLst>
      <p:ext uri="{BB962C8B-B14F-4D97-AF65-F5344CB8AC3E}">
        <p14:creationId xmlns:p14="http://schemas.microsoft.com/office/powerpoint/2010/main" val="1917768326"/>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a:spLocks noGrp="1" noChangeArrowheads="1"/>
          </p:cNvSpPr>
          <p:nvPr>
            <p:ph type="dt" sz="quarter" idx="1"/>
          </p:nvPr>
        </p:nvSpPr>
        <p:spPr>
          <a:noFill/>
        </p:spPr>
        <p:txBody>
          <a:bodyPr/>
          <a:lstStyle/>
          <a:p>
            <a:fld id="{A2679C60-10DD-4C72-9A56-C3F153AEFC09}" type="datetime1">
              <a:rPr lang="en-US" smtClean="0"/>
              <a:pPr/>
              <a:t>4/21/2020</a:t>
            </a:fld>
            <a:endParaRPr lang="en-US" dirty="0"/>
          </a:p>
        </p:txBody>
      </p:sp>
      <p:sp>
        <p:nvSpPr>
          <p:cNvPr id="20483" name="Rectangle 13"/>
          <p:cNvSpPr>
            <a:spLocks noGrp="1" noChangeArrowheads="1"/>
          </p:cNvSpPr>
          <p:nvPr>
            <p:ph type="sldNum" sz="quarter" idx="5"/>
          </p:nvPr>
        </p:nvSpPr>
        <p:spPr>
          <a:noFill/>
        </p:spPr>
        <p:txBody>
          <a:bodyPr/>
          <a:lstStyle/>
          <a:p>
            <a:fld id="{5D5B732C-F880-4178-9AE4-C0070986DBF1}" type="slidenum">
              <a:rPr lang="en-US" smtClean="0"/>
              <a:pPr/>
              <a:t>0</a:t>
            </a:fld>
            <a:endParaRPr lang="en-US" dirty="0"/>
          </a:p>
        </p:txBody>
      </p:sp>
      <p:sp>
        <p:nvSpPr>
          <p:cNvPr id="2048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300215" y="4414838"/>
            <a:ext cx="6393744" cy="4487862"/>
          </a:xfrm>
          <a:ln>
            <a:solidFill>
              <a:schemeClr val="tx1"/>
            </a:solidFill>
          </a:ln>
        </p:spPr>
        <p:txBody>
          <a:bodyPr lIns="92982" tIns="46491" rIns="92982" bIns="46491"/>
          <a:lstStyle/>
          <a:p>
            <a:pPr>
              <a:defRPr/>
            </a:pPr>
            <a:endParaRPr lang="en-US" sz="1600" b="1" dirty="0"/>
          </a:p>
          <a:p>
            <a:pPr>
              <a:defRPr/>
            </a:pPr>
            <a:r>
              <a:rPr lang="en-US" sz="1600" b="1" dirty="0"/>
              <a:t>Please be sure that everyone</a:t>
            </a:r>
            <a:r>
              <a:rPr lang="en-US" sz="1600" b="1" baseline="0" dirty="0"/>
              <a:t> has </a:t>
            </a:r>
            <a:r>
              <a:rPr lang="en-US" sz="1600" b="1" dirty="0"/>
              <a:t>signed-in</a:t>
            </a:r>
          </a:p>
          <a:p>
            <a:pPr>
              <a:defRPr/>
            </a:pPr>
            <a:endParaRPr lang="en-US" sz="1600" b="1" dirty="0"/>
          </a:p>
          <a:p>
            <a:pPr>
              <a:defRPr/>
            </a:pPr>
            <a:r>
              <a:rPr lang="en-US" sz="1600" b="1" dirty="0"/>
              <a:t>Hold all questions to the end</a:t>
            </a:r>
          </a:p>
          <a:p>
            <a:pPr>
              <a:defRPr/>
            </a:pPr>
            <a:endParaRPr lang="en-US" sz="1600" i="1" dirty="0">
              <a:effectLst>
                <a:outerShdw blurRad="38100" dist="38100" dir="2700000" algn="tl">
                  <a:srgbClr val="C0C0C0"/>
                </a:outerShdw>
              </a:effectLs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r>
              <a:rPr lang="en-US" b="1" i="1" dirty="0">
                <a:solidFill>
                  <a:srgbClr val="000099"/>
                </a:solidFill>
              </a:rPr>
              <a:t>I would like to make clear that anything said should not be interpreted as a change to the  solicitation/contract documents as posted.  If a statement  is made that is inconsistent with the solicitation requirements, you should not submit your proposal based on the statements, </a:t>
            </a:r>
            <a:r>
              <a:rPr lang="en-US" b="1" i="1" u="sng" dirty="0">
                <a:solidFill>
                  <a:srgbClr val="000099"/>
                </a:solidFill>
              </a:rPr>
              <a:t>only</a:t>
            </a:r>
            <a:r>
              <a:rPr lang="en-US" b="1" i="1" dirty="0">
                <a:solidFill>
                  <a:srgbClr val="000099"/>
                </a:solidFill>
              </a:rPr>
              <a:t>  submit based on the posted solicitation and all amendments</a:t>
            </a:r>
            <a:r>
              <a:rPr lang="en-US" sz="1100" b="1" i="1" dirty="0"/>
              <a:t>.</a:t>
            </a:r>
          </a:p>
          <a:p>
            <a:endParaRPr lang="en-US" dirty="0"/>
          </a:p>
        </p:txBody>
      </p:sp>
      <p:sp>
        <p:nvSpPr>
          <p:cNvPr id="21508" name="Date Placeholder 3"/>
          <p:cNvSpPr>
            <a:spLocks noGrp="1"/>
          </p:cNvSpPr>
          <p:nvPr>
            <p:ph type="dt" sz="quarter" idx="1"/>
          </p:nvPr>
        </p:nvSpPr>
        <p:spPr>
          <a:noFill/>
        </p:spPr>
        <p:txBody>
          <a:bodyPr/>
          <a:lstStyle/>
          <a:p>
            <a:fld id="{9CE3A631-7DF2-4E13-8777-F79F0C7DE76B}" type="datetime1">
              <a:rPr lang="en-US" smtClean="0"/>
              <a:pPr/>
              <a:t>4/21/2020</a:t>
            </a:fld>
            <a:endParaRPr lang="en-US" dirty="0"/>
          </a:p>
        </p:txBody>
      </p:sp>
      <p:sp>
        <p:nvSpPr>
          <p:cNvPr id="21509" name="Slide Number Placeholder 4"/>
          <p:cNvSpPr>
            <a:spLocks noGrp="1"/>
          </p:cNvSpPr>
          <p:nvPr>
            <p:ph type="sldNum" sz="quarter" idx="5"/>
          </p:nvPr>
        </p:nvSpPr>
        <p:spPr>
          <a:noFill/>
        </p:spPr>
        <p:txBody>
          <a:bodyPr/>
          <a:lstStyle/>
          <a:p>
            <a:fld id="{AFC8DA04-12DE-46B5-A77B-F6E7A023F58D}" type="slidenum">
              <a:rPr lang="en-US" smtClean="0"/>
              <a:pPr/>
              <a:t>1</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endParaRPr lang="en-US" dirty="0"/>
          </a:p>
        </p:txBody>
      </p:sp>
      <p:sp>
        <p:nvSpPr>
          <p:cNvPr id="22532" name="Date Placeholder 3"/>
          <p:cNvSpPr>
            <a:spLocks noGrp="1"/>
          </p:cNvSpPr>
          <p:nvPr>
            <p:ph type="dt" sz="quarter" idx="1"/>
          </p:nvPr>
        </p:nvSpPr>
        <p:spPr>
          <a:noFill/>
        </p:spPr>
        <p:txBody>
          <a:bodyPr/>
          <a:lstStyle/>
          <a:p>
            <a:fld id="{755B7AF1-5FC5-4912-9C6C-3D5931EDC9E2}" type="datetime1">
              <a:rPr lang="en-US" smtClean="0"/>
              <a:pPr/>
              <a:t>4/21/2020</a:t>
            </a:fld>
            <a:endParaRPr lang="en-US" dirty="0"/>
          </a:p>
        </p:txBody>
      </p:sp>
      <p:sp>
        <p:nvSpPr>
          <p:cNvPr id="22533" name="Slide Number Placeholder 4"/>
          <p:cNvSpPr>
            <a:spLocks noGrp="1"/>
          </p:cNvSpPr>
          <p:nvPr>
            <p:ph type="sldNum" sz="quarter" idx="5"/>
          </p:nvPr>
        </p:nvSpPr>
        <p:spPr>
          <a:noFill/>
        </p:spPr>
        <p:txBody>
          <a:bodyPr/>
          <a:lstStyle/>
          <a:p>
            <a:fld id="{0C7C3EFA-D54F-4156-B12C-43B379C1B6EF}" type="slidenum">
              <a:rPr lang="en-US" smtClean="0"/>
              <a:pPr/>
              <a:t>2</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marL="228600" indent="-228600">
              <a:buAutoNum type="arabicPeriod"/>
            </a:pPr>
            <a:r>
              <a:rPr lang="en-US" dirty="0"/>
              <a:t>All Proposal documents are posted and will be posted at www.fbo.gov under the RFP #</a:t>
            </a:r>
          </a:p>
          <a:p>
            <a:pPr marL="228600" indent="-228600">
              <a:buAutoNum type="arabicPeriod"/>
            </a:pPr>
            <a:endParaRPr lang="en-US" dirty="0"/>
          </a:p>
          <a:p>
            <a:endParaRPr lang="en-US" dirty="0"/>
          </a:p>
        </p:txBody>
      </p:sp>
      <p:sp>
        <p:nvSpPr>
          <p:cNvPr id="23556" name="Date Placeholder 3"/>
          <p:cNvSpPr>
            <a:spLocks noGrp="1"/>
          </p:cNvSpPr>
          <p:nvPr>
            <p:ph type="dt" sz="quarter" idx="1"/>
          </p:nvPr>
        </p:nvSpPr>
        <p:spPr>
          <a:noFill/>
        </p:spPr>
        <p:txBody>
          <a:bodyPr/>
          <a:lstStyle/>
          <a:p>
            <a:fld id="{DE5279E9-5E18-4959-AFA8-A6B1204110D2}" type="datetime1">
              <a:rPr lang="en-US" smtClean="0"/>
              <a:pPr/>
              <a:t>4/21/2020</a:t>
            </a:fld>
            <a:endParaRPr lang="en-US" dirty="0"/>
          </a:p>
        </p:txBody>
      </p:sp>
      <p:sp>
        <p:nvSpPr>
          <p:cNvPr id="23557" name="Slide Number Placeholder 4"/>
          <p:cNvSpPr>
            <a:spLocks noGrp="1"/>
          </p:cNvSpPr>
          <p:nvPr>
            <p:ph type="sldNum" sz="quarter" idx="5"/>
          </p:nvPr>
        </p:nvSpPr>
        <p:spPr>
          <a:noFill/>
        </p:spPr>
        <p:txBody>
          <a:bodyPr/>
          <a:lstStyle/>
          <a:p>
            <a:fld id="{CF32CE8D-F808-44EB-B7DF-7E06D7181B38}"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r>
              <a:rPr lang="en-US" dirty="0"/>
              <a:t>1. RFP due date see Block 8 of the SF 1442 for the location</a:t>
            </a:r>
          </a:p>
        </p:txBody>
      </p:sp>
      <p:sp>
        <p:nvSpPr>
          <p:cNvPr id="24580" name="Date Placeholder 3"/>
          <p:cNvSpPr>
            <a:spLocks noGrp="1"/>
          </p:cNvSpPr>
          <p:nvPr>
            <p:ph type="dt" sz="quarter" idx="1"/>
          </p:nvPr>
        </p:nvSpPr>
        <p:spPr>
          <a:noFill/>
        </p:spPr>
        <p:txBody>
          <a:bodyPr/>
          <a:lstStyle/>
          <a:p>
            <a:fld id="{D6E15FFA-4594-4231-8467-A1591575EF4B}" type="datetime1">
              <a:rPr lang="en-US" smtClean="0"/>
              <a:pPr/>
              <a:t>4/22/2020</a:t>
            </a:fld>
            <a:endParaRPr lang="en-US" dirty="0"/>
          </a:p>
        </p:txBody>
      </p:sp>
      <p:sp>
        <p:nvSpPr>
          <p:cNvPr id="24581" name="Slide Number Placeholder 4"/>
          <p:cNvSpPr>
            <a:spLocks noGrp="1"/>
          </p:cNvSpPr>
          <p:nvPr>
            <p:ph type="sldNum" sz="quarter" idx="5"/>
          </p:nvPr>
        </p:nvSpPr>
        <p:spPr>
          <a:noFill/>
        </p:spPr>
        <p:txBody>
          <a:bodyPr/>
          <a:lstStyle/>
          <a:p>
            <a:fld id="{D5C5745E-E857-41B0-9635-B0B11E01A5EF}"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marL="228600" indent="-228600">
              <a:buFontTx/>
              <a:buAutoNum type="arabicPeriod"/>
            </a:pPr>
            <a:r>
              <a:rPr lang="en-US" dirty="0"/>
              <a:t>Must</a:t>
            </a:r>
            <a:r>
              <a:rPr lang="en-US" baseline="0" dirty="0"/>
              <a:t> be registered in SAM and VetBiz prior to Award</a:t>
            </a:r>
            <a:endParaRPr lang="en-US" dirty="0"/>
          </a:p>
        </p:txBody>
      </p:sp>
      <p:sp>
        <p:nvSpPr>
          <p:cNvPr id="25604" name="Date Placeholder 3"/>
          <p:cNvSpPr>
            <a:spLocks noGrp="1"/>
          </p:cNvSpPr>
          <p:nvPr>
            <p:ph type="dt" sz="quarter" idx="1"/>
          </p:nvPr>
        </p:nvSpPr>
        <p:spPr>
          <a:noFill/>
        </p:spPr>
        <p:txBody>
          <a:bodyPr/>
          <a:lstStyle/>
          <a:p>
            <a:fld id="{071BB236-9C39-42C1-A0C5-AD572CD21534}" type="datetime1">
              <a:rPr lang="en-US" smtClean="0"/>
              <a:pPr/>
              <a:t>4/21/2020</a:t>
            </a:fld>
            <a:endParaRPr lang="en-US" dirty="0"/>
          </a:p>
        </p:txBody>
      </p:sp>
      <p:sp>
        <p:nvSpPr>
          <p:cNvPr id="25605" name="Slide Number Placeholder 4"/>
          <p:cNvSpPr>
            <a:spLocks noGrp="1"/>
          </p:cNvSpPr>
          <p:nvPr>
            <p:ph type="sldNum" sz="quarter" idx="5"/>
          </p:nvPr>
        </p:nvSpPr>
        <p:spPr>
          <a:noFill/>
        </p:spPr>
        <p:txBody>
          <a:bodyPr/>
          <a:lstStyle/>
          <a:p>
            <a:fld id="{EBA70E3A-0AFC-4D5F-BB98-5ED72F1BED94}"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pPr marL="228600" indent="-228600">
              <a:buFontTx/>
              <a:buAutoNum type="arabicPeriod"/>
            </a:pPr>
            <a:endParaRPr lang="en-US" dirty="0"/>
          </a:p>
        </p:txBody>
      </p:sp>
      <p:sp>
        <p:nvSpPr>
          <p:cNvPr id="26628" name="Date Placeholder 3"/>
          <p:cNvSpPr>
            <a:spLocks noGrp="1"/>
          </p:cNvSpPr>
          <p:nvPr>
            <p:ph type="dt" sz="quarter" idx="1"/>
          </p:nvPr>
        </p:nvSpPr>
        <p:spPr>
          <a:noFill/>
        </p:spPr>
        <p:txBody>
          <a:bodyPr/>
          <a:lstStyle/>
          <a:p>
            <a:fld id="{8C7F1841-46DC-4A4D-9047-781A3DFF6BBD}" type="datetime1">
              <a:rPr lang="en-US" smtClean="0"/>
              <a:pPr/>
              <a:t>4/21/2020</a:t>
            </a:fld>
            <a:endParaRPr lang="en-US" dirty="0"/>
          </a:p>
        </p:txBody>
      </p:sp>
      <p:sp>
        <p:nvSpPr>
          <p:cNvPr id="26629" name="Slide Number Placeholder 4"/>
          <p:cNvSpPr>
            <a:spLocks noGrp="1"/>
          </p:cNvSpPr>
          <p:nvPr>
            <p:ph type="sldNum" sz="quarter" idx="5"/>
          </p:nvPr>
        </p:nvSpPr>
        <p:spPr>
          <a:noFill/>
        </p:spPr>
        <p:txBody>
          <a:bodyPr/>
          <a:lstStyle/>
          <a:p>
            <a:fld id="{FF330183-61C2-4C69-B9F8-A984DEA34345}"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marL="228600" indent="-228600">
              <a:buFontTx/>
              <a:buAutoNum type="arabicPeriod"/>
            </a:pPr>
            <a:endParaRPr lang="en-US" dirty="0"/>
          </a:p>
        </p:txBody>
      </p:sp>
      <p:sp>
        <p:nvSpPr>
          <p:cNvPr id="27652" name="Date Placeholder 3"/>
          <p:cNvSpPr>
            <a:spLocks noGrp="1"/>
          </p:cNvSpPr>
          <p:nvPr>
            <p:ph type="dt" sz="quarter" idx="1"/>
          </p:nvPr>
        </p:nvSpPr>
        <p:spPr>
          <a:noFill/>
        </p:spPr>
        <p:txBody>
          <a:bodyPr/>
          <a:lstStyle/>
          <a:p>
            <a:fld id="{9C8230D8-2A21-4761-9F1A-6E44A006513A}" type="datetime1">
              <a:rPr lang="en-US" smtClean="0"/>
              <a:pPr/>
              <a:t>4/21/2020</a:t>
            </a:fld>
            <a:endParaRPr lang="en-US" dirty="0"/>
          </a:p>
        </p:txBody>
      </p:sp>
      <p:sp>
        <p:nvSpPr>
          <p:cNvPr id="27653" name="Slide Number Placeholder 4"/>
          <p:cNvSpPr>
            <a:spLocks noGrp="1"/>
          </p:cNvSpPr>
          <p:nvPr>
            <p:ph type="sldNum" sz="quarter" idx="5"/>
          </p:nvPr>
        </p:nvSpPr>
        <p:spPr>
          <a:noFill/>
        </p:spPr>
        <p:txBody>
          <a:bodyPr/>
          <a:lstStyle/>
          <a:p>
            <a:fld id="{24DEB414-1E54-45A7-8099-BCBE4B76BF65}"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en-US" dirty="0"/>
              <a:t>JV for VA is a SDVOSB joining with another SB</a:t>
            </a:r>
          </a:p>
          <a:p>
            <a:r>
              <a:rPr lang="en-US" dirty="0"/>
              <a:t>JV/TA/MPP must be submitted w/proposal</a:t>
            </a:r>
          </a:p>
        </p:txBody>
      </p:sp>
      <p:sp>
        <p:nvSpPr>
          <p:cNvPr id="28676" name="Date Placeholder 3"/>
          <p:cNvSpPr>
            <a:spLocks noGrp="1"/>
          </p:cNvSpPr>
          <p:nvPr>
            <p:ph type="dt" sz="quarter" idx="1"/>
          </p:nvPr>
        </p:nvSpPr>
        <p:spPr>
          <a:noFill/>
        </p:spPr>
        <p:txBody>
          <a:bodyPr/>
          <a:lstStyle/>
          <a:p>
            <a:fld id="{F057F7F4-B908-4770-ADC6-2E576B06CFAA}" type="datetime1">
              <a:rPr lang="en-US" smtClean="0"/>
              <a:pPr/>
              <a:t>4/23/2020</a:t>
            </a:fld>
            <a:endParaRPr lang="en-US" dirty="0"/>
          </a:p>
        </p:txBody>
      </p:sp>
      <p:sp>
        <p:nvSpPr>
          <p:cNvPr id="28677" name="Slide Number Placeholder 4"/>
          <p:cNvSpPr>
            <a:spLocks noGrp="1"/>
          </p:cNvSpPr>
          <p:nvPr>
            <p:ph type="sldNum" sz="quarter" idx="5"/>
          </p:nvPr>
        </p:nvSpPr>
        <p:spPr>
          <a:noFill/>
        </p:spPr>
        <p:txBody>
          <a:bodyPr/>
          <a:lstStyle/>
          <a:p>
            <a:fld id="{1636E97C-FE37-4DFE-99D6-06B78486E18E}" type="slidenum">
              <a:rPr lang="en-US" smtClean="0"/>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8246AD43-EEF9-4FB5-B55B-4CE812DDF3A6}" type="datetime1">
              <a:rPr lang="en-US" smtClean="0"/>
              <a:pPr>
                <a:defRPr/>
              </a:pPr>
              <a:t>4/22/2020</a:t>
            </a:fld>
            <a:endParaRPr lang="en-US" dirty="0"/>
          </a:p>
        </p:txBody>
      </p:sp>
      <p:sp>
        <p:nvSpPr>
          <p:cNvPr id="5" name="Slide Number Placeholder 4"/>
          <p:cNvSpPr>
            <a:spLocks noGrp="1"/>
          </p:cNvSpPr>
          <p:nvPr>
            <p:ph type="sldNum" sz="quarter" idx="5"/>
          </p:nvPr>
        </p:nvSpPr>
        <p:spPr/>
        <p:txBody>
          <a:bodyPr/>
          <a:lstStyle/>
          <a:p>
            <a:pPr>
              <a:defRPr/>
            </a:pPr>
            <a:fld id="{29C24644-2DE3-4A39-8101-8ACE791E1613}" type="slidenum">
              <a:rPr lang="en-US" smtClean="0"/>
              <a:pPr>
                <a:defRPr/>
              </a:pPr>
              <a:t>21</a:t>
            </a:fld>
            <a:endParaRPr lang="en-US" dirty="0"/>
          </a:p>
        </p:txBody>
      </p:sp>
    </p:spTree>
    <p:extLst>
      <p:ext uri="{BB962C8B-B14F-4D97-AF65-F5344CB8AC3E}">
        <p14:creationId xmlns:p14="http://schemas.microsoft.com/office/powerpoint/2010/main" val="3679980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en-US" dirty="0"/>
              <a:t>Identify yourself &amp; company</a:t>
            </a:r>
          </a:p>
        </p:txBody>
      </p:sp>
      <p:sp>
        <p:nvSpPr>
          <p:cNvPr id="30724" name="Date Placeholder 3"/>
          <p:cNvSpPr>
            <a:spLocks noGrp="1"/>
          </p:cNvSpPr>
          <p:nvPr>
            <p:ph type="dt" sz="quarter" idx="1"/>
          </p:nvPr>
        </p:nvSpPr>
        <p:spPr>
          <a:noFill/>
        </p:spPr>
        <p:txBody>
          <a:bodyPr/>
          <a:lstStyle/>
          <a:p>
            <a:fld id="{F657CA48-8D33-400C-A8C8-963D61383EAD}" type="datetime1">
              <a:rPr lang="en-US" smtClean="0"/>
              <a:pPr/>
              <a:t>4/21/2020</a:t>
            </a:fld>
            <a:endParaRPr lang="en-US" dirty="0"/>
          </a:p>
        </p:txBody>
      </p:sp>
      <p:sp>
        <p:nvSpPr>
          <p:cNvPr id="30725" name="Slide Number Placeholder 4"/>
          <p:cNvSpPr>
            <a:spLocks noGrp="1"/>
          </p:cNvSpPr>
          <p:nvPr>
            <p:ph type="sldNum" sz="quarter" idx="5"/>
          </p:nvPr>
        </p:nvSpPr>
        <p:spPr>
          <a:noFill/>
        </p:spPr>
        <p:txBody>
          <a:bodyPr/>
          <a:lstStyle/>
          <a:p>
            <a:fld id="{27571F9B-A13E-4749-AFC8-8F27174E2A79}" type="slidenum">
              <a:rPr lang="en-US" smtClean="0"/>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536700"/>
            <a:ext cx="3956050" cy="462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32350" y="1536700"/>
            <a:ext cx="3956050" cy="462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9913" y="190500"/>
            <a:ext cx="2063750" cy="5969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23900" y="190500"/>
            <a:ext cx="6043613" cy="5969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2169889-0D90-4D59-90D5-A8F3DB3A4EE8}" type="datetimeFigureOut">
              <a:rPr lang="en-US"/>
              <a:pPr>
                <a:defRPr/>
              </a:pPr>
              <a:t>4/21/2020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2569764-347C-4941-A53C-8DA7EAD41455}" type="slidenum">
              <a:rPr lang="en-US"/>
              <a:pPr>
                <a:defRPr/>
              </a:pPr>
              <a:t>‹#›</a:t>
            </a:fld>
            <a:endParaRPr lang="en-US" dirty="0"/>
          </a:p>
        </p:txBody>
      </p:sp>
    </p:spTree>
  </p:cSld>
  <p:clrMapOvr>
    <a:masterClrMapping/>
  </p:clrMapOvr>
  <p:transition>
    <p:pull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3FA1512-F98B-41FA-AC0C-EF8E70DF1FAF}" type="datetimeFigureOut">
              <a:rPr lang="en-US"/>
              <a:pPr>
                <a:defRPr/>
              </a:pPr>
              <a:t>4/21/2020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CFA0371-02FA-4505-97FB-1D1BA631CA09}" type="slidenum">
              <a:rPr lang="en-US"/>
              <a:pPr>
                <a:defRPr/>
              </a:pPr>
              <a:t>‹#›</a:t>
            </a:fld>
            <a:endParaRPr lang="en-US" dirty="0"/>
          </a:p>
        </p:txBody>
      </p:sp>
    </p:spTree>
  </p:cSld>
  <p:clrMapOvr>
    <a:masterClrMapping/>
  </p:clrMapOvr>
  <p:transition>
    <p:pull dir="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473F226-FF6E-4032-86D7-632EF21E0F2D}" type="datetimeFigureOut">
              <a:rPr lang="en-US"/>
              <a:pPr>
                <a:defRPr/>
              </a:pPr>
              <a:t>4/21/2020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707D856-ED14-49E9-B22B-BE67147D5A2D}" type="slidenum">
              <a:rPr lang="en-US"/>
              <a:pPr>
                <a:defRPr/>
              </a:pPr>
              <a:t>‹#›</a:t>
            </a:fld>
            <a:endParaRPr lang="en-US" dirty="0"/>
          </a:p>
        </p:txBody>
      </p:sp>
    </p:spTree>
  </p:cSld>
  <p:clrMapOvr>
    <a:masterClrMapping/>
  </p:clrMapOvr>
  <p:transition>
    <p:pull dir="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EB8FC9C-973E-4F28-A977-D857B0307F46}" type="datetimeFigureOut">
              <a:rPr lang="en-US"/>
              <a:pPr>
                <a:defRPr/>
              </a:pPr>
              <a:t>4/21/2020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79E4AB5-890B-4BE9-8BF4-ADB17AAB441C}" type="slidenum">
              <a:rPr lang="en-US"/>
              <a:pPr>
                <a:defRPr/>
              </a:pPr>
              <a:t>‹#›</a:t>
            </a:fld>
            <a:endParaRPr lang="en-US" dirty="0"/>
          </a:p>
        </p:txBody>
      </p:sp>
    </p:spTree>
  </p:cSld>
  <p:clrMapOvr>
    <a:masterClrMapping/>
  </p:clrMapOvr>
  <p:transition>
    <p:pull dir="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E5EB4AF-5E0E-4DAC-AF11-D775F4FBB201}" type="datetimeFigureOut">
              <a:rPr lang="en-US"/>
              <a:pPr>
                <a:defRPr/>
              </a:pPr>
              <a:t>4/21/2020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29D4155-4695-4758-B47B-3F297009FF8D}" type="slidenum">
              <a:rPr lang="en-US"/>
              <a:pPr>
                <a:defRPr/>
              </a:pPr>
              <a:t>‹#›</a:t>
            </a:fld>
            <a:endParaRPr lang="en-US" dirty="0"/>
          </a:p>
        </p:txBody>
      </p:sp>
    </p:spTree>
  </p:cSld>
  <p:clrMapOvr>
    <a:masterClrMapping/>
  </p:clrMapOvr>
  <p:transition>
    <p:pull dir="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87AB6C3-B867-4E8B-9219-248FD89FFAB4}" type="datetimeFigureOut">
              <a:rPr lang="en-US"/>
              <a:pPr>
                <a:defRPr/>
              </a:pPr>
              <a:t>4/21/2020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93A0330-7B7B-4B40-A58F-5966279B0C28}" type="slidenum">
              <a:rPr lang="en-US"/>
              <a:pPr>
                <a:defRPr/>
              </a:pPr>
              <a:t>‹#›</a:t>
            </a:fld>
            <a:endParaRPr lang="en-US" dirty="0"/>
          </a:p>
        </p:txBody>
      </p:sp>
    </p:spTree>
  </p:cSld>
  <p:clrMapOvr>
    <a:masterClrMapping/>
  </p:clrMapOvr>
  <p:transition>
    <p:pull dir="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69703BC-EA7F-49CB-82EB-5BD0843830B7}" type="datetimeFigureOut">
              <a:rPr lang="en-US"/>
              <a:pPr>
                <a:defRPr/>
              </a:pPr>
              <a:t>4/21/2020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5BDF659-BE5A-48B0-A6A8-A50B2913C945}" type="slidenum">
              <a:rPr lang="en-US"/>
              <a:pPr>
                <a:defRPr/>
              </a:pPr>
              <a:t>‹#›</a:t>
            </a:fld>
            <a:endParaRPr lang="en-US" dirty="0"/>
          </a:p>
        </p:txBody>
      </p:sp>
    </p:spTree>
  </p:cSld>
  <p:clrMapOvr>
    <a:masterClrMapping/>
  </p:clrMapOvr>
  <p:transition>
    <p:pull dir="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263C9DD-A5A0-4965-948F-D61166315935}" type="datetimeFigureOut">
              <a:rPr lang="en-US"/>
              <a:pPr>
                <a:defRPr/>
              </a:pPr>
              <a:t>4/21/2020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5F1E00C-B60A-4CE8-BFD1-F12C5CAC84CC}" type="slidenum">
              <a:rPr lang="en-US"/>
              <a:pPr>
                <a:defRPr/>
              </a:pPr>
              <a:t>‹#›</a:t>
            </a:fld>
            <a:endParaRPr lang="en-US" dirty="0"/>
          </a:p>
        </p:txBody>
      </p:sp>
    </p:spTree>
  </p:cSld>
  <p:clrMapOvr>
    <a:masterClrMapping/>
  </p:clrMapOvr>
  <p:transition>
    <p:pull dir="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EF32A7C-AC2F-475D-903C-C96DDD2B1C50}" type="datetimeFigureOut">
              <a:rPr lang="en-US"/>
              <a:pPr>
                <a:defRPr/>
              </a:pPr>
              <a:t>4/21/2020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D687C7B-8FCD-4037-9AF6-7B5DBAC25156}" type="slidenum">
              <a:rPr lang="en-US"/>
              <a:pPr>
                <a:defRPr/>
              </a:pPr>
              <a:t>‹#›</a:t>
            </a:fld>
            <a:endParaRPr lang="en-US" dirty="0"/>
          </a:p>
        </p:txBody>
      </p:sp>
    </p:spTree>
  </p:cSld>
  <p:clrMapOvr>
    <a:masterClrMapping/>
  </p:clrMapOvr>
  <p:transition>
    <p:pull dir="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F1E79E-12A6-4215-B32D-B810D6EDA891}" type="datetimeFigureOut">
              <a:rPr lang="en-US"/>
              <a:pPr>
                <a:defRPr/>
              </a:pPr>
              <a:t>4/21/2020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06A37F8-7905-40BA-95B0-92CFC84BDB99}" type="slidenum">
              <a:rPr lang="en-US"/>
              <a:pPr>
                <a:defRPr/>
              </a:pPr>
              <a:t>‹#›</a:t>
            </a:fld>
            <a:endParaRPr lang="en-US" dirty="0"/>
          </a:p>
        </p:txBody>
      </p:sp>
    </p:spTree>
  </p:cSld>
  <p:clrMapOvr>
    <a:masterClrMapping/>
  </p:clrMapOvr>
  <p:transition>
    <p:pull dir="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46004CE-0371-4F58-8A90-AF59EF9D0176}" type="datetimeFigureOut">
              <a:rPr lang="en-US"/>
              <a:pPr>
                <a:defRPr/>
              </a:pPr>
              <a:t>4/21/2020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97663D1-0225-4760-9F21-411B9F10E401}" type="slidenum">
              <a:rPr lang="en-US"/>
              <a:pPr>
                <a:defRPr/>
              </a:pPr>
              <a:t>‹#›</a:t>
            </a:fld>
            <a:endParaRPr lang="en-US" dirty="0"/>
          </a:p>
        </p:txBody>
      </p:sp>
    </p:spTree>
  </p:cSld>
  <p:clrMapOvr>
    <a:masterClrMapping/>
  </p:clrMapOvr>
  <p:transition>
    <p:pull dir="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0D3E876-5414-468B-892F-5367C8D2D2AE}" type="datetimeFigureOut">
              <a:rPr lang="en-US"/>
              <a:pPr>
                <a:defRPr/>
              </a:pPr>
              <a:t>4/21/2020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026BECA-0726-4A9B-8D83-DB2B9F06C643}" type="slidenum">
              <a:rPr lang="en-US"/>
              <a:pPr>
                <a:defRPr/>
              </a:pPr>
              <a:t>‹#›</a:t>
            </a:fld>
            <a:endParaRPr lang="en-US" dirty="0"/>
          </a:p>
        </p:txBody>
      </p:sp>
    </p:spTree>
  </p:cSld>
  <p:clrMapOvr>
    <a:masterClrMapping/>
  </p:clrMapOvr>
  <p:transition>
    <p:pull dir="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1503353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33880435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10684187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20634801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23751983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35159680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12955648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6688076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25894043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26317919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12434-0974-4659-AA83-CD2116EB8386}" type="datetimeFigureOut">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62C6B8-12D9-4B37-9362-4879A065363C}" type="slidenum">
              <a:rPr lang="en-US" smtClean="0"/>
              <a:t>‹#›</a:t>
            </a:fld>
            <a:endParaRPr lang="en-US" dirty="0"/>
          </a:p>
        </p:txBody>
      </p:sp>
    </p:spTree>
    <p:extLst>
      <p:ext uri="{BB962C8B-B14F-4D97-AF65-F5344CB8AC3E}">
        <p14:creationId xmlns:p14="http://schemas.microsoft.com/office/powerpoint/2010/main" val="5355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4" name="Rectangle 50"/>
          <p:cNvSpPr>
            <a:spLocks noChangeArrowheads="1"/>
          </p:cNvSpPr>
          <p:nvPr/>
        </p:nvSpPr>
        <p:spPr bwMode="auto">
          <a:xfrm>
            <a:off x="247650" y="6410325"/>
            <a:ext cx="5894388" cy="334963"/>
          </a:xfrm>
          <a:prstGeom prst="rect">
            <a:avLst/>
          </a:prstGeom>
          <a:gradFill rotWithShape="0">
            <a:gsLst>
              <a:gs pos="0">
                <a:schemeClr val="tx2"/>
              </a:gs>
              <a:gs pos="100000">
                <a:schemeClr val="bg1"/>
              </a:gs>
            </a:gsLst>
            <a:lin ang="0" scaled="1"/>
          </a:gradFill>
          <a:ln w="9525">
            <a:noFill/>
            <a:miter lim="800000"/>
            <a:headEnd/>
            <a:tailEnd/>
          </a:ln>
          <a:effectLst/>
        </p:spPr>
        <p:txBody>
          <a:bodyPr wrap="none" anchor="ctr"/>
          <a:lstStyle/>
          <a:p>
            <a:pPr algn="r">
              <a:defRPr/>
            </a:pPr>
            <a:r>
              <a:rPr lang="en-US" sz="1800" b="1" dirty="0">
                <a:solidFill>
                  <a:srgbClr val="FF0000"/>
                </a:solidFill>
                <a:latin typeface="Arial Narrow" pitchFamily="34" charset="0"/>
              </a:rPr>
              <a:t>                                                          </a:t>
            </a:r>
          </a:p>
        </p:txBody>
      </p:sp>
      <p:sp>
        <p:nvSpPr>
          <p:cNvPr id="1073" name="Freeform 49"/>
          <p:cNvSpPr>
            <a:spLocks/>
          </p:cNvSpPr>
          <p:nvPr/>
        </p:nvSpPr>
        <p:spPr bwMode="auto">
          <a:xfrm>
            <a:off x="1296988" y="176213"/>
            <a:ext cx="7580312" cy="1081087"/>
          </a:xfrm>
          <a:custGeom>
            <a:avLst/>
            <a:gdLst/>
            <a:ahLst/>
            <a:cxnLst>
              <a:cxn ang="0">
                <a:pos x="0" y="282"/>
              </a:cxn>
              <a:cxn ang="0">
                <a:pos x="187" y="0"/>
              </a:cxn>
              <a:cxn ang="0">
                <a:pos x="4775" y="0"/>
              </a:cxn>
              <a:cxn ang="0">
                <a:pos x="4775" y="665"/>
              </a:cxn>
              <a:cxn ang="0">
                <a:pos x="175" y="665"/>
              </a:cxn>
              <a:cxn ang="0">
                <a:pos x="0" y="282"/>
              </a:cxn>
            </a:cxnLst>
            <a:rect l="0" t="0" r="r" b="b"/>
            <a:pathLst>
              <a:path w="4775" h="665">
                <a:moveTo>
                  <a:pt x="0" y="282"/>
                </a:moveTo>
                <a:lnTo>
                  <a:pt x="187" y="0"/>
                </a:lnTo>
                <a:lnTo>
                  <a:pt x="4775" y="0"/>
                </a:lnTo>
                <a:lnTo>
                  <a:pt x="4775" y="665"/>
                </a:lnTo>
                <a:lnTo>
                  <a:pt x="175" y="665"/>
                </a:lnTo>
                <a:lnTo>
                  <a:pt x="0" y="282"/>
                </a:lnTo>
                <a:close/>
              </a:path>
            </a:pathLst>
          </a:custGeom>
          <a:gradFill rotWithShape="0">
            <a:gsLst>
              <a:gs pos="0">
                <a:schemeClr val="bg1"/>
              </a:gs>
              <a:gs pos="100000">
                <a:srgbClr val="336699"/>
              </a:gs>
            </a:gsLst>
            <a:lin ang="0" scaled="1"/>
          </a:gradFill>
          <a:ln w="9525">
            <a:noFill/>
            <a:round/>
            <a:headEnd/>
            <a:tailEnd/>
          </a:ln>
          <a:effectLst/>
        </p:spPr>
        <p:txBody>
          <a:bodyPr wrap="none" anchor="ctr"/>
          <a:lstStyle/>
          <a:p>
            <a:pPr>
              <a:defRPr/>
            </a:pPr>
            <a:endParaRPr lang="en-US" dirty="0"/>
          </a:p>
        </p:txBody>
      </p:sp>
      <p:sp>
        <p:nvSpPr>
          <p:cNvPr id="1079" name="Rectangle 55"/>
          <p:cNvSpPr>
            <a:spLocks noGrp="1" noChangeArrowheads="1"/>
          </p:cNvSpPr>
          <p:nvPr>
            <p:ph type="title"/>
          </p:nvPr>
        </p:nvSpPr>
        <p:spPr bwMode="auto">
          <a:xfrm>
            <a:off x="2506663" y="203200"/>
            <a:ext cx="6362700" cy="1054100"/>
          </a:xfrm>
          <a:prstGeom prst="rect">
            <a:avLst/>
          </a:prstGeom>
          <a:noFill/>
          <a:ln w="9525">
            <a:noFill/>
            <a:miter lim="800000"/>
            <a:headEnd/>
            <a:tailEnd/>
          </a:ln>
          <a:effectLst>
            <a:outerShdw dist="17961" dir="2700000" algn="ctr" rotWithShape="0">
              <a:schemeClr val="bg1"/>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Rectangle 56"/>
          <p:cNvSpPr>
            <a:spLocks noGrp="1" noChangeArrowheads="1"/>
          </p:cNvSpPr>
          <p:nvPr>
            <p:ph type="body" idx="1"/>
          </p:nvPr>
        </p:nvSpPr>
        <p:spPr bwMode="auto">
          <a:xfrm>
            <a:off x="723900" y="1536700"/>
            <a:ext cx="8064500" cy="4622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085" name="Text Box 61"/>
          <p:cNvSpPr txBox="1">
            <a:spLocks noChangeArrowheads="1"/>
          </p:cNvSpPr>
          <p:nvPr/>
        </p:nvSpPr>
        <p:spPr bwMode="white">
          <a:xfrm>
            <a:off x="360363" y="6381750"/>
            <a:ext cx="463550" cy="366713"/>
          </a:xfrm>
          <a:prstGeom prst="rect">
            <a:avLst/>
          </a:prstGeom>
          <a:noFill/>
          <a:ln w="9525">
            <a:noFill/>
            <a:miter lim="800000"/>
            <a:headEnd/>
            <a:tailEnd/>
          </a:ln>
          <a:effectLst/>
        </p:spPr>
        <p:txBody>
          <a:bodyPr wrap="none">
            <a:spAutoFit/>
          </a:bodyPr>
          <a:lstStyle/>
          <a:p>
            <a:pPr>
              <a:defRPr/>
            </a:pPr>
            <a:fld id="{39C6E332-F353-4971-B454-E84355DEC227}" type="slidenum">
              <a:rPr lang="en-US" sz="1800">
                <a:solidFill>
                  <a:schemeClr val="bg1"/>
                </a:solidFill>
                <a:latin typeface="Arial" charset="0"/>
              </a:rPr>
              <a:pPr>
                <a:defRPr/>
              </a:pPr>
              <a:t>‹#›</a:t>
            </a:fld>
            <a:endParaRPr lang="en-US" sz="1800" dirty="0">
              <a:solidFill>
                <a:schemeClr val="bg1"/>
              </a:solidFill>
              <a:latin typeface="Arial" charset="0"/>
            </a:endParaRPr>
          </a:p>
        </p:txBody>
      </p:sp>
      <p:sp>
        <p:nvSpPr>
          <p:cNvPr id="1115" name="Text Box 91"/>
          <p:cNvSpPr txBox="1">
            <a:spLocks noChangeArrowheads="1"/>
          </p:cNvSpPr>
          <p:nvPr/>
        </p:nvSpPr>
        <p:spPr bwMode="auto">
          <a:xfrm>
            <a:off x="1651000" y="6400800"/>
            <a:ext cx="2654300" cy="457200"/>
          </a:xfrm>
          <a:prstGeom prst="rect">
            <a:avLst/>
          </a:prstGeom>
          <a:noFill/>
          <a:ln w="9525">
            <a:noFill/>
            <a:miter lim="800000"/>
            <a:headEnd/>
            <a:tailEnd/>
          </a:ln>
          <a:effectLst/>
        </p:spPr>
        <p:txBody>
          <a:bodyPr>
            <a:spAutoFit/>
          </a:bodyPr>
          <a:lstStyle/>
          <a:p>
            <a:pPr>
              <a:spcBef>
                <a:spcPct val="50000"/>
              </a:spcBef>
              <a:defRPr/>
            </a:pPr>
            <a:r>
              <a:rPr lang="en-US" b="1" dirty="0">
                <a:solidFill>
                  <a:srgbClr val="FF0000"/>
                </a:solidFill>
              </a:rPr>
              <a:t> </a:t>
            </a:r>
          </a:p>
        </p:txBody>
      </p:sp>
      <p:pic>
        <p:nvPicPr>
          <p:cNvPr id="1032" name="Picture 12" descr="VA Signature"/>
          <p:cNvPicPr>
            <a:picLocks noChangeAspect="1" noChangeArrowheads="1"/>
          </p:cNvPicPr>
          <p:nvPr/>
        </p:nvPicPr>
        <p:blipFill>
          <a:blip r:embed="rId13" cstate="print"/>
          <a:srcRect/>
          <a:stretch>
            <a:fillRect/>
          </a:stretch>
        </p:blipFill>
        <p:spPr bwMode="auto">
          <a:xfrm>
            <a:off x="163513" y="579438"/>
            <a:ext cx="1720850" cy="274637"/>
          </a:xfrm>
          <a:prstGeom prst="rect">
            <a:avLst/>
          </a:prstGeom>
          <a:solidFill>
            <a:srgbClr val="000066"/>
          </a:solidFill>
          <a:ln w="9525">
            <a:noFill/>
            <a:miter lim="800000"/>
            <a:headEnd/>
            <a:tailEnd/>
          </a:ln>
        </p:spPr>
      </p:pic>
      <p:sp>
        <p:nvSpPr>
          <p:cNvPr id="2" name="Rectangle 55"/>
          <p:cNvSpPr>
            <a:spLocks noChangeArrowheads="1"/>
          </p:cNvSpPr>
          <p:nvPr/>
        </p:nvSpPr>
        <p:spPr bwMode="auto">
          <a:xfrm>
            <a:off x="3644900" y="6362700"/>
            <a:ext cx="5245100" cy="4953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dirty="0">
              <a:solidFill>
                <a:srgbClr val="000066"/>
              </a:solidFill>
              <a:latin typeface="Arial Narrow" pitchFamily="34" charset="0"/>
            </a:endParaRPr>
          </a:p>
        </p:txBody>
      </p:sp>
      <p:sp>
        <p:nvSpPr>
          <p:cNvPr id="1041" name="Text Box 17"/>
          <p:cNvSpPr txBox="1">
            <a:spLocks noChangeArrowheads="1"/>
          </p:cNvSpPr>
          <p:nvPr userDrawn="1"/>
        </p:nvSpPr>
        <p:spPr bwMode="auto">
          <a:xfrm>
            <a:off x="3213100" y="6438900"/>
            <a:ext cx="5956300" cy="274638"/>
          </a:xfrm>
          <a:prstGeom prst="rect">
            <a:avLst/>
          </a:prstGeom>
          <a:noFill/>
          <a:ln w="9525">
            <a:noFill/>
            <a:miter lim="800000"/>
            <a:headEnd/>
            <a:tailEnd/>
          </a:ln>
          <a:effectLst/>
        </p:spPr>
        <p:txBody>
          <a:bodyPr>
            <a:spAutoFit/>
          </a:bodyPr>
          <a:lstStyle/>
          <a:p>
            <a:pPr algn="r">
              <a:spcBef>
                <a:spcPct val="50000"/>
              </a:spcBef>
              <a:defRPr/>
            </a:pPr>
            <a:r>
              <a:rPr lang="en-US" sz="1200" b="1" dirty="0">
                <a:solidFill>
                  <a:srgbClr val="000066"/>
                </a:solidFill>
                <a:latin typeface="Arial" charset="0"/>
              </a:rPr>
              <a:t>Office of Construction and Facilities Management</a:t>
            </a:r>
          </a:p>
        </p:txBody>
      </p:sp>
    </p:spTree>
  </p:cSld>
  <p:clrMap bg1="lt1" tx1="dk1" bg2="lt2" tx2="dk2" accent1="accent1" accent2="accent2" accent3="accent3" accent4="accent4" accent5="accent5" accent6="accent6" hlink="hlink" folHlink="folHlink"/>
  <p:sldLayoutIdLst>
    <p:sldLayoutId id="2147484032"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ransition>
    <p:pull dir="ru"/>
  </p:transition>
  <p:txStyles>
    <p:titleStyle>
      <a:lvl1pPr algn="r" rtl="0" eaLnBrk="0" fontAlgn="base" hangingPunct="0">
        <a:lnSpc>
          <a:spcPct val="70000"/>
        </a:lnSpc>
        <a:spcBef>
          <a:spcPct val="0"/>
        </a:spcBef>
        <a:spcAft>
          <a:spcPct val="0"/>
        </a:spcAft>
        <a:defRPr kumimoji="1" sz="3800" b="1">
          <a:solidFill>
            <a:srgbClr val="000066"/>
          </a:solidFill>
          <a:latin typeface="+mj-lt"/>
          <a:ea typeface="+mj-ea"/>
          <a:cs typeface="+mj-cs"/>
        </a:defRPr>
      </a:lvl1pPr>
      <a:lvl2pPr algn="r" rtl="0" eaLnBrk="0" fontAlgn="base" hangingPunct="0">
        <a:lnSpc>
          <a:spcPct val="70000"/>
        </a:lnSpc>
        <a:spcBef>
          <a:spcPct val="0"/>
        </a:spcBef>
        <a:spcAft>
          <a:spcPct val="0"/>
        </a:spcAft>
        <a:defRPr kumimoji="1" sz="3800" b="1">
          <a:solidFill>
            <a:srgbClr val="000066"/>
          </a:solidFill>
          <a:latin typeface="Arial Narrow" pitchFamily="34" charset="0"/>
        </a:defRPr>
      </a:lvl2pPr>
      <a:lvl3pPr algn="r" rtl="0" eaLnBrk="0" fontAlgn="base" hangingPunct="0">
        <a:lnSpc>
          <a:spcPct val="70000"/>
        </a:lnSpc>
        <a:spcBef>
          <a:spcPct val="0"/>
        </a:spcBef>
        <a:spcAft>
          <a:spcPct val="0"/>
        </a:spcAft>
        <a:defRPr kumimoji="1" sz="3800" b="1">
          <a:solidFill>
            <a:srgbClr val="000066"/>
          </a:solidFill>
          <a:latin typeface="Arial Narrow" pitchFamily="34" charset="0"/>
        </a:defRPr>
      </a:lvl3pPr>
      <a:lvl4pPr algn="r" rtl="0" eaLnBrk="0" fontAlgn="base" hangingPunct="0">
        <a:lnSpc>
          <a:spcPct val="70000"/>
        </a:lnSpc>
        <a:spcBef>
          <a:spcPct val="0"/>
        </a:spcBef>
        <a:spcAft>
          <a:spcPct val="0"/>
        </a:spcAft>
        <a:defRPr kumimoji="1" sz="3800" b="1">
          <a:solidFill>
            <a:srgbClr val="000066"/>
          </a:solidFill>
          <a:latin typeface="Arial Narrow" pitchFamily="34" charset="0"/>
        </a:defRPr>
      </a:lvl4pPr>
      <a:lvl5pPr algn="r" rtl="0" eaLnBrk="0" fontAlgn="base" hangingPunct="0">
        <a:lnSpc>
          <a:spcPct val="70000"/>
        </a:lnSpc>
        <a:spcBef>
          <a:spcPct val="0"/>
        </a:spcBef>
        <a:spcAft>
          <a:spcPct val="0"/>
        </a:spcAft>
        <a:defRPr kumimoji="1" sz="3800" b="1">
          <a:solidFill>
            <a:srgbClr val="000066"/>
          </a:solidFill>
          <a:latin typeface="Arial Narrow" pitchFamily="34" charset="0"/>
        </a:defRPr>
      </a:lvl5pPr>
      <a:lvl6pPr marL="457200" algn="l" rtl="0" eaLnBrk="0" fontAlgn="base" hangingPunct="0">
        <a:lnSpc>
          <a:spcPct val="70000"/>
        </a:lnSpc>
        <a:spcBef>
          <a:spcPct val="0"/>
        </a:spcBef>
        <a:spcAft>
          <a:spcPct val="0"/>
        </a:spcAft>
        <a:defRPr kumimoji="1" sz="3800" b="1">
          <a:solidFill>
            <a:srgbClr val="000066"/>
          </a:solidFill>
          <a:latin typeface="Arial Narrow" pitchFamily="34" charset="0"/>
        </a:defRPr>
      </a:lvl6pPr>
      <a:lvl7pPr marL="914400" algn="l" rtl="0" eaLnBrk="0" fontAlgn="base" hangingPunct="0">
        <a:lnSpc>
          <a:spcPct val="70000"/>
        </a:lnSpc>
        <a:spcBef>
          <a:spcPct val="0"/>
        </a:spcBef>
        <a:spcAft>
          <a:spcPct val="0"/>
        </a:spcAft>
        <a:defRPr kumimoji="1" sz="3800" b="1">
          <a:solidFill>
            <a:srgbClr val="000066"/>
          </a:solidFill>
          <a:latin typeface="Arial Narrow" pitchFamily="34" charset="0"/>
        </a:defRPr>
      </a:lvl7pPr>
      <a:lvl8pPr marL="1371600" algn="l" rtl="0" eaLnBrk="0" fontAlgn="base" hangingPunct="0">
        <a:lnSpc>
          <a:spcPct val="70000"/>
        </a:lnSpc>
        <a:spcBef>
          <a:spcPct val="0"/>
        </a:spcBef>
        <a:spcAft>
          <a:spcPct val="0"/>
        </a:spcAft>
        <a:defRPr kumimoji="1" sz="3800" b="1">
          <a:solidFill>
            <a:srgbClr val="000066"/>
          </a:solidFill>
          <a:latin typeface="Arial Narrow" pitchFamily="34" charset="0"/>
        </a:defRPr>
      </a:lvl8pPr>
      <a:lvl9pPr marL="1828800" algn="l" rtl="0" eaLnBrk="0" fontAlgn="base" hangingPunct="0">
        <a:lnSpc>
          <a:spcPct val="70000"/>
        </a:lnSpc>
        <a:spcBef>
          <a:spcPct val="0"/>
        </a:spcBef>
        <a:spcAft>
          <a:spcPct val="0"/>
        </a:spcAft>
        <a:defRPr kumimoji="1" sz="3800" b="1">
          <a:solidFill>
            <a:srgbClr val="000066"/>
          </a:solidFill>
          <a:latin typeface="Arial Narrow" pitchFamily="34" charset="0"/>
        </a:defRPr>
      </a:lvl9pPr>
    </p:titleStyle>
    <p:bodyStyle>
      <a:lvl1pPr marL="342900" indent="-342900" algn="l" rtl="0" eaLnBrk="0" fontAlgn="base" hangingPunct="0">
        <a:lnSpc>
          <a:spcPct val="90000"/>
        </a:lnSpc>
        <a:spcBef>
          <a:spcPct val="25000"/>
        </a:spcBef>
        <a:spcAft>
          <a:spcPct val="25000"/>
        </a:spcAft>
        <a:buClr>
          <a:schemeClr val="tx2"/>
        </a:buClr>
        <a:buSzPct val="80000"/>
        <a:buFont typeface="Monotype Sorts" pitchFamily="2" charset="2"/>
        <a:buChar char="u"/>
        <a:defRPr kumimoji="1" sz="2200">
          <a:solidFill>
            <a:schemeClr val="bg2"/>
          </a:solidFill>
          <a:latin typeface="+mn-lt"/>
          <a:ea typeface="+mn-ea"/>
          <a:cs typeface="+mn-cs"/>
        </a:defRPr>
      </a:lvl1pPr>
      <a:lvl2pPr marL="742950" indent="-285750" algn="l" rtl="0" eaLnBrk="0" fontAlgn="base" hangingPunct="0">
        <a:lnSpc>
          <a:spcPct val="90000"/>
        </a:lnSpc>
        <a:spcBef>
          <a:spcPct val="15000"/>
        </a:spcBef>
        <a:spcAft>
          <a:spcPct val="15000"/>
        </a:spcAft>
        <a:buClr>
          <a:srgbClr val="000066"/>
        </a:buClr>
        <a:buSzPct val="60000"/>
        <a:buFont typeface="Monotype Sorts" pitchFamily="2" charset="2"/>
        <a:buChar char="n"/>
        <a:defRPr kumimoji="1" sz="2000">
          <a:solidFill>
            <a:schemeClr val="bg2"/>
          </a:solidFill>
          <a:latin typeface="+mn-lt"/>
        </a:defRPr>
      </a:lvl2pPr>
      <a:lvl3pPr marL="1085850" indent="-228600" algn="l" rtl="0" eaLnBrk="0" fontAlgn="base" hangingPunct="0">
        <a:lnSpc>
          <a:spcPct val="90000"/>
        </a:lnSpc>
        <a:spcBef>
          <a:spcPct val="20000"/>
        </a:spcBef>
        <a:spcAft>
          <a:spcPct val="0"/>
        </a:spcAft>
        <a:buClr>
          <a:srgbClr val="006666"/>
        </a:buClr>
        <a:buSzPct val="50000"/>
        <a:buFont typeface="Monotype Sorts" pitchFamily="2" charset="2"/>
        <a:buChar char="l"/>
        <a:defRPr kumimoji="1">
          <a:solidFill>
            <a:schemeClr val="bg2"/>
          </a:solidFill>
          <a:latin typeface="+mn-lt"/>
        </a:defRPr>
      </a:lvl3pPr>
      <a:lvl4pPr marL="1600200" indent="-228600" algn="l" rtl="0" eaLnBrk="0" fontAlgn="base" hangingPunct="0">
        <a:spcBef>
          <a:spcPct val="20000"/>
        </a:spcBef>
        <a:spcAft>
          <a:spcPct val="0"/>
        </a:spcAft>
        <a:buClr>
          <a:schemeClr val="tx2"/>
        </a:buClr>
        <a:buSzPct val="100000"/>
        <a:buChar char="•"/>
        <a:defRPr kumimoji="1" sz="2000">
          <a:solidFill>
            <a:schemeClr val="bg2"/>
          </a:solidFill>
          <a:latin typeface="+mn-lt"/>
        </a:defRPr>
      </a:lvl4pPr>
      <a:lvl5pPr marL="20574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5pPr>
      <a:lvl6pPr marL="25146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6pPr>
      <a:lvl7pPr marL="29718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7pPr>
      <a:lvl8pPr marL="34290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8pPr>
      <a:lvl9pPr marL="38862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05F07FF-0D3F-41F4-AD78-ED5E2A175932}" type="datetimeFigureOut">
              <a:rPr lang="en-US"/>
              <a:pPr>
                <a:defRPr/>
              </a:pPr>
              <a:t>4/21/2020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590FA79-7656-4ABD-BEA8-0326FAC8ACF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Lst>
  <p:transition>
    <p:pull dir="ru"/>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212434-0974-4659-AA83-CD2116EB8386}" type="datetimeFigureOut">
              <a:rPr lang="en-US" smtClean="0"/>
              <a:t>4/21/2020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62C6B8-12D9-4B37-9362-4879A065363C}" type="slidenum">
              <a:rPr lang="en-US" smtClean="0"/>
              <a:t>‹#›</a:t>
            </a:fld>
            <a:endParaRPr lang="en-US" dirty="0"/>
          </a:p>
        </p:txBody>
      </p:sp>
    </p:spTree>
    <p:extLst>
      <p:ext uri="{BB962C8B-B14F-4D97-AF65-F5344CB8AC3E}">
        <p14:creationId xmlns:p14="http://schemas.microsoft.com/office/powerpoint/2010/main" val="1585324300"/>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Kevin.Dix@va.gov" TargetMode="External"/><Relationship Id="rId2" Type="http://schemas.openxmlformats.org/officeDocument/2006/relationships/hyperlink" Target="mailto:Elizabeth.Monohan@va.gov" TargetMode="External"/><Relationship Id="rId1" Type="http://schemas.openxmlformats.org/officeDocument/2006/relationships/slideLayout" Target="../slideLayouts/slideLayout2.xml"/><Relationship Id="rId4" Type="http://schemas.openxmlformats.org/officeDocument/2006/relationships/hyperlink" Target="mailto:Crystal.Cole2@va.gov"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4.va.gov/osdb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va.gov/oal/library/vaar/vaar819.asp#81970" TargetMode="External"/><Relationship Id="rId2" Type="http://schemas.openxmlformats.org/officeDocument/2006/relationships/hyperlink" Target="https://www.acquisition.gov/content/part-9-contractor-qualifications#i1115334"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6"/>
          <p:cNvSpPr>
            <a:spLocks noChangeArrowheads="1"/>
          </p:cNvSpPr>
          <p:nvPr/>
        </p:nvSpPr>
        <p:spPr bwMode="auto">
          <a:xfrm>
            <a:off x="247650" y="6410325"/>
            <a:ext cx="6043613" cy="334963"/>
          </a:xfrm>
          <a:prstGeom prst="rect">
            <a:avLst/>
          </a:prstGeom>
          <a:gradFill rotWithShape="0">
            <a:gsLst>
              <a:gs pos="0">
                <a:schemeClr val="tx2"/>
              </a:gs>
              <a:gs pos="100000">
                <a:schemeClr val="bg1"/>
              </a:gs>
            </a:gsLst>
            <a:lin ang="0" scaled="1"/>
          </a:gradFill>
          <a:ln w="9525">
            <a:noFill/>
            <a:miter lim="800000"/>
            <a:headEnd/>
            <a:tailEnd/>
          </a:ln>
        </p:spPr>
        <p:txBody>
          <a:bodyPr wrap="none" anchor="ctr"/>
          <a:lstStyle/>
          <a:p>
            <a:pPr algn="ctr"/>
            <a:endParaRPr lang="en-US" b="1" dirty="0">
              <a:solidFill>
                <a:srgbClr val="FF0000"/>
              </a:solidFill>
            </a:endParaRPr>
          </a:p>
        </p:txBody>
      </p:sp>
      <p:sp>
        <p:nvSpPr>
          <p:cNvPr id="4099" name="Rectangle 7"/>
          <p:cNvSpPr>
            <a:spLocks noChangeArrowheads="1"/>
          </p:cNvSpPr>
          <p:nvPr/>
        </p:nvSpPr>
        <p:spPr bwMode="auto">
          <a:xfrm>
            <a:off x="7637463" y="6473825"/>
            <a:ext cx="1025525" cy="184150"/>
          </a:xfrm>
          <a:prstGeom prst="rect">
            <a:avLst/>
          </a:prstGeom>
          <a:solidFill>
            <a:schemeClr val="bg1"/>
          </a:solidFill>
          <a:ln w="9525">
            <a:noFill/>
            <a:miter lim="800000"/>
            <a:headEnd/>
            <a:tailEnd/>
          </a:ln>
        </p:spPr>
        <p:txBody>
          <a:bodyPr wrap="none" anchor="ctr"/>
          <a:lstStyle/>
          <a:p>
            <a:endParaRPr lang="en-US" dirty="0"/>
          </a:p>
        </p:txBody>
      </p:sp>
      <p:sp>
        <p:nvSpPr>
          <p:cNvPr id="4100"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dirty="0"/>
          </a:p>
        </p:txBody>
      </p:sp>
      <p:sp>
        <p:nvSpPr>
          <p:cNvPr id="4101"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dirty="0">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dirty="0">
              <a:solidFill>
                <a:srgbClr val="000066"/>
              </a:solidFill>
              <a:latin typeface="Arial Narrow" pitchFamily="34" charset="0"/>
            </a:endParaRPr>
          </a:p>
        </p:txBody>
      </p:sp>
      <p:pic>
        <p:nvPicPr>
          <p:cNvPr id="4105" name="Picture 5" descr="Official_VA_Seal_RGB"/>
          <p:cNvPicPr>
            <a:picLocks noChangeAspect="1" noChangeArrowheads="1"/>
          </p:cNvPicPr>
          <p:nvPr/>
        </p:nvPicPr>
        <p:blipFill>
          <a:blip r:embed="rId3" cstate="print"/>
          <a:srcRect/>
          <a:stretch>
            <a:fillRect/>
          </a:stretch>
        </p:blipFill>
        <p:spPr bwMode="auto">
          <a:xfrm>
            <a:off x="441395" y="408168"/>
            <a:ext cx="1245170" cy="1245170"/>
          </a:xfrm>
          <a:prstGeom prst="rect">
            <a:avLst/>
          </a:prstGeom>
          <a:noFill/>
          <a:ln w="9525">
            <a:noFill/>
            <a:miter lim="800000"/>
            <a:headEnd/>
            <a:tailEnd/>
          </a:ln>
        </p:spPr>
      </p:pic>
      <p:sp>
        <p:nvSpPr>
          <p:cNvPr id="13" name="Rectangle 2"/>
          <p:cNvSpPr txBox="1">
            <a:spLocks noChangeArrowheads="1"/>
          </p:cNvSpPr>
          <p:nvPr/>
        </p:nvSpPr>
        <p:spPr bwMode="auto">
          <a:xfrm>
            <a:off x="483544" y="660400"/>
            <a:ext cx="8179443" cy="5474183"/>
          </a:xfrm>
          <a:prstGeom prst="rect">
            <a:avLst/>
          </a:prstGeom>
          <a:noFill/>
          <a:ln w="9525">
            <a:noFill/>
            <a:miter lim="800000"/>
            <a:headEnd/>
            <a:tailEnd/>
          </a:ln>
          <a:effectLst>
            <a:outerShdw dist="17961" dir="2700000" algn="ctr" rotWithShape="0">
              <a:schemeClr val="bg1"/>
            </a:outerShdw>
          </a:effectLst>
        </p:spPr>
        <p:txBody>
          <a:bodyPr anchor="ctr"/>
          <a:lstStyle/>
          <a:p>
            <a:pPr algn="ctr">
              <a:lnSpc>
                <a:spcPct val="70000"/>
              </a:lnSpc>
              <a:defRPr/>
            </a:pPr>
            <a:r>
              <a:rPr lang="en-US" sz="3200" b="1" dirty="0">
                <a:solidFill>
                  <a:srgbClr val="003399"/>
                </a:solidFill>
                <a:latin typeface="Arial" panose="020B0604020202020204" pitchFamily="34" charset="0"/>
                <a:cs typeface="Arial" panose="020B0604020202020204" pitchFamily="34" charset="0"/>
              </a:rPr>
              <a:t>CAPE CANAVERAL</a:t>
            </a:r>
          </a:p>
          <a:p>
            <a:pPr algn="ctr">
              <a:lnSpc>
                <a:spcPct val="70000"/>
              </a:lnSpc>
              <a:defRPr/>
            </a:pPr>
            <a:r>
              <a:rPr lang="en-US" sz="3200" b="1" dirty="0">
                <a:solidFill>
                  <a:srgbClr val="003399"/>
                </a:solidFill>
                <a:latin typeface="Arial" panose="020B0604020202020204" pitchFamily="34" charset="0"/>
                <a:cs typeface="Arial" panose="020B0604020202020204" pitchFamily="34" charset="0"/>
              </a:rPr>
              <a:t> NATIONAL CEMETERY</a:t>
            </a:r>
            <a:br>
              <a:rPr lang="en-US" sz="2800" b="1" dirty="0">
                <a:solidFill>
                  <a:srgbClr val="003399"/>
                </a:solidFill>
                <a:latin typeface="Arial" panose="020B0604020202020204" pitchFamily="34" charset="0"/>
                <a:cs typeface="Arial" panose="020B0604020202020204" pitchFamily="34" charset="0"/>
              </a:rPr>
            </a:br>
            <a:endParaRPr lang="en-US" sz="2800" b="1" dirty="0">
              <a:solidFill>
                <a:srgbClr val="003399"/>
              </a:solidFill>
              <a:latin typeface="Arial" panose="020B0604020202020204" pitchFamily="34" charset="0"/>
              <a:cs typeface="Arial" panose="020B0604020202020204" pitchFamily="34" charset="0"/>
            </a:endParaRPr>
          </a:p>
          <a:p>
            <a:pPr algn="ctr">
              <a:lnSpc>
                <a:spcPct val="70000"/>
              </a:lnSpc>
              <a:defRPr/>
            </a:pPr>
            <a:endParaRPr lang="en-US" sz="2800" b="1" dirty="0">
              <a:solidFill>
                <a:srgbClr val="003399"/>
              </a:solidFill>
              <a:latin typeface="Arial" panose="020B0604020202020204" pitchFamily="34" charset="0"/>
              <a:cs typeface="Arial" panose="020B0604020202020204" pitchFamily="34" charset="0"/>
            </a:endParaRPr>
          </a:p>
          <a:p>
            <a:pPr algn="ctr">
              <a:lnSpc>
                <a:spcPct val="70000"/>
              </a:lnSpc>
              <a:defRPr/>
            </a:pPr>
            <a:r>
              <a:rPr lang="en-US" b="1" dirty="0">
                <a:solidFill>
                  <a:srgbClr val="003399"/>
                </a:solidFill>
                <a:latin typeface="Arial" panose="020B0604020202020204" pitchFamily="34" charset="0"/>
                <a:cs typeface="Arial" panose="020B0604020202020204" pitchFamily="34" charset="0"/>
              </a:rPr>
              <a:t>PHASE 2 CEMETERY EXPANSION</a:t>
            </a:r>
          </a:p>
          <a:p>
            <a:pPr algn="ctr">
              <a:lnSpc>
                <a:spcPct val="70000"/>
              </a:lnSpc>
              <a:defRPr/>
            </a:pPr>
            <a:r>
              <a:rPr lang="en-US" b="1" dirty="0">
                <a:solidFill>
                  <a:srgbClr val="003399"/>
                </a:solidFill>
                <a:latin typeface="Arial" panose="020B0604020202020204" pitchFamily="34" charset="0"/>
                <a:cs typeface="Arial" panose="020B0604020202020204" pitchFamily="34" charset="0"/>
              </a:rPr>
              <a:t>NORTH MIMS, FLORIDA</a:t>
            </a:r>
          </a:p>
          <a:p>
            <a:pPr algn="ctr">
              <a:lnSpc>
                <a:spcPct val="70000"/>
              </a:lnSpc>
              <a:defRPr/>
            </a:pPr>
            <a:endParaRPr lang="en-US" b="1" dirty="0">
              <a:solidFill>
                <a:srgbClr val="003399"/>
              </a:solidFill>
              <a:latin typeface="Arial" panose="020B0604020202020204" pitchFamily="34" charset="0"/>
              <a:cs typeface="Arial" panose="020B0604020202020204" pitchFamily="34" charset="0"/>
            </a:endParaRPr>
          </a:p>
          <a:p>
            <a:pPr algn="ctr">
              <a:lnSpc>
                <a:spcPct val="70000"/>
              </a:lnSpc>
              <a:defRPr/>
            </a:pPr>
            <a:r>
              <a:rPr lang="en-US" b="1" dirty="0">
                <a:solidFill>
                  <a:srgbClr val="003399"/>
                </a:solidFill>
                <a:latin typeface="Arial" panose="020B0604020202020204" pitchFamily="34" charset="0"/>
                <a:cs typeface="Arial" panose="020B0604020202020204" pitchFamily="34" charset="0"/>
              </a:rPr>
              <a:t>SOLICITATION 36C10F20R0017</a:t>
            </a:r>
          </a:p>
          <a:p>
            <a:pPr algn="ctr">
              <a:lnSpc>
                <a:spcPct val="70000"/>
              </a:lnSpc>
              <a:defRPr/>
            </a:pPr>
            <a:r>
              <a:rPr lang="en-US" b="1" dirty="0">
                <a:solidFill>
                  <a:srgbClr val="003399"/>
                </a:solidFill>
                <a:latin typeface="Arial" panose="020B0604020202020204" pitchFamily="34" charset="0"/>
                <a:cs typeface="Arial" panose="020B0604020202020204" pitchFamily="34" charset="0"/>
              </a:rPr>
              <a:t>PROJECT # 934CM2003</a:t>
            </a:r>
          </a:p>
          <a:p>
            <a:pPr algn="ctr">
              <a:lnSpc>
                <a:spcPct val="70000"/>
              </a:lnSpc>
              <a:defRPr/>
            </a:pPr>
            <a:endParaRPr lang="en-US" b="1" dirty="0">
              <a:solidFill>
                <a:srgbClr val="003399"/>
              </a:solidFill>
              <a:latin typeface="Arial" panose="020B0604020202020204" pitchFamily="34" charset="0"/>
              <a:cs typeface="Arial" panose="020B0604020202020204" pitchFamily="34" charset="0"/>
            </a:endParaRPr>
          </a:p>
          <a:p>
            <a:pPr algn="ctr">
              <a:lnSpc>
                <a:spcPct val="70000"/>
              </a:lnSpc>
              <a:defRPr/>
            </a:pPr>
            <a:r>
              <a:rPr lang="en-US" b="1" dirty="0">
                <a:solidFill>
                  <a:srgbClr val="003399"/>
                </a:solidFill>
                <a:latin typeface="Arial" panose="020B0604020202020204" pitchFamily="34" charset="0"/>
                <a:cs typeface="Arial" panose="020B0604020202020204" pitchFamily="34" charset="0"/>
              </a:rPr>
              <a:t>PRE-PROPOSAL CONFERENCE</a:t>
            </a:r>
          </a:p>
          <a:p>
            <a:pPr algn="ctr">
              <a:lnSpc>
                <a:spcPct val="70000"/>
              </a:lnSpc>
              <a:defRPr/>
            </a:pPr>
            <a:endParaRPr lang="en-US" b="1" dirty="0">
              <a:solidFill>
                <a:srgbClr val="003399"/>
              </a:solidFill>
              <a:latin typeface="Arial" panose="020B0604020202020204" pitchFamily="34" charset="0"/>
              <a:cs typeface="Arial" panose="020B0604020202020204" pitchFamily="34" charset="0"/>
            </a:endParaRPr>
          </a:p>
          <a:p>
            <a:pPr algn="ctr">
              <a:lnSpc>
                <a:spcPct val="70000"/>
              </a:lnSpc>
              <a:defRPr/>
            </a:pPr>
            <a:r>
              <a:rPr lang="en-US" b="1" dirty="0">
                <a:solidFill>
                  <a:srgbClr val="003399"/>
                </a:solidFill>
                <a:latin typeface="Arial" panose="020B0604020202020204" pitchFamily="34" charset="0"/>
                <a:cs typeface="Arial" panose="020B0604020202020204" pitchFamily="34" charset="0"/>
              </a:rPr>
              <a:t>MAY 15, 2020</a:t>
            </a:r>
          </a:p>
        </p:txBody>
      </p:sp>
    </p:spTree>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sz="4400" dirty="0">
                <a:effectLst>
                  <a:outerShdw blurRad="38100" dist="38100" dir="2700000" algn="tl">
                    <a:srgbClr val="000000">
                      <a:alpha val="43137"/>
                    </a:srgbClr>
                  </a:outerShdw>
                </a:effectLst>
              </a:rPr>
              <a:t>Agenda</a:t>
            </a:r>
          </a:p>
        </p:txBody>
      </p:sp>
      <p:sp>
        <p:nvSpPr>
          <p:cNvPr id="4" name="Rectangle 3"/>
          <p:cNvSpPr txBox="1">
            <a:spLocks noChangeArrowheads="1"/>
          </p:cNvSpPr>
          <p:nvPr/>
        </p:nvSpPr>
        <p:spPr bwMode="auto">
          <a:xfrm>
            <a:off x="583812" y="1600200"/>
            <a:ext cx="8229600" cy="3484548"/>
          </a:xfrm>
          <a:prstGeom prst="rect">
            <a:avLst/>
          </a:prstGeom>
          <a:noFill/>
          <a:ln w="9525">
            <a:noFill/>
            <a:miter lim="800000"/>
            <a:headEnd/>
            <a:tailEnd/>
          </a:ln>
        </p:spPr>
        <p:txBody>
          <a:bodyPr/>
          <a:lstStyle/>
          <a:p>
            <a:pPr marL="342900" indent="-342900">
              <a:spcBef>
                <a:spcPts val="0"/>
              </a:spcBef>
              <a:spcAft>
                <a:spcPct val="25000"/>
              </a:spcAft>
              <a:buClr>
                <a:schemeClr val="tx2"/>
              </a:buClr>
              <a:buSzPct val="80000"/>
              <a:buFont typeface="Monotype Sorts" pitchFamily="2" charset="2"/>
              <a:buChar char="u"/>
              <a:defRPr/>
            </a:pPr>
            <a:r>
              <a:rPr lang="en-US" sz="2800" b="1" dirty="0">
                <a:solidFill>
                  <a:srgbClr val="003399"/>
                </a:solidFill>
                <a:latin typeface="Arial" panose="020B0604020202020204" pitchFamily="34" charset="0"/>
                <a:cs typeface="Arial" panose="020B0604020202020204" pitchFamily="34" charset="0"/>
              </a:rPr>
              <a:t>Opening Remarks</a:t>
            </a:r>
          </a:p>
          <a:p>
            <a:pPr marL="342900" indent="-342900">
              <a:spcBef>
                <a:spcPts val="0"/>
              </a:spcBef>
              <a:spcAft>
                <a:spcPct val="25000"/>
              </a:spcAft>
              <a:buClr>
                <a:schemeClr val="tx2"/>
              </a:buClr>
              <a:buSzPct val="80000"/>
              <a:buFont typeface="Monotype Sorts" pitchFamily="2" charset="2"/>
              <a:buChar char="u"/>
              <a:defRPr/>
            </a:pPr>
            <a:r>
              <a:rPr lang="en-US" sz="2800" b="1" dirty="0">
                <a:solidFill>
                  <a:srgbClr val="003399"/>
                </a:solidFill>
                <a:latin typeface="Arial" panose="020B0604020202020204" pitchFamily="34" charset="0"/>
                <a:cs typeface="Arial" panose="020B0604020202020204" pitchFamily="34" charset="0"/>
              </a:rPr>
              <a:t>New Acquisition: RFP No: 36C10F20R0017</a:t>
            </a:r>
          </a:p>
          <a:p>
            <a:pPr marL="342900" indent="-342900">
              <a:spcBef>
                <a:spcPts val="0"/>
              </a:spcBef>
              <a:spcAft>
                <a:spcPct val="25000"/>
              </a:spcAft>
              <a:buClr>
                <a:schemeClr val="tx2"/>
              </a:buClr>
              <a:buSzPct val="80000"/>
              <a:buFont typeface="Monotype Sorts" pitchFamily="2" charset="2"/>
              <a:buChar char="u"/>
              <a:defRPr/>
            </a:pPr>
            <a:r>
              <a:rPr lang="en-US" sz="2800" b="1" dirty="0">
                <a:solidFill>
                  <a:srgbClr val="003399"/>
                </a:solidFill>
                <a:latin typeface="Arial" panose="020B0604020202020204" pitchFamily="34" charset="0"/>
                <a:cs typeface="Arial" panose="020B0604020202020204" pitchFamily="34" charset="0"/>
              </a:rPr>
              <a:t>Submission Requirements</a:t>
            </a:r>
          </a:p>
          <a:p>
            <a:pPr marL="342900" indent="-342900">
              <a:spcBef>
                <a:spcPts val="0"/>
              </a:spcBef>
              <a:spcAft>
                <a:spcPct val="25000"/>
              </a:spcAft>
              <a:buClr>
                <a:schemeClr val="tx2"/>
              </a:buClr>
              <a:buSzPct val="80000"/>
              <a:buFont typeface="Monotype Sorts" pitchFamily="2" charset="2"/>
              <a:buChar char="u"/>
              <a:defRPr/>
            </a:pPr>
            <a:r>
              <a:rPr lang="en-US" sz="2800" b="1" dirty="0">
                <a:solidFill>
                  <a:srgbClr val="003399"/>
                </a:solidFill>
                <a:latin typeface="Arial" panose="020B0604020202020204" pitchFamily="34" charset="0"/>
                <a:cs typeface="Arial" panose="020B0604020202020204" pitchFamily="34" charset="0"/>
              </a:rPr>
              <a:t>Milestones</a:t>
            </a:r>
          </a:p>
          <a:p>
            <a:pPr marL="342900" indent="-342900">
              <a:spcBef>
                <a:spcPts val="0"/>
              </a:spcBef>
              <a:spcAft>
                <a:spcPct val="25000"/>
              </a:spcAft>
              <a:buClr>
                <a:schemeClr val="tx2"/>
              </a:buClr>
              <a:buSzPct val="80000"/>
              <a:buFont typeface="Monotype Sorts" pitchFamily="2" charset="2"/>
              <a:buChar char="u"/>
              <a:defRPr/>
            </a:pPr>
            <a:r>
              <a:rPr lang="en-US" sz="2800" b="1" dirty="0">
                <a:solidFill>
                  <a:srgbClr val="003399"/>
                </a:solidFill>
                <a:latin typeface="Arial" panose="020B0604020202020204" pitchFamily="34" charset="0"/>
                <a:cs typeface="Arial" panose="020B0604020202020204" pitchFamily="34" charset="0"/>
              </a:rPr>
              <a:t>Project Scope and Overview</a:t>
            </a:r>
          </a:p>
          <a:p>
            <a:pPr marL="342900" indent="-342900">
              <a:spcBef>
                <a:spcPts val="0"/>
              </a:spcBef>
              <a:spcAft>
                <a:spcPct val="25000"/>
              </a:spcAft>
              <a:buClr>
                <a:schemeClr val="tx2"/>
              </a:buClr>
              <a:buSzPct val="80000"/>
              <a:buFont typeface="Monotype Sorts" pitchFamily="2" charset="2"/>
              <a:buChar char="u"/>
              <a:defRPr/>
            </a:pPr>
            <a:r>
              <a:rPr lang="en-US" sz="2800" b="1" dirty="0">
                <a:solidFill>
                  <a:srgbClr val="003399"/>
                </a:solidFill>
                <a:latin typeface="Arial" panose="020B0604020202020204" pitchFamily="34" charset="0"/>
                <a:cs typeface="Arial" panose="020B0604020202020204" pitchFamily="34" charset="0"/>
              </a:rPr>
              <a:t>Site walkthrough</a:t>
            </a:r>
          </a:p>
          <a:p>
            <a:pPr marL="574675" lvl="1" indent="-117475" eaLnBrk="1" hangingPunct="1">
              <a:lnSpc>
                <a:spcPct val="80000"/>
              </a:lnSpc>
              <a:spcBef>
                <a:spcPct val="15000"/>
              </a:spcBef>
              <a:spcAft>
                <a:spcPct val="15000"/>
              </a:spcAft>
              <a:buClr>
                <a:srgbClr val="000066"/>
              </a:buClr>
              <a:buSzPct val="60000"/>
              <a:defRPr/>
            </a:pPr>
            <a:endParaRPr lang="en-US"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b="1" kern="0" dirty="0">
              <a:solidFill>
                <a:srgbClr val="000099"/>
              </a:solidFill>
              <a:latin typeface="Arial" pitchFamily="34" charset="0"/>
              <a:cs typeface="Arial" pitchFamily="34" charset="0"/>
            </a:endParaRPr>
          </a:p>
        </p:txBody>
      </p:sp>
    </p:spTree>
  </p:cSld>
  <p:clrMapOvr>
    <a:masterClrMapping/>
  </p:clrMapOvr>
  <p:transition>
    <p:pull dir="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2336800" y="203200"/>
            <a:ext cx="6532563" cy="1054100"/>
          </a:xfrm>
        </p:spPr>
        <p:txBody>
          <a:bodyPr/>
          <a:lstStyle/>
          <a:p>
            <a:pPr algn="ctr">
              <a:defRPr/>
            </a:pPr>
            <a:r>
              <a:rPr lang="en-US" sz="4400" dirty="0"/>
              <a:t>Opening Remarks</a:t>
            </a:r>
          </a:p>
        </p:txBody>
      </p:sp>
      <p:sp>
        <p:nvSpPr>
          <p:cNvPr id="6147" name="Content Placeholder 4"/>
          <p:cNvSpPr>
            <a:spLocks noGrp="1"/>
          </p:cNvSpPr>
          <p:nvPr>
            <p:ph idx="1"/>
          </p:nvPr>
        </p:nvSpPr>
        <p:spPr>
          <a:xfrm>
            <a:off x="239151" y="1524000"/>
            <a:ext cx="8904849" cy="4279900"/>
          </a:xfrm>
        </p:spPr>
        <p:txBody>
          <a:bodyPr/>
          <a:lstStyle/>
          <a:p>
            <a:pPr>
              <a:defRPr/>
            </a:pPr>
            <a:r>
              <a:rPr lang="en-US" sz="3200" b="1" dirty="0">
                <a:solidFill>
                  <a:srgbClr val="000099"/>
                </a:solidFill>
                <a:latin typeface="Arial" pitchFamily="34" charset="0"/>
                <a:cs typeface="Arial" pitchFamily="34" charset="0"/>
              </a:rPr>
              <a:t>Introductions</a:t>
            </a:r>
          </a:p>
          <a:p>
            <a:pPr>
              <a:defRPr/>
            </a:pPr>
            <a:r>
              <a:rPr lang="en-US" sz="2800" b="1" dirty="0">
                <a:solidFill>
                  <a:srgbClr val="000099"/>
                </a:solidFill>
                <a:latin typeface="Arial" pitchFamily="34" charset="0"/>
                <a:cs typeface="Arial" pitchFamily="34" charset="0"/>
              </a:rPr>
              <a:t>VA Representatives</a:t>
            </a:r>
          </a:p>
          <a:p>
            <a:pPr>
              <a:defRPr/>
            </a:pPr>
            <a:endParaRPr lang="en-US" sz="1400" b="1" dirty="0">
              <a:solidFill>
                <a:srgbClr val="000099"/>
              </a:solidFill>
              <a:latin typeface="Arial" pitchFamily="34" charset="0"/>
              <a:cs typeface="Arial" pitchFamily="34" charset="0"/>
            </a:endParaRPr>
          </a:p>
          <a:p>
            <a:pPr marL="1257300" lvl="2" indent="-457200">
              <a:buClr>
                <a:schemeClr val="tx1">
                  <a:lumMod val="50000"/>
                </a:schemeClr>
              </a:buClr>
              <a:buFont typeface="Wingdings" pitchFamily="2" charset="2"/>
              <a:buChar char="Ø"/>
              <a:defRPr/>
            </a:pPr>
            <a:r>
              <a:rPr lang="en-US" sz="2400" dirty="0">
                <a:solidFill>
                  <a:srgbClr val="000099"/>
                </a:solidFill>
                <a:latin typeface="Arial" pitchFamily="34" charset="0"/>
                <a:cs typeface="Arial" pitchFamily="34" charset="0"/>
              </a:rPr>
              <a:t>VA CFM: Elizabeth Monohan, Contracting Officer</a:t>
            </a:r>
          </a:p>
          <a:p>
            <a:pPr marL="1257300" lvl="2" indent="-457200">
              <a:buClr>
                <a:schemeClr val="tx1">
                  <a:lumMod val="50000"/>
                </a:schemeClr>
              </a:buClr>
              <a:buFont typeface="Wingdings" pitchFamily="2" charset="2"/>
              <a:buChar char="Ø"/>
              <a:defRPr/>
            </a:pPr>
            <a:endParaRPr lang="en-US" sz="2400" dirty="0">
              <a:solidFill>
                <a:srgbClr val="000099"/>
              </a:solidFill>
              <a:latin typeface="Arial" pitchFamily="34" charset="0"/>
              <a:cs typeface="Arial" pitchFamily="34" charset="0"/>
            </a:endParaRPr>
          </a:p>
          <a:p>
            <a:pPr marL="1257300" lvl="2" indent="-457200">
              <a:buClr>
                <a:schemeClr val="tx1">
                  <a:lumMod val="50000"/>
                </a:schemeClr>
              </a:buClr>
              <a:buFont typeface="Wingdings" pitchFamily="2" charset="2"/>
              <a:buChar char="Ø"/>
              <a:defRPr/>
            </a:pPr>
            <a:r>
              <a:rPr lang="en-US" sz="2400" dirty="0">
                <a:solidFill>
                  <a:srgbClr val="000099"/>
                </a:solidFill>
                <a:latin typeface="Arial" pitchFamily="34" charset="0"/>
                <a:cs typeface="Arial" pitchFamily="34" charset="0"/>
              </a:rPr>
              <a:t>VA CFM: Kevin Dix, Project Manager</a:t>
            </a:r>
          </a:p>
          <a:p>
            <a:pPr marL="800100" lvl="2" indent="0">
              <a:buClr>
                <a:schemeClr val="tx1">
                  <a:lumMod val="50000"/>
                </a:schemeClr>
              </a:buClr>
              <a:buNone/>
              <a:defRPr/>
            </a:pPr>
            <a:endParaRPr lang="en-US" sz="2400" dirty="0">
              <a:solidFill>
                <a:srgbClr val="000099"/>
              </a:solidFill>
              <a:latin typeface="Arial" pitchFamily="34" charset="0"/>
              <a:cs typeface="Arial" pitchFamily="34" charset="0"/>
            </a:endParaRPr>
          </a:p>
          <a:p>
            <a:pPr marL="1257300" lvl="2" indent="-457200">
              <a:buClr>
                <a:schemeClr val="tx1">
                  <a:lumMod val="50000"/>
                </a:schemeClr>
              </a:buClr>
              <a:buFont typeface="Wingdings" pitchFamily="2" charset="2"/>
              <a:buChar char="Ø"/>
              <a:defRPr/>
            </a:pPr>
            <a:r>
              <a:rPr lang="en-US" sz="2400" dirty="0">
                <a:solidFill>
                  <a:srgbClr val="000099"/>
                </a:solidFill>
                <a:latin typeface="Arial" pitchFamily="34" charset="0"/>
                <a:cs typeface="Arial" pitchFamily="34" charset="0"/>
              </a:rPr>
              <a:t>Cape Canaveral Cemetery Director: Don Murphy</a:t>
            </a:r>
          </a:p>
          <a:p>
            <a:pPr marL="1257300" lvl="2" indent="-457200">
              <a:buClr>
                <a:schemeClr val="tx1">
                  <a:lumMod val="50000"/>
                </a:schemeClr>
              </a:buClr>
              <a:buFont typeface="Wingdings" pitchFamily="2" charset="2"/>
              <a:buChar char="Ø"/>
              <a:defRPr/>
            </a:pPr>
            <a:endParaRPr lang="en-US" sz="2800" dirty="0">
              <a:solidFill>
                <a:srgbClr val="000099"/>
              </a:solidFill>
              <a:latin typeface="Arial" pitchFamily="34" charset="0"/>
              <a:cs typeface="Arial" pitchFamily="34" charset="0"/>
            </a:endParaRPr>
          </a:p>
          <a:p>
            <a:pPr lvl="2">
              <a:buClr>
                <a:srgbClr val="FF0000"/>
              </a:buClr>
              <a:buFont typeface="Monotype Sorts" pitchFamily="2" charset="2"/>
              <a:buNone/>
              <a:defRPr/>
            </a:pPr>
            <a:endParaRPr lang="en-US" sz="2400" dirty="0">
              <a:solidFill>
                <a:srgbClr val="000099"/>
              </a:solidFill>
              <a:latin typeface="Arial" pitchFamily="34" charset="0"/>
              <a:cs typeface="Arial" pitchFamily="34" charset="0"/>
            </a:endParaRPr>
          </a:p>
          <a:p>
            <a:pPr marL="457200" lvl="1" indent="0">
              <a:buNone/>
              <a:defRPr/>
            </a:pPr>
            <a:endParaRPr lang="en-US" sz="2400" dirty="0">
              <a:solidFill>
                <a:srgbClr val="000099"/>
              </a:solidFill>
            </a:endParaRPr>
          </a:p>
        </p:txBody>
      </p:sp>
    </p:spTree>
  </p:cSld>
  <p:clrMapOvr>
    <a:masterClrMapping/>
  </p:clrMapOvr>
  <p:transition>
    <p:pull dir="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86" y="203200"/>
            <a:ext cx="6547077" cy="1054100"/>
          </a:xfrm>
        </p:spPr>
        <p:txBody>
          <a:bodyPr/>
          <a:lstStyle/>
          <a:p>
            <a:pPr algn="ctr"/>
            <a:r>
              <a:rPr lang="en-US" sz="4400" dirty="0"/>
              <a:t>NCA Mission</a:t>
            </a:r>
          </a:p>
        </p:txBody>
      </p:sp>
      <p:sp>
        <p:nvSpPr>
          <p:cNvPr id="3" name="Content Placeholder 2"/>
          <p:cNvSpPr>
            <a:spLocks noGrp="1"/>
          </p:cNvSpPr>
          <p:nvPr>
            <p:ph idx="1"/>
          </p:nvPr>
        </p:nvSpPr>
        <p:spPr>
          <a:xfrm>
            <a:off x="723900" y="1397000"/>
            <a:ext cx="8064500" cy="4762500"/>
          </a:xfrm>
        </p:spPr>
        <p:txBody>
          <a:bodyPr/>
          <a:lstStyle/>
          <a:p>
            <a:pPr lvl="0" algn="ctr" eaLnBrk="1" fontAlgn="auto" hangingPunct="1">
              <a:lnSpc>
                <a:spcPct val="100000"/>
              </a:lnSpc>
              <a:spcBef>
                <a:spcPts val="0"/>
              </a:spcBef>
              <a:spcAft>
                <a:spcPts val="0"/>
              </a:spcAft>
              <a:buClrTx/>
              <a:buSzTx/>
              <a:buNone/>
            </a:pPr>
            <a:r>
              <a:rPr kumimoji="0" lang="en-US" sz="2800" kern="1200" dirty="0">
                <a:solidFill>
                  <a:srgbClr val="000099"/>
                </a:solidFill>
                <a:latin typeface="Arial" panose="020B0604020202020204" pitchFamily="34" charset="0"/>
                <a:cs typeface="Arial" panose="020B0604020202020204" pitchFamily="34" charset="0"/>
              </a:rPr>
              <a:t>The National Cemetery Administration</a:t>
            </a:r>
          </a:p>
          <a:p>
            <a:pPr lvl="0" algn="ctr" eaLnBrk="1" fontAlgn="auto" hangingPunct="1">
              <a:lnSpc>
                <a:spcPct val="100000"/>
              </a:lnSpc>
              <a:spcBef>
                <a:spcPts val="0"/>
              </a:spcBef>
              <a:spcAft>
                <a:spcPts val="0"/>
              </a:spcAft>
              <a:buClrTx/>
              <a:buSzTx/>
              <a:buNone/>
            </a:pPr>
            <a:r>
              <a:rPr kumimoji="0" lang="en-US" sz="2800" kern="1200" dirty="0">
                <a:solidFill>
                  <a:srgbClr val="FF0000"/>
                </a:solidFill>
                <a:latin typeface="Arial" panose="020B0604020202020204" pitchFamily="34" charset="0"/>
                <a:cs typeface="Arial" panose="020B0604020202020204" pitchFamily="34" charset="0"/>
              </a:rPr>
              <a:t>honors Veterans and their families </a:t>
            </a:r>
          </a:p>
          <a:p>
            <a:pPr lvl="0" algn="ctr" eaLnBrk="1" fontAlgn="auto" hangingPunct="1">
              <a:lnSpc>
                <a:spcPct val="100000"/>
              </a:lnSpc>
              <a:spcBef>
                <a:spcPts val="0"/>
              </a:spcBef>
              <a:spcAft>
                <a:spcPts val="0"/>
              </a:spcAft>
              <a:buClrTx/>
              <a:buSzTx/>
              <a:buNone/>
            </a:pPr>
            <a:r>
              <a:rPr kumimoji="0" lang="en-US" sz="2800" kern="1200" dirty="0">
                <a:solidFill>
                  <a:srgbClr val="000099"/>
                </a:solidFill>
                <a:latin typeface="Arial" panose="020B0604020202020204" pitchFamily="34" charset="0"/>
                <a:cs typeface="Arial" panose="020B0604020202020204" pitchFamily="34" charset="0"/>
              </a:rPr>
              <a:t>with final resting places in </a:t>
            </a:r>
            <a:r>
              <a:rPr kumimoji="0" lang="en-US" sz="2800" kern="1200" dirty="0">
                <a:solidFill>
                  <a:srgbClr val="FF0000"/>
                </a:solidFill>
                <a:latin typeface="Arial" panose="020B0604020202020204" pitchFamily="34" charset="0"/>
                <a:cs typeface="Arial" panose="020B0604020202020204" pitchFamily="34" charset="0"/>
              </a:rPr>
              <a:t>national shrines </a:t>
            </a:r>
            <a:r>
              <a:rPr kumimoji="0" lang="en-US" sz="2800" kern="1200" dirty="0">
                <a:solidFill>
                  <a:srgbClr val="000099"/>
                </a:solidFill>
                <a:latin typeface="Arial" panose="020B0604020202020204" pitchFamily="34" charset="0"/>
                <a:cs typeface="Arial" panose="020B0604020202020204" pitchFamily="34" charset="0"/>
              </a:rPr>
              <a:t>and  </a:t>
            </a:r>
          </a:p>
          <a:p>
            <a:pPr lvl="0" algn="ctr" eaLnBrk="1" fontAlgn="auto" hangingPunct="1">
              <a:lnSpc>
                <a:spcPct val="100000"/>
              </a:lnSpc>
              <a:spcBef>
                <a:spcPts val="0"/>
              </a:spcBef>
              <a:spcAft>
                <a:spcPts val="0"/>
              </a:spcAft>
              <a:buClrTx/>
              <a:buSzTx/>
              <a:buNone/>
            </a:pPr>
            <a:r>
              <a:rPr kumimoji="0" lang="en-US" sz="2800" kern="1200" dirty="0">
                <a:solidFill>
                  <a:srgbClr val="000099"/>
                </a:solidFill>
                <a:latin typeface="Arial" panose="020B0604020202020204" pitchFamily="34" charset="0"/>
                <a:cs typeface="Arial" panose="020B0604020202020204" pitchFamily="34" charset="0"/>
              </a:rPr>
              <a:t>lasting tributes that commemorate their service and sacrifice to our Nation.</a:t>
            </a:r>
            <a:r>
              <a:rPr kumimoji="0" lang="en-US" sz="3200" kern="1200" dirty="0">
                <a:solidFill>
                  <a:srgbClr val="000099"/>
                </a:solidFill>
                <a:latin typeface="Arial" panose="020B0604020202020204" pitchFamily="34" charset="0"/>
                <a:cs typeface="Arial" panose="020B0604020202020204" pitchFamily="34" charset="0"/>
              </a:rPr>
              <a:t> </a:t>
            </a:r>
          </a:p>
          <a:p>
            <a:pPr marL="0" indent="0">
              <a:buNone/>
            </a:pPr>
            <a:endParaRPr lang="en-US" sz="1600" dirty="0">
              <a:solidFill>
                <a:srgbClr val="000099"/>
              </a:solidFill>
              <a:latin typeface="Arial" panose="020B0604020202020204" pitchFamily="34" charset="0"/>
              <a:cs typeface="Arial" panose="020B0604020202020204" pitchFamily="34" charset="0"/>
            </a:endParaRPr>
          </a:p>
          <a:p>
            <a:pPr marL="0" indent="0">
              <a:buNone/>
            </a:pPr>
            <a:r>
              <a:rPr lang="en-US" sz="2400" b="1" u="sng" dirty="0">
                <a:solidFill>
                  <a:srgbClr val="000099"/>
                </a:solidFill>
                <a:latin typeface="Arial" panose="020B0604020202020204" pitchFamily="34" charset="0"/>
                <a:cs typeface="Arial" panose="020B0604020202020204" pitchFamily="34" charset="0"/>
              </a:rPr>
              <a:t>President Abraham Lincoln</a:t>
            </a:r>
            <a:r>
              <a:rPr lang="en-US" sz="2400" b="1" dirty="0">
                <a:solidFill>
                  <a:srgbClr val="000099"/>
                </a:solidFill>
                <a:latin typeface="Arial" panose="020B0604020202020204" pitchFamily="34" charset="0"/>
                <a:cs typeface="Arial" panose="020B0604020202020204" pitchFamily="34" charset="0"/>
              </a:rPr>
              <a:t> </a:t>
            </a:r>
            <a:r>
              <a:rPr lang="en-US" sz="2400" dirty="0">
                <a:solidFill>
                  <a:srgbClr val="000099"/>
                </a:solidFill>
                <a:latin typeface="Arial" panose="020B0604020202020204" pitchFamily="34" charset="0"/>
                <a:cs typeface="Arial" panose="020B0604020202020204" pitchFamily="34" charset="0"/>
              </a:rPr>
              <a:t>pledged the nation: </a:t>
            </a:r>
          </a:p>
          <a:p>
            <a:pPr marL="0" indent="0" algn="ctr">
              <a:buNone/>
            </a:pPr>
            <a:r>
              <a:rPr lang="en-US" sz="2400" dirty="0">
                <a:solidFill>
                  <a:srgbClr val="000099"/>
                </a:solidFill>
                <a:latin typeface="Arial" panose="020B0604020202020204" pitchFamily="34" charset="0"/>
                <a:cs typeface="Arial" panose="020B0604020202020204" pitchFamily="34" charset="0"/>
              </a:rPr>
              <a:t>“To care for him who shall have borne the battle and for his widow and his orphan.” </a:t>
            </a:r>
          </a:p>
          <a:p>
            <a:pPr marL="0" indent="0" algn="ctr">
              <a:buNone/>
            </a:pPr>
            <a:r>
              <a:rPr lang="en-US" sz="2400" dirty="0">
                <a:solidFill>
                  <a:srgbClr val="000099"/>
                </a:solidFill>
                <a:latin typeface="Arial" panose="020B0604020202020204" pitchFamily="34" charset="0"/>
                <a:cs typeface="Arial" panose="020B0604020202020204" pitchFamily="34" charset="0"/>
              </a:rPr>
              <a:t>That remains VA’s motto today. </a:t>
            </a:r>
          </a:p>
          <a:p>
            <a:pPr marL="0" indent="0">
              <a:buNone/>
            </a:pPr>
            <a:endParaRPr lang="en-US" dirty="0"/>
          </a:p>
        </p:txBody>
      </p:sp>
    </p:spTree>
    <p:extLst>
      <p:ext uri="{BB962C8B-B14F-4D97-AF65-F5344CB8AC3E}">
        <p14:creationId xmlns:p14="http://schemas.microsoft.com/office/powerpoint/2010/main" val="1845921950"/>
      </p:ext>
    </p:extLst>
  </p:cSld>
  <p:clrMapOvr>
    <a:masterClrMapping/>
  </p:clrMapOvr>
  <p:transition>
    <p:pull dir="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National Shrine</a:t>
            </a:r>
          </a:p>
        </p:txBody>
      </p:sp>
      <p:sp>
        <p:nvSpPr>
          <p:cNvPr id="3" name="Content Placeholder 2"/>
          <p:cNvSpPr>
            <a:spLocks noGrp="1"/>
          </p:cNvSpPr>
          <p:nvPr>
            <p:ph idx="1"/>
          </p:nvPr>
        </p:nvSpPr>
        <p:spPr/>
        <p:txBody>
          <a:bodyPr/>
          <a:lstStyle/>
          <a:p>
            <a:pPr>
              <a:lnSpc>
                <a:spcPct val="100000"/>
              </a:lnSpc>
            </a:pPr>
            <a:endParaRPr lang="en-US" sz="2400" dirty="0">
              <a:solidFill>
                <a:srgbClr val="000099"/>
              </a:solidFill>
              <a:latin typeface="Arial Rounded MT Bold" pitchFamily="34" charset="0"/>
            </a:endParaRPr>
          </a:p>
          <a:p>
            <a:pPr>
              <a:lnSpc>
                <a:spcPct val="100000"/>
              </a:lnSpc>
            </a:pPr>
            <a:r>
              <a:rPr lang="en-US" sz="2800" dirty="0">
                <a:solidFill>
                  <a:srgbClr val="000099"/>
                </a:solidFill>
                <a:latin typeface="Arial" panose="020B0604020202020204" pitchFamily="34" charset="0"/>
                <a:cs typeface="Arial" panose="020B0604020202020204" pitchFamily="34" charset="0"/>
              </a:rPr>
              <a:t>To meet this </a:t>
            </a:r>
            <a:r>
              <a:rPr lang="en-US" sz="2800" b="1" dirty="0">
                <a:solidFill>
                  <a:srgbClr val="000099"/>
                </a:solidFill>
                <a:latin typeface="Arial" panose="020B0604020202020204" pitchFamily="34" charset="0"/>
                <a:cs typeface="Arial" panose="020B0604020202020204" pitchFamily="34" charset="0"/>
              </a:rPr>
              <a:t>National Shrine </a:t>
            </a:r>
            <a:r>
              <a:rPr lang="en-US" sz="2800" dirty="0">
                <a:solidFill>
                  <a:srgbClr val="000099"/>
                </a:solidFill>
                <a:latin typeface="Arial" panose="020B0604020202020204" pitchFamily="34" charset="0"/>
                <a:cs typeface="Arial" panose="020B0604020202020204" pitchFamily="34" charset="0"/>
              </a:rPr>
              <a:t>standard, VA is using </a:t>
            </a:r>
            <a:r>
              <a:rPr lang="en-US" sz="2800" b="1" dirty="0">
                <a:solidFill>
                  <a:srgbClr val="000099"/>
                </a:solidFill>
                <a:latin typeface="Arial" panose="020B0604020202020204" pitchFamily="34" charset="0"/>
                <a:cs typeface="Arial" panose="020B0604020202020204" pitchFamily="34" charset="0"/>
              </a:rPr>
              <a:t>Source Selection with Trade Offs </a:t>
            </a:r>
            <a:r>
              <a:rPr lang="en-US" sz="2800" dirty="0">
                <a:solidFill>
                  <a:srgbClr val="000099"/>
                </a:solidFill>
                <a:latin typeface="Arial" panose="020B0604020202020204" pitchFamily="34" charset="0"/>
                <a:cs typeface="Arial" panose="020B0604020202020204" pitchFamily="34" charset="0"/>
              </a:rPr>
              <a:t>as an Acquisition Strategy</a:t>
            </a:r>
          </a:p>
          <a:p>
            <a:pPr marL="0" indent="0">
              <a:lnSpc>
                <a:spcPct val="100000"/>
              </a:lnSpc>
              <a:buNone/>
            </a:pPr>
            <a:endParaRPr lang="en-US" sz="2800" dirty="0">
              <a:solidFill>
                <a:srgbClr val="010200"/>
              </a:solidFill>
              <a:latin typeface="Arial" panose="020B0604020202020204" pitchFamily="34" charset="0"/>
              <a:cs typeface="Arial" panose="020B0604020202020204" pitchFamily="34" charset="0"/>
            </a:endParaRPr>
          </a:p>
          <a:p>
            <a:pPr>
              <a:lnSpc>
                <a:spcPct val="100000"/>
              </a:lnSpc>
            </a:pPr>
            <a:r>
              <a:rPr lang="en-US" sz="2800" dirty="0">
                <a:solidFill>
                  <a:srgbClr val="000099"/>
                </a:solidFill>
                <a:latin typeface="Arial" panose="020B0604020202020204" pitchFamily="34" charset="0"/>
                <a:cs typeface="Arial" panose="020B0604020202020204" pitchFamily="34" charset="0"/>
              </a:rPr>
              <a:t>The RFP specifies the selection criteria used to select the </a:t>
            </a:r>
            <a:r>
              <a:rPr lang="en-US" sz="2800" b="1" dirty="0">
                <a:solidFill>
                  <a:srgbClr val="000099"/>
                </a:solidFill>
                <a:latin typeface="Arial" panose="020B0604020202020204" pitchFamily="34" charset="0"/>
                <a:cs typeface="Arial" panose="020B0604020202020204" pitchFamily="34" charset="0"/>
              </a:rPr>
              <a:t>Best Value for the Government</a:t>
            </a:r>
          </a:p>
        </p:txBody>
      </p:sp>
    </p:spTree>
    <p:extLst>
      <p:ext uri="{BB962C8B-B14F-4D97-AF65-F5344CB8AC3E}">
        <p14:creationId xmlns:p14="http://schemas.microsoft.com/office/powerpoint/2010/main" val="3443772574"/>
      </p:ext>
    </p:extLst>
  </p:cSld>
  <p:clrMapOvr>
    <a:masterClrMapping/>
  </p:clrMapOvr>
  <p:transition>
    <p:pull dir="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sz="4400" dirty="0"/>
              <a:t>Acquisition Requirements</a:t>
            </a:r>
          </a:p>
        </p:txBody>
      </p:sp>
      <p:sp>
        <p:nvSpPr>
          <p:cNvPr id="8195" name="Rectangle 3"/>
          <p:cNvSpPr>
            <a:spLocks noGrp="1" noChangeArrowheads="1"/>
          </p:cNvSpPr>
          <p:nvPr>
            <p:ph type="body" idx="1"/>
          </p:nvPr>
        </p:nvSpPr>
        <p:spPr>
          <a:xfrm>
            <a:off x="723900" y="1163638"/>
            <a:ext cx="8064500" cy="5295900"/>
          </a:xfrm>
        </p:spPr>
        <p:txBody>
          <a:bodyPr/>
          <a:lstStyle/>
          <a:p>
            <a:pPr>
              <a:defRPr/>
            </a:pPr>
            <a:endParaRPr lang="en-US" sz="800" b="1" dirty="0">
              <a:solidFill>
                <a:srgbClr val="000099"/>
              </a:solidFill>
              <a:latin typeface="Arial Rounded MT Bold" pitchFamily="34" charset="0"/>
            </a:endParaRPr>
          </a:p>
          <a:p>
            <a:pPr>
              <a:defRPr/>
            </a:pPr>
            <a:r>
              <a:rPr lang="en-US" sz="2400" b="1" dirty="0">
                <a:solidFill>
                  <a:srgbClr val="000099"/>
                </a:solidFill>
                <a:latin typeface="Arial" panose="020B0604020202020204" pitchFamily="34" charset="0"/>
                <a:cs typeface="Arial" panose="020B0604020202020204" pitchFamily="34" charset="0"/>
              </a:rPr>
              <a:t>Solicitation is set aside for Service Disabled Veteran Owned Small Business (SDVOSB) in accordance with 38 U.S.C. 8127(d).</a:t>
            </a:r>
          </a:p>
          <a:p>
            <a:pPr marL="457200" lvl="1" indent="0">
              <a:buNone/>
              <a:defRPr/>
            </a:pPr>
            <a:endParaRPr lang="en-US" dirty="0">
              <a:solidFill>
                <a:srgbClr val="000099"/>
              </a:solidFill>
              <a:latin typeface="Arial" panose="020B0604020202020204" pitchFamily="34" charset="0"/>
              <a:cs typeface="Arial" panose="020B0604020202020204" pitchFamily="34" charset="0"/>
            </a:endParaRPr>
          </a:p>
          <a:p>
            <a:pPr>
              <a:defRPr/>
            </a:pPr>
            <a:r>
              <a:rPr lang="en-US" sz="2400" b="1" dirty="0">
                <a:solidFill>
                  <a:srgbClr val="000099"/>
                </a:solidFill>
                <a:latin typeface="Arial" panose="020B0604020202020204" pitchFamily="34" charset="0"/>
                <a:cs typeface="Arial" panose="020B0604020202020204" pitchFamily="34" charset="0"/>
              </a:rPr>
              <a:t>Federal , State, and Local Tax </a:t>
            </a:r>
            <a:r>
              <a:rPr lang="en-US" sz="2000" b="1" dirty="0">
                <a:solidFill>
                  <a:srgbClr val="000099"/>
                </a:solidFill>
                <a:latin typeface="Arial" panose="020B0604020202020204" pitchFamily="34" charset="0"/>
                <a:cs typeface="Arial" panose="020B0604020202020204" pitchFamily="34" charset="0"/>
              </a:rPr>
              <a:t>(FAR Clause 52.229-3)</a:t>
            </a:r>
          </a:p>
          <a:p>
            <a:pPr lvl="1">
              <a:defRPr/>
            </a:pPr>
            <a:r>
              <a:rPr lang="en-US" sz="2200" b="1" dirty="0">
                <a:solidFill>
                  <a:srgbClr val="000099"/>
                </a:solidFill>
                <a:latin typeface="Arial" panose="020B0604020202020204" pitchFamily="34" charset="0"/>
                <a:cs typeface="Arial" panose="020B0604020202020204" pitchFamily="34" charset="0"/>
              </a:rPr>
              <a:t>Is the  </a:t>
            </a:r>
            <a:r>
              <a:rPr lang="en-US" sz="2200" b="1" u="sng" dirty="0">
                <a:solidFill>
                  <a:srgbClr val="000099"/>
                </a:solidFill>
                <a:latin typeface="Arial" panose="020B0604020202020204" pitchFamily="34" charset="0"/>
                <a:cs typeface="Arial" panose="020B0604020202020204" pitchFamily="34" charset="0"/>
              </a:rPr>
              <a:t>Responsibility of the Contractor</a:t>
            </a:r>
          </a:p>
          <a:p>
            <a:pPr marL="457200" lvl="1" indent="0">
              <a:buNone/>
              <a:defRPr/>
            </a:pPr>
            <a:endParaRPr lang="en-US" b="1" u="sng" dirty="0">
              <a:solidFill>
                <a:srgbClr val="000099"/>
              </a:solidFill>
              <a:latin typeface="Arial" panose="020B0604020202020204" pitchFamily="34" charset="0"/>
              <a:cs typeface="Arial" panose="020B0604020202020204" pitchFamily="34" charset="0"/>
            </a:endParaRPr>
          </a:p>
          <a:p>
            <a:r>
              <a:rPr lang="en-US" sz="2400" b="1" dirty="0">
                <a:solidFill>
                  <a:srgbClr val="000099"/>
                </a:solidFill>
                <a:latin typeface="Arial" panose="020B0604020202020204" pitchFamily="34" charset="0"/>
                <a:cs typeface="Arial" panose="020B0604020202020204" pitchFamily="34" charset="0"/>
              </a:rPr>
              <a:t>OSHA &amp; VA Requirement (Construction Safety Course)</a:t>
            </a:r>
            <a:endParaRPr lang="en-US" sz="2400" dirty="0">
              <a:solidFill>
                <a:srgbClr val="000099"/>
              </a:solidFill>
              <a:latin typeface="Arial" panose="020B0604020202020204" pitchFamily="34" charset="0"/>
              <a:cs typeface="Arial" panose="020B0604020202020204" pitchFamily="34" charset="0"/>
            </a:endParaRPr>
          </a:p>
          <a:p>
            <a:pPr lvl="1"/>
            <a:r>
              <a:rPr lang="en-US" sz="2200" dirty="0">
                <a:solidFill>
                  <a:srgbClr val="000099"/>
                </a:solidFill>
                <a:latin typeface="Arial" panose="020B0604020202020204" pitchFamily="34" charset="0"/>
                <a:cs typeface="Arial" panose="020B0604020202020204" pitchFamily="34" charset="0"/>
              </a:rPr>
              <a:t>Competent Person (supervisor) 30 Hours</a:t>
            </a:r>
          </a:p>
          <a:p>
            <a:pPr lvl="1"/>
            <a:r>
              <a:rPr lang="en-US" sz="2200" dirty="0">
                <a:solidFill>
                  <a:srgbClr val="000099"/>
                </a:solidFill>
                <a:latin typeface="Arial" panose="020B0604020202020204" pitchFamily="34" charset="0"/>
                <a:cs typeface="Arial" panose="020B0604020202020204" pitchFamily="34" charset="0"/>
              </a:rPr>
              <a:t>All other employees 10 Hours </a:t>
            </a:r>
          </a:p>
          <a:p>
            <a:endParaRPr lang="en-US" b="1" u="sng" dirty="0">
              <a:solidFill>
                <a:srgbClr val="000099"/>
              </a:solidFill>
              <a:latin typeface="Arial Rounded MT Bold" pitchFamily="34" charset="0"/>
            </a:endParaRPr>
          </a:p>
          <a:p>
            <a:pPr>
              <a:defRPr/>
            </a:pPr>
            <a:endParaRPr lang="en-US" sz="900" b="1" dirty="0">
              <a:solidFill>
                <a:srgbClr val="000099"/>
              </a:solidFill>
              <a:latin typeface="Arial Black" pitchFamily="34" charset="0"/>
            </a:endParaRPr>
          </a:p>
          <a:p>
            <a:pPr lvl="1">
              <a:defRPr/>
            </a:pPr>
            <a:endParaRPr lang="en-US" dirty="0">
              <a:solidFill>
                <a:srgbClr val="000099"/>
              </a:solidFill>
            </a:endParaRPr>
          </a:p>
        </p:txBody>
      </p:sp>
    </p:spTree>
  </p:cSld>
  <p:clrMapOvr>
    <a:masterClrMapping/>
  </p:clrMapOvr>
  <p:transition>
    <p:pull dir="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sz="4400" dirty="0"/>
              <a:t>Acquisition Requirements</a:t>
            </a:r>
          </a:p>
        </p:txBody>
      </p:sp>
      <p:sp>
        <p:nvSpPr>
          <p:cNvPr id="8195" name="Rectangle 3"/>
          <p:cNvSpPr>
            <a:spLocks noGrp="1" noChangeArrowheads="1"/>
          </p:cNvSpPr>
          <p:nvPr>
            <p:ph type="body" idx="1"/>
          </p:nvPr>
        </p:nvSpPr>
        <p:spPr>
          <a:xfrm>
            <a:off x="723900" y="1241425"/>
            <a:ext cx="8064500" cy="5192713"/>
          </a:xfrm>
        </p:spPr>
        <p:txBody>
          <a:bodyPr/>
          <a:lstStyle/>
          <a:p>
            <a:endParaRPr lang="en-US" sz="900" b="1" dirty="0">
              <a:solidFill>
                <a:srgbClr val="000099"/>
              </a:solidFill>
              <a:latin typeface="Arial Black" pitchFamily="34" charset="0"/>
            </a:endParaRPr>
          </a:p>
          <a:p>
            <a:r>
              <a:rPr lang="en-US" sz="2400" b="1" dirty="0">
                <a:solidFill>
                  <a:srgbClr val="000099"/>
                </a:solidFill>
                <a:latin typeface="Arial" panose="020B0604020202020204" pitchFamily="34" charset="0"/>
                <a:cs typeface="Arial" panose="020B0604020202020204" pitchFamily="34" charset="0"/>
              </a:rPr>
              <a:t>Contract Line Item Numbers (CLINs 001-009)</a:t>
            </a:r>
          </a:p>
          <a:p>
            <a:pPr lvl="1"/>
            <a:r>
              <a:rPr lang="en-US" dirty="0">
                <a:solidFill>
                  <a:srgbClr val="000099"/>
                </a:solidFill>
                <a:latin typeface="Arial" panose="020B0604020202020204" pitchFamily="34" charset="0"/>
                <a:cs typeface="Arial" panose="020B0604020202020204" pitchFamily="34" charset="0"/>
              </a:rPr>
              <a:t>Base Award CLIN 001A – CLIN 001B</a:t>
            </a:r>
          </a:p>
          <a:p>
            <a:pPr lvl="2"/>
            <a:r>
              <a:rPr lang="en-US" sz="2000" dirty="0">
                <a:solidFill>
                  <a:srgbClr val="000099"/>
                </a:solidFill>
                <a:latin typeface="Arial" panose="020B0604020202020204" pitchFamily="34" charset="0"/>
                <a:cs typeface="Arial" panose="020B0604020202020204" pitchFamily="34" charset="0"/>
              </a:rPr>
              <a:t>To provide maximum flexibility with scope award, the project has been broken into a Base bid and six Options titled A, B, C, D, E &amp; F. </a:t>
            </a:r>
            <a:r>
              <a:rPr lang="en-US" sz="2000" b="1" dirty="0">
                <a:solidFill>
                  <a:srgbClr val="000099"/>
                </a:solidFill>
                <a:latin typeface="Arial" panose="020B0604020202020204" pitchFamily="34" charset="0"/>
                <a:cs typeface="Arial" panose="020B0604020202020204" pitchFamily="34" charset="0"/>
              </a:rPr>
              <a:t>The Base bid, Option A and Option F are of greatest importance to the Government. </a:t>
            </a:r>
            <a:r>
              <a:rPr lang="en-US" sz="2000" dirty="0">
                <a:solidFill>
                  <a:srgbClr val="000099"/>
                </a:solidFill>
                <a:latin typeface="Arial" panose="020B0604020202020204" pitchFamily="34" charset="0"/>
                <a:cs typeface="Arial" panose="020B0604020202020204" pitchFamily="34" charset="0"/>
              </a:rPr>
              <a:t>Please note that Option B must be constructed with any of the following options: C, D, E or F. </a:t>
            </a:r>
          </a:p>
          <a:p>
            <a:r>
              <a:rPr lang="en-US" sz="2400" b="1" dirty="0">
                <a:solidFill>
                  <a:srgbClr val="000099"/>
                </a:solidFill>
                <a:latin typeface="Arial" panose="020B0604020202020204" pitchFamily="34" charset="0"/>
                <a:cs typeface="Arial" panose="020B0604020202020204" pitchFamily="34" charset="0"/>
              </a:rPr>
              <a:t>Cost  Magnitude</a:t>
            </a:r>
          </a:p>
          <a:p>
            <a:pPr lvl="1"/>
            <a:r>
              <a:rPr lang="en-US" dirty="0">
                <a:solidFill>
                  <a:srgbClr val="000099"/>
                </a:solidFill>
                <a:latin typeface="Arial" panose="020B0604020202020204" pitchFamily="34" charset="0"/>
                <a:cs typeface="Arial" panose="020B0604020202020204" pitchFamily="34" charset="0"/>
              </a:rPr>
              <a:t>Between $20,000,000 - $50,000,000</a:t>
            </a:r>
          </a:p>
          <a:p>
            <a:pPr lvl="1"/>
            <a:endParaRPr lang="en-US" sz="900" dirty="0">
              <a:solidFill>
                <a:srgbClr val="000099"/>
              </a:solidFill>
              <a:latin typeface="Arial" panose="020B0604020202020204" pitchFamily="34" charset="0"/>
              <a:cs typeface="Arial" panose="020B0604020202020204" pitchFamily="34" charset="0"/>
            </a:endParaRPr>
          </a:p>
          <a:p>
            <a:r>
              <a:rPr lang="en-US" sz="2400" b="1" dirty="0">
                <a:solidFill>
                  <a:srgbClr val="000099"/>
                </a:solidFill>
                <a:latin typeface="Arial" panose="020B0604020202020204" pitchFamily="34" charset="0"/>
                <a:cs typeface="Arial" panose="020B0604020202020204" pitchFamily="34" charset="0"/>
              </a:rPr>
              <a:t>RFP Due Date</a:t>
            </a:r>
          </a:p>
          <a:p>
            <a:pPr lvl="1"/>
            <a:r>
              <a:rPr lang="en-US" dirty="0">
                <a:solidFill>
                  <a:srgbClr val="000099"/>
                </a:solidFill>
                <a:latin typeface="Arial" panose="020B0604020202020204" pitchFamily="34" charset="0"/>
                <a:cs typeface="Arial" panose="020B0604020202020204" pitchFamily="34" charset="0"/>
              </a:rPr>
              <a:t>June 8, 2020, at 4:00 P.M. Eastern Time; Washington, DC</a:t>
            </a:r>
          </a:p>
          <a:p>
            <a:pPr marL="0" indent="0">
              <a:buNone/>
            </a:pPr>
            <a:endParaRPr lang="en-US" dirty="0">
              <a:solidFill>
                <a:srgbClr val="000099"/>
              </a:solidFill>
            </a:endParaRPr>
          </a:p>
        </p:txBody>
      </p:sp>
    </p:spTree>
  </p:cSld>
  <p:clrMapOvr>
    <a:masterClrMapping/>
  </p:clrMapOvr>
  <p:transition>
    <p:pull dir="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sz="4400" dirty="0"/>
              <a:t>Acquisition Requirements</a:t>
            </a:r>
          </a:p>
        </p:txBody>
      </p:sp>
      <p:sp>
        <p:nvSpPr>
          <p:cNvPr id="9219" name="Rectangle 3"/>
          <p:cNvSpPr>
            <a:spLocks noGrp="1" noChangeArrowheads="1"/>
          </p:cNvSpPr>
          <p:nvPr>
            <p:ph type="body" idx="1"/>
          </p:nvPr>
        </p:nvSpPr>
        <p:spPr>
          <a:xfrm>
            <a:off x="723900" y="1258888"/>
            <a:ext cx="8064500" cy="5192712"/>
          </a:xfrm>
        </p:spPr>
        <p:txBody>
          <a:bodyPr/>
          <a:lstStyle/>
          <a:p>
            <a:r>
              <a:rPr lang="en-US" sz="2400" b="1" dirty="0">
                <a:solidFill>
                  <a:srgbClr val="000099"/>
                </a:solidFill>
                <a:latin typeface="Arial" panose="020B0604020202020204" pitchFamily="34" charset="0"/>
                <a:cs typeface="Arial" panose="020B0604020202020204" pitchFamily="34" charset="0"/>
              </a:rPr>
              <a:t>Bid Bond/Bid Guarantee (SF 24)	</a:t>
            </a:r>
          </a:p>
          <a:p>
            <a:pPr lvl="1"/>
            <a:r>
              <a:rPr lang="en-US" sz="1800" dirty="0">
                <a:solidFill>
                  <a:srgbClr val="000099"/>
                </a:solidFill>
                <a:latin typeface="Arial" panose="020B0604020202020204" pitchFamily="34" charset="0"/>
                <a:cs typeface="Arial" panose="020B0604020202020204" pitchFamily="34" charset="0"/>
              </a:rPr>
              <a:t> 20% of the offer price but shall not exceed $3,000,000</a:t>
            </a:r>
          </a:p>
          <a:p>
            <a:pPr lvl="1"/>
            <a:r>
              <a:rPr lang="en-US" sz="1800" dirty="0">
                <a:solidFill>
                  <a:srgbClr val="000099"/>
                </a:solidFill>
                <a:latin typeface="Arial" panose="020B0604020202020204" pitchFamily="34" charset="0"/>
                <a:cs typeface="Arial" panose="020B0604020202020204" pitchFamily="34" charset="0"/>
              </a:rPr>
              <a:t>NAME OF PRINCIPAL MUST BE IDENTICAL WITH NAME ON CONTRACT OR BID</a:t>
            </a:r>
          </a:p>
          <a:p>
            <a:pPr lvl="1"/>
            <a:r>
              <a:rPr lang="en-US" sz="1800" dirty="0">
                <a:solidFill>
                  <a:srgbClr val="000099"/>
                </a:solidFill>
                <a:latin typeface="Arial" panose="020B0604020202020204" pitchFamily="34" charset="0"/>
                <a:cs typeface="Arial" panose="020B0604020202020204" pitchFamily="34" charset="0"/>
              </a:rPr>
              <a:t>Make sure you are in compliance with Far Part 28</a:t>
            </a:r>
          </a:p>
          <a:p>
            <a:r>
              <a:rPr lang="en-US" sz="2400" b="1" dirty="0">
                <a:solidFill>
                  <a:srgbClr val="000099"/>
                </a:solidFill>
                <a:latin typeface="Arial" panose="020B0604020202020204" pitchFamily="34" charset="0"/>
                <a:cs typeface="Arial" panose="020B0604020202020204" pitchFamily="34" charset="0"/>
              </a:rPr>
              <a:t>Annual  Representation and Certification</a:t>
            </a:r>
            <a:endParaRPr lang="en-US" sz="2400" dirty="0">
              <a:solidFill>
                <a:srgbClr val="000099"/>
              </a:solidFill>
              <a:latin typeface="Arial" panose="020B0604020202020204" pitchFamily="34" charset="0"/>
              <a:cs typeface="Arial" panose="020B0604020202020204" pitchFamily="34" charset="0"/>
            </a:endParaRPr>
          </a:p>
          <a:p>
            <a:r>
              <a:rPr lang="en-US" sz="2400" b="1" dirty="0">
                <a:solidFill>
                  <a:srgbClr val="000099"/>
                </a:solidFill>
                <a:latin typeface="Arial" panose="020B0604020202020204" pitchFamily="34" charset="0"/>
                <a:cs typeface="Arial" panose="020B0604020202020204" pitchFamily="34" charset="0"/>
              </a:rPr>
              <a:t>Vendor Information Pages (VIP)</a:t>
            </a:r>
          </a:p>
          <a:p>
            <a:pPr lvl="1"/>
            <a:r>
              <a:rPr lang="en-US" sz="1800" dirty="0">
                <a:solidFill>
                  <a:srgbClr val="FF0000"/>
                </a:solidFill>
                <a:latin typeface="Arial" panose="020B0604020202020204" pitchFamily="34" charset="0"/>
                <a:cs typeface="Arial" panose="020B0604020202020204" pitchFamily="34" charset="0"/>
              </a:rPr>
              <a:t>https://www.sam.gov/SAM/ </a:t>
            </a:r>
          </a:p>
          <a:p>
            <a:pPr lvl="1"/>
            <a:r>
              <a:rPr lang="en-US" sz="1800" dirty="0">
                <a:solidFill>
                  <a:srgbClr val="FF0000"/>
                </a:solidFill>
                <a:latin typeface="Arial" panose="020B0604020202020204" pitchFamily="34" charset="0"/>
                <a:cs typeface="Arial" panose="020B0604020202020204" pitchFamily="34" charset="0"/>
              </a:rPr>
              <a:t>https://www.vip.vetbiz.va.gov/</a:t>
            </a:r>
          </a:p>
          <a:p>
            <a:pPr lvl="1"/>
            <a:r>
              <a:rPr lang="en-US" sz="1800" dirty="0">
                <a:solidFill>
                  <a:srgbClr val="000099"/>
                </a:solidFill>
                <a:latin typeface="Arial" panose="020B0604020202020204" pitchFamily="34" charset="0"/>
                <a:cs typeface="Arial" panose="020B0604020202020204" pitchFamily="34" charset="0"/>
              </a:rPr>
              <a:t>Must be registered in SAM and VIP prior to submission</a:t>
            </a:r>
          </a:p>
          <a:p>
            <a:r>
              <a:rPr lang="en-US" sz="2400" b="1" dirty="0">
                <a:solidFill>
                  <a:srgbClr val="000099"/>
                </a:solidFill>
                <a:latin typeface="Arial" panose="020B0604020202020204" pitchFamily="34" charset="0"/>
                <a:cs typeface="Arial" panose="020B0604020202020204" pitchFamily="34" charset="0"/>
              </a:rPr>
              <a:t>Construction Wage Rate Requirements (Davis Bacon Act) Applies</a:t>
            </a:r>
          </a:p>
          <a:p>
            <a:r>
              <a:rPr lang="en-US" sz="2400" b="1" dirty="0">
                <a:solidFill>
                  <a:srgbClr val="000099"/>
                </a:solidFill>
                <a:latin typeface="Arial" panose="020B0604020202020204" pitchFamily="34" charset="0"/>
                <a:cs typeface="Arial" panose="020B0604020202020204" pitchFamily="34" charset="0"/>
              </a:rPr>
              <a:t>Buy American Act Applies</a:t>
            </a:r>
          </a:p>
          <a:p>
            <a:endParaRPr lang="en-US" sz="900" b="1" dirty="0">
              <a:solidFill>
                <a:srgbClr val="000099"/>
              </a:solidFill>
              <a:latin typeface="Arial Rounded MT Bold" pitchFamily="34" charset="0"/>
            </a:endParaRPr>
          </a:p>
          <a:p>
            <a:endParaRPr lang="en-US" sz="900" b="1" dirty="0">
              <a:solidFill>
                <a:srgbClr val="000099"/>
              </a:solidFill>
              <a:latin typeface="Arial Black" pitchFamily="34" charset="0"/>
            </a:endParaRPr>
          </a:p>
        </p:txBody>
      </p:sp>
    </p:spTree>
  </p:cSld>
  <p:clrMapOvr>
    <a:masterClrMapping/>
  </p:clrMapOvr>
  <p:transition>
    <p:pull dir="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sz="4400" dirty="0"/>
              <a:t>Acquisition Requirements</a:t>
            </a:r>
          </a:p>
        </p:txBody>
      </p:sp>
      <p:sp>
        <p:nvSpPr>
          <p:cNvPr id="10243" name="Rectangle 3"/>
          <p:cNvSpPr>
            <a:spLocks noGrp="1" noChangeArrowheads="1"/>
          </p:cNvSpPr>
          <p:nvPr>
            <p:ph type="body" idx="1"/>
          </p:nvPr>
        </p:nvSpPr>
        <p:spPr>
          <a:xfrm>
            <a:off x="723900" y="1284288"/>
            <a:ext cx="8064500" cy="4938712"/>
          </a:xfrm>
        </p:spPr>
        <p:txBody>
          <a:bodyPr/>
          <a:lstStyle/>
          <a:p>
            <a:r>
              <a:rPr lang="en-US" sz="2400" b="1" dirty="0">
                <a:solidFill>
                  <a:srgbClr val="000099"/>
                </a:solidFill>
                <a:latin typeface="Arial" panose="020B0604020202020204" pitchFamily="34" charset="0"/>
                <a:cs typeface="Arial" panose="020B0604020202020204" pitchFamily="34" charset="0"/>
              </a:rPr>
              <a:t>Completion Time	</a:t>
            </a:r>
          </a:p>
          <a:p>
            <a:pPr lvl="1"/>
            <a:r>
              <a:rPr lang="en-US" dirty="0">
                <a:solidFill>
                  <a:srgbClr val="000099"/>
                </a:solidFill>
                <a:latin typeface="Arial" panose="020B0604020202020204" pitchFamily="34" charset="0"/>
                <a:cs typeface="Arial" panose="020B0604020202020204" pitchFamily="34" charset="0"/>
              </a:rPr>
              <a:t>Will range depending on the Options awarded, the Base Bid is 548 days after the Notice to Proceed. If the Base and all Options are awarded, then the time is 1,068 days.</a:t>
            </a:r>
          </a:p>
          <a:p>
            <a:r>
              <a:rPr lang="en-US" sz="2400" b="1" dirty="0">
                <a:solidFill>
                  <a:srgbClr val="000099"/>
                </a:solidFill>
                <a:latin typeface="Arial" panose="020B0604020202020204" pitchFamily="34" charset="0"/>
                <a:cs typeface="Arial" panose="020B0604020202020204" pitchFamily="34" charset="0"/>
              </a:rPr>
              <a:t>Bonds (within 10 calendar days after award)</a:t>
            </a:r>
          </a:p>
          <a:p>
            <a:pPr lvl="1"/>
            <a:r>
              <a:rPr lang="en-US" dirty="0">
                <a:solidFill>
                  <a:srgbClr val="000099"/>
                </a:solidFill>
                <a:latin typeface="Arial" panose="020B0604020202020204" pitchFamily="34" charset="0"/>
                <a:cs typeface="Arial" panose="020B0604020202020204" pitchFamily="34" charset="0"/>
              </a:rPr>
              <a:t>Performance Bond 100%</a:t>
            </a:r>
          </a:p>
          <a:p>
            <a:pPr lvl="1"/>
            <a:r>
              <a:rPr lang="en-US" dirty="0">
                <a:solidFill>
                  <a:srgbClr val="000099"/>
                </a:solidFill>
                <a:latin typeface="Arial" panose="020B0604020202020204" pitchFamily="34" charset="0"/>
                <a:cs typeface="Arial" panose="020B0604020202020204" pitchFamily="34" charset="0"/>
              </a:rPr>
              <a:t>Payment Bond 100%</a:t>
            </a:r>
          </a:p>
          <a:p>
            <a:pPr lvl="1"/>
            <a:r>
              <a:rPr lang="en-US" dirty="0">
                <a:solidFill>
                  <a:srgbClr val="000099"/>
                </a:solidFill>
                <a:latin typeface="Arial" panose="020B0604020202020204" pitchFamily="34" charset="0"/>
                <a:cs typeface="Arial" panose="020B0604020202020204" pitchFamily="34" charset="0"/>
              </a:rPr>
              <a:t>NAME OF PRINCIPAL MUST BE IDENTICAL WITH NAME ON CONTRACT OR BID</a:t>
            </a:r>
          </a:p>
          <a:p>
            <a:pPr lvl="1"/>
            <a:r>
              <a:rPr lang="en-US" dirty="0">
                <a:solidFill>
                  <a:srgbClr val="000099"/>
                </a:solidFill>
                <a:latin typeface="Arial" panose="020B0604020202020204" pitchFamily="34" charset="0"/>
                <a:cs typeface="Arial" panose="020B0604020202020204" pitchFamily="34" charset="0"/>
              </a:rPr>
              <a:t>For this solicitation only, ensure that electronic copies of all pages of the bonds, front and back, are transmitted with your package. The paper copies of all bonds should also be included in your hard copy proposal delivery documents.</a:t>
            </a:r>
          </a:p>
          <a:p>
            <a:pPr lvl="1"/>
            <a:endParaRPr lang="en-US" dirty="0">
              <a:solidFill>
                <a:srgbClr val="000099"/>
              </a:solidFill>
              <a:latin typeface="Arial Rounded MT Bold" pitchFamily="34" charset="0"/>
            </a:endParaRPr>
          </a:p>
          <a:p>
            <a:endParaRPr lang="en-US" sz="2400" b="1" dirty="0">
              <a:solidFill>
                <a:srgbClr val="000099"/>
              </a:solidFill>
              <a:latin typeface="Arial Black" pitchFamily="34" charset="0"/>
            </a:endParaRPr>
          </a:p>
          <a:p>
            <a:pPr lvl="1"/>
            <a:endParaRPr lang="en-US" sz="900" dirty="0">
              <a:solidFill>
                <a:srgbClr val="000099"/>
              </a:solidFill>
              <a:latin typeface="Arial Rounded MT Bold" pitchFamily="34" charset="0"/>
            </a:endParaRPr>
          </a:p>
        </p:txBody>
      </p:sp>
    </p:spTree>
  </p:cSld>
  <p:clrMapOvr>
    <a:masterClrMapping/>
  </p:clrMapOvr>
  <p:transition>
    <p:pull dir="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sz="4400" dirty="0"/>
              <a:t>Acquisition Requirements</a:t>
            </a:r>
          </a:p>
        </p:txBody>
      </p:sp>
      <p:sp>
        <p:nvSpPr>
          <p:cNvPr id="11267" name="Rectangle 3"/>
          <p:cNvSpPr>
            <a:spLocks noGrp="1" noChangeArrowheads="1"/>
          </p:cNvSpPr>
          <p:nvPr>
            <p:ph type="body" idx="1"/>
          </p:nvPr>
        </p:nvSpPr>
        <p:spPr>
          <a:xfrm>
            <a:off x="647700" y="1241425"/>
            <a:ext cx="8221663" cy="5192713"/>
          </a:xfrm>
          <a:noFill/>
        </p:spPr>
        <p:txBody>
          <a:bodyPr/>
          <a:lstStyle/>
          <a:p>
            <a:endParaRPr lang="en-US" sz="2400" b="1" dirty="0">
              <a:solidFill>
                <a:srgbClr val="000099"/>
              </a:solidFill>
              <a:latin typeface="Arial" panose="020B0604020202020204" pitchFamily="34" charset="0"/>
              <a:cs typeface="Arial" panose="020B0604020202020204" pitchFamily="34" charset="0"/>
            </a:endParaRPr>
          </a:p>
          <a:p>
            <a:r>
              <a:rPr lang="en-US" sz="2400" b="1" dirty="0">
                <a:solidFill>
                  <a:srgbClr val="000099"/>
                </a:solidFill>
                <a:latin typeface="Arial" panose="020B0604020202020204" pitchFamily="34" charset="0"/>
                <a:cs typeface="Arial" panose="020B0604020202020204" pitchFamily="34" charset="0"/>
              </a:rPr>
              <a:t>Liquidated Damages</a:t>
            </a:r>
          </a:p>
          <a:p>
            <a:pPr lvl="1"/>
            <a:r>
              <a:rPr lang="en-US" dirty="0">
                <a:solidFill>
                  <a:srgbClr val="000099"/>
                </a:solidFill>
                <a:latin typeface="Arial" panose="020B0604020202020204" pitchFamily="34" charset="0"/>
                <a:cs typeface="Arial" panose="020B0604020202020204" pitchFamily="34" charset="0"/>
              </a:rPr>
              <a:t>$1,338.00 for each calendar day of delay</a:t>
            </a:r>
          </a:p>
          <a:p>
            <a:pPr marL="457200" lvl="1" indent="0">
              <a:buNone/>
            </a:pPr>
            <a:endParaRPr lang="en-US" dirty="0">
              <a:solidFill>
                <a:srgbClr val="000099"/>
              </a:solidFill>
              <a:latin typeface="Arial" panose="020B0604020202020204" pitchFamily="34" charset="0"/>
              <a:cs typeface="Arial" panose="020B0604020202020204" pitchFamily="34" charset="0"/>
            </a:endParaRPr>
          </a:p>
          <a:p>
            <a:r>
              <a:rPr lang="en-US" sz="2400" b="1" dirty="0">
                <a:solidFill>
                  <a:srgbClr val="000099"/>
                </a:solidFill>
                <a:latin typeface="Arial" panose="020B0604020202020204" pitchFamily="34" charset="0"/>
                <a:cs typeface="Arial" panose="020B0604020202020204" pitchFamily="34" charset="0"/>
              </a:rPr>
              <a:t>Insurance </a:t>
            </a:r>
          </a:p>
          <a:p>
            <a:pPr lvl="1"/>
            <a:r>
              <a:rPr lang="en-US" dirty="0">
                <a:solidFill>
                  <a:srgbClr val="000099"/>
                </a:solidFill>
                <a:latin typeface="Arial" panose="020B0604020202020204" pitchFamily="34" charset="0"/>
                <a:cs typeface="Arial" panose="020B0604020202020204" pitchFamily="34" charset="0"/>
              </a:rPr>
              <a:t>Certificate of Insurance required prior to commencing work</a:t>
            </a:r>
          </a:p>
          <a:p>
            <a:pPr lvl="2"/>
            <a:r>
              <a:rPr lang="en-US" sz="2000" dirty="0">
                <a:solidFill>
                  <a:srgbClr val="000099"/>
                </a:solidFill>
                <a:latin typeface="Arial" panose="020B0604020202020204" pitchFamily="34" charset="0"/>
                <a:cs typeface="Arial" panose="020B0604020202020204" pitchFamily="34" charset="0"/>
              </a:rPr>
              <a:t>Worker’s compensation and employers liability</a:t>
            </a:r>
          </a:p>
          <a:p>
            <a:pPr lvl="2"/>
            <a:r>
              <a:rPr lang="en-US" sz="2000" dirty="0">
                <a:solidFill>
                  <a:srgbClr val="000099"/>
                </a:solidFill>
                <a:latin typeface="Arial" panose="020B0604020202020204" pitchFamily="34" charset="0"/>
                <a:cs typeface="Arial" panose="020B0604020202020204" pitchFamily="34" charset="0"/>
              </a:rPr>
              <a:t>General Liability</a:t>
            </a:r>
          </a:p>
          <a:p>
            <a:pPr lvl="2"/>
            <a:r>
              <a:rPr lang="en-US" sz="2000" dirty="0">
                <a:solidFill>
                  <a:srgbClr val="000099"/>
                </a:solidFill>
                <a:latin typeface="Arial" panose="020B0604020202020204" pitchFamily="34" charset="0"/>
                <a:cs typeface="Arial" panose="020B0604020202020204" pitchFamily="34" charset="0"/>
              </a:rPr>
              <a:t>Automobile Liability </a:t>
            </a:r>
          </a:p>
          <a:p>
            <a:pPr marL="857250" lvl="2" indent="0">
              <a:buNone/>
            </a:pPr>
            <a:endParaRPr lang="en-US" dirty="0">
              <a:solidFill>
                <a:srgbClr val="000099"/>
              </a:solidFill>
              <a:latin typeface="Arial Rounded MT Bold" pitchFamily="34" charset="0"/>
            </a:endParaRPr>
          </a:p>
          <a:p>
            <a:pPr lvl="2">
              <a:buFont typeface="Monotype Sorts" pitchFamily="2" charset="2"/>
              <a:buNone/>
            </a:pPr>
            <a:endParaRPr lang="en-US" b="1" dirty="0">
              <a:solidFill>
                <a:srgbClr val="003399"/>
              </a:solidFill>
              <a:latin typeface="Arial Rounded MT Bold" pitchFamily="34" charset="0"/>
            </a:endParaRPr>
          </a:p>
        </p:txBody>
      </p:sp>
    </p:spTree>
  </p:cSld>
  <p:clrMapOvr>
    <a:masterClrMapping/>
  </p:clrMapOvr>
  <p:transition>
    <p:pull dir="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83C41-5666-4205-B8B8-2FC7F2372D5B}"/>
              </a:ext>
            </a:extLst>
          </p:cNvPr>
          <p:cNvSpPr>
            <a:spLocks noGrp="1"/>
          </p:cNvSpPr>
          <p:nvPr>
            <p:ph type="title"/>
          </p:nvPr>
        </p:nvSpPr>
        <p:spPr/>
        <p:txBody>
          <a:bodyPr/>
          <a:lstStyle/>
          <a:p>
            <a:pPr algn="ctr"/>
            <a:r>
              <a:rPr lang="en-US" sz="4400" dirty="0"/>
              <a:t>Acquisition Requirements</a:t>
            </a:r>
          </a:p>
        </p:txBody>
      </p:sp>
      <p:sp>
        <p:nvSpPr>
          <p:cNvPr id="3" name="Content Placeholder 2">
            <a:extLst>
              <a:ext uri="{FF2B5EF4-FFF2-40B4-BE49-F238E27FC236}">
                <a16:creationId xmlns:a16="http://schemas.microsoft.com/office/drawing/2014/main" id="{2A29F14C-A97C-4F3A-9AEC-C92BC0E1A231}"/>
              </a:ext>
            </a:extLst>
          </p:cNvPr>
          <p:cNvSpPr>
            <a:spLocks noGrp="1"/>
          </p:cNvSpPr>
          <p:nvPr>
            <p:ph idx="1"/>
          </p:nvPr>
        </p:nvSpPr>
        <p:spPr/>
        <p:txBody>
          <a:bodyPr/>
          <a:lstStyle/>
          <a:p>
            <a:r>
              <a:rPr lang="en-US" sz="2400" b="1" dirty="0">
                <a:solidFill>
                  <a:srgbClr val="000099"/>
                </a:solidFill>
                <a:latin typeface="Arial" panose="020B0604020202020204" pitchFamily="34" charset="0"/>
                <a:cs typeface="Arial" panose="020B0604020202020204" pitchFamily="34" charset="0"/>
              </a:rPr>
              <a:t>Requests for Information (RFI’S)</a:t>
            </a:r>
          </a:p>
          <a:p>
            <a:pPr lvl="1"/>
            <a:r>
              <a:rPr lang="en-US" sz="2200" b="1" dirty="0">
                <a:solidFill>
                  <a:srgbClr val="000099"/>
                </a:solidFill>
                <a:latin typeface="Arial" panose="020B0604020202020204" pitchFamily="34" charset="0"/>
                <a:cs typeface="Arial" panose="020B0604020202020204" pitchFamily="34" charset="0"/>
              </a:rPr>
              <a:t>Questions Due:  May 20, 2020, at 4:00 PM EST</a:t>
            </a:r>
          </a:p>
          <a:p>
            <a:pPr marL="457200" lvl="1" indent="0">
              <a:buNone/>
            </a:pPr>
            <a:r>
              <a:rPr lang="en-US" sz="2200" dirty="0">
                <a:solidFill>
                  <a:srgbClr val="000099"/>
                </a:solidFill>
                <a:latin typeface="Arial" panose="020B0604020202020204" pitchFamily="34" charset="0"/>
                <a:cs typeface="Arial" panose="020B0604020202020204" pitchFamily="34" charset="0"/>
              </a:rPr>
              <a:t>	Email to:</a:t>
            </a:r>
          </a:p>
          <a:p>
            <a:pPr lvl="2"/>
            <a:r>
              <a:rPr lang="en-US" sz="2200" dirty="0">
                <a:solidFill>
                  <a:srgbClr val="000099"/>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Elizabeth.Monohan@va.gov</a:t>
            </a:r>
            <a:r>
              <a:rPr lang="en-US" sz="2200" dirty="0">
                <a:solidFill>
                  <a:srgbClr val="000099"/>
                </a:solidFill>
                <a:latin typeface="Arial" panose="020B0604020202020204" pitchFamily="34" charset="0"/>
                <a:cs typeface="Arial" panose="020B0604020202020204" pitchFamily="34" charset="0"/>
              </a:rPr>
              <a:t>   </a:t>
            </a:r>
          </a:p>
          <a:p>
            <a:pPr lvl="2"/>
            <a:r>
              <a:rPr lang="en-US" sz="2200" dirty="0">
                <a:solidFill>
                  <a:srgbClr val="000099"/>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Kevin.Dix@va.gov</a:t>
            </a:r>
            <a:r>
              <a:rPr lang="en-US" sz="2200" dirty="0">
                <a:solidFill>
                  <a:srgbClr val="000099"/>
                </a:solidFill>
                <a:latin typeface="Arial" panose="020B0604020202020204" pitchFamily="34" charset="0"/>
                <a:cs typeface="Arial" panose="020B0604020202020204" pitchFamily="34" charset="0"/>
              </a:rPr>
              <a:t> and        	          </a:t>
            </a:r>
          </a:p>
          <a:p>
            <a:pPr lvl="2"/>
            <a:r>
              <a:rPr lang="en-US" sz="2200" dirty="0">
                <a:solidFill>
                  <a:srgbClr val="000099"/>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Crystal.Cole2@va.gov</a:t>
            </a:r>
            <a:endParaRPr lang="en-US" sz="2200" dirty="0">
              <a:solidFill>
                <a:srgbClr val="000099"/>
              </a:solidFill>
              <a:latin typeface="Arial" panose="020B0604020202020204" pitchFamily="34" charset="0"/>
              <a:cs typeface="Arial" panose="020B0604020202020204" pitchFamily="34" charset="0"/>
            </a:endParaRPr>
          </a:p>
          <a:p>
            <a:pPr marL="857250" lvl="2" indent="0">
              <a:buNone/>
            </a:pPr>
            <a:endParaRPr lang="en-US" sz="2200" dirty="0">
              <a:solidFill>
                <a:srgbClr val="000099"/>
              </a:solidFill>
              <a:latin typeface="Arial" panose="020B0604020202020204" pitchFamily="34" charset="0"/>
              <a:cs typeface="Arial" panose="020B0604020202020204" pitchFamily="34" charset="0"/>
            </a:endParaRPr>
          </a:p>
          <a:p>
            <a:pPr marL="857250" lvl="2" indent="0">
              <a:buNone/>
            </a:pPr>
            <a:r>
              <a:rPr lang="en-US" sz="2200" dirty="0">
                <a:solidFill>
                  <a:srgbClr val="000099"/>
                </a:solidFill>
                <a:latin typeface="Arial" panose="020B0604020202020204" pitchFamily="34" charset="0"/>
                <a:cs typeface="Arial" panose="020B0604020202020204" pitchFamily="34" charset="0"/>
              </a:rPr>
              <a:t>The subject line to read  “Cape Canaveral National Cemetery,  RFP #: 36C10F20R0017”</a:t>
            </a:r>
          </a:p>
          <a:p>
            <a:pPr marL="857250" lvl="2" indent="0">
              <a:buNone/>
            </a:pPr>
            <a:endParaRPr lang="en-US" sz="2000" dirty="0">
              <a:solidFill>
                <a:srgbClr val="000099"/>
              </a:solidFill>
              <a:latin typeface="Arial" panose="020B0604020202020204" pitchFamily="34" charset="0"/>
              <a:cs typeface="Arial" panose="020B0604020202020204" pitchFamily="34" charset="0"/>
            </a:endParaRPr>
          </a:p>
          <a:p>
            <a:r>
              <a:rPr lang="en-US" sz="2400" b="1" dirty="0">
                <a:solidFill>
                  <a:srgbClr val="000099"/>
                </a:solidFill>
                <a:latin typeface="Arial" panose="020B0604020202020204" pitchFamily="34" charset="0"/>
                <a:cs typeface="Arial" panose="020B0604020202020204" pitchFamily="34" charset="0"/>
              </a:rPr>
              <a:t>Answers posted on or about:  May 27, 2020</a:t>
            </a:r>
          </a:p>
          <a:p>
            <a:pPr marL="857250" lvl="2" indent="0">
              <a:buNone/>
            </a:pPr>
            <a:endParaRPr lang="en-US" sz="2000" b="1" dirty="0">
              <a:solidFill>
                <a:srgbClr val="000099"/>
              </a:solidFill>
              <a:latin typeface="Arial Rounded MT Bold" pitchFamily="34" charset="0"/>
            </a:endParaRPr>
          </a:p>
          <a:p>
            <a:endParaRPr lang="en-US" dirty="0"/>
          </a:p>
        </p:txBody>
      </p:sp>
    </p:spTree>
    <p:extLst>
      <p:ext uri="{BB962C8B-B14F-4D97-AF65-F5344CB8AC3E}">
        <p14:creationId xmlns:p14="http://schemas.microsoft.com/office/powerpoint/2010/main" val="3133772971"/>
      </p:ext>
    </p:extLst>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2206171" y="203200"/>
            <a:ext cx="6663192" cy="1054100"/>
          </a:xfrm>
        </p:spPr>
        <p:txBody>
          <a:bodyPr/>
          <a:lstStyle/>
          <a:p>
            <a:pPr algn="ctr">
              <a:defRPr/>
            </a:pPr>
            <a:r>
              <a:rPr lang="en-US" dirty="0"/>
              <a:t>Service-Disabled</a:t>
            </a:r>
            <a:br>
              <a:rPr lang="en-US" dirty="0"/>
            </a:br>
            <a:r>
              <a:rPr lang="en-US" dirty="0"/>
              <a:t>Veteran-Owned Small Business</a:t>
            </a:r>
          </a:p>
        </p:txBody>
      </p:sp>
      <p:sp>
        <p:nvSpPr>
          <p:cNvPr id="12291" name="Rectangle 3"/>
          <p:cNvSpPr>
            <a:spLocks noGrp="1" noChangeArrowheads="1"/>
          </p:cNvSpPr>
          <p:nvPr>
            <p:ph type="body" idx="1"/>
          </p:nvPr>
        </p:nvSpPr>
        <p:spPr>
          <a:xfrm>
            <a:off x="466725" y="1447800"/>
            <a:ext cx="8321675" cy="4622800"/>
          </a:xfrm>
        </p:spPr>
        <p:txBody>
          <a:bodyPr/>
          <a:lstStyle/>
          <a:p>
            <a:r>
              <a:rPr lang="en-US" sz="2800" b="1" dirty="0">
                <a:solidFill>
                  <a:srgbClr val="000099"/>
                </a:solidFill>
                <a:latin typeface="Arial" panose="020B0604020202020204" pitchFamily="34" charset="0"/>
                <a:cs typeface="Arial" panose="020B0604020202020204" pitchFamily="34" charset="0"/>
              </a:rPr>
              <a:t>Office of Small and Disadvantaged Business Utilization (OSDBU) Washington, D.C. </a:t>
            </a:r>
          </a:p>
          <a:p>
            <a:pPr lvl="2">
              <a:buClr>
                <a:schemeClr val="tx1">
                  <a:lumMod val="50000"/>
                </a:schemeClr>
              </a:buClr>
              <a:buFont typeface="Wingdings" pitchFamily="2" charset="2"/>
              <a:buChar char="Ø"/>
            </a:pPr>
            <a:r>
              <a:rPr lang="en-US" sz="2400" b="1" dirty="0">
                <a:solidFill>
                  <a:srgbClr val="000099"/>
                </a:solidFill>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http://www4.va.gov/osdbu/</a:t>
            </a:r>
            <a:endParaRPr lang="en-US" sz="2400" b="1" dirty="0">
              <a:solidFill>
                <a:srgbClr val="000099"/>
              </a:solidFill>
              <a:latin typeface="Arial" panose="020B0604020202020204" pitchFamily="34" charset="0"/>
              <a:ea typeface="+mn-ea"/>
              <a:cs typeface="Arial" panose="020B0604020202020204" pitchFamily="34" charset="0"/>
            </a:endParaRPr>
          </a:p>
          <a:p>
            <a:pPr marL="857250" lvl="2" indent="0">
              <a:buClr>
                <a:schemeClr val="tx1">
                  <a:lumMod val="50000"/>
                </a:schemeClr>
              </a:buClr>
              <a:buNone/>
            </a:pPr>
            <a:endParaRPr lang="en-US" sz="2400" b="1" dirty="0">
              <a:solidFill>
                <a:srgbClr val="000099"/>
              </a:solidFill>
              <a:latin typeface="Arial" panose="020B0604020202020204" pitchFamily="34" charset="0"/>
              <a:ea typeface="+mn-ea"/>
              <a:cs typeface="Arial" panose="020B0604020202020204" pitchFamily="34" charset="0"/>
            </a:endParaRPr>
          </a:p>
          <a:p>
            <a:pPr marL="514350" lvl="1" indent="0">
              <a:buClr>
                <a:schemeClr val="tx1">
                  <a:lumMod val="50000"/>
                </a:schemeClr>
              </a:buClr>
              <a:buNone/>
            </a:pPr>
            <a:r>
              <a:rPr lang="en-US" sz="2600" b="1" dirty="0">
                <a:solidFill>
                  <a:srgbClr val="000099"/>
                </a:solidFill>
                <a:latin typeface="Arial" panose="020B0604020202020204" pitchFamily="34" charset="0"/>
                <a:ea typeface="+mn-ea"/>
                <a:cs typeface="Arial" panose="020B0604020202020204" pitchFamily="34" charset="0"/>
              </a:rPr>
              <a:t>Contact OSDBU for information on</a:t>
            </a:r>
          </a:p>
          <a:p>
            <a:pPr lvl="1"/>
            <a:r>
              <a:rPr lang="en-US" sz="2800" b="1" dirty="0">
                <a:solidFill>
                  <a:srgbClr val="000099"/>
                </a:solidFill>
                <a:latin typeface="Arial" panose="020B0604020202020204" pitchFamily="34" charset="0"/>
                <a:cs typeface="Arial" panose="020B0604020202020204" pitchFamily="34" charset="0"/>
              </a:rPr>
              <a:t>Joint Ventures </a:t>
            </a:r>
            <a:endParaRPr lang="en-US" sz="2800" b="1" dirty="0">
              <a:solidFill>
                <a:srgbClr val="000099"/>
              </a:solidFill>
              <a:highlight>
                <a:srgbClr val="FFFF00"/>
              </a:highlight>
              <a:latin typeface="Arial" panose="020B0604020202020204" pitchFamily="34" charset="0"/>
              <a:cs typeface="Arial" panose="020B0604020202020204" pitchFamily="34" charset="0"/>
            </a:endParaRPr>
          </a:p>
          <a:p>
            <a:pPr lvl="1"/>
            <a:r>
              <a:rPr lang="en-US" sz="2800" b="1" dirty="0">
                <a:solidFill>
                  <a:srgbClr val="000099"/>
                </a:solidFill>
                <a:latin typeface="Arial" panose="020B0604020202020204" pitchFamily="34" charset="0"/>
                <a:cs typeface="Arial" panose="020B0604020202020204" pitchFamily="34" charset="0"/>
              </a:rPr>
              <a:t>Teaming Agreement</a:t>
            </a:r>
          </a:p>
          <a:p>
            <a:pPr lvl="1"/>
            <a:r>
              <a:rPr lang="en-US" sz="2800" b="1" dirty="0">
                <a:solidFill>
                  <a:srgbClr val="000099"/>
                </a:solidFill>
                <a:latin typeface="Arial" panose="020B0604020202020204" pitchFamily="34" charset="0"/>
                <a:cs typeface="Arial" panose="020B0604020202020204" pitchFamily="34" charset="0"/>
              </a:rPr>
              <a:t>Mentor Protégée (See VAAR 819-71)</a:t>
            </a:r>
          </a:p>
          <a:p>
            <a:pPr lvl="1"/>
            <a:r>
              <a:rPr lang="en-US" sz="2800" b="1" dirty="0">
                <a:solidFill>
                  <a:srgbClr val="000099"/>
                </a:solidFill>
                <a:latin typeface="Arial" panose="020B0604020202020204" pitchFamily="34" charset="0"/>
                <a:cs typeface="Arial" panose="020B0604020202020204" pitchFamily="34" charset="0"/>
              </a:rPr>
              <a:t>CVE verification</a:t>
            </a:r>
          </a:p>
          <a:p>
            <a:pPr marL="457200" lvl="1" indent="0">
              <a:buNone/>
            </a:pPr>
            <a:endParaRPr lang="en-US" sz="2800" b="1" dirty="0">
              <a:solidFill>
                <a:srgbClr val="000099"/>
              </a:solidFill>
              <a:latin typeface="Arial" panose="020B0604020202020204" pitchFamily="34" charset="0"/>
              <a:cs typeface="Arial" panose="020B0604020202020204" pitchFamily="34" charset="0"/>
            </a:endParaRPr>
          </a:p>
          <a:p>
            <a:pPr lvl="1"/>
            <a:endParaRPr lang="en-US" sz="2800" b="1" dirty="0">
              <a:solidFill>
                <a:srgbClr val="000099"/>
              </a:solidFill>
              <a:latin typeface="Arial Rounded MT Bold" pitchFamily="34" charset="0"/>
              <a:cs typeface="Arial" charset="0"/>
            </a:endParaRPr>
          </a:p>
          <a:p>
            <a:pPr marL="457200" lvl="1" indent="0">
              <a:buNone/>
            </a:pPr>
            <a:endParaRPr lang="en-US" sz="2800" b="1" dirty="0">
              <a:solidFill>
                <a:srgbClr val="000099"/>
              </a:solidFill>
              <a:latin typeface="Arial Rounded MT Bold" pitchFamily="34" charset="0"/>
              <a:cs typeface="Arial" charset="0"/>
            </a:endParaRPr>
          </a:p>
          <a:p>
            <a:pPr lvl="1">
              <a:buFont typeface="Monotype Sorts" pitchFamily="2" charset="2"/>
              <a:buNone/>
            </a:pPr>
            <a:br>
              <a:rPr lang="en-US" sz="2800" b="1" dirty="0">
                <a:solidFill>
                  <a:srgbClr val="000099"/>
                </a:solidFill>
              </a:rPr>
            </a:br>
            <a:endParaRPr lang="en-US" sz="2800" b="1" dirty="0">
              <a:solidFill>
                <a:srgbClr val="000099"/>
              </a:solidFill>
            </a:endParaRPr>
          </a:p>
          <a:p>
            <a:endParaRPr lang="en-US" dirty="0"/>
          </a:p>
        </p:txBody>
      </p:sp>
    </p:spTree>
  </p:cSld>
  <p:clrMapOvr>
    <a:masterClrMapping/>
  </p:clrMapOvr>
  <p:transition>
    <p:pull dir="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sz="4400" dirty="0"/>
              <a:t>Submission Requirements</a:t>
            </a:r>
          </a:p>
        </p:txBody>
      </p:sp>
      <p:sp>
        <p:nvSpPr>
          <p:cNvPr id="4" name="Rectangle 3"/>
          <p:cNvSpPr txBox="1">
            <a:spLocks noChangeArrowheads="1"/>
          </p:cNvSpPr>
          <p:nvPr/>
        </p:nvSpPr>
        <p:spPr bwMode="auto">
          <a:xfrm>
            <a:off x="393700" y="1651000"/>
            <a:ext cx="8447088" cy="4970463"/>
          </a:xfrm>
          <a:prstGeom prst="rect">
            <a:avLst/>
          </a:prstGeom>
          <a:noFill/>
          <a:ln w="9525">
            <a:noFill/>
            <a:miter lim="800000"/>
            <a:headEnd/>
            <a:tailEnd/>
          </a:ln>
        </p:spPr>
        <p:txBody>
          <a:bodyPr/>
          <a:lstStyle/>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a:solidFill>
                  <a:srgbClr val="000099"/>
                </a:solidFill>
                <a:latin typeface="Arial" pitchFamily="34" charset="0"/>
                <a:cs typeface="Arial" pitchFamily="34" charset="0"/>
              </a:rPr>
              <a:t> 1 	SF 1442 (pages 1 - 4)</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a:solidFill>
                  <a:srgbClr val="000099"/>
                </a:solidFill>
                <a:latin typeface="Arial" pitchFamily="34" charset="0"/>
                <a:cs typeface="Arial" pitchFamily="34" charset="0"/>
              </a:rPr>
              <a:t> 2	Signed Amendments</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a:solidFill>
                  <a:srgbClr val="000099"/>
                </a:solidFill>
                <a:latin typeface="Arial" panose="020B0604020202020204" pitchFamily="34" charset="0"/>
                <a:cs typeface="Arial" pitchFamily="34" charset="0"/>
              </a:rPr>
              <a:t> 3	Bid Guarantee/Bid Bond</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a:solidFill>
                  <a:srgbClr val="000099"/>
                </a:solidFill>
                <a:latin typeface="Arial" pitchFamily="34" charset="0"/>
                <a:cs typeface="Arial" pitchFamily="34" charset="0"/>
              </a:rPr>
              <a:t> 4	Volume I – Technical Proposal</a:t>
            </a: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sz="2200" b="1" kern="0" dirty="0">
                <a:solidFill>
                  <a:srgbClr val="000099"/>
                </a:solidFill>
                <a:latin typeface="Arial" pitchFamily="34" charset="0"/>
                <a:cs typeface="Arial" pitchFamily="34" charset="0"/>
              </a:rPr>
              <a:t>No cost information in Technical proposal</a:t>
            </a: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sz="2200" b="1" kern="0" dirty="0">
                <a:solidFill>
                  <a:srgbClr val="000099"/>
                </a:solidFill>
                <a:latin typeface="Arial" pitchFamily="34" charset="0"/>
                <a:cs typeface="Arial" pitchFamily="34" charset="0"/>
              </a:rPr>
              <a:t>Spiral bound Technical proposal (no 3 ring binders)</a:t>
            </a: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sz="2200" b="1" kern="0" dirty="0">
                <a:solidFill>
                  <a:srgbClr val="000099"/>
                </a:solidFill>
                <a:latin typeface="Arial" pitchFamily="34" charset="0"/>
                <a:cs typeface="Arial" pitchFamily="34" charset="0"/>
              </a:rPr>
              <a:t>Organize your proposal in accordance with the criteria listed under Instructions, Conditions And Other Statements To Bidders/Offerors, Part II Proposal Information of the RFP</a:t>
            </a:r>
          </a:p>
          <a:p>
            <a:pPr lvl="2" eaLnBrk="1" hangingPunct="1">
              <a:lnSpc>
                <a:spcPct val="80000"/>
              </a:lnSpc>
              <a:spcBef>
                <a:spcPct val="25000"/>
              </a:spcBef>
              <a:spcAft>
                <a:spcPct val="25000"/>
              </a:spcAft>
              <a:buClr>
                <a:schemeClr val="tx2"/>
              </a:buClr>
              <a:buSzPct val="80000"/>
              <a:buFont typeface="Wingdings" pitchFamily="2" charset="2"/>
              <a:buChar char="Ø"/>
              <a:defRPr/>
            </a:pPr>
            <a:endParaRPr lang="en-US" b="1" kern="0" dirty="0">
              <a:solidFill>
                <a:srgbClr val="000099"/>
              </a:solidFill>
              <a:latin typeface="Arial" pitchFamily="34" charset="0"/>
              <a:cs typeface="Arial" pitchFamily="34" charset="0"/>
            </a:endParaRPr>
          </a:p>
          <a:p>
            <a:pPr lvl="2" eaLnBrk="1" hangingPunct="1">
              <a:lnSpc>
                <a:spcPct val="80000"/>
              </a:lnSpc>
              <a:spcBef>
                <a:spcPct val="25000"/>
              </a:spcBef>
              <a:spcAft>
                <a:spcPct val="25000"/>
              </a:spcAft>
              <a:buClr>
                <a:schemeClr val="tx2"/>
              </a:buClr>
              <a:buSzPct val="80000"/>
              <a:buFont typeface="Monotype Sorts" pitchFamily="2" charset="2"/>
              <a:buChar char="u"/>
              <a:defRPr/>
            </a:pPr>
            <a:endParaRPr lang="en-US"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a:solidFill>
                  <a:srgbClr val="000099"/>
                </a:solidFill>
                <a:latin typeface="Arial" pitchFamily="34" charset="0"/>
                <a:cs typeface="Arial" pitchFamily="34" charset="0"/>
              </a:rPr>
              <a:t> </a:t>
            </a:r>
            <a:endParaRPr lang="en-US" sz="2000" kern="0" dirty="0">
              <a:solidFill>
                <a:srgbClr val="000099"/>
              </a:solidFill>
              <a:latin typeface="Arial" pitchFamily="34" charset="0"/>
              <a:cs typeface="Arial" pitchFamily="34" charset="0"/>
            </a:endParaRPr>
          </a:p>
        </p:txBody>
      </p:sp>
    </p:spTree>
  </p:cSld>
  <p:clrMapOvr>
    <a:masterClrMapping/>
  </p:clrMapOvr>
  <p:transition>
    <p:pull dir="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Submission Requirements</a:t>
            </a:r>
          </a:p>
        </p:txBody>
      </p:sp>
      <p:sp>
        <p:nvSpPr>
          <p:cNvPr id="3" name="Content Placeholder 2"/>
          <p:cNvSpPr>
            <a:spLocks noGrp="1"/>
          </p:cNvSpPr>
          <p:nvPr>
            <p:ph idx="1"/>
          </p:nvPr>
        </p:nvSpPr>
        <p:spPr/>
        <p:txBody>
          <a:bodyPr/>
          <a:lstStyle/>
          <a:p>
            <a:pPr marL="1093788" lvl="2"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anose="020B0604020202020204" pitchFamily="34" charset="0"/>
                <a:cs typeface="Arial" pitchFamily="34" charset="0"/>
              </a:rPr>
              <a:t>One (1) Sealed Original and Three (3) copies</a:t>
            </a:r>
          </a:p>
          <a:p>
            <a:pPr marL="1371600" lvl="3" indent="0" eaLnBrk="1" hangingPunct="1">
              <a:lnSpc>
                <a:spcPct val="80000"/>
              </a:lnSpc>
              <a:spcBef>
                <a:spcPct val="25000"/>
              </a:spcBef>
              <a:spcAft>
                <a:spcPct val="25000"/>
              </a:spcAft>
              <a:buClr>
                <a:schemeClr val="tx1">
                  <a:lumMod val="50000"/>
                </a:schemeClr>
              </a:buClr>
              <a:buSzPct val="80000"/>
              <a:buNone/>
              <a:defRPr/>
            </a:pPr>
            <a:r>
              <a:rPr lang="en-US" sz="1800" dirty="0">
                <a:solidFill>
                  <a:srgbClr val="000099"/>
                </a:solidFill>
                <a:latin typeface="Arial" panose="020B0604020202020204" pitchFamily="34" charset="0"/>
                <a:cs typeface="Arial" pitchFamily="34" charset="0"/>
              </a:rPr>
              <a:t>1) Past Performance 2) Relevant Experience</a:t>
            </a:r>
          </a:p>
          <a:p>
            <a:pPr marL="1371600" lvl="3" indent="0" eaLnBrk="1" hangingPunct="1">
              <a:lnSpc>
                <a:spcPct val="80000"/>
              </a:lnSpc>
              <a:spcBef>
                <a:spcPct val="25000"/>
              </a:spcBef>
              <a:spcAft>
                <a:spcPct val="25000"/>
              </a:spcAft>
              <a:buClr>
                <a:schemeClr val="tx1">
                  <a:lumMod val="50000"/>
                </a:schemeClr>
              </a:buClr>
              <a:buSzPct val="80000"/>
              <a:buNone/>
              <a:defRPr/>
            </a:pPr>
            <a:r>
              <a:rPr lang="en-US" sz="1800" dirty="0">
                <a:solidFill>
                  <a:srgbClr val="000099"/>
                </a:solidFill>
                <a:latin typeface="Arial" panose="020B0604020202020204" pitchFamily="34" charset="0"/>
                <a:cs typeface="Arial" pitchFamily="34" charset="0"/>
              </a:rPr>
              <a:t>3) Technical Approach 4) Construction/Project Management</a:t>
            </a:r>
          </a:p>
          <a:p>
            <a:pPr marL="1550988" lvl="3"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1800" b="1" dirty="0">
                <a:solidFill>
                  <a:srgbClr val="000099"/>
                </a:solidFill>
                <a:latin typeface="Arial" panose="020B0604020202020204" pitchFamily="34" charset="0"/>
                <a:cs typeface="Arial" pitchFamily="34" charset="0"/>
              </a:rPr>
              <a:t>DO NOT PUT ANY PRICING INFORMATION IN VOLUME I</a:t>
            </a:r>
          </a:p>
          <a:p>
            <a:pPr eaLnBrk="1" hangingPunct="1">
              <a:lnSpc>
                <a:spcPct val="80000"/>
              </a:lnSpc>
              <a:defRPr/>
            </a:pPr>
            <a:r>
              <a:rPr lang="en-US" sz="2400" b="1" dirty="0">
                <a:solidFill>
                  <a:srgbClr val="000099"/>
                </a:solidFill>
                <a:latin typeface="Arial" panose="020B0604020202020204" pitchFamily="34" charset="0"/>
                <a:cs typeface="Arial" pitchFamily="34" charset="0"/>
              </a:rPr>
              <a:t>5	Volume II – Price Proposal</a:t>
            </a:r>
          </a:p>
          <a:p>
            <a:pPr lvl="2" eaLnBrk="1" hangingPunct="1">
              <a:lnSpc>
                <a:spcPct val="80000"/>
              </a:lnSpc>
              <a:buFont typeface="Wingdings" pitchFamily="2" charset="2"/>
              <a:buChar char="Ø"/>
              <a:defRPr/>
            </a:pPr>
            <a:r>
              <a:rPr lang="en-US" b="1" dirty="0">
                <a:solidFill>
                  <a:srgbClr val="000099"/>
                </a:solidFill>
                <a:latin typeface="Arial" pitchFamily="34" charset="0"/>
                <a:cs typeface="Arial" pitchFamily="34" charset="0"/>
              </a:rPr>
              <a:t>Only one original copy</a:t>
            </a:r>
          </a:p>
          <a:p>
            <a:pPr lvl="2" eaLnBrk="1" hangingPunct="1">
              <a:lnSpc>
                <a:spcPct val="80000"/>
              </a:lnSpc>
              <a:buFont typeface="Wingdings" pitchFamily="2" charset="2"/>
              <a:buChar char="Ø"/>
              <a:defRPr/>
            </a:pPr>
            <a:r>
              <a:rPr lang="en-US" dirty="0">
                <a:solidFill>
                  <a:srgbClr val="000099"/>
                </a:solidFill>
                <a:latin typeface="Arial" pitchFamily="34" charset="0"/>
                <a:cs typeface="Arial" pitchFamily="34" charset="0"/>
              </a:rPr>
              <a:t>Include any JV, Agreements, Reps and Certs and Bonds</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itchFamily="34" charset="0"/>
                <a:cs typeface="Arial" pitchFamily="34" charset="0"/>
              </a:rPr>
              <a:t>Submit Volumes I &amp; II on a Compact Disc (excel, pdf and word format only) </a:t>
            </a:r>
            <a:r>
              <a:rPr lang="en-US" b="1" dirty="0">
                <a:solidFill>
                  <a:srgbClr val="000099"/>
                </a:solidFill>
                <a:latin typeface="Arial" pitchFamily="34" charset="0"/>
                <a:cs typeface="Arial" pitchFamily="34" charset="0"/>
              </a:rPr>
              <a:t>	</a:t>
            </a:r>
          </a:p>
          <a:p>
            <a:pPr eaLnBrk="1" hangingPunct="1">
              <a:lnSpc>
                <a:spcPct val="80000"/>
              </a:lnSpc>
              <a:defRPr/>
            </a:pPr>
            <a:r>
              <a:rPr lang="en-US" sz="2400" b="1" dirty="0">
                <a:solidFill>
                  <a:srgbClr val="000099"/>
                </a:solidFill>
                <a:latin typeface="Arial" pitchFamily="34" charset="0"/>
                <a:cs typeface="Arial" pitchFamily="34" charset="0"/>
              </a:rPr>
              <a:t> 6	Others Documents</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anose="020B0604020202020204" pitchFamily="34" charset="0"/>
                <a:cs typeface="Arial" pitchFamily="34" charset="0"/>
              </a:rPr>
              <a:t>Representations and Certification completed in SAM</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anose="020B0604020202020204" pitchFamily="34" charset="0"/>
                <a:cs typeface="Arial" pitchFamily="34" charset="0"/>
              </a:rPr>
              <a:t>Joint Venture (registered in Vetbiz prior to proposal submission); approved Teaming Agreement; approved Mentor-Protégé Program </a:t>
            </a:r>
          </a:p>
          <a:p>
            <a:endParaRPr lang="en-US" dirty="0"/>
          </a:p>
        </p:txBody>
      </p:sp>
    </p:spTree>
  </p:cSld>
  <p:clrMapOvr>
    <a:masterClrMapping/>
  </p:clrMapOvr>
  <p:transition>
    <p:pull dir="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sz="4400" dirty="0"/>
              <a:t>Milestones</a:t>
            </a:r>
          </a:p>
        </p:txBody>
      </p:sp>
      <p:sp>
        <p:nvSpPr>
          <p:cNvPr id="4" name="Rectangle 3"/>
          <p:cNvSpPr txBox="1">
            <a:spLocks noChangeArrowheads="1"/>
          </p:cNvSpPr>
          <p:nvPr/>
        </p:nvSpPr>
        <p:spPr bwMode="auto">
          <a:xfrm>
            <a:off x="534988" y="1306513"/>
            <a:ext cx="8393112" cy="5111750"/>
          </a:xfrm>
          <a:prstGeom prst="rect">
            <a:avLst/>
          </a:prstGeom>
          <a:noFill/>
          <a:ln w="9525">
            <a:noFill/>
            <a:miter lim="800000"/>
            <a:headEnd/>
            <a:tailEnd/>
          </a:ln>
        </p:spPr>
        <p:txBody>
          <a:bodyPr/>
          <a:lstStyle/>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0099"/>
                </a:solidFill>
                <a:latin typeface="Arial" pitchFamily="34" charset="0"/>
                <a:cs typeface="Arial" pitchFamily="34" charset="0"/>
              </a:rPr>
              <a:t>			</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0099"/>
                </a:solidFill>
                <a:latin typeface="Arial" pitchFamily="34" charset="0"/>
                <a:cs typeface="Arial" pitchFamily="34" charset="0"/>
              </a:rPr>
              <a:t> 1	Solicitation			May 1, 2020</a:t>
            </a:r>
          </a:p>
          <a:p>
            <a:pPr eaLnBrk="1" hangingPunct="1">
              <a:lnSpc>
                <a:spcPct val="80000"/>
              </a:lnSpc>
              <a:spcBef>
                <a:spcPct val="25000"/>
              </a:spcBef>
              <a:spcAft>
                <a:spcPct val="25000"/>
              </a:spcAft>
              <a:buClr>
                <a:schemeClr val="tx2"/>
              </a:buClr>
              <a:buSzPct val="80000"/>
              <a:defRPr/>
            </a:pPr>
            <a:endParaRPr lang="en-US" sz="1600"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0099"/>
                </a:solidFill>
                <a:latin typeface="Arial" pitchFamily="34" charset="0"/>
                <a:cs typeface="Arial" pitchFamily="34" charset="0"/>
              </a:rPr>
              <a:t> 2	RFP Due Date			June 8, 2020</a:t>
            </a:r>
          </a:p>
          <a:p>
            <a:pPr eaLnBrk="1" hangingPunct="1">
              <a:lnSpc>
                <a:spcPct val="80000"/>
              </a:lnSpc>
              <a:spcBef>
                <a:spcPct val="25000"/>
              </a:spcBef>
              <a:spcAft>
                <a:spcPct val="25000"/>
              </a:spcAft>
              <a:buClr>
                <a:schemeClr val="tx2"/>
              </a:buClr>
              <a:buSzPct val="80000"/>
              <a:defRPr/>
            </a:pPr>
            <a:r>
              <a:rPr lang="en-US" sz="1600" b="1" i="1" kern="0" dirty="0">
                <a:solidFill>
                  <a:srgbClr val="000099"/>
                </a:solidFill>
                <a:latin typeface="Arial" pitchFamily="34" charset="0"/>
                <a:cs typeface="Arial" pitchFamily="34" charset="0"/>
              </a:rPr>
              <a:t>Items 4 thru 7 are only tentative dates.  All communications will be done        electronically.  Awardee information will be posted, therefore, do not call for status.</a:t>
            </a:r>
          </a:p>
          <a:p>
            <a:pPr eaLnBrk="1" hangingPunct="1">
              <a:lnSpc>
                <a:spcPct val="80000"/>
              </a:lnSpc>
              <a:spcBef>
                <a:spcPct val="25000"/>
              </a:spcBef>
              <a:spcAft>
                <a:spcPct val="25000"/>
              </a:spcAft>
              <a:buClr>
                <a:schemeClr val="tx2"/>
              </a:buClr>
              <a:buSzPct val="80000"/>
              <a:defRPr/>
            </a:pPr>
            <a:endParaRPr lang="en-US" sz="1600" b="1" i="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0099"/>
                </a:solidFill>
                <a:latin typeface="Arial" pitchFamily="34" charset="0"/>
                <a:cs typeface="Arial" pitchFamily="34" charset="0"/>
              </a:rPr>
              <a:t> 3	Technical &amp; Cost Proposal </a:t>
            </a:r>
          </a:p>
          <a:p>
            <a:pPr lvl="2" eaLnBrk="1" hangingPunct="1">
              <a:lnSpc>
                <a:spcPct val="80000"/>
              </a:lnSpc>
              <a:spcBef>
                <a:spcPct val="25000"/>
              </a:spcBef>
              <a:spcAft>
                <a:spcPct val="25000"/>
              </a:spcAft>
              <a:buClr>
                <a:schemeClr val="tx2"/>
              </a:buClr>
              <a:buSzPct val="80000"/>
              <a:defRPr/>
            </a:pPr>
            <a:r>
              <a:rPr lang="en-US" sz="1600" b="1" kern="0" dirty="0">
                <a:solidFill>
                  <a:srgbClr val="000099"/>
                </a:solidFill>
                <a:latin typeface="Arial" pitchFamily="34" charset="0"/>
                <a:cs typeface="Arial" pitchFamily="34" charset="0"/>
              </a:rPr>
              <a:t>Evaluation 			June 10 2020 – June 24, 2020</a:t>
            </a:r>
          </a:p>
          <a:p>
            <a:pPr lvl="2" eaLnBrk="1" hangingPunct="1">
              <a:lnSpc>
                <a:spcPct val="80000"/>
              </a:lnSpc>
              <a:spcBef>
                <a:spcPct val="25000"/>
              </a:spcBef>
              <a:spcAft>
                <a:spcPct val="25000"/>
              </a:spcAft>
              <a:buClr>
                <a:schemeClr val="tx2"/>
              </a:buClr>
              <a:buSzPct val="80000"/>
              <a:defRPr/>
            </a:pPr>
            <a:endParaRPr lang="en-US" sz="1600"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0099"/>
                </a:solidFill>
                <a:latin typeface="Arial" pitchFamily="34" charset="0"/>
                <a:cs typeface="Arial" pitchFamily="34" charset="0"/>
              </a:rPr>
              <a:t> 4	Contract Award 			July 30, 2020</a:t>
            </a: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sz="1600"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0099"/>
                </a:solidFill>
                <a:latin typeface="Arial" pitchFamily="34" charset="0"/>
                <a:cs typeface="Arial" pitchFamily="34" charset="0"/>
              </a:rPr>
              <a:t> 5	Notice To Proceed (estimate)	August 17, 2020</a:t>
            </a:r>
          </a:p>
          <a:p>
            <a:pPr eaLnBrk="1" hangingPunct="1">
              <a:lnSpc>
                <a:spcPct val="80000"/>
              </a:lnSpc>
              <a:spcBef>
                <a:spcPct val="25000"/>
              </a:spcBef>
              <a:spcAft>
                <a:spcPct val="25000"/>
              </a:spcAft>
              <a:buClr>
                <a:schemeClr val="tx2"/>
              </a:buClr>
              <a:buSzPct val="80000"/>
              <a:defRPr/>
            </a:pPr>
            <a:endParaRPr lang="en-US" sz="1600"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0099"/>
                </a:solidFill>
                <a:latin typeface="Arial" pitchFamily="34" charset="0"/>
                <a:cs typeface="Arial" pitchFamily="34" charset="0"/>
              </a:rPr>
              <a:t> 6	Construction Completion		August 21, 2023</a:t>
            </a:r>
          </a:p>
        </p:txBody>
      </p:sp>
    </p:spTree>
  </p:cSld>
  <p:clrMapOvr>
    <a:masterClrMapping/>
  </p:clrMapOvr>
  <p:transition>
    <p:pull dir="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VAAR 809-406-2 </a:t>
            </a:r>
            <a:br>
              <a:rPr lang="en-US" sz="4400" dirty="0"/>
            </a:br>
            <a:r>
              <a:rPr lang="en-US" sz="4400" dirty="0"/>
              <a:t>Cause for Debarment</a:t>
            </a:r>
          </a:p>
        </p:txBody>
      </p:sp>
      <p:sp>
        <p:nvSpPr>
          <p:cNvPr id="3" name="Content Placeholder 2"/>
          <p:cNvSpPr>
            <a:spLocks noGrp="1"/>
          </p:cNvSpPr>
          <p:nvPr>
            <p:ph idx="1"/>
          </p:nvPr>
        </p:nvSpPr>
        <p:spPr/>
        <p:txBody>
          <a:bodyPr/>
          <a:lstStyle/>
          <a:p>
            <a:pPr marL="0" indent="0">
              <a:buNone/>
            </a:pPr>
            <a:r>
              <a:rPr lang="en-US" sz="1400" b="1" dirty="0">
                <a:solidFill>
                  <a:srgbClr val="000099"/>
                </a:solidFill>
                <a:latin typeface="Arial" pitchFamily="34" charset="0"/>
                <a:cs typeface="Arial" pitchFamily="34" charset="0"/>
              </a:rPr>
              <a:t>(a) In addition to the causes listed in </a:t>
            </a:r>
            <a:r>
              <a:rPr lang="en-US" sz="1400" b="1" dirty="0">
                <a:solidFill>
                  <a:srgbClr val="000099"/>
                </a:solidFill>
                <a:latin typeface="Arial" pitchFamily="34" charset="0"/>
                <a:cs typeface="Arial" pitchFamily="34" charset="0"/>
                <a:hlinkClick r:id="rId2" tooltip="View FAR 9.406-2">
                  <a:extLst>
                    <a:ext uri="{A12FA001-AC4F-418D-AE19-62706E023703}">
                      <ahyp:hlinkClr xmlns:ahyp="http://schemas.microsoft.com/office/drawing/2018/hyperlinkcolor" val="tx"/>
                    </a:ext>
                  </a:extLst>
                </a:hlinkClick>
              </a:rPr>
              <a:t>FAR 9.406-2</a:t>
            </a:r>
            <a:r>
              <a:rPr lang="en-US" sz="1400" b="1" dirty="0">
                <a:solidFill>
                  <a:srgbClr val="000099"/>
                </a:solidFill>
                <a:latin typeface="Arial" pitchFamily="34" charset="0"/>
                <a:cs typeface="Arial" pitchFamily="34" charset="0"/>
              </a:rPr>
              <a:t>, the SDO may debar contractors, based upon a preponderance of the evidence, for</a:t>
            </a:r>
          </a:p>
          <a:p>
            <a:pPr marL="0" indent="0">
              <a:buNone/>
            </a:pPr>
            <a:r>
              <a:rPr lang="en-US" sz="1400" b="1" dirty="0">
                <a:solidFill>
                  <a:srgbClr val="000099"/>
                </a:solidFill>
                <a:latin typeface="Arial" pitchFamily="34" charset="0"/>
                <a:cs typeface="Arial" pitchFamily="34" charset="0"/>
              </a:rPr>
              <a:t>    (1) Misrepresentation of Veteran-owned small business (VOSB) or service- disabled, Veteran-owned small business (SDVOSB) status; or</a:t>
            </a:r>
          </a:p>
          <a:p>
            <a:pPr marL="0" indent="0">
              <a:buNone/>
            </a:pPr>
            <a:r>
              <a:rPr lang="en-US" sz="1400" b="1" dirty="0">
                <a:solidFill>
                  <a:srgbClr val="000099"/>
                </a:solidFill>
                <a:latin typeface="Arial" pitchFamily="34" charset="0"/>
                <a:cs typeface="Arial" pitchFamily="34" charset="0"/>
              </a:rPr>
              <a:t>    (2) Any deliberate violation of the limitation on subcontracting clause requirements for acquisitions under subpart </a:t>
            </a:r>
            <a:r>
              <a:rPr lang="en-US" sz="1400" b="1" dirty="0">
                <a:solidFill>
                  <a:srgbClr val="000099"/>
                </a:solidFill>
                <a:latin typeface="Arial" pitchFamily="34" charset="0"/>
                <a:cs typeface="Arial" pitchFamily="34" charset="0"/>
                <a:hlinkClick r:id="rId3" tooltip="View VAAR 819.70">
                  <a:extLst>
                    <a:ext uri="{A12FA001-AC4F-418D-AE19-62706E023703}">
                      <ahyp:hlinkClr xmlns:ahyp="http://schemas.microsoft.com/office/drawing/2018/hyperlinkcolor" val="tx"/>
                    </a:ext>
                  </a:extLst>
                </a:hlinkClick>
              </a:rPr>
              <a:t>819.70</a:t>
            </a:r>
            <a:r>
              <a:rPr lang="en-US" sz="1400" b="1" dirty="0">
                <a:solidFill>
                  <a:srgbClr val="000099"/>
                </a:solidFill>
                <a:latin typeface="Arial" pitchFamily="34" charset="0"/>
                <a:cs typeface="Arial" pitchFamily="34" charset="0"/>
              </a:rPr>
              <a:t>.</a:t>
            </a:r>
          </a:p>
          <a:p>
            <a:pPr marL="0" indent="0">
              <a:buNone/>
            </a:pPr>
            <a:r>
              <a:rPr lang="en-US" sz="1400" b="1" dirty="0">
                <a:solidFill>
                  <a:srgbClr val="000099"/>
                </a:solidFill>
                <a:latin typeface="Arial" pitchFamily="34" charset="0"/>
                <a:cs typeface="Arial" pitchFamily="34" charset="0"/>
              </a:rPr>
              <a:t>(b) The SDO shall debar for a period of not less than five years, pursuant to 38 U.S.C. 8127(g), Enforcement Penalties for Misrepresentation, any business concern that has willfully and intentionally misrepresented the status of that concern as a small business concern owned and controlled by Veterans or as a small business concern owned and controlled by service-disabled Veterans pursuant to this subsection.</a:t>
            </a:r>
          </a:p>
          <a:p>
            <a:pPr marL="0" indent="0">
              <a:buNone/>
            </a:pPr>
            <a:r>
              <a:rPr lang="en-US" sz="1400" b="1" dirty="0">
                <a:solidFill>
                  <a:srgbClr val="000099"/>
                </a:solidFill>
                <a:latin typeface="Arial" pitchFamily="34" charset="0"/>
                <a:cs typeface="Arial" pitchFamily="34" charset="0"/>
              </a:rPr>
              <a:t>    (1) “Willful and intentional” misrepresentations, for the purpose of debarment actions taken pursuant to subsection (b), are defined as misrepresentations concerning the status of the concern as a small business concern owned and controlled by Veterans or as a small business concern owned and controlled by service-disabled Veterans resulting in an admission, criminal conviction, civil judgment, or administrative decision related to fraud or other criminal acts.</a:t>
            </a:r>
          </a:p>
          <a:p>
            <a:pPr marL="0" indent="0">
              <a:buNone/>
            </a:pPr>
            <a:r>
              <a:rPr lang="en-US" sz="1400" b="1" dirty="0">
                <a:solidFill>
                  <a:srgbClr val="000099"/>
                </a:solidFill>
                <a:latin typeface="Arial" pitchFamily="34" charset="0"/>
                <a:cs typeface="Arial" pitchFamily="34" charset="0"/>
              </a:rPr>
              <a:t>   (2) Debarment of a business concern pursuant to subsection (b) shall include the debarment of all principals in the business concern.  Debarment shall be for a period of not less than five years.</a:t>
            </a:r>
          </a:p>
          <a:p>
            <a:pPr marL="457200" indent="-457200">
              <a:buAutoNum type="alphaLcParenBoth"/>
            </a:pPr>
            <a:endParaRPr lang="en-US" sz="1400" b="1" dirty="0">
              <a:solidFill>
                <a:srgbClr val="000099"/>
              </a:solidFill>
              <a:latin typeface="Arial" pitchFamily="34" charset="0"/>
              <a:cs typeface="Arial" pitchFamily="34" charset="0"/>
            </a:endParaRPr>
          </a:p>
          <a:p>
            <a:endParaRPr lang="en-US" dirty="0"/>
          </a:p>
        </p:txBody>
      </p:sp>
      <p:sp>
        <p:nvSpPr>
          <p:cNvPr id="6" name="Rectangle 5">
            <a:extLst>
              <a:ext uri="{FF2B5EF4-FFF2-40B4-BE49-F238E27FC236}">
                <a16:creationId xmlns:a16="http://schemas.microsoft.com/office/drawing/2014/main" id="{5C9EA400-FA33-43D5-B13C-E185613B4EA5}"/>
              </a:ext>
            </a:extLst>
          </p:cNvPr>
          <p:cNvSpPr/>
          <p:nvPr/>
        </p:nvSpPr>
        <p:spPr>
          <a:xfrm>
            <a:off x="723900" y="-5267436"/>
            <a:ext cx="7696200" cy="3416320"/>
          </a:xfrm>
          <a:prstGeom prst="rect">
            <a:avLst/>
          </a:prstGeom>
        </p:spPr>
        <p:txBody>
          <a:bodyPr wrap="square">
            <a:spAutoFit/>
          </a:bodyPr>
          <a:lstStyle/>
          <a:p>
            <a:r>
              <a:rPr lang="en-US" dirty="0"/>
              <a:t>(</a:t>
            </a:r>
            <a:r>
              <a:rPr lang="en-US" sz="1200" dirty="0">
                <a:latin typeface="Arial" panose="020B0604020202020204" pitchFamily="34" charset="0"/>
                <a:cs typeface="Arial" panose="020B0604020202020204" pitchFamily="34" charset="0"/>
              </a:rPr>
              <a:t>a) In addition to the causes listed in </a:t>
            </a:r>
            <a:r>
              <a:rPr lang="en-US" sz="1200" dirty="0">
                <a:latin typeface="Arial" panose="020B0604020202020204" pitchFamily="34" charset="0"/>
                <a:cs typeface="Arial" panose="020B0604020202020204" pitchFamily="34" charset="0"/>
                <a:hlinkClick r:id="rId2" tooltip="View FAR 9.406-2"/>
              </a:rPr>
              <a:t>FAR 9.406-2</a:t>
            </a:r>
            <a:r>
              <a:rPr lang="en-US" sz="1200" dirty="0">
                <a:latin typeface="Arial" panose="020B0604020202020204" pitchFamily="34" charset="0"/>
                <a:cs typeface="Arial" panose="020B0604020202020204" pitchFamily="34" charset="0"/>
              </a:rPr>
              <a:t>, the SDO may debar contractors, based upon a preponderance of the evidence, for</a:t>
            </a:r>
          </a:p>
          <a:p>
            <a:r>
              <a:rPr lang="en-US" sz="1200" dirty="0">
                <a:latin typeface="Arial" panose="020B0604020202020204" pitchFamily="34" charset="0"/>
                <a:cs typeface="Arial" panose="020B0604020202020204" pitchFamily="34" charset="0"/>
              </a:rPr>
              <a:t>(1) Misrepresentation of Veteran-owned small business (VOSB) or service- disabled, Veteran-owned small business (SDVOSB) status; or</a:t>
            </a:r>
          </a:p>
          <a:p>
            <a:r>
              <a:rPr lang="en-US" sz="1200" dirty="0">
                <a:latin typeface="Arial" panose="020B0604020202020204" pitchFamily="34" charset="0"/>
                <a:cs typeface="Arial" panose="020B0604020202020204" pitchFamily="34" charset="0"/>
              </a:rPr>
              <a:t>(2) Any deliberate violation of the limitation on subcontracting clause requirements for acquisitions under subpart </a:t>
            </a:r>
            <a:r>
              <a:rPr lang="en-US" sz="1200" dirty="0">
                <a:latin typeface="Arial" panose="020B0604020202020204" pitchFamily="34" charset="0"/>
                <a:cs typeface="Arial" panose="020B0604020202020204" pitchFamily="34" charset="0"/>
                <a:hlinkClick r:id="rId3" tooltip="View VAAR 819.70"/>
              </a:rPr>
              <a:t>819.70</a:t>
            </a:r>
            <a:r>
              <a:rPr lang="en-US" sz="1200" dirty="0">
                <a:latin typeface="Arial" panose="020B0604020202020204" pitchFamily="34" charset="0"/>
                <a:cs typeface="Arial" panose="020B0604020202020204" pitchFamily="34" charset="0"/>
              </a:rPr>
              <a:t>.</a:t>
            </a:r>
          </a:p>
          <a:p>
            <a:r>
              <a:rPr lang="en-US" sz="1200" dirty="0">
                <a:latin typeface="Arial" panose="020B0604020202020204" pitchFamily="34" charset="0"/>
                <a:cs typeface="Arial" panose="020B0604020202020204" pitchFamily="34" charset="0"/>
              </a:rPr>
              <a:t>(b) The SDO shall debar for a period of not less than five years, pursuant to 38 U.S.C. 8127(g), Enforcement Penalties for Misrepresentation, any business concern that has willfully and intentionally misrepresented the status of that concern as a small business concern owned and controlled by Veterans or as a small business concern owned and controlled by service-disabled Veterans pursuant to this subsection.</a:t>
            </a:r>
          </a:p>
          <a:p>
            <a:r>
              <a:rPr lang="en-US" sz="1200" dirty="0">
                <a:latin typeface="Arial" panose="020B0604020202020204" pitchFamily="34" charset="0"/>
                <a:cs typeface="Arial" panose="020B0604020202020204" pitchFamily="34" charset="0"/>
              </a:rPr>
              <a:t>(1) “Willful and intentional” misrepresentations, for the purpose of debarment actions taken pursuant to subsection (b), are defined as misrepresentations concerning the status of the concern as a small business concern owned and controlled by Veterans or as a small business concern owned and controlled by service-disabled Veterans resulting in an admission, criminal conviction, civil judgment, or administrative decision related to fraud or other criminal acts.</a:t>
            </a:r>
          </a:p>
          <a:p>
            <a:r>
              <a:rPr lang="en-US" sz="1200" dirty="0">
                <a:latin typeface="Arial" panose="020B0604020202020204" pitchFamily="34" charset="0"/>
                <a:cs typeface="Arial" panose="020B0604020202020204" pitchFamily="34" charset="0"/>
              </a:rPr>
              <a:t>(2) Debarment of a business concern pursuant to subsection (b) shall include the debarment of all principals in the business concern.  Debarment shall be for a period of not less than five years.</a:t>
            </a:r>
            <a:endParaRPr lang="en-US" sz="1200" dirty="0">
              <a:effectLst/>
              <a:latin typeface="Arial" panose="020B0604020202020204" pitchFamily="34" charset="0"/>
              <a:cs typeface="Arial" panose="020B0604020202020204" pitchFamily="34" charset="0"/>
            </a:endParaRPr>
          </a:p>
        </p:txBody>
      </p:sp>
    </p:spTree>
  </p:cSld>
  <p:clrMapOvr>
    <a:masterClrMapping/>
  </p:clrMapOvr>
  <p:transition>
    <p:pull dir="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400" dirty="0">
                <a:solidFill>
                  <a:srgbClr val="010200"/>
                </a:solidFill>
                <a:cs typeface="Arial" panose="020B0604020202020204" pitchFamily="34" charset="0"/>
              </a:rPr>
              <a:t>Project Overview</a:t>
            </a:r>
            <a:endParaRPr lang="en-US" sz="4400" dirty="0">
              <a:solidFill>
                <a:srgbClr val="010200"/>
              </a:solidFill>
              <a:cs typeface="Arial" panose="020B0604020202020204" pitchFamily="34" charset="0"/>
            </a:endParaRPr>
          </a:p>
        </p:txBody>
      </p:sp>
      <p:sp>
        <p:nvSpPr>
          <p:cNvPr id="3" name="Content Placeholder 2"/>
          <p:cNvSpPr>
            <a:spLocks noGrp="1"/>
          </p:cNvSpPr>
          <p:nvPr>
            <p:ph idx="1"/>
          </p:nvPr>
        </p:nvSpPr>
        <p:spPr/>
        <p:txBody>
          <a:bodyPr/>
          <a:lstStyle/>
          <a:p>
            <a:pPr marL="457200" indent="-457200">
              <a:buAutoNum type="alphaLcParenBoth"/>
            </a:pPr>
            <a:endParaRPr lang="en-US" dirty="0">
              <a:solidFill>
                <a:srgbClr val="000099"/>
              </a:solidFill>
              <a:latin typeface="Arial" panose="020B0604020202020204" pitchFamily="34" charset="0"/>
              <a:cs typeface="Arial" panose="020B0604020202020204" pitchFamily="34" charset="0"/>
            </a:endParaRPr>
          </a:p>
          <a:p>
            <a:pPr marL="0" indent="0">
              <a:buNone/>
            </a:pPr>
            <a:endParaRPr lang="en-US" dirty="0">
              <a:solidFill>
                <a:srgbClr val="000099"/>
              </a:solidFill>
            </a:endParaRPr>
          </a:p>
          <a:p>
            <a:pPr marL="457200" indent="-457200">
              <a:buAutoNum type="alphaLcParenBoth"/>
            </a:pPr>
            <a:endParaRPr lang="en-US" dirty="0">
              <a:solidFill>
                <a:srgbClr val="000099"/>
              </a:solidFill>
            </a:endParaRPr>
          </a:p>
          <a:p>
            <a:endParaRPr lang="en-US" dirty="0"/>
          </a:p>
        </p:txBody>
      </p:sp>
      <p:sp>
        <p:nvSpPr>
          <p:cNvPr id="4" name="Rectangle 3">
            <a:extLst>
              <a:ext uri="{FF2B5EF4-FFF2-40B4-BE49-F238E27FC236}">
                <a16:creationId xmlns:a16="http://schemas.microsoft.com/office/drawing/2014/main" id="{A92422E9-F7BC-43A6-8181-BE9F12471D00}"/>
              </a:ext>
            </a:extLst>
          </p:cNvPr>
          <p:cNvSpPr/>
          <p:nvPr/>
        </p:nvSpPr>
        <p:spPr>
          <a:xfrm>
            <a:off x="870857" y="2336800"/>
            <a:ext cx="7315200" cy="2369880"/>
          </a:xfrm>
          <a:prstGeom prst="rect">
            <a:avLst/>
          </a:prstGeom>
        </p:spPr>
        <p:txBody>
          <a:bodyPr wrap="square">
            <a:spAutoFit/>
          </a:bodyPr>
          <a:lstStyle/>
          <a:p>
            <a:pPr marL="0" indent="0" algn="ctr">
              <a:buFontTx/>
              <a:buNone/>
              <a:defRPr/>
            </a:pPr>
            <a:r>
              <a:rPr lang="en-US" altLang="en-US" sz="3200" b="1" dirty="0">
                <a:solidFill>
                  <a:srgbClr val="000099"/>
                </a:solidFill>
                <a:latin typeface="Arial" panose="020B0604020202020204" pitchFamily="34" charset="0"/>
                <a:cs typeface="Arial" panose="020B0604020202020204" pitchFamily="34" charset="0"/>
              </a:rPr>
              <a:t>VA Office of Construction &amp; </a:t>
            </a:r>
          </a:p>
          <a:p>
            <a:pPr marL="0" indent="0" algn="ctr">
              <a:buFontTx/>
              <a:buNone/>
              <a:defRPr/>
            </a:pPr>
            <a:r>
              <a:rPr lang="en-US" altLang="en-US" sz="3200" b="1" dirty="0">
                <a:solidFill>
                  <a:srgbClr val="000099"/>
                </a:solidFill>
                <a:latin typeface="Arial" panose="020B0604020202020204" pitchFamily="34" charset="0"/>
                <a:cs typeface="Arial" panose="020B0604020202020204" pitchFamily="34" charset="0"/>
              </a:rPr>
              <a:t>Facilities Management</a:t>
            </a:r>
          </a:p>
          <a:p>
            <a:pPr marL="0" indent="0" algn="ctr">
              <a:buFontTx/>
              <a:buNone/>
              <a:defRPr/>
            </a:pPr>
            <a:endParaRPr lang="en-US" altLang="en-US" sz="2800" dirty="0">
              <a:solidFill>
                <a:srgbClr val="000099"/>
              </a:solidFill>
              <a:latin typeface="Arial" panose="020B0604020202020204" pitchFamily="34" charset="0"/>
              <a:cs typeface="Arial" panose="020B0604020202020204" pitchFamily="34" charset="0"/>
            </a:endParaRPr>
          </a:p>
          <a:p>
            <a:pPr marL="0" indent="0" algn="ctr">
              <a:buFontTx/>
              <a:buNone/>
              <a:defRPr/>
            </a:pPr>
            <a:endParaRPr lang="en-US" altLang="en-US" sz="2800" dirty="0">
              <a:solidFill>
                <a:srgbClr val="000099"/>
              </a:solidFill>
              <a:latin typeface="Arial" panose="020B0604020202020204" pitchFamily="34" charset="0"/>
              <a:cs typeface="Arial" panose="020B0604020202020204" pitchFamily="34" charset="0"/>
            </a:endParaRPr>
          </a:p>
          <a:p>
            <a:pPr lvl="1" algn="ctr">
              <a:defRPr/>
            </a:pPr>
            <a:r>
              <a:rPr lang="en-US" altLang="en-US" sz="2800" b="1" dirty="0">
                <a:solidFill>
                  <a:srgbClr val="000099"/>
                </a:solidFill>
                <a:latin typeface="Arial" panose="020B0604020202020204" pitchFamily="34" charset="0"/>
                <a:cs typeface="Arial" panose="020B0604020202020204" pitchFamily="34" charset="0"/>
              </a:rPr>
              <a:t>Kevin Dix, Project Manager</a:t>
            </a:r>
            <a:endParaRPr lang="en-US" sz="2800" dirty="0"/>
          </a:p>
        </p:txBody>
      </p:sp>
    </p:spTree>
    <p:extLst>
      <p:ext uri="{BB962C8B-B14F-4D97-AF65-F5344CB8AC3E}">
        <p14:creationId xmlns:p14="http://schemas.microsoft.com/office/powerpoint/2010/main" val="1059055464"/>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400" dirty="0">
                <a:solidFill>
                  <a:srgbClr val="010200"/>
                </a:solidFill>
                <a:cs typeface="Arial" panose="020B0604020202020204" pitchFamily="34" charset="0"/>
              </a:rPr>
              <a:t>Project Overview </a:t>
            </a:r>
            <a:endParaRPr lang="en-US" sz="4400" dirty="0">
              <a:solidFill>
                <a:srgbClr val="010200"/>
              </a:solidFill>
              <a:cs typeface="Arial" panose="020B0604020202020204" pitchFamily="34" charset="0"/>
            </a:endParaRPr>
          </a:p>
        </p:txBody>
      </p:sp>
      <p:sp>
        <p:nvSpPr>
          <p:cNvPr id="3" name="Content Placeholder 2"/>
          <p:cNvSpPr>
            <a:spLocks noGrp="1"/>
          </p:cNvSpPr>
          <p:nvPr>
            <p:ph idx="1"/>
          </p:nvPr>
        </p:nvSpPr>
        <p:spPr/>
        <p:txBody>
          <a:bodyPr/>
          <a:lstStyle/>
          <a:p>
            <a:pPr marL="0" indent="0">
              <a:buNone/>
            </a:pPr>
            <a:endParaRPr lang="en-US" dirty="0">
              <a:solidFill>
                <a:srgbClr val="000099"/>
              </a:solidFill>
            </a:endParaRPr>
          </a:p>
          <a:p>
            <a:pPr marL="457200" indent="-457200">
              <a:buAutoNum type="alphaLcParenBoth"/>
            </a:pPr>
            <a:endParaRPr lang="en-US" dirty="0">
              <a:solidFill>
                <a:srgbClr val="000099"/>
              </a:solidFill>
            </a:endParaRPr>
          </a:p>
          <a:p>
            <a:endParaRPr lang="en-US" dirty="0"/>
          </a:p>
        </p:txBody>
      </p:sp>
      <p:sp>
        <p:nvSpPr>
          <p:cNvPr id="4" name="Rectangle 3">
            <a:extLst>
              <a:ext uri="{FF2B5EF4-FFF2-40B4-BE49-F238E27FC236}">
                <a16:creationId xmlns:a16="http://schemas.microsoft.com/office/drawing/2014/main" id="{B0363647-5470-4602-906D-D675338D496C}"/>
              </a:ext>
            </a:extLst>
          </p:cNvPr>
          <p:cNvSpPr/>
          <p:nvPr/>
        </p:nvSpPr>
        <p:spPr>
          <a:xfrm>
            <a:off x="355600" y="1407885"/>
            <a:ext cx="8251371" cy="4616648"/>
          </a:xfrm>
          <a:prstGeom prst="rect">
            <a:avLst/>
          </a:prstGeom>
        </p:spPr>
        <p:txBody>
          <a:bodyPr wrap="square">
            <a:spAutoFit/>
          </a:bodyPr>
          <a:lstStyle/>
          <a:p>
            <a:pPr marL="0" indent="0">
              <a:spcBef>
                <a:spcPts val="0"/>
              </a:spcBef>
              <a:buFontTx/>
              <a:buNone/>
              <a:defRPr/>
            </a:pPr>
            <a:r>
              <a:rPr lang="en-US" sz="2800" b="1" dirty="0">
                <a:solidFill>
                  <a:srgbClr val="000099"/>
                </a:solidFill>
                <a:latin typeface="Arial" panose="020B0604020202020204" pitchFamily="34" charset="0"/>
                <a:cs typeface="Arial" panose="020B0604020202020204" pitchFamily="34" charset="0"/>
              </a:rPr>
              <a:t>Scope and Elements</a:t>
            </a:r>
          </a:p>
          <a:p>
            <a:pPr marL="0" indent="0">
              <a:spcBef>
                <a:spcPts val="0"/>
              </a:spcBef>
              <a:buFontTx/>
              <a:buNone/>
              <a:defRPr/>
            </a:pPr>
            <a:endParaRPr lang="en-US" dirty="0">
              <a:solidFill>
                <a:srgbClr val="000099"/>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defRPr/>
            </a:pPr>
            <a:r>
              <a:rPr lang="en-US" sz="2200" dirty="0">
                <a:solidFill>
                  <a:srgbClr val="000099"/>
                </a:solidFill>
                <a:latin typeface="Arial" panose="020B0604020202020204" pitchFamily="34" charset="0"/>
                <a:cs typeface="Arial" panose="020B0604020202020204" pitchFamily="34" charset="0"/>
              </a:rPr>
              <a:t>Pre-Placed Crypt full casket gravesites, Oversized casket gravesites, pre-placed urn crypts with integral headstone support boxes, garden niche or terrace sites, Columbarium Niches and Memorial wall markers. Bid Options will be included.</a:t>
            </a:r>
          </a:p>
          <a:p>
            <a:pPr lvl="1">
              <a:defRPr/>
            </a:pPr>
            <a:endParaRPr lang="en-US" sz="2200" dirty="0">
              <a:solidFill>
                <a:srgbClr val="000099"/>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200" dirty="0">
                <a:solidFill>
                  <a:srgbClr val="000099"/>
                </a:solidFill>
                <a:latin typeface="Arial" panose="020B0604020202020204" pitchFamily="34" charset="0"/>
                <a:cs typeface="Arial" panose="020B0604020202020204" pitchFamily="34" charset="0"/>
              </a:rPr>
              <a:t>Access roads and parking, irrigation of new burial sections, landscaping, grading, drainage, signage, site furnishings, protected habitat preservation, wetlands, and mitigation; and geographic information system (GIS) site integration extension into the Phase 2 area.</a:t>
            </a:r>
          </a:p>
        </p:txBody>
      </p:sp>
    </p:spTree>
    <p:extLst>
      <p:ext uri="{BB962C8B-B14F-4D97-AF65-F5344CB8AC3E}">
        <p14:creationId xmlns:p14="http://schemas.microsoft.com/office/powerpoint/2010/main" val="2533370608"/>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7864-06D7-4589-9D67-984FCF120C49}"/>
              </a:ext>
            </a:extLst>
          </p:cNvPr>
          <p:cNvSpPr>
            <a:spLocks noGrp="1"/>
          </p:cNvSpPr>
          <p:nvPr>
            <p:ph type="title"/>
          </p:nvPr>
        </p:nvSpPr>
        <p:spPr/>
        <p:txBody>
          <a:bodyPr/>
          <a:lstStyle/>
          <a:p>
            <a:pPr eaLnBrk="0" fontAlgn="base" hangingPunct="0">
              <a:lnSpc>
                <a:spcPct val="70000"/>
              </a:lnSpc>
              <a:spcAft>
                <a:spcPct val="0"/>
              </a:spcAft>
            </a:pPr>
            <a:r>
              <a:rPr kumimoji="1" lang="en-US" b="1" dirty="0">
                <a:solidFill>
                  <a:srgbClr val="0102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Aerial View of Cemetery </a:t>
            </a:r>
          </a:p>
        </p:txBody>
      </p:sp>
      <p:pic>
        <p:nvPicPr>
          <p:cNvPr id="4" name="Content Placeholder 3">
            <a:extLst>
              <a:ext uri="{FF2B5EF4-FFF2-40B4-BE49-F238E27FC236}">
                <a16:creationId xmlns:a16="http://schemas.microsoft.com/office/drawing/2014/main" id="{150ABFC7-9C3C-456C-B193-5EAB7998EF4A}"/>
              </a:ext>
            </a:extLst>
          </p:cNvPr>
          <p:cNvPicPr>
            <a:picLocks noGrp="1" noChangeAspect="1"/>
          </p:cNvPicPr>
          <p:nvPr>
            <p:ph idx="1"/>
          </p:nvPr>
        </p:nvPicPr>
        <p:blipFill>
          <a:blip r:embed="rId2"/>
          <a:stretch>
            <a:fillRect/>
          </a:stretch>
        </p:blipFill>
        <p:spPr>
          <a:xfrm>
            <a:off x="1088571" y="1306286"/>
            <a:ext cx="7184571" cy="5079999"/>
          </a:xfrm>
          <a:prstGeom prst="rect">
            <a:avLst/>
          </a:prstGeom>
          <a:ln>
            <a:noFill/>
          </a:ln>
          <a:effectLst>
            <a:softEdge rad="112500"/>
          </a:effectLst>
        </p:spPr>
      </p:pic>
    </p:spTree>
    <p:extLst>
      <p:ext uri="{BB962C8B-B14F-4D97-AF65-F5344CB8AC3E}">
        <p14:creationId xmlns:p14="http://schemas.microsoft.com/office/powerpoint/2010/main" val="3269393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eech Bubble: Rectangle 4">
            <a:extLst>
              <a:ext uri="{FF2B5EF4-FFF2-40B4-BE49-F238E27FC236}">
                <a16:creationId xmlns:a16="http://schemas.microsoft.com/office/drawing/2014/main" id="{FF8E44B2-BEB1-4403-95F3-38531A35B0E6}"/>
              </a:ext>
            </a:extLst>
          </p:cNvPr>
          <p:cNvSpPr/>
          <p:nvPr/>
        </p:nvSpPr>
        <p:spPr bwMode="auto">
          <a:xfrm>
            <a:off x="5544457" y="2302206"/>
            <a:ext cx="1306286" cy="696685"/>
          </a:xfrm>
          <a:prstGeom prst="wedgeRectCallout">
            <a:avLst>
              <a:gd name="adj1" fmla="val -77500"/>
              <a:gd name="adj2" fmla="val 135416"/>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a:solidFill>
                  <a:srgbClr val="010200"/>
                </a:solidFill>
              </a:rPr>
              <a:t>Phase 2 project site</a:t>
            </a:r>
          </a:p>
        </p:txBody>
      </p:sp>
      <p:sp>
        <p:nvSpPr>
          <p:cNvPr id="6" name="Speech Bubble: Rectangle 5">
            <a:extLst>
              <a:ext uri="{FF2B5EF4-FFF2-40B4-BE49-F238E27FC236}">
                <a16:creationId xmlns:a16="http://schemas.microsoft.com/office/drawing/2014/main" id="{AC30D578-56D5-4E08-AD07-FC04DCD7C8E7}"/>
              </a:ext>
            </a:extLst>
          </p:cNvPr>
          <p:cNvSpPr/>
          <p:nvPr/>
        </p:nvSpPr>
        <p:spPr bwMode="auto">
          <a:xfrm>
            <a:off x="5021944" y="1663575"/>
            <a:ext cx="1175656" cy="455512"/>
          </a:xfrm>
          <a:prstGeom prst="wedgeRectCallout">
            <a:avLst>
              <a:gd name="adj1" fmla="val -119860"/>
              <a:gd name="adj2" fmla="val -10417"/>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a:solidFill>
                  <a:srgbClr val="010200"/>
                </a:solidFill>
              </a:rPr>
              <a:t>a</a:t>
            </a:r>
            <a:r>
              <a:rPr kumimoji="1" lang="en-US" sz="1600" b="0" i="0" u="none" strike="noStrike" cap="none" normalizeH="0" baseline="0" dirty="0">
                <a:ln>
                  <a:noFill/>
                </a:ln>
                <a:solidFill>
                  <a:srgbClr val="010200"/>
                </a:solidFill>
                <a:effectLst/>
                <a:latin typeface="Times New Roman" pitchFamily="18" charset="0"/>
              </a:rPr>
              <a:t>ccess road</a:t>
            </a:r>
          </a:p>
        </p:txBody>
      </p:sp>
      <p:sp>
        <p:nvSpPr>
          <p:cNvPr id="10" name="Rectangle 9">
            <a:extLst>
              <a:ext uri="{FF2B5EF4-FFF2-40B4-BE49-F238E27FC236}">
                <a16:creationId xmlns:a16="http://schemas.microsoft.com/office/drawing/2014/main" id="{89CDB893-8393-4C9C-8C1F-94B24A0DB46A}"/>
              </a:ext>
            </a:extLst>
          </p:cNvPr>
          <p:cNvSpPr/>
          <p:nvPr/>
        </p:nvSpPr>
        <p:spPr>
          <a:xfrm>
            <a:off x="653143" y="340136"/>
            <a:ext cx="7924800" cy="576248"/>
          </a:xfrm>
          <a:prstGeom prst="rect">
            <a:avLst/>
          </a:prstGeom>
        </p:spPr>
        <p:txBody>
          <a:bodyPr wrap="square">
            <a:spAutoFit/>
          </a:bodyPr>
          <a:lstStyle/>
          <a:p>
            <a:pPr marL="0" marR="0" lvl="0" indent="0" algn="ctr">
              <a:lnSpc>
                <a:spcPct val="70000"/>
              </a:lnSpc>
              <a:buClrTx/>
              <a:buSzTx/>
              <a:tabLst/>
              <a:defRPr/>
            </a:pPr>
            <a:r>
              <a:rPr lang="en-US" sz="4400" b="1" dirty="0">
                <a:solidFill>
                  <a:srgbClr val="010200"/>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rPr>
              <a:t>Aerial View of Project Area </a:t>
            </a:r>
          </a:p>
        </p:txBody>
      </p:sp>
      <p:pic>
        <p:nvPicPr>
          <p:cNvPr id="4" name="Picture 3" descr="A close up of a map&#10;&#10;Description automatically generated">
            <a:extLst>
              <a:ext uri="{FF2B5EF4-FFF2-40B4-BE49-F238E27FC236}">
                <a16:creationId xmlns:a16="http://schemas.microsoft.com/office/drawing/2014/main" id="{7EC74AD6-0547-4ED4-AE0F-4BD265A866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0" y="916384"/>
            <a:ext cx="8875059" cy="5941616"/>
          </a:xfrm>
          <a:prstGeom prst="rect">
            <a:avLst/>
          </a:prstGeom>
        </p:spPr>
      </p:pic>
    </p:spTree>
    <p:extLst>
      <p:ext uri="{BB962C8B-B14F-4D97-AF65-F5344CB8AC3E}">
        <p14:creationId xmlns:p14="http://schemas.microsoft.com/office/powerpoint/2010/main" val="1455694263"/>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solidFill>
                  <a:srgbClr val="010200"/>
                </a:solidFill>
                <a:cs typeface="Arial" panose="020B0604020202020204" pitchFamily="34" charset="0"/>
              </a:rPr>
              <a:t>BID OPTIONS</a:t>
            </a:r>
          </a:p>
        </p:txBody>
      </p:sp>
      <p:sp>
        <p:nvSpPr>
          <p:cNvPr id="3" name="Content Placeholder 2"/>
          <p:cNvSpPr>
            <a:spLocks noGrp="1"/>
          </p:cNvSpPr>
          <p:nvPr>
            <p:ph idx="1"/>
          </p:nvPr>
        </p:nvSpPr>
        <p:spPr/>
        <p:txBody>
          <a:bodyPr/>
          <a:lstStyle/>
          <a:p>
            <a:pPr marL="0" indent="0">
              <a:buNone/>
            </a:pPr>
            <a:endParaRPr lang="en-US" dirty="0">
              <a:solidFill>
                <a:srgbClr val="000099"/>
              </a:solidFill>
            </a:endParaRPr>
          </a:p>
          <a:p>
            <a:pPr marL="457200" indent="-457200">
              <a:buAutoNum type="alphaLcParenBoth"/>
            </a:pPr>
            <a:endParaRPr lang="en-US" dirty="0">
              <a:solidFill>
                <a:srgbClr val="000099"/>
              </a:solidFill>
            </a:endParaRPr>
          </a:p>
          <a:p>
            <a:endParaRPr lang="en-US" dirty="0"/>
          </a:p>
        </p:txBody>
      </p:sp>
      <p:sp>
        <p:nvSpPr>
          <p:cNvPr id="4" name="Rectangle 3">
            <a:extLst>
              <a:ext uri="{FF2B5EF4-FFF2-40B4-BE49-F238E27FC236}">
                <a16:creationId xmlns:a16="http://schemas.microsoft.com/office/drawing/2014/main" id="{B0363647-5470-4602-906D-D675338D496C}"/>
              </a:ext>
            </a:extLst>
          </p:cNvPr>
          <p:cNvSpPr/>
          <p:nvPr/>
        </p:nvSpPr>
        <p:spPr>
          <a:xfrm>
            <a:off x="145143" y="1407885"/>
            <a:ext cx="8724219" cy="4213461"/>
          </a:xfrm>
          <a:prstGeom prst="rect">
            <a:avLst/>
          </a:prstGeom>
        </p:spPr>
        <p:txBody>
          <a:bodyPr wrap="square">
            <a:spAutoFit/>
          </a:bodyPr>
          <a:lstStyle/>
          <a:p>
            <a:pPr marR="22860" lvl="1" indent="-342900">
              <a:lnSpc>
                <a:spcPct val="115000"/>
              </a:lnSpc>
              <a:spcBef>
                <a:spcPts val="0"/>
              </a:spcBef>
              <a:spcAft>
                <a:spcPts val="1000"/>
              </a:spcAft>
              <a:buFont typeface="Arial" panose="020B0604020202020204" pitchFamily="34" charset="0"/>
              <a:buChar char="•"/>
            </a:pPr>
            <a:r>
              <a:rPr lang="en-US" dirty="0">
                <a:solidFill>
                  <a:srgbClr val="000099"/>
                </a:solidFill>
                <a:latin typeface="Arial" panose="020B0604020202020204" pitchFamily="34" charset="0"/>
                <a:cs typeface="Arial" panose="020B0604020202020204" pitchFamily="34" charset="0"/>
              </a:rPr>
              <a:t>To provide maximum flexibility with scope award, the project has been broken into a Base bid and six Options titled A, B, C, D, E &amp; F. </a:t>
            </a:r>
            <a:r>
              <a:rPr lang="en-US" b="1" dirty="0">
                <a:solidFill>
                  <a:srgbClr val="000099"/>
                </a:solidFill>
                <a:latin typeface="Arial" panose="020B0604020202020204" pitchFamily="34" charset="0"/>
                <a:cs typeface="Arial" panose="020B0604020202020204" pitchFamily="34" charset="0"/>
              </a:rPr>
              <a:t>The Base bid, Option A and Option F are of greatest importance to the Government. </a:t>
            </a:r>
            <a:r>
              <a:rPr lang="en-US" dirty="0">
                <a:solidFill>
                  <a:srgbClr val="000099"/>
                </a:solidFill>
                <a:latin typeface="Arial" panose="020B0604020202020204" pitchFamily="34" charset="0"/>
                <a:cs typeface="Arial" panose="020B0604020202020204" pitchFamily="34" charset="0"/>
              </a:rPr>
              <a:t>Please note that Option B must be constructed with any of the following options: C, D, E or F. </a:t>
            </a:r>
          </a:p>
          <a:p>
            <a:pPr marL="114300" marR="22860" lvl="1">
              <a:lnSpc>
                <a:spcPct val="115000"/>
              </a:lnSpc>
              <a:spcBef>
                <a:spcPts val="0"/>
              </a:spcBef>
              <a:spcAft>
                <a:spcPts val="1000"/>
              </a:spcAft>
            </a:pPr>
            <a:endParaRPr lang="en-US" dirty="0">
              <a:solidFill>
                <a:srgbClr val="000099"/>
              </a:solidFill>
              <a:latin typeface="Arial" panose="020B0604020202020204" pitchFamily="34" charset="0"/>
              <a:cs typeface="Arial" panose="020B0604020202020204" pitchFamily="34" charset="0"/>
            </a:endParaRPr>
          </a:p>
          <a:p>
            <a:pPr marL="342900" marR="22860" indent="-342900">
              <a:lnSpc>
                <a:spcPct val="115000"/>
              </a:lnSpc>
              <a:spcBef>
                <a:spcPts val="0"/>
              </a:spcBef>
              <a:spcAft>
                <a:spcPts val="1000"/>
              </a:spcAft>
              <a:buFont typeface="Arial" panose="020B0604020202020204" pitchFamily="34" charset="0"/>
              <a:buChar char="•"/>
            </a:pPr>
            <a:r>
              <a:rPr lang="en-US" dirty="0">
                <a:solidFill>
                  <a:srgbClr val="000099"/>
                </a:solidFill>
                <a:latin typeface="Arial" panose="020B0604020202020204" pitchFamily="34" charset="0"/>
                <a:cs typeface="Arial" panose="020B0604020202020204" pitchFamily="34" charset="0"/>
              </a:rPr>
              <a:t>Reference drawing of the Bid Options on the next slide.</a:t>
            </a:r>
          </a:p>
          <a:p>
            <a:pPr lvl="1"/>
            <a:endParaRPr lang="en-US" sz="2200" dirty="0">
              <a:solidFill>
                <a:srgbClr val="0000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9717610"/>
      </p:ext>
    </p:extLst>
  </p:cSld>
  <p:clrMapOvr>
    <a:masterClrMapping/>
  </p:clrMapOvr>
  <p:transition>
    <p:pull dir="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map&#10;&#10;Description automatically generated">
            <a:extLst>
              <a:ext uri="{FF2B5EF4-FFF2-40B4-BE49-F238E27FC236}">
                <a16:creationId xmlns:a16="http://schemas.microsoft.com/office/drawing/2014/main" id="{1B0B5D0A-5116-42E3-8A5D-8B3DB112B6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4148757483"/>
      </p:ext>
    </p:extLst>
  </p:cSld>
  <p:clrMapOvr>
    <a:masterClrMapping/>
  </p:clrMapOvr>
  <p:transition>
    <p:pull dir="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6857" y="203200"/>
            <a:ext cx="6982505" cy="1054100"/>
          </a:xfrm>
        </p:spPr>
        <p:txBody>
          <a:bodyPr/>
          <a:lstStyle/>
          <a:p>
            <a:pPr algn="ctr"/>
            <a:r>
              <a:rPr lang="en-US" altLang="en-US" sz="4400" dirty="0">
                <a:solidFill>
                  <a:srgbClr val="010200"/>
                </a:solidFill>
                <a:cs typeface="Arial" panose="020B0604020202020204" pitchFamily="34" charset="0"/>
              </a:rPr>
              <a:t>Contractor Considerations</a:t>
            </a:r>
            <a:endParaRPr lang="en-US" sz="4400" dirty="0">
              <a:solidFill>
                <a:srgbClr val="010200"/>
              </a:solidFill>
              <a:cs typeface="Arial" panose="020B0604020202020204" pitchFamily="34" charset="0"/>
            </a:endParaRPr>
          </a:p>
        </p:txBody>
      </p:sp>
      <p:sp>
        <p:nvSpPr>
          <p:cNvPr id="3" name="Content Placeholder 2"/>
          <p:cNvSpPr>
            <a:spLocks noGrp="1"/>
          </p:cNvSpPr>
          <p:nvPr>
            <p:ph idx="1"/>
          </p:nvPr>
        </p:nvSpPr>
        <p:spPr>
          <a:xfrm>
            <a:off x="274638" y="1536700"/>
            <a:ext cx="8513762" cy="4622800"/>
          </a:xfrm>
        </p:spPr>
        <p:txBody>
          <a:bodyPr/>
          <a:lstStyle/>
          <a:p>
            <a:pPr marL="457200" lvl="1" indent="0">
              <a:buNone/>
            </a:pPr>
            <a:r>
              <a:rPr lang="en-US" altLang="en-US" sz="2800" b="1" dirty="0">
                <a:solidFill>
                  <a:srgbClr val="000099"/>
                </a:solidFill>
                <a:latin typeface="Arial" panose="020B0604020202020204" pitchFamily="34" charset="0"/>
                <a:cs typeface="Arial" panose="020B0604020202020204" pitchFamily="34" charset="0"/>
              </a:rPr>
              <a:t>GC responsible for:</a:t>
            </a:r>
          </a:p>
          <a:p>
            <a:pPr lvl="1"/>
            <a:r>
              <a:rPr lang="en-US" altLang="en-US" sz="2200" dirty="0">
                <a:solidFill>
                  <a:srgbClr val="000099"/>
                </a:solidFill>
                <a:latin typeface="Arial" panose="020B0604020202020204" pitchFamily="34" charset="0"/>
                <a:cs typeface="Arial" panose="020B0604020202020204" pitchFamily="34" charset="0"/>
              </a:rPr>
              <a:t>Best value award (not low price)</a:t>
            </a:r>
          </a:p>
          <a:p>
            <a:pPr lvl="1"/>
            <a:r>
              <a:rPr lang="en-US" sz="2200" dirty="0">
                <a:solidFill>
                  <a:srgbClr val="000099"/>
                </a:solidFill>
                <a:latin typeface="Arial" panose="020B0604020202020204" pitchFamily="34" charset="0"/>
                <a:cs typeface="Arial" panose="020B0604020202020204" pitchFamily="34" charset="0"/>
              </a:rPr>
              <a:t>Construction Wage Rate Requirements</a:t>
            </a:r>
            <a:r>
              <a:rPr lang="en-US" altLang="en-US" sz="2200" dirty="0">
                <a:solidFill>
                  <a:srgbClr val="000099"/>
                </a:solidFill>
                <a:latin typeface="Arial" panose="020B0604020202020204" pitchFamily="34" charset="0"/>
                <a:cs typeface="Arial" panose="020B0604020202020204" pitchFamily="34" charset="0"/>
              </a:rPr>
              <a:t> &amp; Payroll reports</a:t>
            </a:r>
          </a:p>
          <a:p>
            <a:pPr lvl="1"/>
            <a:r>
              <a:rPr lang="en-US" altLang="en-US" sz="2200" dirty="0">
                <a:solidFill>
                  <a:srgbClr val="000099"/>
                </a:solidFill>
                <a:latin typeface="Arial" panose="020B0604020202020204" pitchFamily="34" charset="0"/>
                <a:cs typeface="Arial" panose="020B0604020202020204" pitchFamily="34" charset="0"/>
              </a:rPr>
              <a:t>Safety Plan, including dedicated Safety Officer</a:t>
            </a:r>
          </a:p>
          <a:p>
            <a:pPr lvl="1"/>
            <a:r>
              <a:rPr lang="en-US" altLang="en-US" sz="2200" dirty="0">
                <a:solidFill>
                  <a:srgbClr val="000099"/>
                </a:solidFill>
                <a:latin typeface="Arial" panose="020B0604020202020204" pitchFamily="34" charset="0"/>
                <a:cs typeface="Arial" panose="020B0604020202020204" pitchFamily="34" charset="0"/>
              </a:rPr>
              <a:t>Phasing: cemetery operations take precedence over construction activities</a:t>
            </a:r>
          </a:p>
          <a:p>
            <a:pPr lvl="1"/>
            <a:r>
              <a:rPr lang="en-US" altLang="en-US" sz="2200" dirty="0">
                <a:solidFill>
                  <a:srgbClr val="000099"/>
                </a:solidFill>
                <a:latin typeface="Arial" panose="020B0604020202020204" pitchFamily="34" charset="0"/>
                <a:cs typeface="Arial" panose="020B0604020202020204" pitchFamily="34" charset="0"/>
              </a:rPr>
              <a:t>P6 cost-loaded schedule with monthly updates with requisitions</a:t>
            </a:r>
          </a:p>
          <a:p>
            <a:pPr lvl="1"/>
            <a:r>
              <a:rPr lang="en-US" altLang="en-US" sz="2200" dirty="0">
                <a:solidFill>
                  <a:srgbClr val="000099"/>
                </a:solidFill>
                <a:latin typeface="Arial" panose="020B0604020202020204" pitchFamily="34" charset="0"/>
                <a:cs typeface="Arial" panose="020B0604020202020204" pitchFamily="34" charset="0"/>
              </a:rPr>
              <a:t>Contract Quality Control (CQC) USACE CQM is a plus – National Shrine</a:t>
            </a:r>
          </a:p>
          <a:p>
            <a:endParaRPr lang="en-US" dirty="0"/>
          </a:p>
        </p:txBody>
      </p:sp>
      <p:sp>
        <p:nvSpPr>
          <p:cNvPr id="4" name="Rectangle 3">
            <a:extLst>
              <a:ext uri="{FF2B5EF4-FFF2-40B4-BE49-F238E27FC236}">
                <a16:creationId xmlns:a16="http://schemas.microsoft.com/office/drawing/2014/main" id="{B0363647-5470-4602-906D-D675338D496C}"/>
              </a:ext>
            </a:extLst>
          </p:cNvPr>
          <p:cNvSpPr/>
          <p:nvPr/>
        </p:nvSpPr>
        <p:spPr>
          <a:xfrm>
            <a:off x="145143" y="1407885"/>
            <a:ext cx="8724219" cy="430887"/>
          </a:xfrm>
          <a:prstGeom prst="rect">
            <a:avLst/>
          </a:prstGeom>
        </p:spPr>
        <p:txBody>
          <a:bodyPr wrap="square">
            <a:spAutoFit/>
          </a:bodyPr>
          <a:lstStyle/>
          <a:p>
            <a:pPr lvl="1"/>
            <a:endParaRPr lang="en-US" sz="2200" dirty="0">
              <a:solidFill>
                <a:srgbClr val="0000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3002287"/>
      </p:ext>
    </p:extLst>
  </p:cSld>
  <p:clrMapOvr>
    <a:masterClrMapping/>
  </p:clrMapOvr>
  <p:transition>
    <p:pull dir="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6857" y="203200"/>
            <a:ext cx="6982505" cy="1054100"/>
          </a:xfrm>
        </p:spPr>
        <p:txBody>
          <a:bodyPr/>
          <a:lstStyle/>
          <a:p>
            <a:pPr algn="ctr"/>
            <a:r>
              <a:rPr lang="en-US" altLang="en-US" sz="4200" dirty="0">
                <a:solidFill>
                  <a:srgbClr val="010200"/>
                </a:solidFill>
                <a:latin typeface="Arial" panose="020B0604020202020204" pitchFamily="34" charset="0"/>
                <a:cs typeface="Arial" panose="020B0604020202020204" pitchFamily="34" charset="0"/>
              </a:rPr>
              <a:t>Contractor Considerations</a:t>
            </a:r>
            <a:endParaRPr lang="en-US" sz="4200" dirty="0">
              <a:solidFill>
                <a:srgbClr val="0102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74638" y="1536700"/>
            <a:ext cx="8513762" cy="4622800"/>
          </a:xfrm>
        </p:spPr>
        <p:txBody>
          <a:bodyPr/>
          <a:lstStyle/>
          <a:p>
            <a:pPr marL="457200" lvl="1" indent="0">
              <a:buNone/>
            </a:pPr>
            <a:r>
              <a:rPr lang="en-US" altLang="en-US" sz="2800" b="1" dirty="0">
                <a:solidFill>
                  <a:srgbClr val="000099"/>
                </a:solidFill>
                <a:latin typeface="Arial" panose="020B0604020202020204" pitchFamily="34" charset="0"/>
                <a:cs typeface="Arial" panose="020B0604020202020204" pitchFamily="34" charset="0"/>
              </a:rPr>
              <a:t>GC responsible for:</a:t>
            </a:r>
          </a:p>
          <a:p>
            <a:pPr lvl="1"/>
            <a:r>
              <a:rPr lang="en-US" altLang="en-US" sz="2200" dirty="0">
                <a:solidFill>
                  <a:srgbClr val="000099"/>
                </a:solidFill>
                <a:latin typeface="Arial" panose="020B0604020202020204" pitchFamily="34" charset="0"/>
                <a:cs typeface="Arial" panose="020B0604020202020204" pitchFamily="34" charset="0"/>
              </a:rPr>
              <a:t>Three phase inspections per USACE standards</a:t>
            </a:r>
          </a:p>
          <a:p>
            <a:pPr lvl="1"/>
            <a:r>
              <a:rPr lang="en-US" altLang="en-US" sz="2200" dirty="0">
                <a:solidFill>
                  <a:srgbClr val="000099"/>
                </a:solidFill>
                <a:latin typeface="Arial" panose="020B0604020202020204" pitchFamily="34" charset="0"/>
                <a:cs typeface="Arial" panose="020B0604020202020204" pitchFamily="34" charset="0"/>
              </a:rPr>
              <a:t>VA Project Management System (TRIRIGA).  We provide license/training</a:t>
            </a:r>
          </a:p>
          <a:p>
            <a:pPr lvl="1"/>
            <a:r>
              <a:rPr lang="en-US" altLang="en-US" sz="2200" dirty="0">
                <a:solidFill>
                  <a:srgbClr val="000099"/>
                </a:solidFill>
                <a:latin typeface="Arial" panose="020B0604020202020204" pitchFamily="34" charset="0"/>
                <a:cs typeface="Arial" panose="020B0604020202020204" pitchFamily="34" charset="0"/>
              </a:rPr>
              <a:t>Environmental – SWPPP, NPDES</a:t>
            </a:r>
          </a:p>
          <a:p>
            <a:pPr lvl="1"/>
            <a:r>
              <a:rPr lang="en-US" altLang="en-US" sz="2200" dirty="0">
                <a:solidFill>
                  <a:srgbClr val="000099"/>
                </a:solidFill>
                <a:latin typeface="Arial" panose="020B0604020202020204" pitchFamily="34" charset="0"/>
                <a:cs typeface="Arial" panose="020B0604020202020204" pitchFamily="34" charset="0"/>
              </a:rPr>
              <a:t>Utility coordination</a:t>
            </a:r>
          </a:p>
          <a:p>
            <a:pPr lvl="1"/>
            <a:r>
              <a:rPr lang="en-US" altLang="en-US" sz="2200" dirty="0">
                <a:solidFill>
                  <a:srgbClr val="000099"/>
                </a:solidFill>
                <a:latin typeface="Arial" panose="020B0604020202020204" pitchFamily="34" charset="0"/>
                <a:cs typeface="Arial" panose="020B0604020202020204" pitchFamily="34" charset="0"/>
              </a:rPr>
              <a:t>Testing – soils, concrete, etc.</a:t>
            </a:r>
          </a:p>
          <a:p>
            <a:pPr lvl="1"/>
            <a:r>
              <a:rPr lang="en-US" altLang="en-US" sz="2200" dirty="0">
                <a:solidFill>
                  <a:srgbClr val="000099"/>
                </a:solidFill>
                <a:latin typeface="Arial" panose="020B0604020202020204" pitchFamily="34" charset="0"/>
                <a:cs typeface="Arial" panose="020B0604020202020204" pitchFamily="34" charset="0"/>
              </a:rPr>
              <a:t>Record Drawings (as-builts)</a:t>
            </a:r>
          </a:p>
          <a:p>
            <a:pPr marL="457200" indent="-457200">
              <a:buAutoNum type="alphaLcParenBoth"/>
            </a:pPr>
            <a:endParaRPr lang="en-US" dirty="0">
              <a:solidFill>
                <a:srgbClr val="000099"/>
              </a:solidFill>
            </a:endParaRPr>
          </a:p>
          <a:p>
            <a:endParaRPr lang="en-US" dirty="0"/>
          </a:p>
        </p:txBody>
      </p:sp>
      <p:sp>
        <p:nvSpPr>
          <p:cNvPr id="4" name="Rectangle 3">
            <a:extLst>
              <a:ext uri="{FF2B5EF4-FFF2-40B4-BE49-F238E27FC236}">
                <a16:creationId xmlns:a16="http://schemas.microsoft.com/office/drawing/2014/main" id="{B0363647-5470-4602-906D-D675338D496C}"/>
              </a:ext>
            </a:extLst>
          </p:cNvPr>
          <p:cNvSpPr/>
          <p:nvPr/>
        </p:nvSpPr>
        <p:spPr>
          <a:xfrm>
            <a:off x="145143" y="1407885"/>
            <a:ext cx="8724219" cy="430887"/>
          </a:xfrm>
          <a:prstGeom prst="rect">
            <a:avLst/>
          </a:prstGeom>
        </p:spPr>
        <p:txBody>
          <a:bodyPr wrap="square">
            <a:spAutoFit/>
          </a:bodyPr>
          <a:lstStyle/>
          <a:p>
            <a:pPr lvl="1"/>
            <a:endParaRPr lang="en-US" sz="2200" dirty="0">
              <a:solidFill>
                <a:srgbClr val="0000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1393908"/>
      </p:ext>
    </p:extLst>
  </p:cSld>
  <p:clrMapOvr>
    <a:masterClrMapping/>
  </p:clrMapOvr>
  <p:transition>
    <p:pull dir="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805543" y="1238923"/>
            <a:ext cx="7532914" cy="4479706"/>
          </a:xfrm>
        </p:spPr>
        <p:txBody>
          <a:bodyPr/>
          <a:lstStyle/>
          <a:p>
            <a:pPr marL="457200" lvl="1" algn="l" eaLnBrk="1" hangingPunct="1">
              <a:lnSpc>
                <a:spcPct val="90000"/>
              </a:lnSpc>
              <a:spcBef>
                <a:spcPct val="20000"/>
              </a:spcBef>
              <a:defRPr/>
            </a:pPr>
            <a:r>
              <a:rPr lang="en-US" sz="3200" kern="1200" dirty="0">
                <a:solidFill>
                  <a:srgbClr val="000099"/>
                </a:solidFill>
                <a:latin typeface="Arial" panose="020B0604020202020204" pitchFamily="34" charset="0"/>
                <a:ea typeface="+mn-ea"/>
                <a:cs typeface="Arial" panose="020B0604020202020204" pitchFamily="34" charset="0"/>
              </a:rPr>
              <a:t>No questions will be answered during the pre-proposal site visit. </a:t>
            </a:r>
            <a:br>
              <a:rPr lang="en-US" sz="3200" kern="1200" dirty="0">
                <a:solidFill>
                  <a:srgbClr val="000099"/>
                </a:solidFill>
                <a:latin typeface="Arial" panose="020B0604020202020204" pitchFamily="34" charset="0"/>
                <a:ea typeface="+mn-ea"/>
                <a:cs typeface="Arial" panose="020B0604020202020204" pitchFamily="34" charset="0"/>
              </a:rPr>
            </a:br>
            <a:br>
              <a:rPr lang="en-US" sz="3200" kern="1200" dirty="0">
                <a:solidFill>
                  <a:srgbClr val="000099"/>
                </a:solidFill>
                <a:latin typeface="Arial" panose="020B0604020202020204" pitchFamily="34" charset="0"/>
                <a:ea typeface="+mn-ea"/>
                <a:cs typeface="Arial" panose="020B0604020202020204" pitchFamily="34" charset="0"/>
              </a:rPr>
            </a:br>
            <a:br>
              <a:rPr lang="en-US" sz="3200" kern="1200" dirty="0">
                <a:solidFill>
                  <a:srgbClr val="000099"/>
                </a:solidFill>
                <a:latin typeface="Arial" panose="020B0604020202020204" pitchFamily="34" charset="0"/>
                <a:ea typeface="+mn-ea"/>
                <a:cs typeface="Arial" panose="020B0604020202020204" pitchFamily="34" charset="0"/>
              </a:rPr>
            </a:br>
            <a:r>
              <a:rPr lang="en-US" sz="3200" kern="1200" dirty="0">
                <a:solidFill>
                  <a:srgbClr val="000099"/>
                </a:solidFill>
                <a:latin typeface="Arial" panose="020B0604020202020204" pitchFamily="34" charset="0"/>
                <a:ea typeface="+mn-ea"/>
                <a:cs typeface="Arial" panose="020B0604020202020204" pitchFamily="34" charset="0"/>
              </a:rPr>
              <a:t>Submit all Requests for Information in writing per the solicitation.</a:t>
            </a:r>
          </a:p>
        </p:txBody>
      </p:sp>
      <p:sp>
        <p:nvSpPr>
          <p:cNvPr id="2" name="Rectangle 1">
            <a:extLst>
              <a:ext uri="{FF2B5EF4-FFF2-40B4-BE49-F238E27FC236}">
                <a16:creationId xmlns:a16="http://schemas.microsoft.com/office/drawing/2014/main" id="{B00E4BCB-F268-4540-8CA8-22B68102BBC0}"/>
              </a:ext>
            </a:extLst>
          </p:cNvPr>
          <p:cNvSpPr/>
          <p:nvPr/>
        </p:nvSpPr>
        <p:spPr>
          <a:xfrm>
            <a:off x="2206171" y="469482"/>
            <a:ext cx="6691085" cy="572464"/>
          </a:xfrm>
          <a:prstGeom prst="rect">
            <a:avLst/>
          </a:prstGeom>
        </p:spPr>
        <p:txBody>
          <a:bodyPr wrap="square">
            <a:spAutoFit/>
          </a:bodyPr>
          <a:lstStyle/>
          <a:p>
            <a:pPr algn="ctr">
              <a:lnSpc>
                <a:spcPct val="70000"/>
              </a:lnSpc>
              <a:defRPr/>
            </a:pPr>
            <a:r>
              <a:rPr lang="en-US" sz="4400" b="1" dirty="0">
                <a:solidFill>
                  <a:srgbClr val="000066"/>
                </a:solidFill>
                <a:latin typeface="+mj-lt"/>
                <a:ea typeface="+mj-ea"/>
                <a:cs typeface="+mj-cs"/>
              </a:rPr>
              <a:t>Questions</a:t>
            </a:r>
          </a:p>
        </p:txBody>
      </p:sp>
    </p:spTree>
  </p:cSld>
  <p:clrMapOvr>
    <a:masterClrMapping/>
  </p:clrMapOvr>
  <p:transition>
    <p:pull dir="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775505" y="1272209"/>
            <a:ext cx="7245751" cy="4931822"/>
          </a:xfrm>
        </p:spPr>
        <p:txBody>
          <a:bodyPr/>
          <a:lstStyle/>
          <a:p>
            <a:pPr algn="ctr">
              <a:lnSpc>
                <a:spcPct val="100000"/>
              </a:lnSpc>
              <a:defRPr/>
            </a:pPr>
            <a:br>
              <a:rPr lang="en-US" dirty="0"/>
            </a:br>
            <a:br>
              <a:rPr lang="en-US" dirty="0"/>
            </a:br>
            <a:br>
              <a:rPr lang="en-US" dirty="0">
                <a:latin typeface="Arial" panose="020B0604020202020204" pitchFamily="34" charset="0"/>
                <a:cs typeface="Arial" panose="020B0604020202020204" pitchFamily="34" charset="0"/>
              </a:rPr>
            </a:br>
            <a:r>
              <a:rPr lang="en-US" sz="3600" dirty="0">
                <a:solidFill>
                  <a:srgbClr val="000099"/>
                </a:solidFill>
                <a:latin typeface="Arial" panose="020B0604020202020204" pitchFamily="34" charset="0"/>
                <a:cs typeface="Arial" panose="020B0604020202020204" pitchFamily="34" charset="0"/>
              </a:rPr>
              <a:t>Site Walkthrough</a:t>
            </a:r>
            <a:br>
              <a:rPr lang="en-US" sz="3200" dirty="0">
                <a:solidFill>
                  <a:srgbClr val="3333FF"/>
                </a:solidFill>
                <a:latin typeface="Arial" panose="020B0604020202020204" pitchFamily="34" charset="0"/>
                <a:cs typeface="Arial" panose="020B0604020202020204" pitchFamily="34" charset="0"/>
              </a:rPr>
            </a:br>
            <a:br>
              <a:rPr lang="en-US" sz="3200" dirty="0">
                <a:latin typeface="Arial" panose="020B0604020202020204" pitchFamily="34" charset="0"/>
                <a:cs typeface="Arial" panose="020B0604020202020204" pitchFamily="34" charset="0"/>
              </a:rPr>
            </a:br>
            <a:r>
              <a:rPr lang="en-US" sz="3200" dirty="0">
                <a:solidFill>
                  <a:srgbClr val="000099"/>
                </a:solidFill>
                <a:latin typeface="Arial" panose="020B0604020202020204" pitchFamily="34" charset="0"/>
                <a:cs typeface="Arial" panose="020B0604020202020204" pitchFamily="34" charset="0"/>
              </a:rPr>
              <a:t>Cape Canaveral</a:t>
            </a:r>
            <a:br>
              <a:rPr lang="en-US" sz="3200" dirty="0">
                <a:solidFill>
                  <a:srgbClr val="000099"/>
                </a:solidFill>
                <a:latin typeface="Arial" panose="020B0604020202020204" pitchFamily="34" charset="0"/>
                <a:cs typeface="Arial" panose="020B0604020202020204" pitchFamily="34" charset="0"/>
              </a:rPr>
            </a:br>
            <a:r>
              <a:rPr lang="en-US" sz="3200" dirty="0">
                <a:solidFill>
                  <a:srgbClr val="000099"/>
                </a:solidFill>
                <a:latin typeface="Arial" panose="020B0604020202020204" pitchFamily="34" charset="0"/>
                <a:cs typeface="Arial" panose="020B0604020202020204" pitchFamily="34" charset="0"/>
              </a:rPr>
              <a:t>National Cemetery</a:t>
            </a:r>
            <a:br>
              <a:rPr lang="en-US" sz="3200" dirty="0">
                <a:solidFill>
                  <a:srgbClr val="000099"/>
                </a:solidFill>
                <a:latin typeface="Arial" panose="020B0604020202020204" pitchFamily="34" charset="0"/>
                <a:cs typeface="Arial" panose="020B0604020202020204" pitchFamily="34" charset="0"/>
              </a:rPr>
            </a:br>
            <a:r>
              <a:rPr lang="fi-FI" sz="3200" dirty="0">
                <a:solidFill>
                  <a:srgbClr val="000099"/>
                </a:solidFill>
                <a:latin typeface="Arial" panose="020B0604020202020204" pitchFamily="34" charset="0"/>
                <a:cs typeface="Arial" panose="020B0604020202020204" pitchFamily="34" charset="0"/>
              </a:rPr>
              <a:t>5525 US-1</a:t>
            </a:r>
            <a:br>
              <a:rPr lang="fi-FI" sz="3200" dirty="0">
                <a:solidFill>
                  <a:srgbClr val="000099"/>
                </a:solidFill>
                <a:latin typeface="Arial" panose="020B0604020202020204" pitchFamily="34" charset="0"/>
                <a:cs typeface="Arial" panose="020B0604020202020204" pitchFamily="34" charset="0"/>
              </a:rPr>
            </a:br>
            <a:r>
              <a:rPr lang="fi-FI" sz="3200" dirty="0">
                <a:solidFill>
                  <a:srgbClr val="000099"/>
                </a:solidFill>
                <a:latin typeface="Arial" panose="020B0604020202020204" pitchFamily="34" charset="0"/>
                <a:cs typeface="Arial" panose="020B0604020202020204" pitchFamily="34" charset="0"/>
              </a:rPr>
              <a:t>North Mims, FL 32754</a:t>
            </a:r>
            <a:br>
              <a:rPr lang="fi-FI" dirty="0"/>
            </a:br>
            <a:br>
              <a:rPr lang="fi-FI" dirty="0"/>
            </a:br>
            <a:br>
              <a:rPr lang="fi-FI" dirty="0"/>
            </a:br>
            <a:br>
              <a:rPr lang="en-US" sz="2800" dirty="0"/>
            </a:br>
            <a:endParaRPr lang="en-US" sz="2800" dirty="0"/>
          </a:p>
        </p:txBody>
      </p:sp>
      <p:sp>
        <p:nvSpPr>
          <p:cNvPr id="2" name="Rectangle 1">
            <a:extLst>
              <a:ext uri="{FF2B5EF4-FFF2-40B4-BE49-F238E27FC236}">
                <a16:creationId xmlns:a16="http://schemas.microsoft.com/office/drawing/2014/main" id="{7182F4F9-B774-4AF9-95FB-EB49B597DDB0}"/>
              </a:ext>
            </a:extLst>
          </p:cNvPr>
          <p:cNvSpPr/>
          <p:nvPr/>
        </p:nvSpPr>
        <p:spPr>
          <a:xfrm>
            <a:off x="1930400" y="423136"/>
            <a:ext cx="6995886" cy="769441"/>
          </a:xfrm>
          <a:prstGeom prst="rect">
            <a:avLst/>
          </a:prstGeom>
        </p:spPr>
        <p:txBody>
          <a:bodyPr wrap="square">
            <a:spAutoFit/>
          </a:bodyPr>
          <a:lstStyle/>
          <a:p>
            <a:pPr algn="ctr"/>
            <a:r>
              <a:rPr lang="en-US" sz="4400" b="1" dirty="0">
                <a:solidFill>
                  <a:srgbClr val="010200"/>
                </a:solidFill>
                <a:latin typeface="Arial" panose="020B0604020202020204" pitchFamily="34" charset="0"/>
                <a:cs typeface="Arial" panose="020B0604020202020204" pitchFamily="34" charset="0"/>
              </a:rPr>
              <a:t>Site Walkthrough</a:t>
            </a:r>
            <a:endParaRPr lang="en-US" sz="4400" b="1" dirty="0">
              <a:solidFill>
                <a:srgbClr val="010200"/>
              </a:solidFill>
            </a:endParaRPr>
          </a:p>
        </p:txBody>
      </p:sp>
    </p:spTree>
  </p:cSld>
  <p:clrMapOvr>
    <a:masterClrMapping/>
  </p:clrMapOvr>
  <p:transition>
    <p:pull dir="ru"/>
  </p:transition>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HOTSPOTTYPE" val="NextSlide"/>
  <p:tag name="BRANCHTO" val="0"/>
</p:tagLst>
</file>

<file path=ppt/theme/theme1.xml><?xml version="1.0" encoding="utf-8"?>
<a:theme xmlns:a="http://schemas.openxmlformats.org/drawingml/2006/main" name="Genric_o">
  <a:themeElements>
    <a:clrScheme name="Genric_o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009999"/>
      </a:folHlink>
    </a:clrScheme>
    <a:fontScheme name="Genric_o">
      <a:majorFont>
        <a:latin typeface="Arial Narrow"/>
        <a:ea typeface=""/>
        <a:cs typeface=""/>
      </a:majorFont>
      <a:minorFont>
        <a:latin typeface="Arial Narrow"/>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Genric_o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009999"/>
        </a:folHlink>
      </a:clrScheme>
      <a:clrMap bg1="lt1" tx1="dk1" bg2="lt2" tx2="dk2" accent1="accent1" accent2="accent2" accent3="accent3" accent4="accent4" accent5="accent5" accent6="accent6" hlink="hlink" folHlink="folHlink"/>
    </a:extraClrScheme>
    <a:extraClrScheme>
      <a:clrScheme name="Genric_o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800000"/>
        </a:folHlink>
      </a:clrScheme>
      <a:clrMap bg1="dk2" tx1="lt1" bg2="dk1" tx2="lt2" accent1="accent1" accent2="accent2" accent3="accent3" accent4="accent4" accent5="accent5" accent6="accent6" hlink="hlink" folHlink="folHlink"/>
    </a:extraClrScheme>
    <a:extraClrScheme>
      <a:clrScheme name="Genric_o 3">
        <a:dk1>
          <a:srgbClr val="000000"/>
        </a:dk1>
        <a:lt1>
          <a:srgbClr val="FFFFFF"/>
        </a:lt1>
        <a:dk2>
          <a:srgbClr val="000000"/>
        </a:dk2>
        <a:lt2>
          <a:srgbClr val="CBCBCB"/>
        </a:lt2>
        <a:accent1>
          <a:srgbClr val="B2B2B2"/>
        </a:accent1>
        <a:accent2>
          <a:srgbClr val="EAEAEA"/>
        </a:accent2>
        <a:accent3>
          <a:srgbClr val="FFFFFF"/>
        </a:accent3>
        <a:accent4>
          <a:srgbClr val="000000"/>
        </a:accent4>
        <a:accent5>
          <a:srgbClr val="D5D5D5"/>
        </a:accent5>
        <a:accent6>
          <a:srgbClr val="D4D4D4"/>
        </a:accent6>
        <a:hlink>
          <a:srgbClr val="B2B2B2"/>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L:\Office97\template\Content\GENRIC_O.POT</Template>
  <TotalTime>47898</TotalTime>
  <Words>1488</Words>
  <Application>Microsoft Office PowerPoint</Application>
  <PresentationFormat>On-screen Show (4:3)</PresentationFormat>
  <Paragraphs>248</Paragraphs>
  <Slides>26</Slides>
  <Notes>11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26</vt:i4>
      </vt:variant>
    </vt:vector>
  </HeadingPairs>
  <TitlesOfParts>
    <vt:vector size="37" baseType="lpstr">
      <vt:lpstr>Arial</vt:lpstr>
      <vt:lpstr>Arial Black</vt:lpstr>
      <vt:lpstr>Arial Narrow</vt:lpstr>
      <vt:lpstr>Arial Rounded MT Bold</vt:lpstr>
      <vt:lpstr>Calibri</vt:lpstr>
      <vt:lpstr>Monotype Sorts</vt:lpstr>
      <vt:lpstr>Times New Roman</vt:lpstr>
      <vt:lpstr>Wingdings</vt:lpstr>
      <vt:lpstr>Genric_o</vt:lpstr>
      <vt:lpstr>Custom Design</vt:lpstr>
      <vt:lpstr>Office Theme</vt:lpstr>
      <vt:lpstr>PowerPoint Presentation</vt:lpstr>
      <vt:lpstr>Agenda</vt:lpstr>
      <vt:lpstr>Opening Remarks</vt:lpstr>
      <vt:lpstr>NCA Mission</vt:lpstr>
      <vt:lpstr>National Shrine</vt:lpstr>
      <vt:lpstr>Acquisition Requirements</vt:lpstr>
      <vt:lpstr>Acquisition Requirements</vt:lpstr>
      <vt:lpstr>Acquisition Requirements</vt:lpstr>
      <vt:lpstr>Acquisition Requirements</vt:lpstr>
      <vt:lpstr>Acquisition Requirements</vt:lpstr>
      <vt:lpstr>Acquisition Requirements</vt:lpstr>
      <vt:lpstr>Service-Disabled Veteran-Owned Small Business</vt:lpstr>
      <vt:lpstr>Submission Requirements</vt:lpstr>
      <vt:lpstr>Submission Requirements</vt:lpstr>
      <vt:lpstr>Milestones</vt:lpstr>
      <vt:lpstr>VAAR 809-406-2  Cause for Debarment</vt:lpstr>
      <vt:lpstr>Project Overview</vt:lpstr>
      <vt:lpstr>Project Overview </vt:lpstr>
      <vt:lpstr>Aerial View of Cemetery </vt:lpstr>
      <vt:lpstr>PowerPoint Presentation</vt:lpstr>
      <vt:lpstr>BID OPTIONS</vt:lpstr>
      <vt:lpstr>PowerPoint Presentation</vt:lpstr>
      <vt:lpstr>Contractor Considerations</vt:lpstr>
      <vt:lpstr>Contractor Considerations</vt:lpstr>
      <vt:lpstr>No questions will be answered during the pre-proposal site visit.    Submit all Requests for Information in writing per the solicitation.</vt:lpstr>
      <vt:lpstr>   Site Walkthrough  Cape Canaveral National Cemetery 5525 US-1 North Mims, FL 32754    </vt:lpstr>
    </vt:vector>
  </TitlesOfParts>
  <Company>OASD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Reserve Affairs</dc:creator>
  <cp:lastModifiedBy>Monohan, Elizabeth J. (CFM)</cp:lastModifiedBy>
  <cp:revision>2472</cp:revision>
  <cp:lastPrinted>2006-06-14T15:11:27Z</cp:lastPrinted>
  <dcterms:created xsi:type="dcterms:W3CDTF">1999-09-29T14:54:23Z</dcterms:created>
  <dcterms:modified xsi:type="dcterms:W3CDTF">2020-04-23T18:02:06Z</dcterms:modified>
</cp:coreProperties>
</file>